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ink/ink3.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70" r:id="rId2"/>
    <p:sldId id="256" r:id="rId3"/>
    <p:sldId id="257" r:id="rId4"/>
    <p:sldId id="258" r:id="rId5"/>
    <p:sldId id="259" r:id="rId6"/>
    <p:sldId id="261" r:id="rId7"/>
    <p:sldId id="262" r:id="rId8"/>
    <p:sldId id="263" r:id="rId9"/>
    <p:sldId id="264" r:id="rId10"/>
    <p:sldId id="265" r:id="rId11"/>
    <p:sldId id="267" r:id="rId12"/>
    <p:sldId id="268" r:id="rId13"/>
    <p:sldId id="269" r:id="rId14"/>
    <p:sldId id="260"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594105-DB6D-4A28-A920-780C87BF879F}" v="70" dt="2024-04-04T21:20:25.5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9" d="100"/>
          <a:sy n="79" d="100"/>
        </p:scale>
        <p:origin x="101" y="11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5.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ACE3C2-F294-4F47-9357-B47983A4DA4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40F298A-FC05-4022-88BB-567D1DE1B730}">
      <dgm:prSet/>
      <dgm:spPr/>
      <dgm:t>
        <a:bodyPr/>
        <a:lstStyle/>
        <a:p>
          <a:r>
            <a:rPr lang="en-US" b="1" i="0"/>
            <a:t>Engaging and Interactive Learning</a:t>
          </a:r>
          <a:r>
            <a:rPr lang="en-US" b="0" i="0"/>
            <a:t>:</a:t>
          </a:r>
          <a:endParaRPr lang="en-US"/>
        </a:p>
      </dgm:t>
    </dgm:pt>
    <dgm:pt modelId="{27A137FB-0CA2-4390-B63A-E58F2B22FCFC}" type="parTrans" cxnId="{8A5BD1C8-653D-4E78-9BDE-DD22200B655A}">
      <dgm:prSet/>
      <dgm:spPr/>
      <dgm:t>
        <a:bodyPr/>
        <a:lstStyle/>
        <a:p>
          <a:endParaRPr lang="en-US"/>
        </a:p>
      </dgm:t>
    </dgm:pt>
    <dgm:pt modelId="{D29E06F6-93D3-4BBD-8600-0CDCCE4791C9}" type="sibTrans" cxnId="{8A5BD1C8-653D-4E78-9BDE-DD22200B655A}">
      <dgm:prSet/>
      <dgm:spPr/>
      <dgm:t>
        <a:bodyPr/>
        <a:lstStyle/>
        <a:p>
          <a:endParaRPr lang="en-US"/>
        </a:p>
      </dgm:t>
    </dgm:pt>
    <dgm:pt modelId="{D5C2E952-C891-40EC-9CF6-E403D428366F}">
      <dgm:prSet/>
      <dgm:spPr/>
      <dgm:t>
        <a:bodyPr/>
        <a:lstStyle/>
        <a:p>
          <a:r>
            <a:rPr lang="en-US" b="0" i="0"/>
            <a:t>Technology facilitates the integration of multimedia elements and interactive features into training materials, making learning more engaging and enjoyable (Hamari et al., 2014).</a:t>
          </a:r>
          <a:endParaRPr lang="en-US"/>
        </a:p>
      </dgm:t>
    </dgm:pt>
    <dgm:pt modelId="{9EC03AD1-05F4-453D-AC7B-3C5AFEB5E341}" type="parTrans" cxnId="{4EDA7344-579E-4409-8CDF-9A5C8DC7BCBC}">
      <dgm:prSet/>
      <dgm:spPr/>
      <dgm:t>
        <a:bodyPr/>
        <a:lstStyle/>
        <a:p>
          <a:endParaRPr lang="en-US"/>
        </a:p>
      </dgm:t>
    </dgm:pt>
    <dgm:pt modelId="{48F73BD5-D78D-43DE-AFCD-56244EC14BEB}" type="sibTrans" cxnId="{4EDA7344-579E-4409-8CDF-9A5C8DC7BCBC}">
      <dgm:prSet/>
      <dgm:spPr/>
      <dgm:t>
        <a:bodyPr/>
        <a:lstStyle/>
        <a:p>
          <a:endParaRPr lang="en-US"/>
        </a:p>
      </dgm:t>
    </dgm:pt>
    <dgm:pt modelId="{BB38C321-BF4C-4AE1-9275-023EE8397FDD}">
      <dgm:prSet/>
      <dgm:spPr/>
      <dgm:t>
        <a:bodyPr/>
        <a:lstStyle/>
        <a:p>
          <a:r>
            <a:rPr lang="en-US" b="0" i="0"/>
            <a:t>Example: Duolingo's language learning app incorporates gamification elements such as points, levels, and rewards, motivating employees to engage with language training in a fun and interactive way (Duolingo, n.d.).</a:t>
          </a:r>
          <a:endParaRPr lang="en-US"/>
        </a:p>
      </dgm:t>
    </dgm:pt>
    <dgm:pt modelId="{AF144174-81A2-429A-90A2-6044C5E4F5EC}" type="parTrans" cxnId="{3C10945B-2834-47C0-B9B7-18F934031707}">
      <dgm:prSet/>
      <dgm:spPr/>
      <dgm:t>
        <a:bodyPr/>
        <a:lstStyle/>
        <a:p>
          <a:endParaRPr lang="en-US"/>
        </a:p>
      </dgm:t>
    </dgm:pt>
    <dgm:pt modelId="{155F2044-8A49-4534-A4C6-E9B20B6E0A86}" type="sibTrans" cxnId="{3C10945B-2834-47C0-B9B7-18F934031707}">
      <dgm:prSet/>
      <dgm:spPr/>
      <dgm:t>
        <a:bodyPr/>
        <a:lstStyle/>
        <a:p>
          <a:endParaRPr lang="en-US"/>
        </a:p>
      </dgm:t>
    </dgm:pt>
    <dgm:pt modelId="{F563852E-575C-495E-93B3-6C6DAD36BEEC}" type="pres">
      <dgm:prSet presAssocID="{B1ACE3C2-F294-4F47-9357-B47983A4DA43}" presName="linear" presStyleCnt="0">
        <dgm:presLayoutVars>
          <dgm:animLvl val="lvl"/>
          <dgm:resizeHandles val="exact"/>
        </dgm:presLayoutVars>
      </dgm:prSet>
      <dgm:spPr/>
    </dgm:pt>
    <dgm:pt modelId="{7520533C-32B2-47C5-A8D5-DCE82AFF79DE}" type="pres">
      <dgm:prSet presAssocID="{540F298A-FC05-4022-88BB-567D1DE1B730}" presName="parentText" presStyleLbl="node1" presStyleIdx="0" presStyleCnt="3">
        <dgm:presLayoutVars>
          <dgm:chMax val="0"/>
          <dgm:bulletEnabled val="1"/>
        </dgm:presLayoutVars>
      </dgm:prSet>
      <dgm:spPr/>
    </dgm:pt>
    <dgm:pt modelId="{DEC13E47-08EF-48BD-9667-204EAEE07E36}" type="pres">
      <dgm:prSet presAssocID="{D29E06F6-93D3-4BBD-8600-0CDCCE4791C9}" presName="spacer" presStyleCnt="0"/>
      <dgm:spPr/>
    </dgm:pt>
    <dgm:pt modelId="{E17C4DD8-5D0E-4D75-A0C6-2C6AD1CE0CD3}" type="pres">
      <dgm:prSet presAssocID="{D5C2E952-C891-40EC-9CF6-E403D428366F}" presName="parentText" presStyleLbl="node1" presStyleIdx="1" presStyleCnt="3">
        <dgm:presLayoutVars>
          <dgm:chMax val="0"/>
          <dgm:bulletEnabled val="1"/>
        </dgm:presLayoutVars>
      </dgm:prSet>
      <dgm:spPr/>
    </dgm:pt>
    <dgm:pt modelId="{46B73472-F48A-48C9-8A03-9D6FCDF9B975}" type="pres">
      <dgm:prSet presAssocID="{48F73BD5-D78D-43DE-AFCD-56244EC14BEB}" presName="spacer" presStyleCnt="0"/>
      <dgm:spPr/>
    </dgm:pt>
    <dgm:pt modelId="{8A8AAEB6-7EE7-4642-9E1F-B0EBB613D88A}" type="pres">
      <dgm:prSet presAssocID="{BB38C321-BF4C-4AE1-9275-023EE8397FDD}" presName="parentText" presStyleLbl="node1" presStyleIdx="2" presStyleCnt="3">
        <dgm:presLayoutVars>
          <dgm:chMax val="0"/>
          <dgm:bulletEnabled val="1"/>
        </dgm:presLayoutVars>
      </dgm:prSet>
      <dgm:spPr/>
    </dgm:pt>
  </dgm:ptLst>
  <dgm:cxnLst>
    <dgm:cxn modelId="{DC00B416-BF60-4750-86DF-1E406911B669}" type="presOf" srcId="{D5C2E952-C891-40EC-9CF6-E403D428366F}" destId="{E17C4DD8-5D0E-4D75-A0C6-2C6AD1CE0CD3}" srcOrd="0" destOrd="0" presId="urn:microsoft.com/office/officeart/2005/8/layout/vList2"/>
    <dgm:cxn modelId="{6C062B1A-0A1D-4700-BBEE-1AE963535F8C}" type="presOf" srcId="{BB38C321-BF4C-4AE1-9275-023EE8397FDD}" destId="{8A8AAEB6-7EE7-4642-9E1F-B0EBB613D88A}" srcOrd="0" destOrd="0" presId="urn:microsoft.com/office/officeart/2005/8/layout/vList2"/>
    <dgm:cxn modelId="{3C10945B-2834-47C0-B9B7-18F934031707}" srcId="{B1ACE3C2-F294-4F47-9357-B47983A4DA43}" destId="{BB38C321-BF4C-4AE1-9275-023EE8397FDD}" srcOrd="2" destOrd="0" parTransId="{AF144174-81A2-429A-90A2-6044C5E4F5EC}" sibTransId="{155F2044-8A49-4534-A4C6-E9B20B6E0A86}"/>
    <dgm:cxn modelId="{4EDA7344-579E-4409-8CDF-9A5C8DC7BCBC}" srcId="{B1ACE3C2-F294-4F47-9357-B47983A4DA43}" destId="{D5C2E952-C891-40EC-9CF6-E403D428366F}" srcOrd="1" destOrd="0" parTransId="{9EC03AD1-05F4-453D-AC7B-3C5AFEB5E341}" sibTransId="{48F73BD5-D78D-43DE-AFCD-56244EC14BEB}"/>
    <dgm:cxn modelId="{6EB2C3A4-70E7-4AA0-8E0D-850747610DC8}" type="presOf" srcId="{B1ACE3C2-F294-4F47-9357-B47983A4DA43}" destId="{F563852E-575C-495E-93B3-6C6DAD36BEEC}" srcOrd="0" destOrd="0" presId="urn:microsoft.com/office/officeart/2005/8/layout/vList2"/>
    <dgm:cxn modelId="{8A5BD1C8-653D-4E78-9BDE-DD22200B655A}" srcId="{B1ACE3C2-F294-4F47-9357-B47983A4DA43}" destId="{540F298A-FC05-4022-88BB-567D1DE1B730}" srcOrd="0" destOrd="0" parTransId="{27A137FB-0CA2-4390-B63A-E58F2B22FCFC}" sibTransId="{D29E06F6-93D3-4BBD-8600-0CDCCE4791C9}"/>
    <dgm:cxn modelId="{82DDDBD3-38A7-4FDB-B6D7-6E6074B32E15}" type="presOf" srcId="{540F298A-FC05-4022-88BB-567D1DE1B730}" destId="{7520533C-32B2-47C5-A8D5-DCE82AFF79DE}" srcOrd="0" destOrd="0" presId="urn:microsoft.com/office/officeart/2005/8/layout/vList2"/>
    <dgm:cxn modelId="{24233CD5-4A9A-4259-8854-389AD39B316F}" type="presParOf" srcId="{F563852E-575C-495E-93B3-6C6DAD36BEEC}" destId="{7520533C-32B2-47C5-A8D5-DCE82AFF79DE}" srcOrd="0" destOrd="0" presId="urn:microsoft.com/office/officeart/2005/8/layout/vList2"/>
    <dgm:cxn modelId="{9E66EC54-472F-4A10-BEBE-CB3009068E9B}" type="presParOf" srcId="{F563852E-575C-495E-93B3-6C6DAD36BEEC}" destId="{DEC13E47-08EF-48BD-9667-204EAEE07E36}" srcOrd="1" destOrd="0" presId="urn:microsoft.com/office/officeart/2005/8/layout/vList2"/>
    <dgm:cxn modelId="{ADF6F5CA-71EB-4CAC-8C2E-FAE13D62A435}" type="presParOf" srcId="{F563852E-575C-495E-93B3-6C6DAD36BEEC}" destId="{E17C4DD8-5D0E-4D75-A0C6-2C6AD1CE0CD3}" srcOrd="2" destOrd="0" presId="urn:microsoft.com/office/officeart/2005/8/layout/vList2"/>
    <dgm:cxn modelId="{D7CD4D25-D40A-4A40-AD42-083815141A34}" type="presParOf" srcId="{F563852E-575C-495E-93B3-6C6DAD36BEEC}" destId="{46B73472-F48A-48C9-8A03-9D6FCDF9B975}" srcOrd="3" destOrd="0" presId="urn:microsoft.com/office/officeart/2005/8/layout/vList2"/>
    <dgm:cxn modelId="{B0A01E95-C370-4F95-8A4A-568962C017A8}" type="presParOf" srcId="{F563852E-575C-495E-93B3-6C6DAD36BEEC}" destId="{8A8AAEB6-7EE7-4642-9E1F-B0EBB613D88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718914-8BD4-4A77-A181-BFC196C02B51}"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C0881D8A-D0B8-41B6-9B78-4F1D90545D66}">
      <dgm:prSet custT="1"/>
      <dgm:spPr/>
      <dgm:t>
        <a:bodyPr/>
        <a:lstStyle/>
        <a:p>
          <a:r>
            <a:rPr lang="en-US" sz="1800" b="1" i="0" dirty="0">
              <a:latin typeface="Abadi" panose="020B0604020104020204" pitchFamily="34" charset="0"/>
            </a:rPr>
            <a:t>Immediate Feedback and Progress Tracking</a:t>
          </a:r>
          <a:r>
            <a:rPr lang="en-US" sz="1700" b="0" i="0" dirty="0"/>
            <a:t>:</a:t>
          </a:r>
          <a:endParaRPr lang="en-US" sz="1700" dirty="0"/>
        </a:p>
      </dgm:t>
    </dgm:pt>
    <dgm:pt modelId="{2DB7A391-FB93-4B9B-975C-A23513A111F9}" type="parTrans" cxnId="{1B530CE7-A1F7-43E8-94F0-267858F988F6}">
      <dgm:prSet/>
      <dgm:spPr/>
      <dgm:t>
        <a:bodyPr/>
        <a:lstStyle/>
        <a:p>
          <a:endParaRPr lang="en-US"/>
        </a:p>
      </dgm:t>
    </dgm:pt>
    <dgm:pt modelId="{DA449463-084F-47A8-A1DF-07B2B4A8E386}" type="sibTrans" cxnId="{1B530CE7-A1F7-43E8-94F0-267858F988F6}">
      <dgm:prSet/>
      <dgm:spPr/>
      <dgm:t>
        <a:bodyPr/>
        <a:lstStyle/>
        <a:p>
          <a:endParaRPr lang="en-US"/>
        </a:p>
      </dgm:t>
    </dgm:pt>
    <dgm:pt modelId="{136DBD74-0D70-45D0-9C0A-577BE526A66B}">
      <dgm:prSet custT="1"/>
      <dgm:spPr/>
      <dgm:t>
        <a:bodyPr/>
        <a:lstStyle/>
        <a:p>
          <a:r>
            <a:rPr lang="en-US" sz="1800" b="0" i="0" dirty="0">
              <a:latin typeface="Abadi" panose="020B0604020104020204" pitchFamily="34" charset="0"/>
            </a:rPr>
            <a:t>Technology-based training platforms provide instant feedback on quizzes, assignments, and assessments, allowing employees to track their progress and identify areas for improvement in real-time (Ruiz et al., 2006).</a:t>
          </a:r>
          <a:endParaRPr lang="en-US" sz="1800" dirty="0">
            <a:latin typeface="Abadi" panose="020B0604020104020204" pitchFamily="34" charset="0"/>
          </a:endParaRPr>
        </a:p>
      </dgm:t>
    </dgm:pt>
    <dgm:pt modelId="{FC7FE3F8-2E74-424F-A4AE-E86A818AE371}" type="parTrans" cxnId="{D485BB08-5EF8-4B12-80B9-89D36E2E7E01}">
      <dgm:prSet/>
      <dgm:spPr/>
      <dgm:t>
        <a:bodyPr/>
        <a:lstStyle/>
        <a:p>
          <a:endParaRPr lang="en-US"/>
        </a:p>
      </dgm:t>
    </dgm:pt>
    <dgm:pt modelId="{222F877C-2CD5-4F8C-9E6C-F96FB97A330E}" type="sibTrans" cxnId="{D485BB08-5EF8-4B12-80B9-89D36E2E7E01}">
      <dgm:prSet/>
      <dgm:spPr/>
      <dgm:t>
        <a:bodyPr/>
        <a:lstStyle/>
        <a:p>
          <a:endParaRPr lang="en-US"/>
        </a:p>
      </dgm:t>
    </dgm:pt>
    <dgm:pt modelId="{9DC8CBEC-915C-49DD-ABE7-E8C39F444AF6}">
      <dgm:prSet/>
      <dgm:spPr/>
      <dgm:t>
        <a:bodyPr/>
        <a:lstStyle/>
        <a:p>
          <a:r>
            <a:rPr lang="en-US" b="0" i="0" dirty="0">
              <a:latin typeface="Abadi" panose="020B0604020104020204" pitchFamily="34" charset="0"/>
            </a:rPr>
            <a:t>Example: Udemy for Business offers instructors the ability to create quizzes and assessments within courses, enabling employees to assess their understanding of the material and receive immediate feedback (Udemy for Business, n.d.).</a:t>
          </a:r>
          <a:endParaRPr lang="en-US" dirty="0">
            <a:latin typeface="Abadi" panose="020B0604020104020204" pitchFamily="34" charset="0"/>
          </a:endParaRPr>
        </a:p>
      </dgm:t>
    </dgm:pt>
    <dgm:pt modelId="{8F313BDC-C3CE-4C81-BA40-A0063D6488B3}" type="parTrans" cxnId="{AA6EEE5D-22D4-4BE6-B2A6-738D3C5D277C}">
      <dgm:prSet/>
      <dgm:spPr/>
      <dgm:t>
        <a:bodyPr/>
        <a:lstStyle/>
        <a:p>
          <a:endParaRPr lang="en-US"/>
        </a:p>
      </dgm:t>
    </dgm:pt>
    <dgm:pt modelId="{02C09DBC-E839-405B-A797-7FBCC9F46D2F}" type="sibTrans" cxnId="{AA6EEE5D-22D4-4BE6-B2A6-738D3C5D277C}">
      <dgm:prSet/>
      <dgm:spPr/>
      <dgm:t>
        <a:bodyPr/>
        <a:lstStyle/>
        <a:p>
          <a:endParaRPr lang="en-US"/>
        </a:p>
      </dgm:t>
    </dgm:pt>
    <dgm:pt modelId="{34F05D6C-A6D8-4457-A060-F5FABBD1E038}" type="pres">
      <dgm:prSet presAssocID="{50718914-8BD4-4A77-A181-BFC196C02B51}" presName="Name0" presStyleCnt="0">
        <dgm:presLayoutVars>
          <dgm:dir/>
          <dgm:animLvl val="lvl"/>
          <dgm:resizeHandles val="exact"/>
        </dgm:presLayoutVars>
      </dgm:prSet>
      <dgm:spPr/>
    </dgm:pt>
    <dgm:pt modelId="{314E1E88-B5FC-4DD4-B0B8-F3E1574B2B5E}" type="pres">
      <dgm:prSet presAssocID="{9DC8CBEC-915C-49DD-ABE7-E8C39F444AF6}" presName="boxAndChildren" presStyleCnt="0"/>
      <dgm:spPr/>
    </dgm:pt>
    <dgm:pt modelId="{0E2DA515-4F17-462A-9273-1234372BA6A8}" type="pres">
      <dgm:prSet presAssocID="{9DC8CBEC-915C-49DD-ABE7-E8C39F444AF6}" presName="parentTextBox" presStyleLbl="node1" presStyleIdx="0" presStyleCnt="3"/>
      <dgm:spPr/>
    </dgm:pt>
    <dgm:pt modelId="{682A18D9-F3C9-4840-8654-2375FBF43F89}" type="pres">
      <dgm:prSet presAssocID="{222F877C-2CD5-4F8C-9E6C-F96FB97A330E}" presName="sp" presStyleCnt="0"/>
      <dgm:spPr/>
    </dgm:pt>
    <dgm:pt modelId="{D1BD7D58-BD7E-4846-835F-A96278B3E55F}" type="pres">
      <dgm:prSet presAssocID="{136DBD74-0D70-45D0-9C0A-577BE526A66B}" presName="arrowAndChildren" presStyleCnt="0"/>
      <dgm:spPr/>
    </dgm:pt>
    <dgm:pt modelId="{7F2BD168-557A-4D09-8F04-1F56E8637C58}" type="pres">
      <dgm:prSet presAssocID="{136DBD74-0D70-45D0-9C0A-577BE526A66B}" presName="parentTextArrow" presStyleLbl="node1" presStyleIdx="1" presStyleCnt="3"/>
      <dgm:spPr/>
    </dgm:pt>
    <dgm:pt modelId="{BAF5FB39-65DB-425B-A1E0-2B3886EF6A9E}" type="pres">
      <dgm:prSet presAssocID="{DA449463-084F-47A8-A1DF-07B2B4A8E386}" presName="sp" presStyleCnt="0"/>
      <dgm:spPr/>
    </dgm:pt>
    <dgm:pt modelId="{F40AF635-4D7B-45AD-9F66-7FFC485607A7}" type="pres">
      <dgm:prSet presAssocID="{C0881D8A-D0B8-41B6-9B78-4F1D90545D66}" presName="arrowAndChildren" presStyleCnt="0"/>
      <dgm:spPr/>
    </dgm:pt>
    <dgm:pt modelId="{14E8A9F4-4319-488A-B306-F660BB7B7F01}" type="pres">
      <dgm:prSet presAssocID="{C0881D8A-D0B8-41B6-9B78-4F1D90545D66}" presName="parentTextArrow" presStyleLbl="node1" presStyleIdx="2" presStyleCnt="3"/>
      <dgm:spPr/>
    </dgm:pt>
  </dgm:ptLst>
  <dgm:cxnLst>
    <dgm:cxn modelId="{D485BB08-5EF8-4B12-80B9-89D36E2E7E01}" srcId="{50718914-8BD4-4A77-A181-BFC196C02B51}" destId="{136DBD74-0D70-45D0-9C0A-577BE526A66B}" srcOrd="1" destOrd="0" parTransId="{FC7FE3F8-2E74-424F-A4AE-E86A818AE371}" sibTransId="{222F877C-2CD5-4F8C-9E6C-F96FB97A330E}"/>
    <dgm:cxn modelId="{F8D0D619-237F-47E4-8D66-5AE5BF5F1A4F}" type="presOf" srcId="{136DBD74-0D70-45D0-9C0A-577BE526A66B}" destId="{7F2BD168-557A-4D09-8F04-1F56E8637C58}" srcOrd="0" destOrd="0" presId="urn:microsoft.com/office/officeart/2005/8/layout/process4"/>
    <dgm:cxn modelId="{AFEA452C-B48E-44E1-A730-2CBD8900ACB4}" type="presOf" srcId="{C0881D8A-D0B8-41B6-9B78-4F1D90545D66}" destId="{14E8A9F4-4319-488A-B306-F660BB7B7F01}" srcOrd="0" destOrd="0" presId="urn:microsoft.com/office/officeart/2005/8/layout/process4"/>
    <dgm:cxn modelId="{20E1085C-CBE1-4747-A09A-FAACFAB54E74}" type="presOf" srcId="{50718914-8BD4-4A77-A181-BFC196C02B51}" destId="{34F05D6C-A6D8-4457-A060-F5FABBD1E038}" srcOrd="0" destOrd="0" presId="urn:microsoft.com/office/officeart/2005/8/layout/process4"/>
    <dgm:cxn modelId="{AA6EEE5D-22D4-4BE6-B2A6-738D3C5D277C}" srcId="{50718914-8BD4-4A77-A181-BFC196C02B51}" destId="{9DC8CBEC-915C-49DD-ABE7-E8C39F444AF6}" srcOrd="2" destOrd="0" parTransId="{8F313BDC-C3CE-4C81-BA40-A0063D6488B3}" sibTransId="{02C09DBC-E839-405B-A797-7FBCC9F46D2F}"/>
    <dgm:cxn modelId="{E103908F-DDE1-4372-9AC6-875FD7D245A4}" type="presOf" srcId="{9DC8CBEC-915C-49DD-ABE7-E8C39F444AF6}" destId="{0E2DA515-4F17-462A-9273-1234372BA6A8}" srcOrd="0" destOrd="0" presId="urn:microsoft.com/office/officeart/2005/8/layout/process4"/>
    <dgm:cxn modelId="{1B530CE7-A1F7-43E8-94F0-267858F988F6}" srcId="{50718914-8BD4-4A77-A181-BFC196C02B51}" destId="{C0881D8A-D0B8-41B6-9B78-4F1D90545D66}" srcOrd="0" destOrd="0" parTransId="{2DB7A391-FB93-4B9B-975C-A23513A111F9}" sibTransId="{DA449463-084F-47A8-A1DF-07B2B4A8E386}"/>
    <dgm:cxn modelId="{EFA4980B-15BE-4D50-9DB1-5D7F890B864C}" type="presParOf" srcId="{34F05D6C-A6D8-4457-A060-F5FABBD1E038}" destId="{314E1E88-B5FC-4DD4-B0B8-F3E1574B2B5E}" srcOrd="0" destOrd="0" presId="urn:microsoft.com/office/officeart/2005/8/layout/process4"/>
    <dgm:cxn modelId="{8CBE728B-E50B-4557-87AB-DF8BA70A37D7}" type="presParOf" srcId="{314E1E88-B5FC-4DD4-B0B8-F3E1574B2B5E}" destId="{0E2DA515-4F17-462A-9273-1234372BA6A8}" srcOrd="0" destOrd="0" presId="urn:microsoft.com/office/officeart/2005/8/layout/process4"/>
    <dgm:cxn modelId="{7E394E73-F5C5-44BD-9CEE-040D9C4BEE34}" type="presParOf" srcId="{34F05D6C-A6D8-4457-A060-F5FABBD1E038}" destId="{682A18D9-F3C9-4840-8654-2375FBF43F89}" srcOrd="1" destOrd="0" presId="urn:microsoft.com/office/officeart/2005/8/layout/process4"/>
    <dgm:cxn modelId="{9863D379-5799-4012-A89B-0FF6EA52FE58}" type="presParOf" srcId="{34F05D6C-A6D8-4457-A060-F5FABBD1E038}" destId="{D1BD7D58-BD7E-4846-835F-A96278B3E55F}" srcOrd="2" destOrd="0" presId="urn:microsoft.com/office/officeart/2005/8/layout/process4"/>
    <dgm:cxn modelId="{E2119F55-902B-4050-A71C-A36C87D8789D}" type="presParOf" srcId="{D1BD7D58-BD7E-4846-835F-A96278B3E55F}" destId="{7F2BD168-557A-4D09-8F04-1F56E8637C58}" srcOrd="0" destOrd="0" presId="urn:microsoft.com/office/officeart/2005/8/layout/process4"/>
    <dgm:cxn modelId="{915810ED-85FD-4EAB-94EF-EBC3894C1746}" type="presParOf" srcId="{34F05D6C-A6D8-4457-A060-F5FABBD1E038}" destId="{BAF5FB39-65DB-425B-A1E0-2B3886EF6A9E}" srcOrd="3" destOrd="0" presId="urn:microsoft.com/office/officeart/2005/8/layout/process4"/>
    <dgm:cxn modelId="{F4EB0A7D-F80C-4677-A38E-B140447A24AC}" type="presParOf" srcId="{34F05D6C-A6D8-4457-A060-F5FABBD1E038}" destId="{F40AF635-4D7B-45AD-9F66-7FFC485607A7}" srcOrd="4" destOrd="0" presId="urn:microsoft.com/office/officeart/2005/8/layout/process4"/>
    <dgm:cxn modelId="{97BCE357-BC20-4214-B103-AC48C7B33BE5}" type="presParOf" srcId="{F40AF635-4D7B-45AD-9F66-7FFC485607A7}" destId="{14E8A9F4-4319-488A-B306-F660BB7B7F01}"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896227-9B7D-4583-9F78-7640A0CB1E5E}"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96EE6252-1AF7-4E0B-BCA0-3F25E6B0BA89}">
      <dgm:prSet/>
      <dgm:spPr/>
      <dgm:t>
        <a:bodyPr/>
        <a:lstStyle/>
        <a:p>
          <a:r>
            <a:rPr lang="en-US" b="1" i="0" dirty="0">
              <a:latin typeface="Abadi" panose="020B0604020104020204" pitchFamily="34" charset="0"/>
            </a:rPr>
            <a:t>Example:</a:t>
          </a:r>
          <a:r>
            <a:rPr lang="en-US" b="0" i="0" dirty="0">
              <a:latin typeface="Abadi" panose="020B0604020104020204" pitchFamily="34" charset="0"/>
            </a:rPr>
            <a:t> Coursera, a leading online learning platform, offers a vast library of courses accessible to employees globally, enabling them to enhance their skills at their own pace (Coursera, n.d.).</a:t>
          </a:r>
          <a:endParaRPr lang="en-US" dirty="0">
            <a:latin typeface="Abadi" panose="020B0604020104020204" pitchFamily="34" charset="0"/>
          </a:endParaRPr>
        </a:p>
      </dgm:t>
    </dgm:pt>
    <dgm:pt modelId="{9743C2F9-AEA4-4035-973B-E73CFC2D37E0}" type="parTrans" cxnId="{FD8F6E1F-0755-4AB7-80C9-D8AD00F1C2F9}">
      <dgm:prSet/>
      <dgm:spPr/>
      <dgm:t>
        <a:bodyPr/>
        <a:lstStyle/>
        <a:p>
          <a:endParaRPr lang="en-US"/>
        </a:p>
      </dgm:t>
    </dgm:pt>
    <dgm:pt modelId="{8A24BB45-ED8A-4B84-8E39-59CA93E0CDF9}" type="sibTrans" cxnId="{FD8F6E1F-0755-4AB7-80C9-D8AD00F1C2F9}">
      <dgm:prSet/>
      <dgm:spPr/>
      <dgm:t>
        <a:bodyPr/>
        <a:lstStyle/>
        <a:p>
          <a:endParaRPr lang="en-US"/>
        </a:p>
      </dgm:t>
    </dgm:pt>
    <dgm:pt modelId="{CA517C44-1D87-4792-90CB-BF357448E3BE}">
      <dgm:prSet/>
      <dgm:spPr/>
      <dgm:t>
        <a:bodyPr/>
        <a:lstStyle/>
        <a:p>
          <a:r>
            <a:rPr lang="en-US" b="1" i="0" dirty="0">
              <a:latin typeface="Abadi" panose="020B0604020104020204" pitchFamily="34" charset="0"/>
            </a:rPr>
            <a:t>Impact:</a:t>
          </a:r>
          <a:r>
            <a:rPr lang="en-US" b="0" i="0" dirty="0">
              <a:latin typeface="Abadi" panose="020B0604020104020204" pitchFamily="34" charset="0"/>
            </a:rPr>
            <a:t> This accessibility ensures that employees can engage in learning activities without being constrained by time or location, fostering a culture of continuous improvement</a:t>
          </a:r>
          <a:r>
            <a:rPr lang="en-US" b="0" i="0" dirty="0"/>
            <a:t>.</a:t>
          </a:r>
          <a:endParaRPr lang="en-US" dirty="0"/>
        </a:p>
      </dgm:t>
    </dgm:pt>
    <dgm:pt modelId="{7DEA0316-693C-4179-A0C3-BF831207E22A}" type="parTrans" cxnId="{7DC50165-5061-45A9-88A8-F4252FC091AA}">
      <dgm:prSet/>
      <dgm:spPr/>
      <dgm:t>
        <a:bodyPr/>
        <a:lstStyle/>
        <a:p>
          <a:endParaRPr lang="en-US"/>
        </a:p>
      </dgm:t>
    </dgm:pt>
    <dgm:pt modelId="{B6A37960-6C86-4344-9931-36F80AD34C83}" type="sibTrans" cxnId="{7DC50165-5061-45A9-88A8-F4252FC091AA}">
      <dgm:prSet/>
      <dgm:spPr/>
      <dgm:t>
        <a:bodyPr/>
        <a:lstStyle/>
        <a:p>
          <a:endParaRPr lang="en-US"/>
        </a:p>
      </dgm:t>
    </dgm:pt>
    <dgm:pt modelId="{A3962BCA-08FE-415F-A13C-9279D3A12173}" type="pres">
      <dgm:prSet presAssocID="{1D896227-9B7D-4583-9F78-7640A0CB1E5E}" presName="hierChild1" presStyleCnt="0">
        <dgm:presLayoutVars>
          <dgm:chPref val="1"/>
          <dgm:dir/>
          <dgm:animOne val="branch"/>
          <dgm:animLvl val="lvl"/>
          <dgm:resizeHandles/>
        </dgm:presLayoutVars>
      </dgm:prSet>
      <dgm:spPr/>
    </dgm:pt>
    <dgm:pt modelId="{B82DCFC4-F42C-4895-9095-3B1B86E43A54}" type="pres">
      <dgm:prSet presAssocID="{96EE6252-1AF7-4E0B-BCA0-3F25E6B0BA89}" presName="hierRoot1" presStyleCnt="0"/>
      <dgm:spPr/>
    </dgm:pt>
    <dgm:pt modelId="{F7EDD547-8FA2-4BA0-858A-00EA2CF6707D}" type="pres">
      <dgm:prSet presAssocID="{96EE6252-1AF7-4E0B-BCA0-3F25E6B0BA89}" presName="composite" presStyleCnt="0"/>
      <dgm:spPr/>
    </dgm:pt>
    <dgm:pt modelId="{E82D5DD0-1DCB-45B9-A511-2DFB46E06823}" type="pres">
      <dgm:prSet presAssocID="{96EE6252-1AF7-4E0B-BCA0-3F25E6B0BA89}" presName="background" presStyleLbl="node0" presStyleIdx="0" presStyleCnt="2"/>
      <dgm:spPr/>
    </dgm:pt>
    <dgm:pt modelId="{457B04EE-8CBB-4869-8475-36DAAAD772C6}" type="pres">
      <dgm:prSet presAssocID="{96EE6252-1AF7-4E0B-BCA0-3F25E6B0BA89}" presName="text" presStyleLbl="fgAcc0" presStyleIdx="0" presStyleCnt="2">
        <dgm:presLayoutVars>
          <dgm:chPref val="3"/>
        </dgm:presLayoutVars>
      </dgm:prSet>
      <dgm:spPr/>
    </dgm:pt>
    <dgm:pt modelId="{455933B5-DE21-4398-8764-54BA17331319}" type="pres">
      <dgm:prSet presAssocID="{96EE6252-1AF7-4E0B-BCA0-3F25E6B0BA89}" presName="hierChild2" presStyleCnt="0"/>
      <dgm:spPr/>
    </dgm:pt>
    <dgm:pt modelId="{2A1610F6-7ECF-4EAB-B2C3-9377323FB583}" type="pres">
      <dgm:prSet presAssocID="{CA517C44-1D87-4792-90CB-BF357448E3BE}" presName="hierRoot1" presStyleCnt="0"/>
      <dgm:spPr/>
    </dgm:pt>
    <dgm:pt modelId="{003C0F14-F7C7-43C1-B787-F1BB3D32FDA8}" type="pres">
      <dgm:prSet presAssocID="{CA517C44-1D87-4792-90CB-BF357448E3BE}" presName="composite" presStyleCnt="0"/>
      <dgm:spPr/>
    </dgm:pt>
    <dgm:pt modelId="{B7B0747B-E39B-4C94-B0F2-FAB8E1F12FE7}" type="pres">
      <dgm:prSet presAssocID="{CA517C44-1D87-4792-90CB-BF357448E3BE}" presName="background" presStyleLbl="node0" presStyleIdx="1" presStyleCnt="2"/>
      <dgm:spPr/>
    </dgm:pt>
    <dgm:pt modelId="{78534E78-0A0D-4E23-B209-D86BFAA5D1AE}" type="pres">
      <dgm:prSet presAssocID="{CA517C44-1D87-4792-90CB-BF357448E3BE}" presName="text" presStyleLbl="fgAcc0" presStyleIdx="1" presStyleCnt="2">
        <dgm:presLayoutVars>
          <dgm:chPref val="3"/>
        </dgm:presLayoutVars>
      </dgm:prSet>
      <dgm:spPr/>
    </dgm:pt>
    <dgm:pt modelId="{C4EDBFE2-EF34-4836-A6A7-C7A2E4993591}" type="pres">
      <dgm:prSet presAssocID="{CA517C44-1D87-4792-90CB-BF357448E3BE}" presName="hierChild2" presStyleCnt="0"/>
      <dgm:spPr/>
    </dgm:pt>
  </dgm:ptLst>
  <dgm:cxnLst>
    <dgm:cxn modelId="{FD8F6E1F-0755-4AB7-80C9-D8AD00F1C2F9}" srcId="{1D896227-9B7D-4583-9F78-7640A0CB1E5E}" destId="{96EE6252-1AF7-4E0B-BCA0-3F25E6B0BA89}" srcOrd="0" destOrd="0" parTransId="{9743C2F9-AEA4-4035-973B-E73CFC2D37E0}" sibTransId="{8A24BB45-ED8A-4B84-8E39-59CA93E0CDF9}"/>
    <dgm:cxn modelId="{7DC50165-5061-45A9-88A8-F4252FC091AA}" srcId="{1D896227-9B7D-4583-9F78-7640A0CB1E5E}" destId="{CA517C44-1D87-4792-90CB-BF357448E3BE}" srcOrd="1" destOrd="0" parTransId="{7DEA0316-693C-4179-A0C3-BF831207E22A}" sibTransId="{B6A37960-6C86-4344-9931-36F80AD34C83}"/>
    <dgm:cxn modelId="{1B5C3E83-B929-4FD6-AF0D-C55CED864AF3}" type="presOf" srcId="{96EE6252-1AF7-4E0B-BCA0-3F25E6B0BA89}" destId="{457B04EE-8CBB-4869-8475-36DAAAD772C6}" srcOrd="0" destOrd="0" presId="urn:microsoft.com/office/officeart/2005/8/layout/hierarchy1"/>
    <dgm:cxn modelId="{1463F599-74D6-431A-B138-61310B8FEFC3}" type="presOf" srcId="{1D896227-9B7D-4583-9F78-7640A0CB1E5E}" destId="{A3962BCA-08FE-415F-A13C-9279D3A12173}" srcOrd="0" destOrd="0" presId="urn:microsoft.com/office/officeart/2005/8/layout/hierarchy1"/>
    <dgm:cxn modelId="{047F5FAB-ABEF-437C-BB72-7C9F3EDBE976}" type="presOf" srcId="{CA517C44-1D87-4792-90CB-BF357448E3BE}" destId="{78534E78-0A0D-4E23-B209-D86BFAA5D1AE}" srcOrd="0" destOrd="0" presId="urn:microsoft.com/office/officeart/2005/8/layout/hierarchy1"/>
    <dgm:cxn modelId="{5587C01A-6C90-4594-9D17-F7E1A2A0D2F1}" type="presParOf" srcId="{A3962BCA-08FE-415F-A13C-9279D3A12173}" destId="{B82DCFC4-F42C-4895-9095-3B1B86E43A54}" srcOrd="0" destOrd="0" presId="urn:microsoft.com/office/officeart/2005/8/layout/hierarchy1"/>
    <dgm:cxn modelId="{55E99687-D945-4E66-9638-4B48B7D8FAE8}" type="presParOf" srcId="{B82DCFC4-F42C-4895-9095-3B1B86E43A54}" destId="{F7EDD547-8FA2-4BA0-858A-00EA2CF6707D}" srcOrd="0" destOrd="0" presId="urn:microsoft.com/office/officeart/2005/8/layout/hierarchy1"/>
    <dgm:cxn modelId="{6ED01F2E-E3A6-47FD-B230-D9F0BD0CE942}" type="presParOf" srcId="{F7EDD547-8FA2-4BA0-858A-00EA2CF6707D}" destId="{E82D5DD0-1DCB-45B9-A511-2DFB46E06823}" srcOrd="0" destOrd="0" presId="urn:microsoft.com/office/officeart/2005/8/layout/hierarchy1"/>
    <dgm:cxn modelId="{45E677FA-C03D-403F-85AF-6E403116C0CA}" type="presParOf" srcId="{F7EDD547-8FA2-4BA0-858A-00EA2CF6707D}" destId="{457B04EE-8CBB-4869-8475-36DAAAD772C6}" srcOrd="1" destOrd="0" presId="urn:microsoft.com/office/officeart/2005/8/layout/hierarchy1"/>
    <dgm:cxn modelId="{DC077475-8698-4618-AFE0-E40365479268}" type="presParOf" srcId="{B82DCFC4-F42C-4895-9095-3B1B86E43A54}" destId="{455933B5-DE21-4398-8764-54BA17331319}" srcOrd="1" destOrd="0" presId="urn:microsoft.com/office/officeart/2005/8/layout/hierarchy1"/>
    <dgm:cxn modelId="{677D40C9-515F-4271-BC0D-4E99FB86B6EC}" type="presParOf" srcId="{A3962BCA-08FE-415F-A13C-9279D3A12173}" destId="{2A1610F6-7ECF-4EAB-B2C3-9377323FB583}" srcOrd="1" destOrd="0" presId="urn:microsoft.com/office/officeart/2005/8/layout/hierarchy1"/>
    <dgm:cxn modelId="{48B9CD83-387D-42BB-8D72-2ECF5A519331}" type="presParOf" srcId="{2A1610F6-7ECF-4EAB-B2C3-9377323FB583}" destId="{003C0F14-F7C7-43C1-B787-F1BB3D32FDA8}" srcOrd="0" destOrd="0" presId="urn:microsoft.com/office/officeart/2005/8/layout/hierarchy1"/>
    <dgm:cxn modelId="{FC536894-6475-46DB-81D3-E6300A22D658}" type="presParOf" srcId="{003C0F14-F7C7-43C1-B787-F1BB3D32FDA8}" destId="{B7B0747B-E39B-4C94-B0F2-FAB8E1F12FE7}" srcOrd="0" destOrd="0" presId="urn:microsoft.com/office/officeart/2005/8/layout/hierarchy1"/>
    <dgm:cxn modelId="{603BD7A2-AD9B-44F0-964F-ABC2010F1822}" type="presParOf" srcId="{003C0F14-F7C7-43C1-B787-F1BB3D32FDA8}" destId="{78534E78-0A0D-4E23-B209-D86BFAA5D1AE}" srcOrd="1" destOrd="0" presId="urn:microsoft.com/office/officeart/2005/8/layout/hierarchy1"/>
    <dgm:cxn modelId="{629D54AB-8F02-4528-8B2B-CDABEC4C021F}" type="presParOf" srcId="{2A1610F6-7ECF-4EAB-B2C3-9377323FB583}" destId="{C4EDBFE2-EF34-4836-A6A7-C7A2E499359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A87CCEC-F601-4B03-9D4F-DAC65C544F0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283AAED-A17F-4597-A4A5-57A1E0CD29BB}">
      <dgm:prSet/>
      <dgm:spPr/>
      <dgm:t>
        <a:bodyPr/>
        <a:lstStyle/>
        <a:p>
          <a:r>
            <a:rPr lang="en-US" b="1" i="0" dirty="0">
              <a:latin typeface="Abadi" panose="020B0604020104020204" pitchFamily="34" charset="0"/>
            </a:rPr>
            <a:t>Personalized Learning Journeys:</a:t>
          </a:r>
          <a:endParaRPr lang="en-US" dirty="0">
            <a:latin typeface="Abadi" panose="020B0604020104020204" pitchFamily="34" charset="0"/>
          </a:endParaRPr>
        </a:p>
      </dgm:t>
    </dgm:pt>
    <dgm:pt modelId="{E78D6205-3016-4EB7-B9FC-A00F806B7ED2}" type="parTrans" cxnId="{D4CCEAD1-66DF-4ECA-AFC9-4443C1E12F7C}">
      <dgm:prSet/>
      <dgm:spPr/>
      <dgm:t>
        <a:bodyPr/>
        <a:lstStyle/>
        <a:p>
          <a:endParaRPr lang="en-US"/>
        </a:p>
      </dgm:t>
    </dgm:pt>
    <dgm:pt modelId="{B1613156-7151-4B5F-83DE-412DBC24B126}" type="sibTrans" cxnId="{D4CCEAD1-66DF-4ECA-AFC9-4443C1E12F7C}">
      <dgm:prSet/>
      <dgm:spPr/>
      <dgm:t>
        <a:bodyPr/>
        <a:lstStyle/>
        <a:p>
          <a:endParaRPr lang="en-US"/>
        </a:p>
      </dgm:t>
    </dgm:pt>
    <dgm:pt modelId="{D02A26F0-14F2-409E-B7C6-C3B9090BE88C}">
      <dgm:prSet/>
      <dgm:spPr/>
      <dgm:t>
        <a:bodyPr/>
        <a:lstStyle/>
        <a:p>
          <a:r>
            <a:rPr lang="en-US" b="1" i="0" dirty="0">
              <a:latin typeface="Abadi" panose="020B0604020104020204" pitchFamily="34" charset="0"/>
            </a:rPr>
            <a:t>Description:</a:t>
          </a:r>
          <a:r>
            <a:rPr lang="en-US" b="0" i="0" dirty="0">
              <a:latin typeface="Abadi" panose="020B0604020104020204" pitchFamily="34" charset="0"/>
            </a:rPr>
            <a:t> Technology allows for the customization of learning content based on individual employee needs and preferences, creating personalized learning experiences</a:t>
          </a:r>
          <a:r>
            <a:rPr lang="en-US" b="0" i="0" dirty="0"/>
            <a:t>.</a:t>
          </a:r>
          <a:endParaRPr lang="en-US" dirty="0"/>
        </a:p>
      </dgm:t>
    </dgm:pt>
    <dgm:pt modelId="{F1688B37-A481-49CA-872E-6F327B961124}" type="parTrans" cxnId="{DFA2F8D9-A7DC-4399-9EBD-4D14CD4DB737}">
      <dgm:prSet/>
      <dgm:spPr/>
      <dgm:t>
        <a:bodyPr/>
        <a:lstStyle/>
        <a:p>
          <a:endParaRPr lang="en-US"/>
        </a:p>
      </dgm:t>
    </dgm:pt>
    <dgm:pt modelId="{421B0B8E-1E97-4C37-9ECF-8534896B0F3F}" type="sibTrans" cxnId="{DFA2F8D9-A7DC-4399-9EBD-4D14CD4DB737}">
      <dgm:prSet/>
      <dgm:spPr/>
      <dgm:t>
        <a:bodyPr/>
        <a:lstStyle/>
        <a:p>
          <a:endParaRPr lang="en-US"/>
        </a:p>
      </dgm:t>
    </dgm:pt>
    <dgm:pt modelId="{4CF9DB29-68AA-44CE-94DC-813E68A3421E}">
      <dgm:prSet custT="1"/>
      <dgm:spPr/>
      <dgm:t>
        <a:bodyPr/>
        <a:lstStyle/>
        <a:p>
          <a:r>
            <a:rPr lang="en-US" sz="1800" b="1" i="0" dirty="0">
              <a:latin typeface="Abadi" panose="020B0604020104020204" pitchFamily="34" charset="0"/>
            </a:rPr>
            <a:t>Example:</a:t>
          </a:r>
          <a:r>
            <a:rPr lang="en-US" sz="1800" b="0" i="0" dirty="0">
              <a:latin typeface="Abadi" panose="020B0604020104020204" pitchFamily="34" charset="0"/>
            </a:rPr>
            <a:t> LinkedIn Learning leverages data analytics to recommend courses tailored to the specific skills and career goals of each employee, ensuring relevance and effectiveness (LinkedIn, n.d.).</a:t>
          </a:r>
          <a:endParaRPr lang="en-US" sz="1800" dirty="0">
            <a:latin typeface="Abadi" panose="020B0604020104020204" pitchFamily="34" charset="0"/>
          </a:endParaRPr>
        </a:p>
      </dgm:t>
    </dgm:pt>
    <dgm:pt modelId="{A4E81CD0-1C8C-487F-86B0-4A3BD3B30E50}" type="parTrans" cxnId="{5700D7A4-F6C5-43B7-8685-78C755D8EDCA}">
      <dgm:prSet/>
      <dgm:spPr/>
      <dgm:t>
        <a:bodyPr/>
        <a:lstStyle/>
        <a:p>
          <a:endParaRPr lang="en-US"/>
        </a:p>
      </dgm:t>
    </dgm:pt>
    <dgm:pt modelId="{3F3541A5-24F9-490E-9C53-D7124EA776D4}" type="sibTrans" cxnId="{5700D7A4-F6C5-43B7-8685-78C755D8EDCA}">
      <dgm:prSet/>
      <dgm:spPr/>
      <dgm:t>
        <a:bodyPr/>
        <a:lstStyle/>
        <a:p>
          <a:endParaRPr lang="en-US"/>
        </a:p>
      </dgm:t>
    </dgm:pt>
    <dgm:pt modelId="{8221133A-611E-4160-9EC4-25781A032980}">
      <dgm:prSet custT="1"/>
      <dgm:spPr/>
      <dgm:t>
        <a:bodyPr/>
        <a:lstStyle/>
        <a:p>
          <a:r>
            <a:rPr lang="en-US" sz="1800" b="1" i="0" dirty="0">
              <a:latin typeface="Abadi" panose="020B0604020104020204" pitchFamily="34" charset="0"/>
            </a:rPr>
            <a:t>Impact:</a:t>
          </a:r>
          <a:r>
            <a:rPr lang="en-US" sz="1800" b="0" i="0" dirty="0">
              <a:latin typeface="Abadi" panose="020B0604020104020204" pitchFamily="34" charset="0"/>
            </a:rPr>
            <a:t> By catering to the unique learning needs of employees, personalized learning journeys increase engagement and motivation, leading to better learning outcomes.</a:t>
          </a:r>
          <a:endParaRPr lang="en-US" sz="1800" dirty="0">
            <a:latin typeface="Abadi" panose="020B0604020104020204" pitchFamily="34" charset="0"/>
          </a:endParaRPr>
        </a:p>
      </dgm:t>
    </dgm:pt>
    <dgm:pt modelId="{2B55487B-FFAE-43A4-BF94-04232AB1BA28}" type="parTrans" cxnId="{8CCD45B1-0500-4EAD-9D53-86EB47CD73D4}">
      <dgm:prSet/>
      <dgm:spPr/>
      <dgm:t>
        <a:bodyPr/>
        <a:lstStyle/>
        <a:p>
          <a:endParaRPr lang="en-US"/>
        </a:p>
      </dgm:t>
    </dgm:pt>
    <dgm:pt modelId="{6300E6CA-5E38-4C68-A264-CF2971BD6C32}" type="sibTrans" cxnId="{8CCD45B1-0500-4EAD-9D53-86EB47CD73D4}">
      <dgm:prSet/>
      <dgm:spPr/>
      <dgm:t>
        <a:bodyPr/>
        <a:lstStyle/>
        <a:p>
          <a:endParaRPr lang="en-US"/>
        </a:p>
      </dgm:t>
    </dgm:pt>
    <dgm:pt modelId="{A0E87DDC-B984-43E8-9B48-5013570E31FC}" type="pres">
      <dgm:prSet presAssocID="{0A87CCEC-F601-4B03-9D4F-DAC65C544F0C}" presName="linear" presStyleCnt="0">
        <dgm:presLayoutVars>
          <dgm:animLvl val="lvl"/>
          <dgm:resizeHandles val="exact"/>
        </dgm:presLayoutVars>
      </dgm:prSet>
      <dgm:spPr/>
    </dgm:pt>
    <dgm:pt modelId="{8CADA293-1246-40DC-AD1C-C3DD28EA4EE6}" type="pres">
      <dgm:prSet presAssocID="{3283AAED-A17F-4597-A4A5-57A1E0CD29BB}" presName="parentText" presStyleLbl="node1" presStyleIdx="0" presStyleCnt="4" custLinFactNeighborX="601" custLinFactNeighborY="27277">
        <dgm:presLayoutVars>
          <dgm:chMax val="0"/>
          <dgm:bulletEnabled val="1"/>
        </dgm:presLayoutVars>
      </dgm:prSet>
      <dgm:spPr/>
    </dgm:pt>
    <dgm:pt modelId="{E9EEB7F6-BAE8-4B0A-9174-DE0C91A1F5D1}" type="pres">
      <dgm:prSet presAssocID="{B1613156-7151-4B5F-83DE-412DBC24B126}" presName="spacer" presStyleCnt="0"/>
      <dgm:spPr/>
    </dgm:pt>
    <dgm:pt modelId="{515AA79B-D49B-4B0F-A63C-A69E7A1B42FD}" type="pres">
      <dgm:prSet presAssocID="{D02A26F0-14F2-409E-B7C6-C3B9090BE88C}" presName="parentText" presStyleLbl="node1" presStyleIdx="1" presStyleCnt="4">
        <dgm:presLayoutVars>
          <dgm:chMax val="0"/>
          <dgm:bulletEnabled val="1"/>
        </dgm:presLayoutVars>
      </dgm:prSet>
      <dgm:spPr/>
    </dgm:pt>
    <dgm:pt modelId="{26BC5C66-914A-422F-97AF-5FF45C22C348}" type="pres">
      <dgm:prSet presAssocID="{421B0B8E-1E97-4C37-9ECF-8534896B0F3F}" presName="spacer" presStyleCnt="0"/>
      <dgm:spPr/>
    </dgm:pt>
    <dgm:pt modelId="{3F76EFCD-BB2B-4DA9-BA14-010797E6E6DD}" type="pres">
      <dgm:prSet presAssocID="{4CF9DB29-68AA-44CE-94DC-813E68A3421E}" presName="parentText" presStyleLbl="node1" presStyleIdx="2" presStyleCnt="4">
        <dgm:presLayoutVars>
          <dgm:chMax val="0"/>
          <dgm:bulletEnabled val="1"/>
        </dgm:presLayoutVars>
      </dgm:prSet>
      <dgm:spPr/>
    </dgm:pt>
    <dgm:pt modelId="{4C1E7DEE-ED41-47B5-8A5A-F1AB5A4273E7}" type="pres">
      <dgm:prSet presAssocID="{3F3541A5-24F9-490E-9C53-D7124EA776D4}" presName="spacer" presStyleCnt="0"/>
      <dgm:spPr/>
    </dgm:pt>
    <dgm:pt modelId="{5531208B-19CC-4595-AFD0-F04B26F697B3}" type="pres">
      <dgm:prSet presAssocID="{8221133A-611E-4160-9EC4-25781A032980}" presName="parentText" presStyleLbl="node1" presStyleIdx="3" presStyleCnt="4">
        <dgm:presLayoutVars>
          <dgm:chMax val="0"/>
          <dgm:bulletEnabled val="1"/>
        </dgm:presLayoutVars>
      </dgm:prSet>
      <dgm:spPr/>
    </dgm:pt>
  </dgm:ptLst>
  <dgm:cxnLst>
    <dgm:cxn modelId="{087CFA35-ED00-4567-9290-BFC69E6A25CC}" type="presOf" srcId="{8221133A-611E-4160-9EC4-25781A032980}" destId="{5531208B-19CC-4595-AFD0-F04B26F697B3}" srcOrd="0" destOrd="0" presId="urn:microsoft.com/office/officeart/2005/8/layout/vList2"/>
    <dgm:cxn modelId="{1EF5E167-DDDA-47A5-83DA-6D2FD019911F}" type="presOf" srcId="{D02A26F0-14F2-409E-B7C6-C3B9090BE88C}" destId="{515AA79B-D49B-4B0F-A63C-A69E7A1B42FD}" srcOrd="0" destOrd="0" presId="urn:microsoft.com/office/officeart/2005/8/layout/vList2"/>
    <dgm:cxn modelId="{5700D7A4-F6C5-43B7-8685-78C755D8EDCA}" srcId="{0A87CCEC-F601-4B03-9D4F-DAC65C544F0C}" destId="{4CF9DB29-68AA-44CE-94DC-813E68A3421E}" srcOrd="2" destOrd="0" parTransId="{A4E81CD0-1C8C-487F-86B0-4A3BD3B30E50}" sibTransId="{3F3541A5-24F9-490E-9C53-D7124EA776D4}"/>
    <dgm:cxn modelId="{8CCD45B1-0500-4EAD-9D53-86EB47CD73D4}" srcId="{0A87CCEC-F601-4B03-9D4F-DAC65C544F0C}" destId="{8221133A-611E-4160-9EC4-25781A032980}" srcOrd="3" destOrd="0" parTransId="{2B55487B-FFAE-43A4-BF94-04232AB1BA28}" sibTransId="{6300E6CA-5E38-4C68-A264-CF2971BD6C32}"/>
    <dgm:cxn modelId="{2CC9A5B1-180A-4984-8C9F-C6BD5AA5DB57}" type="presOf" srcId="{4CF9DB29-68AA-44CE-94DC-813E68A3421E}" destId="{3F76EFCD-BB2B-4DA9-BA14-010797E6E6DD}" srcOrd="0" destOrd="0" presId="urn:microsoft.com/office/officeart/2005/8/layout/vList2"/>
    <dgm:cxn modelId="{D4CCEAD1-66DF-4ECA-AFC9-4443C1E12F7C}" srcId="{0A87CCEC-F601-4B03-9D4F-DAC65C544F0C}" destId="{3283AAED-A17F-4597-A4A5-57A1E0CD29BB}" srcOrd="0" destOrd="0" parTransId="{E78D6205-3016-4EB7-B9FC-A00F806B7ED2}" sibTransId="{B1613156-7151-4B5F-83DE-412DBC24B126}"/>
    <dgm:cxn modelId="{A7CF73D5-8834-4BC6-BB78-96B0762C0DBF}" type="presOf" srcId="{3283AAED-A17F-4597-A4A5-57A1E0CD29BB}" destId="{8CADA293-1246-40DC-AD1C-C3DD28EA4EE6}" srcOrd="0" destOrd="0" presId="urn:microsoft.com/office/officeart/2005/8/layout/vList2"/>
    <dgm:cxn modelId="{DFA2F8D9-A7DC-4399-9EBD-4D14CD4DB737}" srcId="{0A87CCEC-F601-4B03-9D4F-DAC65C544F0C}" destId="{D02A26F0-14F2-409E-B7C6-C3B9090BE88C}" srcOrd="1" destOrd="0" parTransId="{F1688B37-A481-49CA-872E-6F327B961124}" sibTransId="{421B0B8E-1E97-4C37-9ECF-8534896B0F3F}"/>
    <dgm:cxn modelId="{219F8AFC-55AF-4B97-836B-97EE5F390419}" type="presOf" srcId="{0A87CCEC-F601-4B03-9D4F-DAC65C544F0C}" destId="{A0E87DDC-B984-43E8-9B48-5013570E31FC}" srcOrd="0" destOrd="0" presId="urn:microsoft.com/office/officeart/2005/8/layout/vList2"/>
    <dgm:cxn modelId="{D3001A86-19AA-426A-8E28-A9F1F755D275}" type="presParOf" srcId="{A0E87DDC-B984-43E8-9B48-5013570E31FC}" destId="{8CADA293-1246-40DC-AD1C-C3DD28EA4EE6}" srcOrd="0" destOrd="0" presId="urn:microsoft.com/office/officeart/2005/8/layout/vList2"/>
    <dgm:cxn modelId="{55DD3FC5-952C-402E-B37D-D1EC0E17BBA0}" type="presParOf" srcId="{A0E87DDC-B984-43E8-9B48-5013570E31FC}" destId="{E9EEB7F6-BAE8-4B0A-9174-DE0C91A1F5D1}" srcOrd="1" destOrd="0" presId="urn:microsoft.com/office/officeart/2005/8/layout/vList2"/>
    <dgm:cxn modelId="{F2EF094F-250E-4B21-A2C0-6AB10D9D537A}" type="presParOf" srcId="{A0E87DDC-B984-43E8-9B48-5013570E31FC}" destId="{515AA79B-D49B-4B0F-A63C-A69E7A1B42FD}" srcOrd="2" destOrd="0" presId="urn:microsoft.com/office/officeart/2005/8/layout/vList2"/>
    <dgm:cxn modelId="{4B97F6E6-3CA6-442F-89D3-4218D9A0C447}" type="presParOf" srcId="{A0E87DDC-B984-43E8-9B48-5013570E31FC}" destId="{26BC5C66-914A-422F-97AF-5FF45C22C348}" srcOrd="3" destOrd="0" presId="urn:microsoft.com/office/officeart/2005/8/layout/vList2"/>
    <dgm:cxn modelId="{412D934F-AE94-4958-8EA4-2FB81148E58D}" type="presParOf" srcId="{A0E87DDC-B984-43E8-9B48-5013570E31FC}" destId="{3F76EFCD-BB2B-4DA9-BA14-010797E6E6DD}" srcOrd="4" destOrd="0" presId="urn:microsoft.com/office/officeart/2005/8/layout/vList2"/>
    <dgm:cxn modelId="{3591F0D9-37B5-4242-A370-1F33CF22AA82}" type="presParOf" srcId="{A0E87DDC-B984-43E8-9B48-5013570E31FC}" destId="{4C1E7DEE-ED41-47B5-8A5A-F1AB5A4273E7}" srcOrd="5" destOrd="0" presId="urn:microsoft.com/office/officeart/2005/8/layout/vList2"/>
    <dgm:cxn modelId="{AB2F0E23-2859-437A-AD81-2DDD86A7936D}" type="presParOf" srcId="{A0E87DDC-B984-43E8-9B48-5013570E31FC}" destId="{5531208B-19CC-4595-AFD0-F04B26F697B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18C0CA-B99E-4971-9AF3-3214D29EDE47}"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317E0425-29DA-4B31-B947-1A66B31E02C2}">
      <dgm:prSet custT="1"/>
      <dgm:spPr/>
      <dgm:t>
        <a:bodyPr/>
        <a:lstStyle/>
        <a:p>
          <a:pPr>
            <a:lnSpc>
              <a:spcPct val="100000"/>
            </a:lnSpc>
          </a:pPr>
          <a:r>
            <a:rPr lang="en-US" sz="2400" b="1" i="0" dirty="0">
              <a:latin typeface="Abadi" panose="020B0604020104020204" pitchFamily="34" charset="0"/>
            </a:rPr>
            <a:t>Engagement Through Interactivity</a:t>
          </a:r>
          <a:r>
            <a:rPr lang="en-US" sz="1700" b="1" i="0" dirty="0"/>
            <a:t>:</a:t>
          </a:r>
          <a:endParaRPr lang="en-US" sz="1700" dirty="0"/>
        </a:p>
      </dgm:t>
    </dgm:pt>
    <dgm:pt modelId="{5719A0C4-F2D2-42E3-BB78-62D15323A67C}" type="parTrans" cxnId="{B0D7AA4C-5840-4B44-A02F-A8FE16C7E58D}">
      <dgm:prSet/>
      <dgm:spPr/>
      <dgm:t>
        <a:bodyPr/>
        <a:lstStyle/>
        <a:p>
          <a:endParaRPr lang="en-US"/>
        </a:p>
      </dgm:t>
    </dgm:pt>
    <dgm:pt modelId="{5DE7FD9C-1F34-4074-8EE0-EBDFA38A65B0}" type="sibTrans" cxnId="{B0D7AA4C-5840-4B44-A02F-A8FE16C7E58D}">
      <dgm:prSet/>
      <dgm:spPr/>
      <dgm:t>
        <a:bodyPr/>
        <a:lstStyle/>
        <a:p>
          <a:pPr>
            <a:lnSpc>
              <a:spcPct val="100000"/>
            </a:lnSpc>
          </a:pPr>
          <a:endParaRPr lang="en-US"/>
        </a:p>
      </dgm:t>
    </dgm:pt>
    <dgm:pt modelId="{F1C69087-BB97-4B2F-BC11-EA796642BE7C}">
      <dgm:prSet/>
      <dgm:spPr/>
      <dgm:t>
        <a:bodyPr/>
        <a:lstStyle/>
        <a:p>
          <a:pPr>
            <a:lnSpc>
              <a:spcPct val="100000"/>
            </a:lnSpc>
          </a:pPr>
          <a:r>
            <a:rPr lang="en-US" b="1" i="0" dirty="0">
              <a:latin typeface="Abadi" panose="020B0604020104020204" pitchFamily="34" charset="0"/>
            </a:rPr>
            <a:t>Description:</a:t>
          </a:r>
          <a:r>
            <a:rPr lang="en-US" b="0" i="0" dirty="0">
              <a:latin typeface="Abadi" panose="020B0604020104020204" pitchFamily="34" charset="0"/>
            </a:rPr>
            <a:t> Technology enables the integration of interactive elements into training materials, making learning more engaging and enjoyable for employees</a:t>
          </a:r>
          <a:r>
            <a:rPr lang="en-US" b="0" i="0" dirty="0"/>
            <a:t>.</a:t>
          </a:r>
          <a:endParaRPr lang="en-US" dirty="0"/>
        </a:p>
      </dgm:t>
    </dgm:pt>
    <dgm:pt modelId="{9FF29887-416E-4086-994F-41EA68C18AB0}" type="parTrans" cxnId="{44E1C3E6-E947-4CD2-B438-56AF67A0051A}">
      <dgm:prSet/>
      <dgm:spPr/>
      <dgm:t>
        <a:bodyPr/>
        <a:lstStyle/>
        <a:p>
          <a:endParaRPr lang="en-US"/>
        </a:p>
      </dgm:t>
    </dgm:pt>
    <dgm:pt modelId="{6CADBE19-8151-4E0A-9FD6-01D92C2B9959}" type="sibTrans" cxnId="{44E1C3E6-E947-4CD2-B438-56AF67A0051A}">
      <dgm:prSet/>
      <dgm:spPr/>
      <dgm:t>
        <a:bodyPr/>
        <a:lstStyle/>
        <a:p>
          <a:pPr>
            <a:lnSpc>
              <a:spcPct val="100000"/>
            </a:lnSpc>
          </a:pPr>
          <a:endParaRPr lang="en-US"/>
        </a:p>
      </dgm:t>
    </dgm:pt>
    <dgm:pt modelId="{0A527F5D-A432-41A3-8825-D224351D48A3}">
      <dgm:prSet custT="1"/>
      <dgm:spPr/>
      <dgm:t>
        <a:bodyPr/>
        <a:lstStyle/>
        <a:p>
          <a:pPr>
            <a:lnSpc>
              <a:spcPct val="100000"/>
            </a:lnSpc>
          </a:pPr>
          <a:r>
            <a:rPr lang="en-US" sz="1800" b="1" i="0" dirty="0">
              <a:latin typeface="Abadi" panose="020B0604020104020204" pitchFamily="34" charset="0"/>
            </a:rPr>
            <a:t>Example:</a:t>
          </a:r>
          <a:r>
            <a:rPr lang="en-US" sz="1800" b="0" i="0" dirty="0">
              <a:latin typeface="Abadi" panose="020B0604020104020204" pitchFamily="34" charset="0"/>
            </a:rPr>
            <a:t> Microsoft's "LEAP" program incorporates gamification techniques, such as leaderboards and challenges, to create immersive learning experiences that captivate employees (Microsoft, n.d.).</a:t>
          </a:r>
          <a:endParaRPr lang="en-US" sz="1800" dirty="0">
            <a:latin typeface="Abadi" panose="020B0604020104020204" pitchFamily="34" charset="0"/>
          </a:endParaRPr>
        </a:p>
      </dgm:t>
    </dgm:pt>
    <dgm:pt modelId="{A59031BA-A8D8-43AA-A13F-A1EF80877BBC}" type="parTrans" cxnId="{CC3103D7-D6CB-4282-AEA1-20500DC2E3B2}">
      <dgm:prSet/>
      <dgm:spPr/>
      <dgm:t>
        <a:bodyPr/>
        <a:lstStyle/>
        <a:p>
          <a:endParaRPr lang="en-US"/>
        </a:p>
      </dgm:t>
    </dgm:pt>
    <dgm:pt modelId="{52666D90-F902-4452-9254-E02BBC737AF5}" type="sibTrans" cxnId="{CC3103D7-D6CB-4282-AEA1-20500DC2E3B2}">
      <dgm:prSet/>
      <dgm:spPr/>
      <dgm:t>
        <a:bodyPr/>
        <a:lstStyle/>
        <a:p>
          <a:pPr>
            <a:lnSpc>
              <a:spcPct val="100000"/>
            </a:lnSpc>
          </a:pPr>
          <a:endParaRPr lang="en-US"/>
        </a:p>
      </dgm:t>
    </dgm:pt>
    <dgm:pt modelId="{E88120DA-B696-4A5A-A235-7DACE779E532}">
      <dgm:prSet custT="1"/>
      <dgm:spPr/>
      <dgm:t>
        <a:bodyPr/>
        <a:lstStyle/>
        <a:p>
          <a:pPr>
            <a:lnSpc>
              <a:spcPct val="100000"/>
            </a:lnSpc>
          </a:pPr>
          <a:r>
            <a:rPr lang="en-US" sz="1800" b="1" i="0" dirty="0">
              <a:latin typeface="Abadi" panose="020B0604020104020204" pitchFamily="34" charset="0"/>
            </a:rPr>
            <a:t>Impact:</a:t>
          </a:r>
          <a:r>
            <a:rPr lang="en-US" sz="1800" b="0" i="0" dirty="0">
              <a:latin typeface="Abadi" panose="020B0604020104020204" pitchFamily="34" charset="0"/>
            </a:rPr>
            <a:t> Interactive training content stimulates active participation and enhances retention, resulting in more effective skill acquisition and application in the workplace.</a:t>
          </a:r>
          <a:endParaRPr lang="en-US" sz="1800" dirty="0">
            <a:latin typeface="Abadi" panose="020B0604020104020204" pitchFamily="34" charset="0"/>
          </a:endParaRPr>
        </a:p>
      </dgm:t>
    </dgm:pt>
    <dgm:pt modelId="{EB07CE3A-6EF4-4DF0-B55D-AEF5EC17EE5A}" type="parTrans" cxnId="{10245FB7-1F94-42D8-85FC-E7452D6EF94C}">
      <dgm:prSet/>
      <dgm:spPr/>
      <dgm:t>
        <a:bodyPr/>
        <a:lstStyle/>
        <a:p>
          <a:endParaRPr lang="en-US"/>
        </a:p>
      </dgm:t>
    </dgm:pt>
    <dgm:pt modelId="{22B226FD-9520-4917-AF3A-DB4A8A5D5CED}" type="sibTrans" cxnId="{10245FB7-1F94-42D8-85FC-E7452D6EF94C}">
      <dgm:prSet/>
      <dgm:spPr/>
      <dgm:t>
        <a:bodyPr/>
        <a:lstStyle/>
        <a:p>
          <a:endParaRPr lang="en-US"/>
        </a:p>
      </dgm:t>
    </dgm:pt>
    <dgm:pt modelId="{91884FF1-1314-4D8E-83BE-5AC1F4286224}" type="pres">
      <dgm:prSet presAssocID="{A418C0CA-B99E-4971-9AF3-3214D29EDE47}" presName="root" presStyleCnt="0">
        <dgm:presLayoutVars>
          <dgm:dir/>
          <dgm:resizeHandles val="exact"/>
        </dgm:presLayoutVars>
      </dgm:prSet>
      <dgm:spPr/>
    </dgm:pt>
    <dgm:pt modelId="{6E96D4F1-5E04-4C5F-86C6-20BF6AFCB545}" type="pres">
      <dgm:prSet presAssocID="{A418C0CA-B99E-4971-9AF3-3214D29EDE47}" presName="container" presStyleCnt="0">
        <dgm:presLayoutVars>
          <dgm:dir/>
          <dgm:resizeHandles val="exact"/>
        </dgm:presLayoutVars>
      </dgm:prSet>
      <dgm:spPr/>
    </dgm:pt>
    <dgm:pt modelId="{C141197F-B344-442D-9A5C-1B57541A46ED}" type="pres">
      <dgm:prSet presAssocID="{317E0425-29DA-4B31-B947-1A66B31E02C2}" presName="compNode" presStyleCnt="0"/>
      <dgm:spPr/>
    </dgm:pt>
    <dgm:pt modelId="{8B03E88D-962F-434E-9D13-CF70AE197B62}" type="pres">
      <dgm:prSet presAssocID="{317E0425-29DA-4B31-B947-1A66B31E02C2}" presName="iconBgRect" presStyleLbl="bgShp" presStyleIdx="0" presStyleCnt="4" custLinFactNeighborY="-15128"/>
      <dgm:spPr/>
    </dgm:pt>
    <dgm:pt modelId="{CDC4EBEA-5570-473A-9FCB-9FD31B5A552C}" type="pres">
      <dgm:prSet presAssocID="{317E0425-29DA-4B31-B947-1A66B31E02C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DBCCE463-802B-4CA8-8196-B21FEA20DB63}" type="pres">
      <dgm:prSet presAssocID="{317E0425-29DA-4B31-B947-1A66B31E02C2}" presName="spaceRect" presStyleCnt="0"/>
      <dgm:spPr/>
    </dgm:pt>
    <dgm:pt modelId="{8AE3BAB0-9D98-4431-B62F-A5D3D7DC2774}" type="pres">
      <dgm:prSet presAssocID="{317E0425-29DA-4B31-B947-1A66B31E02C2}" presName="textRect" presStyleLbl="revTx" presStyleIdx="0" presStyleCnt="4" custLinFactNeighborX="903" custLinFactNeighborY="-12772">
        <dgm:presLayoutVars>
          <dgm:chMax val="1"/>
          <dgm:chPref val="1"/>
        </dgm:presLayoutVars>
      </dgm:prSet>
      <dgm:spPr/>
    </dgm:pt>
    <dgm:pt modelId="{9D0E2ECF-11CF-4C88-A210-A2FD587FE6D2}" type="pres">
      <dgm:prSet presAssocID="{5DE7FD9C-1F34-4074-8EE0-EBDFA38A65B0}" presName="sibTrans" presStyleLbl="sibTrans2D1" presStyleIdx="0" presStyleCnt="0"/>
      <dgm:spPr/>
    </dgm:pt>
    <dgm:pt modelId="{50A74338-2A01-4064-874E-1E3E7110B58F}" type="pres">
      <dgm:prSet presAssocID="{F1C69087-BB97-4B2F-BC11-EA796642BE7C}" presName="compNode" presStyleCnt="0"/>
      <dgm:spPr/>
    </dgm:pt>
    <dgm:pt modelId="{EC8AB982-12E2-4EF6-8EF1-6B31A423D239}" type="pres">
      <dgm:prSet presAssocID="{F1C69087-BB97-4B2F-BC11-EA796642BE7C}" presName="iconBgRect" presStyleLbl="bgShp" presStyleIdx="1" presStyleCnt="4"/>
      <dgm:spPr/>
    </dgm:pt>
    <dgm:pt modelId="{860C1A14-C86C-4E64-A376-DD88E68268D6}" type="pres">
      <dgm:prSet presAssocID="{F1C69087-BB97-4B2F-BC11-EA796642BE7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9017417E-4780-41CF-8A3D-DA233FB4CB00}" type="pres">
      <dgm:prSet presAssocID="{F1C69087-BB97-4B2F-BC11-EA796642BE7C}" presName="spaceRect" presStyleCnt="0"/>
      <dgm:spPr/>
    </dgm:pt>
    <dgm:pt modelId="{7F715AD2-B1DE-4856-B875-FF25D8F1C3F2}" type="pres">
      <dgm:prSet presAssocID="{F1C69087-BB97-4B2F-BC11-EA796642BE7C}" presName="textRect" presStyleLbl="revTx" presStyleIdx="1" presStyleCnt="4">
        <dgm:presLayoutVars>
          <dgm:chMax val="1"/>
          <dgm:chPref val="1"/>
        </dgm:presLayoutVars>
      </dgm:prSet>
      <dgm:spPr/>
    </dgm:pt>
    <dgm:pt modelId="{FF0E3614-FED4-4EDE-AC80-CFE31E72C364}" type="pres">
      <dgm:prSet presAssocID="{6CADBE19-8151-4E0A-9FD6-01D92C2B9959}" presName="sibTrans" presStyleLbl="sibTrans2D1" presStyleIdx="0" presStyleCnt="0"/>
      <dgm:spPr/>
    </dgm:pt>
    <dgm:pt modelId="{78EF8598-6B36-4968-A5F1-D217C49346D9}" type="pres">
      <dgm:prSet presAssocID="{0A527F5D-A432-41A3-8825-D224351D48A3}" presName="compNode" presStyleCnt="0"/>
      <dgm:spPr/>
    </dgm:pt>
    <dgm:pt modelId="{E9525769-4615-4EE1-9398-7E001F09FC9A}" type="pres">
      <dgm:prSet presAssocID="{0A527F5D-A432-41A3-8825-D224351D48A3}" presName="iconBgRect" presStyleLbl="bgShp" presStyleIdx="2" presStyleCnt="4"/>
      <dgm:spPr/>
    </dgm:pt>
    <dgm:pt modelId="{E13F2137-E611-4389-AE91-68367253B04B}" type="pres">
      <dgm:prSet presAssocID="{0A527F5D-A432-41A3-8825-D224351D48A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F7AB75F8-89CD-41F5-B377-8FEE40F4522B}" type="pres">
      <dgm:prSet presAssocID="{0A527F5D-A432-41A3-8825-D224351D48A3}" presName="spaceRect" presStyleCnt="0"/>
      <dgm:spPr/>
    </dgm:pt>
    <dgm:pt modelId="{EFAD02A8-5423-4B4E-9F28-AED26477F4E4}" type="pres">
      <dgm:prSet presAssocID="{0A527F5D-A432-41A3-8825-D224351D48A3}" presName="textRect" presStyleLbl="revTx" presStyleIdx="2" presStyleCnt="4">
        <dgm:presLayoutVars>
          <dgm:chMax val="1"/>
          <dgm:chPref val="1"/>
        </dgm:presLayoutVars>
      </dgm:prSet>
      <dgm:spPr/>
    </dgm:pt>
    <dgm:pt modelId="{8C497653-048F-42D2-A256-39141D1F8F3C}" type="pres">
      <dgm:prSet presAssocID="{52666D90-F902-4452-9254-E02BBC737AF5}" presName="sibTrans" presStyleLbl="sibTrans2D1" presStyleIdx="0" presStyleCnt="0"/>
      <dgm:spPr/>
    </dgm:pt>
    <dgm:pt modelId="{D8D52618-EE8B-47F5-B870-D1274C2F17CD}" type="pres">
      <dgm:prSet presAssocID="{E88120DA-B696-4A5A-A235-7DACE779E532}" presName="compNode" presStyleCnt="0"/>
      <dgm:spPr/>
    </dgm:pt>
    <dgm:pt modelId="{ADE8E0C6-7D8F-4DB5-89E2-B1A803F717E0}" type="pres">
      <dgm:prSet presAssocID="{E88120DA-B696-4A5A-A235-7DACE779E532}" presName="iconBgRect" presStyleLbl="bgShp" presStyleIdx="3" presStyleCnt="4"/>
      <dgm:spPr/>
    </dgm:pt>
    <dgm:pt modelId="{EFA8A3C2-F438-464B-87E4-CC0B246AF847}" type="pres">
      <dgm:prSet presAssocID="{E88120DA-B696-4A5A-A235-7DACE779E53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0306CB6C-64C6-4DBD-8387-10A73815E349}" type="pres">
      <dgm:prSet presAssocID="{E88120DA-B696-4A5A-A235-7DACE779E532}" presName="spaceRect" presStyleCnt="0"/>
      <dgm:spPr/>
    </dgm:pt>
    <dgm:pt modelId="{A2A25C96-15D5-4F0B-9F1C-61B5B1D37720}" type="pres">
      <dgm:prSet presAssocID="{E88120DA-B696-4A5A-A235-7DACE779E532}" presName="textRect" presStyleLbl="revTx" presStyleIdx="3" presStyleCnt="4">
        <dgm:presLayoutVars>
          <dgm:chMax val="1"/>
          <dgm:chPref val="1"/>
        </dgm:presLayoutVars>
      </dgm:prSet>
      <dgm:spPr/>
    </dgm:pt>
  </dgm:ptLst>
  <dgm:cxnLst>
    <dgm:cxn modelId="{B5A53824-3460-4F0A-B0DB-7B9FDFAFD615}" type="presOf" srcId="{317E0425-29DA-4B31-B947-1A66B31E02C2}" destId="{8AE3BAB0-9D98-4431-B62F-A5D3D7DC2774}" srcOrd="0" destOrd="0" presId="urn:microsoft.com/office/officeart/2018/2/layout/IconCircleList"/>
    <dgm:cxn modelId="{D645602C-812F-4DFB-9B6A-C3A84642FBD7}" type="presOf" srcId="{0A527F5D-A432-41A3-8825-D224351D48A3}" destId="{EFAD02A8-5423-4B4E-9F28-AED26477F4E4}" srcOrd="0" destOrd="0" presId="urn:microsoft.com/office/officeart/2018/2/layout/IconCircleList"/>
    <dgm:cxn modelId="{30AA4436-2DB6-4583-ACA3-FE823A7B52D5}" type="presOf" srcId="{5DE7FD9C-1F34-4074-8EE0-EBDFA38A65B0}" destId="{9D0E2ECF-11CF-4C88-A210-A2FD587FE6D2}" srcOrd="0" destOrd="0" presId="urn:microsoft.com/office/officeart/2018/2/layout/IconCircleList"/>
    <dgm:cxn modelId="{D466163C-0743-4BD3-92DB-99CCD6ACE689}" type="presOf" srcId="{52666D90-F902-4452-9254-E02BBC737AF5}" destId="{8C497653-048F-42D2-A256-39141D1F8F3C}" srcOrd="0" destOrd="0" presId="urn:microsoft.com/office/officeart/2018/2/layout/IconCircleList"/>
    <dgm:cxn modelId="{B0D7AA4C-5840-4B44-A02F-A8FE16C7E58D}" srcId="{A418C0CA-B99E-4971-9AF3-3214D29EDE47}" destId="{317E0425-29DA-4B31-B947-1A66B31E02C2}" srcOrd="0" destOrd="0" parTransId="{5719A0C4-F2D2-42E3-BB78-62D15323A67C}" sibTransId="{5DE7FD9C-1F34-4074-8EE0-EBDFA38A65B0}"/>
    <dgm:cxn modelId="{659737B0-1763-484A-97DA-B525790AC409}" type="presOf" srcId="{E88120DA-B696-4A5A-A235-7DACE779E532}" destId="{A2A25C96-15D5-4F0B-9F1C-61B5B1D37720}" srcOrd="0" destOrd="0" presId="urn:microsoft.com/office/officeart/2018/2/layout/IconCircleList"/>
    <dgm:cxn modelId="{10245FB7-1F94-42D8-85FC-E7452D6EF94C}" srcId="{A418C0CA-B99E-4971-9AF3-3214D29EDE47}" destId="{E88120DA-B696-4A5A-A235-7DACE779E532}" srcOrd="3" destOrd="0" parTransId="{EB07CE3A-6EF4-4DF0-B55D-AEF5EC17EE5A}" sibTransId="{22B226FD-9520-4917-AF3A-DB4A8A5D5CED}"/>
    <dgm:cxn modelId="{C60690B7-B1FC-4826-8070-3C2F07306CA8}" type="presOf" srcId="{A418C0CA-B99E-4971-9AF3-3214D29EDE47}" destId="{91884FF1-1314-4D8E-83BE-5AC1F4286224}" srcOrd="0" destOrd="0" presId="urn:microsoft.com/office/officeart/2018/2/layout/IconCircleList"/>
    <dgm:cxn modelId="{6EDAD1C5-E3E4-4338-9E48-0F882FA43CC8}" type="presOf" srcId="{F1C69087-BB97-4B2F-BC11-EA796642BE7C}" destId="{7F715AD2-B1DE-4856-B875-FF25D8F1C3F2}" srcOrd="0" destOrd="0" presId="urn:microsoft.com/office/officeart/2018/2/layout/IconCircleList"/>
    <dgm:cxn modelId="{CC3103D7-D6CB-4282-AEA1-20500DC2E3B2}" srcId="{A418C0CA-B99E-4971-9AF3-3214D29EDE47}" destId="{0A527F5D-A432-41A3-8825-D224351D48A3}" srcOrd="2" destOrd="0" parTransId="{A59031BA-A8D8-43AA-A13F-A1EF80877BBC}" sibTransId="{52666D90-F902-4452-9254-E02BBC737AF5}"/>
    <dgm:cxn modelId="{307030E5-ADF9-4E0F-93A2-63A444B30CDE}" type="presOf" srcId="{6CADBE19-8151-4E0A-9FD6-01D92C2B9959}" destId="{FF0E3614-FED4-4EDE-AC80-CFE31E72C364}" srcOrd="0" destOrd="0" presId="urn:microsoft.com/office/officeart/2018/2/layout/IconCircleList"/>
    <dgm:cxn modelId="{44E1C3E6-E947-4CD2-B438-56AF67A0051A}" srcId="{A418C0CA-B99E-4971-9AF3-3214D29EDE47}" destId="{F1C69087-BB97-4B2F-BC11-EA796642BE7C}" srcOrd="1" destOrd="0" parTransId="{9FF29887-416E-4086-994F-41EA68C18AB0}" sibTransId="{6CADBE19-8151-4E0A-9FD6-01D92C2B9959}"/>
    <dgm:cxn modelId="{266FDF6B-929C-4E2D-AD2B-BB501CB39CFD}" type="presParOf" srcId="{91884FF1-1314-4D8E-83BE-5AC1F4286224}" destId="{6E96D4F1-5E04-4C5F-86C6-20BF6AFCB545}" srcOrd="0" destOrd="0" presId="urn:microsoft.com/office/officeart/2018/2/layout/IconCircleList"/>
    <dgm:cxn modelId="{47F1556F-9B0D-4A41-9C7D-7157AB550B04}" type="presParOf" srcId="{6E96D4F1-5E04-4C5F-86C6-20BF6AFCB545}" destId="{C141197F-B344-442D-9A5C-1B57541A46ED}" srcOrd="0" destOrd="0" presId="urn:microsoft.com/office/officeart/2018/2/layout/IconCircleList"/>
    <dgm:cxn modelId="{6A8CE8D5-2D6C-4DCC-890B-45C4D2B97BFE}" type="presParOf" srcId="{C141197F-B344-442D-9A5C-1B57541A46ED}" destId="{8B03E88D-962F-434E-9D13-CF70AE197B62}" srcOrd="0" destOrd="0" presId="urn:microsoft.com/office/officeart/2018/2/layout/IconCircleList"/>
    <dgm:cxn modelId="{77AC2B97-F995-4F9C-852D-0A38436F57C8}" type="presParOf" srcId="{C141197F-B344-442D-9A5C-1B57541A46ED}" destId="{CDC4EBEA-5570-473A-9FCB-9FD31B5A552C}" srcOrd="1" destOrd="0" presId="urn:microsoft.com/office/officeart/2018/2/layout/IconCircleList"/>
    <dgm:cxn modelId="{E4E553BA-D99D-43C5-BBDD-F2AE7C90B950}" type="presParOf" srcId="{C141197F-B344-442D-9A5C-1B57541A46ED}" destId="{DBCCE463-802B-4CA8-8196-B21FEA20DB63}" srcOrd="2" destOrd="0" presId="urn:microsoft.com/office/officeart/2018/2/layout/IconCircleList"/>
    <dgm:cxn modelId="{6B858422-04E3-4DBC-BB66-3D16B09B7987}" type="presParOf" srcId="{C141197F-B344-442D-9A5C-1B57541A46ED}" destId="{8AE3BAB0-9D98-4431-B62F-A5D3D7DC2774}" srcOrd="3" destOrd="0" presId="urn:microsoft.com/office/officeart/2018/2/layout/IconCircleList"/>
    <dgm:cxn modelId="{D6CD1E47-A950-42D5-AC1F-7004BD08E7E4}" type="presParOf" srcId="{6E96D4F1-5E04-4C5F-86C6-20BF6AFCB545}" destId="{9D0E2ECF-11CF-4C88-A210-A2FD587FE6D2}" srcOrd="1" destOrd="0" presId="urn:microsoft.com/office/officeart/2018/2/layout/IconCircleList"/>
    <dgm:cxn modelId="{B4A9779D-E6A5-4B3F-9C31-57AC3E68F4EE}" type="presParOf" srcId="{6E96D4F1-5E04-4C5F-86C6-20BF6AFCB545}" destId="{50A74338-2A01-4064-874E-1E3E7110B58F}" srcOrd="2" destOrd="0" presId="urn:microsoft.com/office/officeart/2018/2/layout/IconCircleList"/>
    <dgm:cxn modelId="{18C0A148-73E5-475C-B50B-02295DB3DC5A}" type="presParOf" srcId="{50A74338-2A01-4064-874E-1E3E7110B58F}" destId="{EC8AB982-12E2-4EF6-8EF1-6B31A423D239}" srcOrd="0" destOrd="0" presId="urn:microsoft.com/office/officeart/2018/2/layout/IconCircleList"/>
    <dgm:cxn modelId="{F0509AFE-5588-4A3E-BE1D-A4E366A1D643}" type="presParOf" srcId="{50A74338-2A01-4064-874E-1E3E7110B58F}" destId="{860C1A14-C86C-4E64-A376-DD88E68268D6}" srcOrd="1" destOrd="0" presId="urn:microsoft.com/office/officeart/2018/2/layout/IconCircleList"/>
    <dgm:cxn modelId="{06CDA7C4-73B2-4742-BCB1-25A7806FE3E0}" type="presParOf" srcId="{50A74338-2A01-4064-874E-1E3E7110B58F}" destId="{9017417E-4780-41CF-8A3D-DA233FB4CB00}" srcOrd="2" destOrd="0" presId="urn:microsoft.com/office/officeart/2018/2/layout/IconCircleList"/>
    <dgm:cxn modelId="{7D849B3A-EF0F-4990-B7A5-58E0897487F1}" type="presParOf" srcId="{50A74338-2A01-4064-874E-1E3E7110B58F}" destId="{7F715AD2-B1DE-4856-B875-FF25D8F1C3F2}" srcOrd="3" destOrd="0" presId="urn:microsoft.com/office/officeart/2018/2/layout/IconCircleList"/>
    <dgm:cxn modelId="{22C1D3E0-BCEB-4E66-961A-E3844241534F}" type="presParOf" srcId="{6E96D4F1-5E04-4C5F-86C6-20BF6AFCB545}" destId="{FF0E3614-FED4-4EDE-AC80-CFE31E72C364}" srcOrd="3" destOrd="0" presId="urn:microsoft.com/office/officeart/2018/2/layout/IconCircleList"/>
    <dgm:cxn modelId="{5113CBAD-2431-4DC6-95E1-9FF2EA1E1D35}" type="presParOf" srcId="{6E96D4F1-5E04-4C5F-86C6-20BF6AFCB545}" destId="{78EF8598-6B36-4968-A5F1-D217C49346D9}" srcOrd="4" destOrd="0" presId="urn:microsoft.com/office/officeart/2018/2/layout/IconCircleList"/>
    <dgm:cxn modelId="{FB7CF66B-491D-4B59-B9E5-7E4F47AD2A98}" type="presParOf" srcId="{78EF8598-6B36-4968-A5F1-D217C49346D9}" destId="{E9525769-4615-4EE1-9398-7E001F09FC9A}" srcOrd="0" destOrd="0" presId="urn:microsoft.com/office/officeart/2018/2/layout/IconCircleList"/>
    <dgm:cxn modelId="{316CCA2C-8BEE-4914-A89D-EBFCEC7AB95C}" type="presParOf" srcId="{78EF8598-6B36-4968-A5F1-D217C49346D9}" destId="{E13F2137-E611-4389-AE91-68367253B04B}" srcOrd="1" destOrd="0" presId="urn:microsoft.com/office/officeart/2018/2/layout/IconCircleList"/>
    <dgm:cxn modelId="{EEEDC314-7BD0-4054-803E-EDE95DB5230A}" type="presParOf" srcId="{78EF8598-6B36-4968-A5F1-D217C49346D9}" destId="{F7AB75F8-89CD-41F5-B377-8FEE40F4522B}" srcOrd="2" destOrd="0" presId="urn:microsoft.com/office/officeart/2018/2/layout/IconCircleList"/>
    <dgm:cxn modelId="{08777298-425D-483D-BB69-0080E094839F}" type="presParOf" srcId="{78EF8598-6B36-4968-A5F1-D217C49346D9}" destId="{EFAD02A8-5423-4B4E-9F28-AED26477F4E4}" srcOrd="3" destOrd="0" presId="urn:microsoft.com/office/officeart/2018/2/layout/IconCircleList"/>
    <dgm:cxn modelId="{B0BEBFBF-5809-43F1-B0CD-8F85529FAB60}" type="presParOf" srcId="{6E96D4F1-5E04-4C5F-86C6-20BF6AFCB545}" destId="{8C497653-048F-42D2-A256-39141D1F8F3C}" srcOrd="5" destOrd="0" presId="urn:microsoft.com/office/officeart/2018/2/layout/IconCircleList"/>
    <dgm:cxn modelId="{283F6B64-25B2-4B82-B981-95778D8DB50C}" type="presParOf" srcId="{6E96D4F1-5E04-4C5F-86C6-20BF6AFCB545}" destId="{D8D52618-EE8B-47F5-B870-D1274C2F17CD}" srcOrd="6" destOrd="0" presId="urn:microsoft.com/office/officeart/2018/2/layout/IconCircleList"/>
    <dgm:cxn modelId="{CB52B56F-072B-4CA6-B6F3-9D86F6CD43B7}" type="presParOf" srcId="{D8D52618-EE8B-47F5-B870-D1274C2F17CD}" destId="{ADE8E0C6-7D8F-4DB5-89E2-B1A803F717E0}" srcOrd="0" destOrd="0" presId="urn:microsoft.com/office/officeart/2018/2/layout/IconCircleList"/>
    <dgm:cxn modelId="{DA88AE61-4734-4908-8A8D-684E612FC4BD}" type="presParOf" srcId="{D8D52618-EE8B-47F5-B870-D1274C2F17CD}" destId="{EFA8A3C2-F438-464B-87E4-CC0B246AF847}" srcOrd="1" destOrd="0" presId="urn:microsoft.com/office/officeart/2018/2/layout/IconCircleList"/>
    <dgm:cxn modelId="{C39AA00E-FBFF-45FC-8962-50BEF261A87D}" type="presParOf" srcId="{D8D52618-EE8B-47F5-B870-D1274C2F17CD}" destId="{0306CB6C-64C6-4DBD-8387-10A73815E349}" srcOrd="2" destOrd="0" presId="urn:microsoft.com/office/officeart/2018/2/layout/IconCircleList"/>
    <dgm:cxn modelId="{0A6A7138-2F63-4B73-9B76-A55B4009405B}" type="presParOf" srcId="{D8D52618-EE8B-47F5-B870-D1274C2F17CD}" destId="{A2A25C96-15D5-4F0B-9F1C-61B5B1D3772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BCFC061-9CA0-4DE5-9A2C-DB01B2A381D5}"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87875A03-B1D2-452A-8687-956CA5D0CE06}">
      <dgm:prSet custT="1"/>
      <dgm:spPr/>
      <dgm:t>
        <a:bodyPr/>
        <a:lstStyle/>
        <a:p>
          <a:pPr>
            <a:defRPr cap="all"/>
          </a:pPr>
          <a:r>
            <a:rPr lang="en-US" sz="2000" b="1" i="0" dirty="0">
              <a:latin typeface="Abadi" panose="020B0604020104020204" pitchFamily="34" charset="0"/>
            </a:rPr>
            <a:t>Enhanced Scalability and Cost-effectiveness</a:t>
          </a:r>
          <a:r>
            <a:rPr lang="en-US" sz="1500" b="1" i="0" dirty="0"/>
            <a:t>:</a:t>
          </a:r>
          <a:endParaRPr lang="en-US" sz="1500" dirty="0"/>
        </a:p>
      </dgm:t>
    </dgm:pt>
    <dgm:pt modelId="{E31461C4-626E-4CEB-8D11-38E60C8B5DFB}" type="parTrans" cxnId="{2FBB27F8-275E-4FE5-8550-F1557910C10B}">
      <dgm:prSet/>
      <dgm:spPr/>
      <dgm:t>
        <a:bodyPr/>
        <a:lstStyle/>
        <a:p>
          <a:endParaRPr lang="en-US"/>
        </a:p>
      </dgm:t>
    </dgm:pt>
    <dgm:pt modelId="{8638927F-3308-42AC-9329-00892BC860B0}" type="sibTrans" cxnId="{2FBB27F8-275E-4FE5-8550-F1557910C10B}">
      <dgm:prSet/>
      <dgm:spPr/>
      <dgm:t>
        <a:bodyPr/>
        <a:lstStyle/>
        <a:p>
          <a:endParaRPr lang="en-US"/>
        </a:p>
      </dgm:t>
    </dgm:pt>
    <dgm:pt modelId="{51410C2C-E087-478D-9DA3-30C2054D16D4}">
      <dgm:prSet/>
      <dgm:spPr/>
      <dgm:t>
        <a:bodyPr/>
        <a:lstStyle/>
        <a:p>
          <a:pPr>
            <a:defRPr cap="all"/>
          </a:pPr>
          <a:r>
            <a:rPr lang="en-US" b="1" i="0" dirty="0">
              <a:latin typeface="Abadi" panose="020B0604020104020204" pitchFamily="34" charset="0"/>
            </a:rPr>
            <a:t>Description:</a:t>
          </a:r>
          <a:r>
            <a:rPr lang="en-US" b="0" i="0" dirty="0">
              <a:latin typeface="Abadi" panose="020B0604020104020204" pitchFamily="34" charset="0"/>
            </a:rPr>
            <a:t> Technology-based training programs allow employers to deliver consistent training experiences to a large number of employees at scale, without the need for significant infrastructure investments.</a:t>
          </a:r>
          <a:endParaRPr lang="en-US" dirty="0">
            <a:latin typeface="Abadi" panose="020B0604020104020204" pitchFamily="34" charset="0"/>
          </a:endParaRPr>
        </a:p>
      </dgm:t>
    </dgm:pt>
    <dgm:pt modelId="{06E47AB9-2DDE-4BEC-AFB6-59D3AF31FA70}" type="parTrans" cxnId="{46DB7386-62C8-4329-98AE-9A340161C349}">
      <dgm:prSet/>
      <dgm:spPr/>
      <dgm:t>
        <a:bodyPr/>
        <a:lstStyle/>
        <a:p>
          <a:endParaRPr lang="en-US"/>
        </a:p>
      </dgm:t>
    </dgm:pt>
    <dgm:pt modelId="{390AAE5D-BC84-4A45-8DFC-C5246C304D6E}" type="sibTrans" cxnId="{46DB7386-62C8-4329-98AE-9A340161C349}">
      <dgm:prSet/>
      <dgm:spPr/>
      <dgm:t>
        <a:bodyPr/>
        <a:lstStyle/>
        <a:p>
          <a:endParaRPr lang="en-US"/>
        </a:p>
      </dgm:t>
    </dgm:pt>
    <dgm:pt modelId="{6BEE52CD-FDED-4282-AE90-554C833BACF9}">
      <dgm:prSet/>
      <dgm:spPr/>
      <dgm:t>
        <a:bodyPr/>
        <a:lstStyle/>
        <a:p>
          <a:pPr>
            <a:defRPr cap="all"/>
          </a:pPr>
          <a:r>
            <a:rPr lang="en-US" b="1" i="0" dirty="0">
              <a:latin typeface="Abadi" panose="020B0604020104020204" pitchFamily="34" charset="0"/>
            </a:rPr>
            <a:t>Example:</a:t>
          </a:r>
          <a:r>
            <a:rPr lang="en-US" b="0" i="0" dirty="0">
              <a:latin typeface="Abadi" panose="020B0604020104020204" pitchFamily="34" charset="0"/>
            </a:rPr>
            <a:t> Walmart's "Academies" leverage technology to provide standardized training across its vast network of stores, ensuring consistent learning experiences for thousands of employees (Walmart, n.d.).</a:t>
          </a:r>
          <a:endParaRPr lang="en-US" dirty="0">
            <a:latin typeface="Abadi" panose="020B0604020104020204" pitchFamily="34" charset="0"/>
          </a:endParaRPr>
        </a:p>
      </dgm:t>
    </dgm:pt>
    <dgm:pt modelId="{0136B8FB-AA46-41EB-83F8-5267BE1A1063}" type="parTrans" cxnId="{10B4DB7B-B5A5-4097-A043-018F50B2B196}">
      <dgm:prSet/>
      <dgm:spPr/>
      <dgm:t>
        <a:bodyPr/>
        <a:lstStyle/>
        <a:p>
          <a:endParaRPr lang="en-US"/>
        </a:p>
      </dgm:t>
    </dgm:pt>
    <dgm:pt modelId="{DEDE90FE-D3B5-42B1-87D0-45F863042D5B}" type="sibTrans" cxnId="{10B4DB7B-B5A5-4097-A043-018F50B2B196}">
      <dgm:prSet/>
      <dgm:spPr/>
      <dgm:t>
        <a:bodyPr/>
        <a:lstStyle/>
        <a:p>
          <a:endParaRPr lang="en-US"/>
        </a:p>
      </dgm:t>
    </dgm:pt>
    <dgm:pt modelId="{7EB61396-3758-404F-A425-E739E5D304A0}">
      <dgm:prSet custT="1"/>
      <dgm:spPr/>
      <dgm:t>
        <a:bodyPr/>
        <a:lstStyle/>
        <a:p>
          <a:pPr>
            <a:defRPr cap="all"/>
          </a:pPr>
          <a:r>
            <a:rPr lang="en-US" sz="1600" b="1" i="0" dirty="0">
              <a:latin typeface="Abadi" panose="020B0604020104020204" pitchFamily="34" charset="0"/>
            </a:rPr>
            <a:t>Impact:</a:t>
          </a:r>
          <a:r>
            <a:rPr lang="en-US" sz="1600" b="0" i="0" dirty="0">
              <a:latin typeface="Abadi" panose="020B0604020104020204" pitchFamily="34" charset="0"/>
            </a:rPr>
            <a:t> By leveraging technology for training delivery, employers can minimize costs associated with traditional classroom-based training methods, such as travel expenses and venue rentals, while reaching a larger audience</a:t>
          </a:r>
          <a:r>
            <a:rPr lang="en-US" sz="1500" b="0" i="0" dirty="0"/>
            <a:t>.</a:t>
          </a:r>
          <a:endParaRPr lang="en-US" sz="1500" dirty="0"/>
        </a:p>
      </dgm:t>
    </dgm:pt>
    <dgm:pt modelId="{8D4BEA9D-D93D-4CDE-A039-720FF589B39C}" type="parTrans" cxnId="{56745D6D-898C-49B4-9265-12A469E82F6A}">
      <dgm:prSet/>
      <dgm:spPr/>
      <dgm:t>
        <a:bodyPr/>
        <a:lstStyle/>
        <a:p>
          <a:endParaRPr lang="en-US"/>
        </a:p>
      </dgm:t>
    </dgm:pt>
    <dgm:pt modelId="{B0EF7EDA-9DE2-48E8-B0A3-254B7CF0658F}" type="sibTrans" cxnId="{56745D6D-898C-49B4-9265-12A469E82F6A}">
      <dgm:prSet/>
      <dgm:spPr/>
      <dgm:t>
        <a:bodyPr/>
        <a:lstStyle/>
        <a:p>
          <a:endParaRPr lang="en-US"/>
        </a:p>
      </dgm:t>
    </dgm:pt>
    <dgm:pt modelId="{92EBC62C-720C-4E8A-9217-C78C826F5F2B}" type="pres">
      <dgm:prSet presAssocID="{ABCFC061-9CA0-4DE5-9A2C-DB01B2A381D5}" presName="diagram" presStyleCnt="0">
        <dgm:presLayoutVars>
          <dgm:dir/>
          <dgm:resizeHandles val="exact"/>
        </dgm:presLayoutVars>
      </dgm:prSet>
      <dgm:spPr/>
    </dgm:pt>
    <dgm:pt modelId="{7427DF35-4718-473F-BEC6-8342072E9E64}" type="pres">
      <dgm:prSet presAssocID="{87875A03-B1D2-452A-8687-956CA5D0CE06}" presName="node" presStyleLbl="node1" presStyleIdx="0" presStyleCnt="4">
        <dgm:presLayoutVars>
          <dgm:bulletEnabled val="1"/>
        </dgm:presLayoutVars>
      </dgm:prSet>
      <dgm:spPr/>
    </dgm:pt>
    <dgm:pt modelId="{D73CDCD2-C40C-42D2-9454-677607D17242}" type="pres">
      <dgm:prSet presAssocID="{8638927F-3308-42AC-9329-00892BC860B0}" presName="sibTrans" presStyleCnt="0"/>
      <dgm:spPr/>
    </dgm:pt>
    <dgm:pt modelId="{06954BE6-7B13-459B-BA12-9E40F9A910CC}" type="pres">
      <dgm:prSet presAssocID="{51410C2C-E087-478D-9DA3-30C2054D16D4}" presName="node" presStyleLbl="node1" presStyleIdx="1" presStyleCnt="4">
        <dgm:presLayoutVars>
          <dgm:bulletEnabled val="1"/>
        </dgm:presLayoutVars>
      </dgm:prSet>
      <dgm:spPr/>
    </dgm:pt>
    <dgm:pt modelId="{A6130A96-6547-4D45-985D-67EB1C6C8178}" type="pres">
      <dgm:prSet presAssocID="{390AAE5D-BC84-4A45-8DFC-C5246C304D6E}" presName="sibTrans" presStyleCnt="0"/>
      <dgm:spPr/>
    </dgm:pt>
    <dgm:pt modelId="{A457AC64-CB28-4CBA-B125-2D50224DC5D3}" type="pres">
      <dgm:prSet presAssocID="{6BEE52CD-FDED-4282-AE90-554C833BACF9}" presName="node" presStyleLbl="node1" presStyleIdx="2" presStyleCnt="4">
        <dgm:presLayoutVars>
          <dgm:bulletEnabled val="1"/>
        </dgm:presLayoutVars>
      </dgm:prSet>
      <dgm:spPr/>
    </dgm:pt>
    <dgm:pt modelId="{F262B323-A4AB-4F18-BBEF-053D4824E9CE}" type="pres">
      <dgm:prSet presAssocID="{DEDE90FE-D3B5-42B1-87D0-45F863042D5B}" presName="sibTrans" presStyleCnt="0"/>
      <dgm:spPr/>
    </dgm:pt>
    <dgm:pt modelId="{1FCAC153-0EAC-4E89-A365-465E5E9E070E}" type="pres">
      <dgm:prSet presAssocID="{7EB61396-3758-404F-A425-E739E5D304A0}" presName="node" presStyleLbl="node1" presStyleIdx="3" presStyleCnt="4">
        <dgm:presLayoutVars>
          <dgm:bulletEnabled val="1"/>
        </dgm:presLayoutVars>
      </dgm:prSet>
      <dgm:spPr/>
    </dgm:pt>
  </dgm:ptLst>
  <dgm:cxnLst>
    <dgm:cxn modelId="{56745D6D-898C-49B4-9265-12A469E82F6A}" srcId="{ABCFC061-9CA0-4DE5-9A2C-DB01B2A381D5}" destId="{7EB61396-3758-404F-A425-E739E5D304A0}" srcOrd="3" destOrd="0" parTransId="{8D4BEA9D-D93D-4CDE-A039-720FF589B39C}" sibTransId="{B0EF7EDA-9DE2-48E8-B0A3-254B7CF0658F}"/>
    <dgm:cxn modelId="{1375F452-6543-4CBD-B0BA-576E24A56B9B}" type="presOf" srcId="{6BEE52CD-FDED-4282-AE90-554C833BACF9}" destId="{A457AC64-CB28-4CBA-B125-2D50224DC5D3}" srcOrd="0" destOrd="0" presId="urn:microsoft.com/office/officeart/2005/8/layout/default"/>
    <dgm:cxn modelId="{10B4DB7B-B5A5-4097-A043-018F50B2B196}" srcId="{ABCFC061-9CA0-4DE5-9A2C-DB01B2A381D5}" destId="{6BEE52CD-FDED-4282-AE90-554C833BACF9}" srcOrd="2" destOrd="0" parTransId="{0136B8FB-AA46-41EB-83F8-5267BE1A1063}" sibTransId="{DEDE90FE-D3B5-42B1-87D0-45F863042D5B}"/>
    <dgm:cxn modelId="{46DB7386-62C8-4329-98AE-9A340161C349}" srcId="{ABCFC061-9CA0-4DE5-9A2C-DB01B2A381D5}" destId="{51410C2C-E087-478D-9DA3-30C2054D16D4}" srcOrd="1" destOrd="0" parTransId="{06E47AB9-2DDE-4BEC-AFB6-59D3AF31FA70}" sibTransId="{390AAE5D-BC84-4A45-8DFC-C5246C304D6E}"/>
    <dgm:cxn modelId="{6FD9A0A7-8F15-4A3F-8FCE-B4CF004846E9}" type="presOf" srcId="{ABCFC061-9CA0-4DE5-9A2C-DB01B2A381D5}" destId="{92EBC62C-720C-4E8A-9217-C78C826F5F2B}" srcOrd="0" destOrd="0" presId="urn:microsoft.com/office/officeart/2005/8/layout/default"/>
    <dgm:cxn modelId="{FD2428A9-06D8-4DC5-BF5E-00699987112E}" type="presOf" srcId="{87875A03-B1D2-452A-8687-956CA5D0CE06}" destId="{7427DF35-4718-473F-BEC6-8342072E9E64}" srcOrd="0" destOrd="0" presId="urn:microsoft.com/office/officeart/2005/8/layout/default"/>
    <dgm:cxn modelId="{BCFF7DAA-68EF-46E1-9498-F811B8295E51}" type="presOf" srcId="{51410C2C-E087-478D-9DA3-30C2054D16D4}" destId="{06954BE6-7B13-459B-BA12-9E40F9A910CC}" srcOrd="0" destOrd="0" presId="urn:microsoft.com/office/officeart/2005/8/layout/default"/>
    <dgm:cxn modelId="{32FD69BB-6DC2-44C3-B893-7D8675E3EE9C}" type="presOf" srcId="{7EB61396-3758-404F-A425-E739E5D304A0}" destId="{1FCAC153-0EAC-4E89-A365-465E5E9E070E}" srcOrd="0" destOrd="0" presId="urn:microsoft.com/office/officeart/2005/8/layout/default"/>
    <dgm:cxn modelId="{2FBB27F8-275E-4FE5-8550-F1557910C10B}" srcId="{ABCFC061-9CA0-4DE5-9A2C-DB01B2A381D5}" destId="{87875A03-B1D2-452A-8687-956CA5D0CE06}" srcOrd="0" destOrd="0" parTransId="{E31461C4-626E-4CEB-8D11-38E60C8B5DFB}" sibTransId="{8638927F-3308-42AC-9329-00892BC860B0}"/>
    <dgm:cxn modelId="{CE759136-3E74-4707-9104-5AD7153DF4DB}" type="presParOf" srcId="{92EBC62C-720C-4E8A-9217-C78C826F5F2B}" destId="{7427DF35-4718-473F-BEC6-8342072E9E64}" srcOrd="0" destOrd="0" presId="urn:microsoft.com/office/officeart/2005/8/layout/default"/>
    <dgm:cxn modelId="{39B75823-5DD4-4A8C-B695-757A78AFF9B5}" type="presParOf" srcId="{92EBC62C-720C-4E8A-9217-C78C826F5F2B}" destId="{D73CDCD2-C40C-42D2-9454-677607D17242}" srcOrd="1" destOrd="0" presId="urn:microsoft.com/office/officeart/2005/8/layout/default"/>
    <dgm:cxn modelId="{FF1234FE-FA5E-4915-8392-510EA355B7C2}" type="presParOf" srcId="{92EBC62C-720C-4E8A-9217-C78C826F5F2B}" destId="{06954BE6-7B13-459B-BA12-9E40F9A910CC}" srcOrd="2" destOrd="0" presId="urn:microsoft.com/office/officeart/2005/8/layout/default"/>
    <dgm:cxn modelId="{378F8A2A-4226-43D2-B40D-1524AE634EFF}" type="presParOf" srcId="{92EBC62C-720C-4E8A-9217-C78C826F5F2B}" destId="{A6130A96-6547-4D45-985D-67EB1C6C8178}" srcOrd="3" destOrd="0" presId="urn:microsoft.com/office/officeart/2005/8/layout/default"/>
    <dgm:cxn modelId="{5E6BFDEE-6D4C-46F9-B82F-1E701D69C1D1}" type="presParOf" srcId="{92EBC62C-720C-4E8A-9217-C78C826F5F2B}" destId="{A457AC64-CB28-4CBA-B125-2D50224DC5D3}" srcOrd="4" destOrd="0" presId="urn:microsoft.com/office/officeart/2005/8/layout/default"/>
    <dgm:cxn modelId="{E4AECFED-BA0A-44E8-AA7E-A8BC7F9DE7F8}" type="presParOf" srcId="{92EBC62C-720C-4E8A-9217-C78C826F5F2B}" destId="{F262B323-A4AB-4F18-BBEF-053D4824E9CE}" srcOrd="5" destOrd="0" presId="urn:microsoft.com/office/officeart/2005/8/layout/default"/>
    <dgm:cxn modelId="{67E999BC-63C8-43E0-B37A-9F968FD5A848}" type="presParOf" srcId="{92EBC62C-720C-4E8A-9217-C78C826F5F2B}" destId="{1FCAC153-0EAC-4E89-A365-465E5E9E070E}"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ED612B4-AD53-41B0-AB51-5D098CE3740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B76E0F3-19C5-441A-8E31-A86EB47AD3CB}">
      <dgm:prSet/>
      <dgm:spPr/>
      <dgm:t>
        <a:bodyPr/>
        <a:lstStyle/>
        <a:p>
          <a:r>
            <a:rPr lang="en-US" b="1" i="0" dirty="0"/>
            <a:t>Improved Employee Performance and Productivity:</a:t>
          </a:r>
          <a:endParaRPr lang="en-US" dirty="0"/>
        </a:p>
      </dgm:t>
    </dgm:pt>
    <dgm:pt modelId="{0CB1B7FD-8798-42EF-8682-3D4C661691AF}" type="parTrans" cxnId="{06DC8013-B618-4D17-B62A-68737D3108C3}">
      <dgm:prSet/>
      <dgm:spPr/>
      <dgm:t>
        <a:bodyPr/>
        <a:lstStyle/>
        <a:p>
          <a:endParaRPr lang="en-US"/>
        </a:p>
      </dgm:t>
    </dgm:pt>
    <dgm:pt modelId="{9A1ADD2F-746E-47C1-88A9-7C55148FE89E}" type="sibTrans" cxnId="{06DC8013-B618-4D17-B62A-68737D3108C3}">
      <dgm:prSet/>
      <dgm:spPr/>
      <dgm:t>
        <a:bodyPr/>
        <a:lstStyle/>
        <a:p>
          <a:endParaRPr lang="en-US"/>
        </a:p>
      </dgm:t>
    </dgm:pt>
    <dgm:pt modelId="{7CC7186D-0312-4B1E-9AA3-DECA7F54488D}">
      <dgm:prSet custT="1"/>
      <dgm:spPr/>
      <dgm:t>
        <a:bodyPr/>
        <a:lstStyle/>
        <a:p>
          <a:r>
            <a:rPr lang="en-US" sz="2000" b="1" i="0" dirty="0">
              <a:latin typeface="Abadi" panose="020B0604020104020204" pitchFamily="34" charset="0"/>
            </a:rPr>
            <a:t>Description:</a:t>
          </a:r>
          <a:r>
            <a:rPr lang="en-US" sz="2000" b="0" i="0" dirty="0">
              <a:latin typeface="Abadi" panose="020B0604020104020204" pitchFamily="34" charset="0"/>
            </a:rPr>
            <a:t> Technology-based training programs equip employees with the necessary knowledge and skills to perform their jobs more effectively, leading to improved productivity and performance.</a:t>
          </a:r>
          <a:endParaRPr lang="en-US" sz="2000" dirty="0">
            <a:latin typeface="Abadi" panose="020B0604020104020204" pitchFamily="34" charset="0"/>
          </a:endParaRPr>
        </a:p>
      </dgm:t>
    </dgm:pt>
    <dgm:pt modelId="{C0B7C5F9-C680-4425-89B9-B99EC2E09B70}" type="parTrans" cxnId="{4E9FF43D-2F73-43B8-A95E-665087854515}">
      <dgm:prSet/>
      <dgm:spPr/>
      <dgm:t>
        <a:bodyPr/>
        <a:lstStyle/>
        <a:p>
          <a:endParaRPr lang="en-US"/>
        </a:p>
      </dgm:t>
    </dgm:pt>
    <dgm:pt modelId="{0A40F51A-CC5C-4CC9-9E1B-47E814B1D078}" type="sibTrans" cxnId="{4E9FF43D-2F73-43B8-A95E-665087854515}">
      <dgm:prSet/>
      <dgm:spPr/>
      <dgm:t>
        <a:bodyPr/>
        <a:lstStyle/>
        <a:p>
          <a:endParaRPr lang="en-US"/>
        </a:p>
      </dgm:t>
    </dgm:pt>
    <dgm:pt modelId="{E618079B-A1F1-41F8-A3A5-39F61AB70FE7}">
      <dgm:prSet custT="1"/>
      <dgm:spPr/>
      <dgm:t>
        <a:bodyPr/>
        <a:lstStyle/>
        <a:p>
          <a:r>
            <a:rPr lang="en-US" sz="2000" b="1" i="0" dirty="0">
              <a:latin typeface="Abadi" panose="020B0604020104020204" pitchFamily="34" charset="0"/>
            </a:rPr>
            <a:t>Example:</a:t>
          </a:r>
          <a:r>
            <a:rPr lang="en-US" sz="2000" b="0" i="0" dirty="0">
              <a:latin typeface="Abadi" panose="020B0604020104020204" pitchFamily="34" charset="0"/>
            </a:rPr>
            <a:t> General Electric (GE) utilizes technology-enabled training initiatives to upskill its workforce and drive operational excellence across its various business units (GE, n.d.).</a:t>
          </a:r>
          <a:endParaRPr lang="en-US" sz="2000" dirty="0">
            <a:latin typeface="Abadi" panose="020B0604020104020204" pitchFamily="34" charset="0"/>
          </a:endParaRPr>
        </a:p>
      </dgm:t>
    </dgm:pt>
    <dgm:pt modelId="{FDD0B65B-E358-48F0-B9BB-18B6F0B87993}" type="parTrans" cxnId="{5BA64BE1-EC5E-4C35-93EF-B5F74654B05D}">
      <dgm:prSet/>
      <dgm:spPr/>
      <dgm:t>
        <a:bodyPr/>
        <a:lstStyle/>
        <a:p>
          <a:endParaRPr lang="en-US"/>
        </a:p>
      </dgm:t>
    </dgm:pt>
    <dgm:pt modelId="{D40CE279-3DA4-4D78-967E-85D0A4B1DAAB}" type="sibTrans" cxnId="{5BA64BE1-EC5E-4C35-93EF-B5F74654B05D}">
      <dgm:prSet/>
      <dgm:spPr/>
      <dgm:t>
        <a:bodyPr/>
        <a:lstStyle/>
        <a:p>
          <a:endParaRPr lang="en-US"/>
        </a:p>
      </dgm:t>
    </dgm:pt>
    <dgm:pt modelId="{3020EA36-9C0D-4823-81AD-79EDFE7ECFB7}">
      <dgm:prSet custT="1"/>
      <dgm:spPr/>
      <dgm:t>
        <a:bodyPr/>
        <a:lstStyle/>
        <a:p>
          <a:r>
            <a:rPr lang="en-US" sz="2000" b="1" i="0" dirty="0">
              <a:latin typeface="Abadi" panose="020B0604020104020204" pitchFamily="34" charset="0"/>
            </a:rPr>
            <a:t>Impact:</a:t>
          </a:r>
          <a:r>
            <a:rPr lang="en-US" sz="2000" b="0" i="0" dirty="0">
              <a:latin typeface="Abadi" panose="020B0604020104020204" pitchFamily="34" charset="0"/>
            </a:rPr>
            <a:t> By investing in employee development through technology-based training, employers can enhance workforce capabilities, leading to greater efficiency, innovation, and competitive advantage</a:t>
          </a:r>
          <a:r>
            <a:rPr lang="en-US" sz="2800" b="0" i="0" dirty="0">
              <a:latin typeface="Abadi" panose="020B0604020104020204" pitchFamily="34" charset="0"/>
            </a:rPr>
            <a:t>.</a:t>
          </a:r>
          <a:endParaRPr lang="en-US" sz="2800" dirty="0">
            <a:latin typeface="Abadi" panose="020B0604020104020204" pitchFamily="34" charset="0"/>
          </a:endParaRPr>
        </a:p>
      </dgm:t>
    </dgm:pt>
    <dgm:pt modelId="{F7787A6A-8DE4-440C-9F6A-597D5FFB4743}" type="parTrans" cxnId="{642F9E5A-F6AB-4C65-A3A5-1BEE74190469}">
      <dgm:prSet/>
      <dgm:spPr/>
      <dgm:t>
        <a:bodyPr/>
        <a:lstStyle/>
        <a:p>
          <a:endParaRPr lang="en-US"/>
        </a:p>
      </dgm:t>
    </dgm:pt>
    <dgm:pt modelId="{15E95944-90C9-443E-9C3D-77E24E4B117D}" type="sibTrans" cxnId="{642F9E5A-F6AB-4C65-A3A5-1BEE74190469}">
      <dgm:prSet/>
      <dgm:spPr/>
      <dgm:t>
        <a:bodyPr/>
        <a:lstStyle/>
        <a:p>
          <a:endParaRPr lang="en-US"/>
        </a:p>
      </dgm:t>
    </dgm:pt>
    <dgm:pt modelId="{35FEBEC4-D93E-4D9A-BD87-D4BC0CCD8FA2}" type="pres">
      <dgm:prSet presAssocID="{7ED612B4-AD53-41B0-AB51-5D098CE37406}" presName="linear" presStyleCnt="0">
        <dgm:presLayoutVars>
          <dgm:animLvl val="lvl"/>
          <dgm:resizeHandles val="exact"/>
        </dgm:presLayoutVars>
      </dgm:prSet>
      <dgm:spPr/>
    </dgm:pt>
    <dgm:pt modelId="{3C9E3A50-9350-4EAD-B35A-42E0052762C2}" type="pres">
      <dgm:prSet presAssocID="{DB76E0F3-19C5-441A-8E31-A86EB47AD3CB}" presName="parentText" presStyleLbl="node1" presStyleIdx="0" presStyleCnt="4">
        <dgm:presLayoutVars>
          <dgm:chMax val="0"/>
          <dgm:bulletEnabled val="1"/>
        </dgm:presLayoutVars>
      </dgm:prSet>
      <dgm:spPr/>
    </dgm:pt>
    <dgm:pt modelId="{0731E53F-9EA2-4895-B8CD-1755177A336C}" type="pres">
      <dgm:prSet presAssocID="{9A1ADD2F-746E-47C1-88A9-7C55148FE89E}" presName="spacer" presStyleCnt="0"/>
      <dgm:spPr/>
    </dgm:pt>
    <dgm:pt modelId="{2FB65CED-EE9E-47D6-A4B8-C61E63F40306}" type="pres">
      <dgm:prSet presAssocID="{7CC7186D-0312-4B1E-9AA3-DECA7F54488D}" presName="parentText" presStyleLbl="node1" presStyleIdx="1" presStyleCnt="4">
        <dgm:presLayoutVars>
          <dgm:chMax val="0"/>
          <dgm:bulletEnabled val="1"/>
        </dgm:presLayoutVars>
      </dgm:prSet>
      <dgm:spPr/>
    </dgm:pt>
    <dgm:pt modelId="{1F5A66B1-F369-490D-8E8A-7539A4A87FC1}" type="pres">
      <dgm:prSet presAssocID="{0A40F51A-CC5C-4CC9-9E1B-47E814B1D078}" presName="spacer" presStyleCnt="0"/>
      <dgm:spPr/>
    </dgm:pt>
    <dgm:pt modelId="{33582D68-9984-4E34-9141-843ABB538D23}" type="pres">
      <dgm:prSet presAssocID="{E618079B-A1F1-41F8-A3A5-39F61AB70FE7}" presName="parentText" presStyleLbl="node1" presStyleIdx="2" presStyleCnt="4">
        <dgm:presLayoutVars>
          <dgm:chMax val="0"/>
          <dgm:bulletEnabled val="1"/>
        </dgm:presLayoutVars>
      </dgm:prSet>
      <dgm:spPr/>
    </dgm:pt>
    <dgm:pt modelId="{F5142231-C0BB-4D9E-867C-5EFCD760D641}" type="pres">
      <dgm:prSet presAssocID="{D40CE279-3DA4-4D78-967E-85D0A4B1DAAB}" presName="spacer" presStyleCnt="0"/>
      <dgm:spPr/>
    </dgm:pt>
    <dgm:pt modelId="{104BA412-B6F6-476D-9888-974365B23E96}" type="pres">
      <dgm:prSet presAssocID="{3020EA36-9C0D-4823-81AD-79EDFE7ECFB7}" presName="parentText" presStyleLbl="node1" presStyleIdx="3" presStyleCnt="4">
        <dgm:presLayoutVars>
          <dgm:chMax val="0"/>
          <dgm:bulletEnabled val="1"/>
        </dgm:presLayoutVars>
      </dgm:prSet>
      <dgm:spPr/>
    </dgm:pt>
  </dgm:ptLst>
  <dgm:cxnLst>
    <dgm:cxn modelId="{06DC8013-B618-4D17-B62A-68737D3108C3}" srcId="{7ED612B4-AD53-41B0-AB51-5D098CE37406}" destId="{DB76E0F3-19C5-441A-8E31-A86EB47AD3CB}" srcOrd="0" destOrd="0" parTransId="{0CB1B7FD-8798-42EF-8682-3D4C661691AF}" sibTransId="{9A1ADD2F-746E-47C1-88A9-7C55148FE89E}"/>
    <dgm:cxn modelId="{D29E7236-0A02-4A71-B633-DE1015979825}" type="presOf" srcId="{7CC7186D-0312-4B1E-9AA3-DECA7F54488D}" destId="{2FB65CED-EE9E-47D6-A4B8-C61E63F40306}" srcOrd="0" destOrd="0" presId="urn:microsoft.com/office/officeart/2005/8/layout/vList2"/>
    <dgm:cxn modelId="{4E9FF43D-2F73-43B8-A95E-665087854515}" srcId="{7ED612B4-AD53-41B0-AB51-5D098CE37406}" destId="{7CC7186D-0312-4B1E-9AA3-DECA7F54488D}" srcOrd="1" destOrd="0" parTransId="{C0B7C5F9-C680-4425-89B9-B99EC2E09B70}" sibTransId="{0A40F51A-CC5C-4CC9-9E1B-47E814B1D078}"/>
    <dgm:cxn modelId="{F3115D4A-F282-4C2B-AAB5-ACA4C5963FC4}" type="presOf" srcId="{E618079B-A1F1-41F8-A3A5-39F61AB70FE7}" destId="{33582D68-9984-4E34-9141-843ABB538D23}" srcOrd="0" destOrd="0" presId="urn:microsoft.com/office/officeart/2005/8/layout/vList2"/>
    <dgm:cxn modelId="{BCA37978-C8FA-40A4-AFBA-C2EBD080C6AF}" type="presOf" srcId="{3020EA36-9C0D-4823-81AD-79EDFE7ECFB7}" destId="{104BA412-B6F6-476D-9888-974365B23E96}" srcOrd="0" destOrd="0" presId="urn:microsoft.com/office/officeart/2005/8/layout/vList2"/>
    <dgm:cxn modelId="{642F9E5A-F6AB-4C65-A3A5-1BEE74190469}" srcId="{7ED612B4-AD53-41B0-AB51-5D098CE37406}" destId="{3020EA36-9C0D-4823-81AD-79EDFE7ECFB7}" srcOrd="3" destOrd="0" parTransId="{F7787A6A-8DE4-440C-9F6A-597D5FFB4743}" sibTransId="{15E95944-90C9-443E-9C3D-77E24E4B117D}"/>
    <dgm:cxn modelId="{74ACDC9B-D2F6-4A0C-9C6B-A6D45D5B8B28}" type="presOf" srcId="{DB76E0F3-19C5-441A-8E31-A86EB47AD3CB}" destId="{3C9E3A50-9350-4EAD-B35A-42E0052762C2}" srcOrd="0" destOrd="0" presId="urn:microsoft.com/office/officeart/2005/8/layout/vList2"/>
    <dgm:cxn modelId="{DC2BD0BA-2D26-43EE-BDB8-3E6EAE8381F2}" type="presOf" srcId="{7ED612B4-AD53-41B0-AB51-5D098CE37406}" destId="{35FEBEC4-D93E-4D9A-BD87-D4BC0CCD8FA2}" srcOrd="0" destOrd="0" presId="urn:microsoft.com/office/officeart/2005/8/layout/vList2"/>
    <dgm:cxn modelId="{5BA64BE1-EC5E-4C35-93EF-B5F74654B05D}" srcId="{7ED612B4-AD53-41B0-AB51-5D098CE37406}" destId="{E618079B-A1F1-41F8-A3A5-39F61AB70FE7}" srcOrd="2" destOrd="0" parTransId="{FDD0B65B-E358-48F0-B9BB-18B6F0B87993}" sibTransId="{D40CE279-3DA4-4D78-967E-85D0A4B1DAAB}"/>
    <dgm:cxn modelId="{5A966D62-AB3C-43CC-B2FF-8E2A02079497}" type="presParOf" srcId="{35FEBEC4-D93E-4D9A-BD87-D4BC0CCD8FA2}" destId="{3C9E3A50-9350-4EAD-B35A-42E0052762C2}" srcOrd="0" destOrd="0" presId="urn:microsoft.com/office/officeart/2005/8/layout/vList2"/>
    <dgm:cxn modelId="{40855342-3B54-4A64-AF71-7F9AC0AD36AC}" type="presParOf" srcId="{35FEBEC4-D93E-4D9A-BD87-D4BC0CCD8FA2}" destId="{0731E53F-9EA2-4895-B8CD-1755177A336C}" srcOrd="1" destOrd="0" presId="urn:microsoft.com/office/officeart/2005/8/layout/vList2"/>
    <dgm:cxn modelId="{78FB3130-68E8-4263-B81B-13B821DDF9FA}" type="presParOf" srcId="{35FEBEC4-D93E-4D9A-BD87-D4BC0CCD8FA2}" destId="{2FB65CED-EE9E-47D6-A4B8-C61E63F40306}" srcOrd="2" destOrd="0" presId="urn:microsoft.com/office/officeart/2005/8/layout/vList2"/>
    <dgm:cxn modelId="{667700B5-8D0A-4433-8EAC-C87A7BC0B7B0}" type="presParOf" srcId="{35FEBEC4-D93E-4D9A-BD87-D4BC0CCD8FA2}" destId="{1F5A66B1-F369-490D-8E8A-7539A4A87FC1}" srcOrd="3" destOrd="0" presId="urn:microsoft.com/office/officeart/2005/8/layout/vList2"/>
    <dgm:cxn modelId="{BFF6BA8F-CFD6-43DD-A922-D02F3A4CFD66}" type="presParOf" srcId="{35FEBEC4-D93E-4D9A-BD87-D4BC0CCD8FA2}" destId="{33582D68-9984-4E34-9141-843ABB538D23}" srcOrd="4" destOrd="0" presId="urn:microsoft.com/office/officeart/2005/8/layout/vList2"/>
    <dgm:cxn modelId="{C8D42855-E45B-4A88-ABA5-70C95C0C96B4}" type="presParOf" srcId="{35FEBEC4-D93E-4D9A-BD87-D4BC0CCD8FA2}" destId="{F5142231-C0BB-4D9E-867C-5EFCD760D641}" srcOrd="5" destOrd="0" presId="urn:microsoft.com/office/officeart/2005/8/layout/vList2"/>
    <dgm:cxn modelId="{39AD701A-0642-4D72-A60B-13127C483FC7}" type="presParOf" srcId="{35FEBEC4-D93E-4D9A-BD87-D4BC0CCD8FA2}" destId="{104BA412-B6F6-476D-9888-974365B23E9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9D1B4F6-A5C6-44C8-8B41-9BC769C8C078}"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AE64C6BE-C85A-4AFD-8E56-5185D8FF429F}">
      <dgm:prSet/>
      <dgm:spPr/>
      <dgm:t>
        <a:bodyPr/>
        <a:lstStyle/>
        <a:p>
          <a:r>
            <a:rPr lang="en-US" b="1" i="0">
              <a:latin typeface="Abadi" panose="020B0604020104020204" pitchFamily="34" charset="0"/>
            </a:rPr>
            <a:t>Data-driven Insights for Strategic Decision-making:</a:t>
          </a:r>
          <a:endParaRPr lang="en-US">
            <a:latin typeface="Abadi" panose="020B0604020104020204" pitchFamily="34" charset="0"/>
          </a:endParaRPr>
        </a:p>
      </dgm:t>
    </dgm:pt>
    <dgm:pt modelId="{1331E4AE-408D-40FA-9FD1-47785E4C5A4F}" type="parTrans" cxnId="{3BCD6021-CADE-4C27-A04F-B46BB4509076}">
      <dgm:prSet/>
      <dgm:spPr/>
      <dgm:t>
        <a:bodyPr/>
        <a:lstStyle/>
        <a:p>
          <a:endParaRPr lang="en-US"/>
        </a:p>
      </dgm:t>
    </dgm:pt>
    <dgm:pt modelId="{99E6637F-222E-4F41-B19B-1F1262223915}" type="sibTrans" cxnId="{3BCD6021-CADE-4C27-A04F-B46BB4509076}">
      <dgm:prSet/>
      <dgm:spPr/>
      <dgm:t>
        <a:bodyPr/>
        <a:lstStyle/>
        <a:p>
          <a:endParaRPr lang="en-US"/>
        </a:p>
      </dgm:t>
    </dgm:pt>
    <dgm:pt modelId="{40FC27AB-8212-43D7-BB77-04FD789F825E}">
      <dgm:prSet/>
      <dgm:spPr/>
      <dgm:t>
        <a:bodyPr/>
        <a:lstStyle/>
        <a:p>
          <a:r>
            <a:rPr lang="en-US" b="1" i="0">
              <a:latin typeface="Abadi" panose="020B0604020104020204" pitchFamily="34" charset="0"/>
            </a:rPr>
            <a:t>Description:</a:t>
          </a:r>
          <a:r>
            <a:rPr lang="en-US" b="0" i="0">
              <a:latin typeface="Abadi" panose="020B0604020104020204" pitchFamily="34" charset="0"/>
            </a:rPr>
            <a:t> Technology-based training platforms provide employers with valuable data insights on employee learning outcomes, engagement levels, and performance metrics, enabling informed decision-making.</a:t>
          </a:r>
          <a:endParaRPr lang="en-US">
            <a:latin typeface="Abadi" panose="020B0604020104020204" pitchFamily="34" charset="0"/>
          </a:endParaRPr>
        </a:p>
      </dgm:t>
    </dgm:pt>
    <dgm:pt modelId="{2B1B6E28-4476-46F3-B1FD-E86744AF4789}" type="parTrans" cxnId="{BD706E8D-8A41-4E30-A5FD-E4FADDD9FA1D}">
      <dgm:prSet/>
      <dgm:spPr/>
      <dgm:t>
        <a:bodyPr/>
        <a:lstStyle/>
        <a:p>
          <a:endParaRPr lang="en-US"/>
        </a:p>
      </dgm:t>
    </dgm:pt>
    <dgm:pt modelId="{FA598C09-5EA3-41CD-BA68-F126DF67C470}" type="sibTrans" cxnId="{BD706E8D-8A41-4E30-A5FD-E4FADDD9FA1D}">
      <dgm:prSet/>
      <dgm:spPr/>
      <dgm:t>
        <a:bodyPr/>
        <a:lstStyle/>
        <a:p>
          <a:endParaRPr lang="en-US"/>
        </a:p>
      </dgm:t>
    </dgm:pt>
    <dgm:pt modelId="{81143C10-1248-4166-B2AF-46E2AE35AB09}">
      <dgm:prSet/>
      <dgm:spPr/>
      <dgm:t>
        <a:bodyPr/>
        <a:lstStyle/>
        <a:p>
          <a:r>
            <a:rPr lang="en-US" b="1" i="0" dirty="0">
              <a:latin typeface="Abadi" panose="020B0604020104020204" pitchFamily="34" charset="0"/>
            </a:rPr>
            <a:t>Example:</a:t>
          </a:r>
          <a:r>
            <a:rPr lang="en-US" b="0" i="0" dirty="0">
              <a:latin typeface="Abadi" panose="020B0604020104020204" pitchFamily="34" charset="0"/>
            </a:rPr>
            <a:t> IBM's "SkillsBuild" platform utilizes analytics to track employee progress and identify emerging skill gaps, helping organizations align training initiatives with strategic objectives (IBM, n.d.).</a:t>
          </a:r>
          <a:endParaRPr lang="en-US" dirty="0">
            <a:latin typeface="Abadi" panose="020B0604020104020204" pitchFamily="34" charset="0"/>
          </a:endParaRPr>
        </a:p>
      </dgm:t>
    </dgm:pt>
    <dgm:pt modelId="{4F9E27BF-FB6F-4FD7-8514-D9D9C1666D7E}" type="parTrans" cxnId="{B3B92814-5F25-4B22-B83E-A8C2937122F9}">
      <dgm:prSet/>
      <dgm:spPr/>
      <dgm:t>
        <a:bodyPr/>
        <a:lstStyle/>
        <a:p>
          <a:endParaRPr lang="en-US"/>
        </a:p>
      </dgm:t>
    </dgm:pt>
    <dgm:pt modelId="{37C4A7E2-8332-4863-A5A6-CF85E8F5BC6E}" type="sibTrans" cxnId="{B3B92814-5F25-4B22-B83E-A8C2937122F9}">
      <dgm:prSet/>
      <dgm:spPr/>
      <dgm:t>
        <a:bodyPr/>
        <a:lstStyle/>
        <a:p>
          <a:endParaRPr lang="en-US"/>
        </a:p>
      </dgm:t>
    </dgm:pt>
    <dgm:pt modelId="{5030F178-D883-40DA-BDB2-E1930DEF2BF3}">
      <dgm:prSet/>
      <dgm:spPr/>
      <dgm:t>
        <a:bodyPr/>
        <a:lstStyle/>
        <a:p>
          <a:r>
            <a:rPr lang="en-US" b="1" i="0" dirty="0">
              <a:latin typeface="Abadi" panose="020B0604020104020204" pitchFamily="34" charset="0"/>
            </a:rPr>
            <a:t>Impact:</a:t>
          </a:r>
          <a:r>
            <a:rPr lang="en-US" b="0" i="0" dirty="0">
              <a:latin typeface="Abadi" panose="020B0604020104020204" pitchFamily="34" charset="0"/>
            </a:rPr>
            <a:t> By leveraging data analytics, employers can tailor training programs to address specific skill needs, optimize resource allocation, and measure the return on investment (ROI) of training initiatives.</a:t>
          </a:r>
          <a:endParaRPr lang="en-US" dirty="0">
            <a:latin typeface="Abadi" panose="020B0604020104020204" pitchFamily="34" charset="0"/>
          </a:endParaRPr>
        </a:p>
      </dgm:t>
    </dgm:pt>
    <dgm:pt modelId="{B3C9D3E2-375F-4103-8871-B82F47A72021}" type="parTrans" cxnId="{95A14B14-BE9A-44DF-A1C1-BB3872C3FF3C}">
      <dgm:prSet/>
      <dgm:spPr/>
      <dgm:t>
        <a:bodyPr/>
        <a:lstStyle/>
        <a:p>
          <a:endParaRPr lang="en-US"/>
        </a:p>
      </dgm:t>
    </dgm:pt>
    <dgm:pt modelId="{E0BD2BD6-2697-43A3-BCA9-37F874544342}" type="sibTrans" cxnId="{95A14B14-BE9A-44DF-A1C1-BB3872C3FF3C}">
      <dgm:prSet/>
      <dgm:spPr/>
      <dgm:t>
        <a:bodyPr/>
        <a:lstStyle/>
        <a:p>
          <a:endParaRPr lang="en-US"/>
        </a:p>
      </dgm:t>
    </dgm:pt>
    <dgm:pt modelId="{43CE462A-5406-4316-8122-37D3D157A762}" type="pres">
      <dgm:prSet presAssocID="{B9D1B4F6-A5C6-44C8-8B41-9BC769C8C078}" presName="outerComposite" presStyleCnt="0">
        <dgm:presLayoutVars>
          <dgm:chMax val="5"/>
          <dgm:dir/>
          <dgm:resizeHandles val="exact"/>
        </dgm:presLayoutVars>
      </dgm:prSet>
      <dgm:spPr/>
    </dgm:pt>
    <dgm:pt modelId="{33243F17-78A8-49A5-AD3C-0BA97117FB8F}" type="pres">
      <dgm:prSet presAssocID="{B9D1B4F6-A5C6-44C8-8B41-9BC769C8C078}" presName="dummyMaxCanvas" presStyleCnt="0">
        <dgm:presLayoutVars/>
      </dgm:prSet>
      <dgm:spPr/>
    </dgm:pt>
    <dgm:pt modelId="{04C84DF6-4D6A-400C-8587-19ECFC5EC5D2}" type="pres">
      <dgm:prSet presAssocID="{B9D1B4F6-A5C6-44C8-8B41-9BC769C8C078}" presName="FourNodes_1" presStyleLbl="node1" presStyleIdx="0" presStyleCnt="4">
        <dgm:presLayoutVars>
          <dgm:bulletEnabled val="1"/>
        </dgm:presLayoutVars>
      </dgm:prSet>
      <dgm:spPr/>
    </dgm:pt>
    <dgm:pt modelId="{D351C49A-C41F-4C2D-A4E7-6B2CDA6D960A}" type="pres">
      <dgm:prSet presAssocID="{B9D1B4F6-A5C6-44C8-8B41-9BC769C8C078}" presName="FourNodes_2" presStyleLbl="node1" presStyleIdx="1" presStyleCnt="4">
        <dgm:presLayoutVars>
          <dgm:bulletEnabled val="1"/>
        </dgm:presLayoutVars>
      </dgm:prSet>
      <dgm:spPr/>
    </dgm:pt>
    <dgm:pt modelId="{3A5D4041-8C0B-4B7C-BC35-CA7606C5CEE9}" type="pres">
      <dgm:prSet presAssocID="{B9D1B4F6-A5C6-44C8-8B41-9BC769C8C078}" presName="FourNodes_3" presStyleLbl="node1" presStyleIdx="2" presStyleCnt="4">
        <dgm:presLayoutVars>
          <dgm:bulletEnabled val="1"/>
        </dgm:presLayoutVars>
      </dgm:prSet>
      <dgm:spPr/>
    </dgm:pt>
    <dgm:pt modelId="{A9007D8F-A21D-461E-A94D-045CE0015A34}" type="pres">
      <dgm:prSet presAssocID="{B9D1B4F6-A5C6-44C8-8B41-9BC769C8C078}" presName="FourNodes_4" presStyleLbl="node1" presStyleIdx="3" presStyleCnt="4">
        <dgm:presLayoutVars>
          <dgm:bulletEnabled val="1"/>
        </dgm:presLayoutVars>
      </dgm:prSet>
      <dgm:spPr/>
    </dgm:pt>
    <dgm:pt modelId="{6B24E98D-314F-44A2-89D8-5CABB0B493B7}" type="pres">
      <dgm:prSet presAssocID="{B9D1B4F6-A5C6-44C8-8B41-9BC769C8C078}" presName="FourConn_1-2" presStyleLbl="fgAccFollowNode1" presStyleIdx="0" presStyleCnt="3">
        <dgm:presLayoutVars>
          <dgm:bulletEnabled val="1"/>
        </dgm:presLayoutVars>
      </dgm:prSet>
      <dgm:spPr/>
    </dgm:pt>
    <dgm:pt modelId="{5026A6D0-9F96-4200-AABA-BB5996C9BE30}" type="pres">
      <dgm:prSet presAssocID="{B9D1B4F6-A5C6-44C8-8B41-9BC769C8C078}" presName="FourConn_2-3" presStyleLbl="fgAccFollowNode1" presStyleIdx="1" presStyleCnt="3">
        <dgm:presLayoutVars>
          <dgm:bulletEnabled val="1"/>
        </dgm:presLayoutVars>
      </dgm:prSet>
      <dgm:spPr/>
    </dgm:pt>
    <dgm:pt modelId="{98015B6E-9109-4E79-B6CC-291832D0D153}" type="pres">
      <dgm:prSet presAssocID="{B9D1B4F6-A5C6-44C8-8B41-9BC769C8C078}" presName="FourConn_3-4" presStyleLbl="fgAccFollowNode1" presStyleIdx="2" presStyleCnt="3">
        <dgm:presLayoutVars>
          <dgm:bulletEnabled val="1"/>
        </dgm:presLayoutVars>
      </dgm:prSet>
      <dgm:spPr/>
    </dgm:pt>
    <dgm:pt modelId="{5329CE34-C511-4784-A251-D4D552CA2936}" type="pres">
      <dgm:prSet presAssocID="{B9D1B4F6-A5C6-44C8-8B41-9BC769C8C078}" presName="FourNodes_1_text" presStyleLbl="node1" presStyleIdx="3" presStyleCnt="4">
        <dgm:presLayoutVars>
          <dgm:bulletEnabled val="1"/>
        </dgm:presLayoutVars>
      </dgm:prSet>
      <dgm:spPr/>
    </dgm:pt>
    <dgm:pt modelId="{9D4A6D4A-998A-49F1-B062-1384C4060AEF}" type="pres">
      <dgm:prSet presAssocID="{B9D1B4F6-A5C6-44C8-8B41-9BC769C8C078}" presName="FourNodes_2_text" presStyleLbl="node1" presStyleIdx="3" presStyleCnt="4">
        <dgm:presLayoutVars>
          <dgm:bulletEnabled val="1"/>
        </dgm:presLayoutVars>
      </dgm:prSet>
      <dgm:spPr/>
    </dgm:pt>
    <dgm:pt modelId="{054DB703-BDF3-49A0-9BF6-969B773F58CE}" type="pres">
      <dgm:prSet presAssocID="{B9D1B4F6-A5C6-44C8-8B41-9BC769C8C078}" presName="FourNodes_3_text" presStyleLbl="node1" presStyleIdx="3" presStyleCnt="4">
        <dgm:presLayoutVars>
          <dgm:bulletEnabled val="1"/>
        </dgm:presLayoutVars>
      </dgm:prSet>
      <dgm:spPr/>
    </dgm:pt>
    <dgm:pt modelId="{2B076305-97AA-4886-BCA2-F76A10CD8237}" type="pres">
      <dgm:prSet presAssocID="{B9D1B4F6-A5C6-44C8-8B41-9BC769C8C078}" presName="FourNodes_4_text" presStyleLbl="node1" presStyleIdx="3" presStyleCnt="4">
        <dgm:presLayoutVars>
          <dgm:bulletEnabled val="1"/>
        </dgm:presLayoutVars>
      </dgm:prSet>
      <dgm:spPr/>
    </dgm:pt>
  </dgm:ptLst>
  <dgm:cxnLst>
    <dgm:cxn modelId="{0CD43C01-C0CC-4EA1-BC7E-A54467ECAF9B}" type="presOf" srcId="{AE64C6BE-C85A-4AFD-8E56-5185D8FF429F}" destId="{04C84DF6-4D6A-400C-8587-19ECFC5EC5D2}" srcOrd="0" destOrd="0" presId="urn:microsoft.com/office/officeart/2005/8/layout/vProcess5"/>
    <dgm:cxn modelId="{704B9907-F528-4237-9CB1-D7F2D19DFF60}" type="presOf" srcId="{FA598C09-5EA3-41CD-BA68-F126DF67C470}" destId="{5026A6D0-9F96-4200-AABA-BB5996C9BE30}" srcOrd="0" destOrd="0" presId="urn:microsoft.com/office/officeart/2005/8/layout/vProcess5"/>
    <dgm:cxn modelId="{2C060113-D6AB-4EB5-AF30-7143D80EB510}" type="presOf" srcId="{5030F178-D883-40DA-BDB2-E1930DEF2BF3}" destId="{A9007D8F-A21D-461E-A94D-045CE0015A34}" srcOrd="0" destOrd="0" presId="urn:microsoft.com/office/officeart/2005/8/layout/vProcess5"/>
    <dgm:cxn modelId="{B3B92814-5F25-4B22-B83E-A8C2937122F9}" srcId="{B9D1B4F6-A5C6-44C8-8B41-9BC769C8C078}" destId="{81143C10-1248-4166-B2AF-46E2AE35AB09}" srcOrd="2" destOrd="0" parTransId="{4F9E27BF-FB6F-4FD7-8514-D9D9C1666D7E}" sibTransId="{37C4A7E2-8332-4863-A5A6-CF85E8F5BC6E}"/>
    <dgm:cxn modelId="{95A14B14-BE9A-44DF-A1C1-BB3872C3FF3C}" srcId="{B9D1B4F6-A5C6-44C8-8B41-9BC769C8C078}" destId="{5030F178-D883-40DA-BDB2-E1930DEF2BF3}" srcOrd="3" destOrd="0" parTransId="{B3C9D3E2-375F-4103-8871-B82F47A72021}" sibTransId="{E0BD2BD6-2697-43A3-BCA9-37F874544342}"/>
    <dgm:cxn modelId="{DB96C01B-DCCD-4E5B-9F88-2D687A6F0435}" type="presOf" srcId="{AE64C6BE-C85A-4AFD-8E56-5185D8FF429F}" destId="{5329CE34-C511-4784-A251-D4D552CA2936}" srcOrd="1" destOrd="0" presId="urn:microsoft.com/office/officeart/2005/8/layout/vProcess5"/>
    <dgm:cxn modelId="{3BCD6021-CADE-4C27-A04F-B46BB4509076}" srcId="{B9D1B4F6-A5C6-44C8-8B41-9BC769C8C078}" destId="{AE64C6BE-C85A-4AFD-8E56-5185D8FF429F}" srcOrd="0" destOrd="0" parTransId="{1331E4AE-408D-40FA-9FD1-47785E4C5A4F}" sibTransId="{99E6637F-222E-4F41-B19B-1F1262223915}"/>
    <dgm:cxn modelId="{8A18BE5E-2577-462B-BB5B-889A34673D6E}" type="presOf" srcId="{5030F178-D883-40DA-BDB2-E1930DEF2BF3}" destId="{2B076305-97AA-4886-BCA2-F76A10CD8237}" srcOrd="1" destOrd="0" presId="urn:microsoft.com/office/officeart/2005/8/layout/vProcess5"/>
    <dgm:cxn modelId="{58754788-3865-43EB-8DD6-AAC6B5E6E5E7}" type="presOf" srcId="{81143C10-1248-4166-B2AF-46E2AE35AB09}" destId="{3A5D4041-8C0B-4B7C-BC35-CA7606C5CEE9}" srcOrd="0" destOrd="0" presId="urn:microsoft.com/office/officeart/2005/8/layout/vProcess5"/>
    <dgm:cxn modelId="{BD706E8D-8A41-4E30-A5FD-E4FADDD9FA1D}" srcId="{B9D1B4F6-A5C6-44C8-8B41-9BC769C8C078}" destId="{40FC27AB-8212-43D7-BB77-04FD789F825E}" srcOrd="1" destOrd="0" parTransId="{2B1B6E28-4476-46F3-B1FD-E86744AF4789}" sibTransId="{FA598C09-5EA3-41CD-BA68-F126DF67C470}"/>
    <dgm:cxn modelId="{F832CEAC-37A5-41FB-9BD7-F623DA8C2A9A}" type="presOf" srcId="{40FC27AB-8212-43D7-BB77-04FD789F825E}" destId="{9D4A6D4A-998A-49F1-B062-1384C4060AEF}" srcOrd="1" destOrd="0" presId="urn:microsoft.com/office/officeart/2005/8/layout/vProcess5"/>
    <dgm:cxn modelId="{F898C4BC-40E8-4D38-A8C2-5376F508FF5F}" type="presOf" srcId="{40FC27AB-8212-43D7-BB77-04FD789F825E}" destId="{D351C49A-C41F-4C2D-A4E7-6B2CDA6D960A}" srcOrd="0" destOrd="0" presId="urn:microsoft.com/office/officeart/2005/8/layout/vProcess5"/>
    <dgm:cxn modelId="{93F012BE-812D-434D-959C-5BDBC7BEF110}" type="presOf" srcId="{99E6637F-222E-4F41-B19B-1F1262223915}" destId="{6B24E98D-314F-44A2-89D8-5CABB0B493B7}" srcOrd="0" destOrd="0" presId="urn:microsoft.com/office/officeart/2005/8/layout/vProcess5"/>
    <dgm:cxn modelId="{56EDDCD9-7EC2-4B91-88BF-889FA22C2639}" type="presOf" srcId="{B9D1B4F6-A5C6-44C8-8B41-9BC769C8C078}" destId="{43CE462A-5406-4316-8122-37D3D157A762}" srcOrd="0" destOrd="0" presId="urn:microsoft.com/office/officeart/2005/8/layout/vProcess5"/>
    <dgm:cxn modelId="{A5B9ACF2-4F9F-49F1-83A1-620E2532AF51}" type="presOf" srcId="{37C4A7E2-8332-4863-A5A6-CF85E8F5BC6E}" destId="{98015B6E-9109-4E79-B6CC-291832D0D153}" srcOrd="0" destOrd="0" presId="urn:microsoft.com/office/officeart/2005/8/layout/vProcess5"/>
    <dgm:cxn modelId="{995D8EFE-554E-4BC5-92B2-E61413455F71}" type="presOf" srcId="{81143C10-1248-4166-B2AF-46E2AE35AB09}" destId="{054DB703-BDF3-49A0-9BF6-969B773F58CE}" srcOrd="1" destOrd="0" presId="urn:microsoft.com/office/officeart/2005/8/layout/vProcess5"/>
    <dgm:cxn modelId="{2A20D743-A169-4D6C-A878-630BBBC6D888}" type="presParOf" srcId="{43CE462A-5406-4316-8122-37D3D157A762}" destId="{33243F17-78A8-49A5-AD3C-0BA97117FB8F}" srcOrd="0" destOrd="0" presId="urn:microsoft.com/office/officeart/2005/8/layout/vProcess5"/>
    <dgm:cxn modelId="{E49B895E-7748-4A46-B782-E5B9E4E6E64D}" type="presParOf" srcId="{43CE462A-5406-4316-8122-37D3D157A762}" destId="{04C84DF6-4D6A-400C-8587-19ECFC5EC5D2}" srcOrd="1" destOrd="0" presId="urn:microsoft.com/office/officeart/2005/8/layout/vProcess5"/>
    <dgm:cxn modelId="{7E48F3CC-BAF5-4746-943E-F301A31C2076}" type="presParOf" srcId="{43CE462A-5406-4316-8122-37D3D157A762}" destId="{D351C49A-C41F-4C2D-A4E7-6B2CDA6D960A}" srcOrd="2" destOrd="0" presId="urn:microsoft.com/office/officeart/2005/8/layout/vProcess5"/>
    <dgm:cxn modelId="{EA337C7A-1F07-4C70-BFD7-CD7069284889}" type="presParOf" srcId="{43CE462A-5406-4316-8122-37D3D157A762}" destId="{3A5D4041-8C0B-4B7C-BC35-CA7606C5CEE9}" srcOrd="3" destOrd="0" presId="urn:microsoft.com/office/officeart/2005/8/layout/vProcess5"/>
    <dgm:cxn modelId="{54D4BB71-80DB-468E-B4C5-6A36772FAEA7}" type="presParOf" srcId="{43CE462A-5406-4316-8122-37D3D157A762}" destId="{A9007D8F-A21D-461E-A94D-045CE0015A34}" srcOrd="4" destOrd="0" presId="urn:microsoft.com/office/officeart/2005/8/layout/vProcess5"/>
    <dgm:cxn modelId="{F036021C-5FAC-4843-8353-0FF6C7EA2914}" type="presParOf" srcId="{43CE462A-5406-4316-8122-37D3D157A762}" destId="{6B24E98D-314F-44A2-89D8-5CABB0B493B7}" srcOrd="5" destOrd="0" presId="urn:microsoft.com/office/officeart/2005/8/layout/vProcess5"/>
    <dgm:cxn modelId="{99DE5ADF-8826-4A8D-9320-4FF6BE6B0E87}" type="presParOf" srcId="{43CE462A-5406-4316-8122-37D3D157A762}" destId="{5026A6D0-9F96-4200-AABA-BB5996C9BE30}" srcOrd="6" destOrd="0" presId="urn:microsoft.com/office/officeart/2005/8/layout/vProcess5"/>
    <dgm:cxn modelId="{6F71BE17-737F-4BF6-8333-6A97AF55532E}" type="presParOf" srcId="{43CE462A-5406-4316-8122-37D3D157A762}" destId="{98015B6E-9109-4E79-B6CC-291832D0D153}" srcOrd="7" destOrd="0" presId="urn:microsoft.com/office/officeart/2005/8/layout/vProcess5"/>
    <dgm:cxn modelId="{825487A8-9A9F-4E59-898A-B87A025762C9}" type="presParOf" srcId="{43CE462A-5406-4316-8122-37D3D157A762}" destId="{5329CE34-C511-4784-A251-D4D552CA2936}" srcOrd="8" destOrd="0" presId="urn:microsoft.com/office/officeart/2005/8/layout/vProcess5"/>
    <dgm:cxn modelId="{66D165FC-0ABD-4775-BDBE-36276205241C}" type="presParOf" srcId="{43CE462A-5406-4316-8122-37D3D157A762}" destId="{9D4A6D4A-998A-49F1-B062-1384C4060AEF}" srcOrd="9" destOrd="0" presId="urn:microsoft.com/office/officeart/2005/8/layout/vProcess5"/>
    <dgm:cxn modelId="{B07EA1BF-55CC-4B9E-8A36-F28621417714}" type="presParOf" srcId="{43CE462A-5406-4316-8122-37D3D157A762}" destId="{054DB703-BDF3-49A0-9BF6-969B773F58CE}" srcOrd="10" destOrd="0" presId="urn:microsoft.com/office/officeart/2005/8/layout/vProcess5"/>
    <dgm:cxn modelId="{BFC272AC-4559-43B5-90E0-D6C38A1342FA}" type="presParOf" srcId="{43CE462A-5406-4316-8122-37D3D157A762}" destId="{2B076305-97AA-4886-BCA2-F76A10CD8237}"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20533C-32B2-47C5-A8D5-DCE82AFF79DE}">
      <dsp:nvSpPr>
        <dsp:cNvPr id="0" name=""/>
        <dsp:cNvSpPr/>
      </dsp:nvSpPr>
      <dsp:spPr>
        <a:xfrm>
          <a:off x="0" y="271809"/>
          <a:ext cx="6900512" cy="160849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b="1" i="0" kern="1200"/>
            <a:t>Engaging and Interactive Learning</a:t>
          </a:r>
          <a:r>
            <a:rPr lang="en-US" sz="2900" b="0" i="0" kern="1200"/>
            <a:t>:</a:t>
          </a:r>
          <a:endParaRPr lang="en-US" sz="2900" kern="1200"/>
        </a:p>
      </dsp:txBody>
      <dsp:txXfrm>
        <a:off x="78520" y="350329"/>
        <a:ext cx="6743472" cy="1451454"/>
      </dsp:txXfrm>
    </dsp:sp>
    <dsp:sp modelId="{E17C4DD8-5D0E-4D75-A0C6-2C6AD1CE0CD3}">
      <dsp:nvSpPr>
        <dsp:cNvPr id="0" name=""/>
        <dsp:cNvSpPr/>
      </dsp:nvSpPr>
      <dsp:spPr>
        <a:xfrm>
          <a:off x="0" y="1963823"/>
          <a:ext cx="6900512" cy="1608494"/>
        </a:xfrm>
        <a:prstGeom prst="roundRect">
          <a:avLst/>
        </a:prstGeom>
        <a:solidFill>
          <a:schemeClr val="accent5">
            <a:hueOff val="8704932"/>
            <a:satOff val="3846"/>
            <a:lumOff val="-42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b="0" i="0" kern="1200"/>
            <a:t>Technology facilitates the integration of multimedia elements and interactive features into training materials, making learning more engaging and enjoyable (Hamari et al., 2014).</a:t>
          </a:r>
          <a:endParaRPr lang="en-US" sz="2900" kern="1200"/>
        </a:p>
      </dsp:txBody>
      <dsp:txXfrm>
        <a:off x="78520" y="2042343"/>
        <a:ext cx="6743472" cy="1451454"/>
      </dsp:txXfrm>
    </dsp:sp>
    <dsp:sp modelId="{8A8AAEB6-7EE7-4642-9E1F-B0EBB613D88A}">
      <dsp:nvSpPr>
        <dsp:cNvPr id="0" name=""/>
        <dsp:cNvSpPr/>
      </dsp:nvSpPr>
      <dsp:spPr>
        <a:xfrm>
          <a:off x="0" y="3655837"/>
          <a:ext cx="6900512" cy="1608494"/>
        </a:xfrm>
        <a:prstGeom prst="roundRect">
          <a:avLst/>
        </a:prstGeom>
        <a:solidFill>
          <a:schemeClr val="accent5">
            <a:hueOff val="17409864"/>
            <a:satOff val="7692"/>
            <a:lumOff val="-84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b="0" i="0" kern="1200"/>
            <a:t>Example: Duolingo's language learning app incorporates gamification elements such as points, levels, and rewards, motivating employees to engage with language training in a fun and interactive way (Duolingo, n.d.).</a:t>
          </a:r>
          <a:endParaRPr lang="en-US" sz="2900" kern="1200"/>
        </a:p>
      </dsp:txBody>
      <dsp:txXfrm>
        <a:off x="78520" y="3734357"/>
        <a:ext cx="6743472" cy="14514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2DA515-4F17-462A-9273-1234372BA6A8}">
      <dsp:nvSpPr>
        <dsp:cNvPr id="0" name=""/>
        <dsp:cNvSpPr/>
      </dsp:nvSpPr>
      <dsp:spPr>
        <a:xfrm>
          <a:off x="0" y="4274295"/>
          <a:ext cx="5811128" cy="1402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b="0" i="0" kern="1200" dirty="0">
              <a:latin typeface="Abadi" panose="020B0604020104020204" pitchFamily="34" charset="0"/>
            </a:rPr>
            <a:t>Example: Udemy for Business offers instructors the ability to create quizzes and assessments within courses, enabling employees to assess their understanding of the material and receive immediate feedback (Udemy for Business, n.d.).</a:t>
          </a:r>
          <a:endParaRPr lang="en-US" sz="1700" kern="1200" dirty="0">
            <a:latin typeface="Abadi" panose="020B0604020104020204" pitchFamily="34" charset="0"/>
          </a:endParaRPr>
        </a:p>
      </dsp:txBody>
      <dsp:txXfrm>
        <a:off x="0" y="4274295"/>
        <a:ext cx="5811128" cy="1402919"/>
      </dsp:txXfrm>
    </dsp:sp>
    <dsp:sp modelId="{7F2BD168-557A-4D09-8F04-1F56E8637C58}">
      <dsp:nvSpPr>
        <dsp:cNvPr id="0" name=""/>
        <dsp:cNvSpPr/>
      </dsp:nvSpPr>
      <dsp:spPr>
        <a:xfrm rot="10800000">
          <a:off x="0" y="2137649"/>
          <a:ext cx="5811128" cy="2157689"/>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0" i="0" kern="1200" dirty="0">
              <a:latin typeface="Abadi" panose="020B0604020104020204" pitchFamily="34" charset="0"/>
            </a:rPr>
            <a:t>Technology-based training platforms provide instant feedback on quizzes, assignments, and assessments, allowing employees to track their progress and identify areas for improvement in real-time (Ruiz et al., 2006).</a:t>
          </a:r>
          <a:endParaRPr lang="en-US" sz="1800" kern="1200" dirty="0">
            <a:latin typeface="Abadi" panose="020B0604020104020204" pitchFamily="34" charset="0"/>
          </a:endParaRPr>
        </a:p>
      </dsp:txBody>
      <dsp:txXfrm rot="10800000">
        <a:off x="0" y="2137649"/>
        <a:ext cx="5811128" cy="1402002"/>
      </dsp:txXfrm>
    </dsp:sp>
    <dsp:sp modelId="{14E8A9F4-4319-488A-B306-F660BB7B7F01}">
      <dsp:nvSpPr>
        <dsp:cNvPr id="0" name=""/>
        <dsp:cNvSpPr/>
      </dsp:nvSpPr>
      <dsp:spPr>
        <a:xfrm rot="10800000">
          <a:off x="0" y="1003"/>
          <a:ext cx="5811128" cy="2157689"/>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1" i="0" kern="1200" dirty="0">
              <a:latin typeface="Abadi" panose="020B0604020104020204" pitchFamily="34" charset="0"/>
            </a:rPr>
            <a:t>Immediate Feedback and Progress Tracking</a:t>
          </a:r>
          <a:r>
            <a:rPr lang="en-US" sz="1700" b="0" i="0" kern="1200" dirty="0"/>
            <a:t>:</a:t>
          </a:r>
          <a:endParaRPr lang="en-US" sz="1700" kern="1200" dirty="0"/>
        </a:p>
      </dsp:txBody>
      <dsp:txXfrm rot="10800000">
        <a:off x="0" y="1003"/>
        <a:ext cx="5811128" cy="1402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2D5DD0-1DCB-45B9-A511-2DFB46E06823}">
      <dsp:nvSpPr>
        <dsp:cNvPr id="0" name=""/>
        <dsp:cNvSpPr/>
      </dsp:nvSpPr>
      <dsp:spPr>
        <a:xfrm>
          <a:off x="99398" y="258"/>
          <a:ext cx="3490360" cy="22163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7B04EE-8CBB-4869-8475-36DAAAD772C6}">
      <dsp:nvSpPr>
        <dsp:cNvPr id="0" name=""/>
        <dsp:cNvSpPr/>
      </dsp:nvSpPr>
      <dsp:spPr>
        <a:xfrm>
          <a:off x="487216" y="368685"/>
          <a:ext cx="3490360" cy="221637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i="0" kern="1200" dirty="0">
              <a:latin typeface="Abadi" panose="020B0604020104020204" pitchFamily="34" charset="0"/>
            </a:rPr>
            <a:t>Example:</a:t>
          </a:r>
          <a:r>
            <a:rPr lang="en-US" sz="1900" b="0" i="0" kern="1200" dirty="0">
              <a:latin typeface="Abadi" panose="020B0604020104020204" pitchFamily="34" charset="0"/>
            </a:rPr>
            <a:t> Coursera, a leading online learning platform, offers a vast library of courses accessible to employees globally, enabling them to enhance their skills at their own pace (Coursera, n.d.).</a:t>
          </a:r>
          <a:endParaRPr lang="en-US" sz="1900" kern="1200" dirty="0">
            <a:latin typeface="Abadi" panose="020B0604020104020204" pitchFamily="34" charset="0"/>
          </a:endParaRPr>
        </a:p>
      </dsp:txBody>
      <dsp:txXfrm>
        <a:off x="552132" y="433601"/>
        <a:ext cx="3360528" cy="2086547"/>
      </dsp:txXfrm>
    </dsp:sp>
    <dsp:sp modelId="{B7B0747B-E39B-4C94-B0F2-FAB8E1F12FE7}">
      <dsp:nvSpPr>
        <dsp:cNvPr id="0" name=""/>
        <dsp:cNvSpPr/>
      </dsp:nvSpPr>
      <dsp:spPr>
        <a:xfrm>
          <a:off x="4365395" y="258"/>
          <a:ext cx="3490360" cy="22163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534E78-0A0D-4E23-B209-D86BFAA5D1AE}">
      <dsp:nvSpPr>
        <dsp:cNvPr id="0" name=""/>
        <dsp:cNvSpPr/>
      </dsp:nvSpPr>
      <dsp:spPr>
        <a:xfrm>
          <a:off x="4753213" y="368685"/>
          <a:ext cx="3490360" cy="221637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i="0" kern="1200" dirty="0">
              <a:latin typeface="Abadi" panose="020B0604020104020204" pitchFamily="34" charset="0"/>
            </a:rPr>
            <a:t>Impact:</a:t>
          </a:r>
          <a:r>
            <a:rPr lang="en-US" sz="1900" b="0" i="0" kern="1200" dirty="0">
              <a:latin typeface="Abadi" panose="020B0604020104020204" pitchFamily="34" charset="0"/>
            </a:rPr>
            <a:t> This accessibility ensures that employees can engage in learning activities without being constrained by time or location, fostering a culture of continuous improvement</a:t>
          </a:r>
          <a:r>
            <a:rPr lang="en-US" sz="1900" b="0" i="0" kern="1200" dirty="0"/>
            <a:t>.</a:t>
          </a:r>
          <a:endParaRPr lang="en-US" sz="1900" kern="1200" dirty="0"/>
        </a:p>
      </dsp:txBody>
      <dsp:txXfrm>
        <a:off x="4818129" y="433601"/>
        <a:ext cx="3360528" cy="208654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ADA293-1246-40DC-AD1C-C3DD28EA4EE6}">
      <dsp:nvSpPr>
        <dsp:cNvPr id="0" name=""/>
        <dsp:cNvSpPr/>
      </dsp:nvSpPr>
      <dsp:spPr>
        <a:xfrm>
          <a:off x="0" y="477940"/>
          <a:ext cx="6900512" cy="11079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i="0" kern="1200" dirty="0">
              <a:latin typeface="Abadi" panose="020B0604020104020204" pitchFamily="34" charset="0"/>
            </a:rPr>
            <a:t>Personalized Learning Journeys:</a:t>
          </a:r>
          <a:endParaRPr lang="en-US" sz="2100" kern="1200" dirty="0">
            <a:latin typeface="Abadi" panose="020B0604020104020204" pitchFamily="34" charset="0"/>
          </a:endParaRPr>
        </a:p>
      </dsp:txBody>
      <dsp:txXfrm>
        <a:off x="54086" y="532026"/>
        <a:ext cx="6792340" cy="999781"/>
      </dsp:txXfrm>
    </dsp:sp>
    <dsp:sp modelId="{515AA79B-D49B-4B0F-A63C-A69E7A1B42FD}">
      <dsp:nvSpPr>
        <dsp:cNvPr id="0" name=""/>
        <dsp:cNvSpPr/>
      </dsp:nvSpPr>
      <dsp:spPr>
        <a:xfrm>
          <a:off x="0" y="1629877"/>
          <a:ext cx="6900512" cy="1107953"/>
        </a:xfrm>
        <a:prstGeom prst="roundRect">
          <a:avLst/>
        </a:prstGeom>
        <a:solidFill>
          <a:schemeClr val="accent5">
            <a:hueOff val="5803288"/>
            <a:satOff val="2564"/>
            <a:lumOff val="-28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i="0" kern="1200" dirty="0">
              <a:latin typeface="Abadi" panose="020B0604020104020204" pitchFamily="34" charset="0"/>
            </a:rPr>
            <a:t>Description:</a:t>
          </a:r>
          <a:r>
            <a:rPr lang="en-US" sz="2100" b="0" i="0" kern="1200" dirty="0">
              <a:latin typeface="Abadi" panose="020B0604020104020204" pitchFamily="34" charset="0"/>
            </a:rPr>
            <a:t> Technology allows for the customization of learning content based on individual employee needs and preferences, creating personalized learning experiences</a:t>
          </a:r>
          <a:r>
            <a:rPr lang="en-US" sz="2100" b="0" i="0" kern="1200" dirty="0"/>
            <a:t>.</a:t>
          </a:r>
          <a:endParaRPr lang="en-US" sz="2100" kern="1200" dirty="0"/>
        </a:p>
      </dsp:txBody>
      <dsp:txXfrm>
        <a:off x="54086" y="1683963"/>
        <a:ext cx="6792340" cy="999781"/>
      </dsp:txXfrm>
    </dsp:sp>
    <dsp:sp modelId="{3F76EFCD-BB2B-4DA9-BA14-010797E6E6DD}">
      <dsp:nvSpPr>
        <dsp:cNvPr id="0" name=""/>
        <dsp:cNvSpPr/>
      </dsp:nvSpPr>
      <dsp:spPr>
        <a:xfrm>
          <a:off x="0" y="2798310"/>
          <a:ext cx="6900512" cy="1107953"/>
        </a:xfrm>
        <a:prstGeom prst="roundRect">
          <a:avLst/>
        </a:prstGeom>
        <a:solidFill>
          <a:schemeClr val="accent5">
            <a:hueOff val="11606576"/>
            <a:satOff val="5128"/>
            <a:lumOff val="-56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i="0" kern="1200" dirty="0">
              <a:latin typeface="Abadi" panose="020B0604020104020204" pitchFamily="34" charset="0"/>
            </a:rPr>
            <a:t>Example:</a:t>
          </a:r>
          <a:r>
            <a:rPr lang="en-US" sz="1800" b="0" i="0" kern="1200" dirty="0">
              <a:latin typeface="Abadi" panose="020B0604020104020204" pitchFamily="34" charset="0"/>
            </a:rPr>
            <a:t> LinkedIn Learning leverages data analytics to recommend courses tailored to the specific skills and career goals of each employee, ensuring relevance and effectiveness (LinkedIn, n.d.).</a:t>
          </a:r>
          <a:endParaRPr lang="en-US" sz="1800" kern="1200" dirty="0">
            <a:latin typeface="Abadi" panose="020B0604020104020204" pitchFamily="34" charset="0"/>
          </a:endParaRPr>
        </a:p>
      </dsp:txBody>
      <dsp:txXfrm>
        <a:off x="54086" y="2852396"/>
        <a:ext cx="6792340" cy="999781"/>
      </dsp:txXfrm>
    </dsp:sp>
    <dsp:sp modelId="{5531208B-19CC-4595-AFD0-F04B26F697B3}">
      <dsp:nvSpPr>
        <dsp:cNvPr id="0" name=""/>
        <dsp:cNvSpPr/>
      </dsp:nvSpPr>
      <dsp:spPr>
        <a:xfrm>
          <a:off x="0" y="3966743"/>
          <a:ext cx="6900512" cy="1107953"/>
        </a:xfrm>
        <a:prstGeom prst="roundRect">
          <a:avLst/>
        </a:prstGeom>
        <a:solidFill>
          <a:schemeClr val="accent5">
            <a:hueOff val="17409864"/>
            <a:satOff val="7692"/>
            <a:lumOff val="-84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i="0" kern="1200" dirty="0">
              <a:latin typeface="Abadi" panose="020B0604020104020204" pitchFamily="34" charset="0"/>
            </a:rPr>
            <a:t>Impact:</a:t>
          </a:r>
          <a:r>
            <a:rPr lang="en-US" sz="1800" b="0" i="0" kern="1200" dirty="0">
              <a:latin typeface="Abadi" panose="020B0604020104020204" pitchFamily="34" charset="0"/>
            </a:rPr>
            <a:t> By catering to the unique learning needs of employees, personalized learning journeys increase engagement and motivation, leading to better learning outcomes.</a:t>
          </a:r>
          <a:endParaRPr lang="en-US" sz="1800" kern="1200" dirty="0">
            <a:latin typeface="Abadi" panose="020B0604020104020204" pitchFamily="34" charset="0"/>
          </a:endParaRPr>
        </a:p>
      </dsp:txBody>
      <dsp:txXfrm>
        <a:off x="54086" y="4020829"/>
        <a:ext cx="6792340" cy="99978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03E88D-962F-434E-9D13-CF70AE197B62}">
      <dsp:nvSpPr>
        <dsp:cNvPr id="0" name=""/>
        <dsp:cNvSpPr/>
      </dsp:nvSpPr>
      <dsp:spPr>
        <a:xfrm>
          <a:off x="280193" y="1026001"/>
          <a:ext cx="1370938" cy="137093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C4EBEA-5570-473A-9FCB-9FD31B5A552C}">
      <dsp:nvSpPr>
        <dsp:cNvPr id="0" name=""/>
        <dsp:cNvSpPr/>
      </dsp:nvSpPr>
      <dsp:spPr>
        <a:xfrm>
          <a:off x="568090" y="1521293"/>
          <a:ext cx="795144" cy="7951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E3BAB0-9D98-4431-B62F-A5D3D7DC2774}">
      <dsp:nvSpPr>
        <dsp:cNvPr id="0" name=""/>
        <dsp:cNvSpPr/>
      </dsp:nvSpPr>
      <dsp:spPr>
        <a:xfrm>
          <a:off x="1974084" y="1058300"/>
          <a:ext cx="3231497" cy="1370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b="1" i="0" kern="1200" dirty="0">
              <a:latin typeface="Abadi" panose="020B0604020104020204" pitchFamily="34" charset="0"/>
            </a:rPr>
            <a:t>Engagement Through Interactivity</a:t>
          </a:r>
          <a:r>
            <a:rPr lang="en-US" sz="1700" b="1" i="0" kern="1200" dirty="0"/>
            <a:t>:</a:t>
          </a:r>
          <a:endParaRPr lang="en-US" sz="1700" kern="1200" dirty="0"/>
        </a:p>
      </dsp:txBody>
      <dsp:txXfrm>
        <a:off x="1974084" y="1058300"/>
        <a:ext cx="3231497" cy="1370938"/>
      </dsp:txXfrm>
    </dsp:sp>
    <dsp:sp modelId="{EC8AB982-12E2-4EF6-8EF1-6B31A423D239}">
      <dsp:nvSpPr>
        <dsp:cNvPr id="0" name=""/>
        <dsp:cNvSpPr/>
      </dsp:nvSpPr>
      <dsp:spPr>
        <a:xfrm>
          <a:off x="5739466" y="1233396"/>
          <a:ext cx="1370938" cy="137093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0C1A14-C86C-4E64-A376-DD88E68268D6}">
      <dsp:nvSpPr>
        <dsp:cNvPr id="0" name=""/>
        <dsp:cNvSpPr/>
      </dsp:nvSpPr>
      <dsp:spPr>
        <a:xfrm>
          <a:off x="6027363" y="1521293"/>
          <a:ext cx="795144" cy="7951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715AD2-B1DE-4856-B875-FF25D8F1C3F2}">
      <dsp:nvSpPr>
        <dsp:cNvPr id="0" name=""/>
        <dsp:cNvSpPr/>
      </dsp:nvSpPr>
      <dsp:spPr>
        <a:xfrm>
          <a:off x="7404177" y="1233396"/>
          <a:ext cx="3231497" cy="1370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b="1" i="0" kern="1200" dirty="0">
              <a:latin typeface="Abadi" panose="020B0604020104020204" pitchFamily="34" charset="0"/>
            </a:rPr>
            <a:t>Description:</a:t>
          </a:r>
          <a:r>
            <a:rPr lang="en-US" sz="1800" b="0" i="0" kern="1200" dirty="0">
              <a:latin typeface="Abadi" panose="020B0604020104020204" pitchFamily="34" charset="0"/>
            </a:rPr>
            <a:t> Technology enables the integration of interactive elements into training materials, making learning more engaging and enjoyable for employees</a:t>
          </a:r>
          <a:r>
            <a:rPr lang="en-US" sz="1800" b="0" i="0" kern="1200" dirty="0"/>
            <a:t>.</a:t>
          </a:r>
          <a:endParaRPr lang="en-US" sz="1800" kern="1200" dirty="0"/>
        </a:p>
      </dsp:txBody>
      <dsp:txXfrm>
        <a:off x="7404177" y="1233396"/>
        <a:ext cx="3231497" cy="1370938"/>
      </dsp:txXfrm>
    </dsp:sp>
    <dsp:sp modelId="{E9525769-4615-4EE1-9398-7E001F09FC9A}">
      <dsp:nvSpPr>
        <dsp:cNvPr id="0" name=""/>
        <dsp:cNvSpPr/>
      </dsp:nvSpPr>
      <dsp:spPr>
        <a:xfrm>
          <a:off x="280193" y="3671171"/>
          <a:ext cx="1370938" cy="137093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3F2137-E611-4389-AE91-68367253B04B}">
      <dsp:nvSpPr>
        <dsp:cNvPr id="0" name=""/>
        <dsp:cNvSpPr/>
      </dsp:nvSpPr>
      <dsp:spPr>
        <a:xfrm>
          <a:off x="568090" y="3959068"/>
          <a:ext cx="795144" cy="7951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AD02A8-5423-4B4E-9F28-AED26477F4E4}">
      <dsp:nvSpPr>
        <dsp:cNvPr id="0" name=""/>
        <dsp:cNvSpPr/>
      </dsp:nvSpPr>
      <dsp:spPr>
        <a:xfrm>
          <a:off x="1944904" y="3671171"/>
          <a:ext cx="3231497" cy="1370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b="1" i="0" kern="1200" dirty="0">
              <a:latin typeface="Abadi" panose="020B0604020104020204" pitchFamily="34" charset="0"/>
            </a:rPr>
            <a:t>Example:</a:t>
          </a:r>
          <a:r>
            <a:rPr lang="en-US" sz="1800" b="0" i="0" kern="1200" dirty="0">
              <a:latin typeface="Abadi" panose="020B0604020104020204" pitchFamily="34" charset="0"/>
            </a:rPr>
            <a:t> Microsoft's "LEAP" program incorporates gamification techniques, such as leaderboards and challenges, to create immersive learning experiences that captivate employees (Microsoft, n.d.).</a:t>
          </a:r>
          <a:endParaRPr lang="en-US" sz="1800" kern="1200" dirty="0">
            <a:latin typeface="Abadi" panose="020B0604020104020204" pitchFamily="34" charset="0"/>
          </a:endParaRPr>
        </a:p>
      </dsp:txBody>
      <dsp:txXfrm>
        <a:off x="1944904" y="3671171"/>
        <a:ext cx="3231497" cy="1370938"/>
      </dsp:txXfrm>
    </dsp:sp>
    <dsp:sp modelId="{ADE8E0C6-7D8F-4DB5-89E2-B1A803F717E0}">
      <dsp:nvSpPr>
        <dsp:cNvPr id="0" name=""/>
        <dsp:cNvSpPr/>
      </dsp:nvSpPr>
      <dsp:spPr>
        <a:xfrm>
          <a:off x="5739466" y="3671171"/>
          <a:ext cx="1370938" cy="137093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A8A3C2-F438-464B-87E4-CC0B246AF847}">
      <dsp:nvSpPr>
        <dsp:cNvPr id="0" name=""/>
        <dsp:cNvSpPr/>
      </dsp:nvSpPr>
      <dsp:spPr>
        <a:xfrm>
          <a:off x="6027363" y="3959068"/>
          <a:ext cx="795144" cy="7951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A25C96-15D5-4F0B-9F1C-61B5B1D37720}">
      <dsp:nvSpPr>
        <dsp:cNvPr id="0" name=""/>
        <dsp:cNvSpPr/>
      </dsp:nvSpPr>
      <dsp:spPr>
        <a:xfrm>
          <a:off x="7404177" y="3671171"/>
          <a:ext cx="3231497" cy="1370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b="1" i="0" kern="1200" dirty="0">
              <a:latin typeface="Abadi" panose="020B0604020104020204" pitchFamily="34" charset="0"/>
            </a:rPr>
            <a:t>Impact:</a:t>
          </a:r>
          <a:r>
            <a:rPr lang="en-US" sz="1800" b="0" i="0" kern="1200" dirty="0">
              <a:latin typeface="Abadi" panose="020B0604020104020204" pitchFamily="34" charset="0"/>
            </a:rPr>
            <a:t> Interactive training content stimulates active participation and enhances retention, resulting in more effective skill acquisition and application in the workplace.</a:t>
          </a:r>
          <a:endParaRPr lang="en-US" sz="1800" kern="1200" dirty="0">
            <a:latin typeface="Abadi" panose="020B0604020104020204" pitchFamily="34" charset="0"/>
          </a:endParaRPr>
        </a:p>
      </dsp:txBody>
      <dsp:txXfrm>
        <a:off x="7404177" y="3671171"/>
        <a:ext cx="3231497" cy="137093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27DF35-4718-473F-BEC6-8342072E9E64}">
      <dsp:nvSpPr>
        <dsp:cNvPr id="0" name=""/>
        <dsp:cNvSpPr/>
      </dsp:nvSpPr>
      <dsp:spPr>
        <a:xfrm>
          <a:off x="24645" y="487"/>
          <a:ext cx="3270721" cy="196243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defRPr cap="all"/>
          </a:pPr>
          <a:r>
            <a:rPr lang="en-US" sz="2000" b="1" i="0" kern="1200" dirty="0">
              <a:latin typeface="Abadi" panose="020B0604020104020204" pitchFamily="34" charset="0"/>
            </a:rPr>
            <a:t>Enhanced Scalability and Cost-effectiveness</a:t>
          </a:r>
          <a:r>
            <a:rPr lang="en-US" sz="1500" b="1" i="0" kern="1200" dirty="0"/>
            <a:t>:</a:t>
          </a:r>
          <a:endParaRPr lang="en-US" sz="1500" kern="1200" dirty="0"/>
        </a:p>
      </dsp:txBody>
      <dsp:txXfrm>
        <a:off x="24645" y="487"/>
        <a:ext cx="3270721" cy="1962432"/>
      </dsp:txXfrm>
    </dsp:sp>
    <dsp:sp modelId="{06954BE6-7B13-459B-BA12-9E40F9A910CC}">
      <dsp:nvSpPr>
        <dsp:cNvPr id="0" name=""/>
        <dsp:cNvSpPr/>
      </dsp:nvSpPr>
      <dsp:spPr>
        <a:xfrm>
          <a:off x="3622439" y="487"/>
          <a:ext cx="3270721" cy="1962432"/>
        </a:xfrm>
        <a:prstGeom prst="rect">
          <a:avLst/>
        </a:prstGeom>
        <a:solidFill>
          <a:schemeClr val="accent2">
            <a:hueOff val="-816517"/>
            <a:satOff val="-3771"/>
            <a:lumOff val="-7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defRPr cap="all"/>
          </a:pPr>
          <a:r>
            <a:rPr lang="en-US" sz="1500" b="1" i="0" kern="1200" dirty="0">
              <a:latin typeface="Abadi" panose="020B0604020104020204" pitchFamily="34" charset="0"/>
            </a:rPr>
            <a:t>Description:</a:t>
          </a:r>
          <a:r>
            <a:rPr lang="en-US" sz="1500" b="0" i="0" kern="1200" dirty="0">
              <a:latin typeface="Abadi" panose="020B0604020104020204" pitchFamily="34" charset="0"/>
            </a:rPr>
            <a:t> Technology-based training programs allow employers to deliver consistent training experiences to a large number of employees at scale, without the need for significant infrastructure investments.</a:t>
          </a:r>
          <a:endParaRPr lang="en-US" sz="1500" kern="1200" dirty="0">
            <a:latin typeface="Abadi" panose="020B0604020104020204" pitchFamily="34" charset="0"/>
          </a:endParaRPr>
        </a:p>
      </dsp:txBody>
      <dsp:txXfrm>
        <a:off x="3622439" y="487"/>
        <a:ext cx="3270721" cy="1962432"/>
      </dsp:txXfrm>
    </dsp:sp>
    <dsp:sp modelId="{A457AC64-CB28-4CBA-B125-2D50224DC5D3}">
      <dsp:nvSpPr>
        <dsp:cNvPr id="0" name=""/>
        <dsp:cNvSpPr/>
      </dsp:nvSpPr>
      <dsp:spPr>
        <a:xfrm>
          <a:off x="7220232" y="487"/>
          <a:ext cx="3270721" cy="1962432"/>
        </a:xfrm>
        <a:prstGeom prst="rect">
          <a:avLst/>
        </a:prstGeom>
        <a:solidFill>
          <a:schemeClr val="accent2">
            <a:hueOff val="-1633033"/>
            <a:satOff val="-7543"/>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defRPr cap="all"/>
          </a:pPr>
          <a:r>
            <a:rPr lang="en-US" sz="1500" b="1" i="0" kern="1200" dirty="0">
              <a:latin typeface="Abadi" panose="020B0604020104020204" pitchFamily="34" charset="0"/>
            </a:rPr>
            <a:t>Example:</a:t>
          </a:r>
          <a:r>
            <a:rPr lang="en-US" sz="1500" b="0" i="0" kern="1200" dirty="0">
              <a:latin typeface="Abadi" panose="020B0604020104020204" pitchFamily="34" charset="0"/>
            </a:rPr>
            <a:t> Walmart's "Academies" leverage technology to provide standardized training across its vast network of stores, ensuring consistent learning experiences for thousands of employees (Walmart, n.d.).</a:t>
          </a:r>
          <a:endParaRPr lang="en-US" sz="1500" kern="1200" dirty="0">
            <a:latin typeface="Abadi" panose="020B0604020104020204" pitchFamily="34" charset="0"/>
          </a:endParaRPr>
        </a:p>
      </dsp:txBody>
      <dsp:txXfrm>
        <a:off x="7220232" y="487"/>
        <a:ext cx="3270721" cy="1962432"/>
      </dsp:txXfrm>
    </dsp:sp>
    <dsp:sp modelId="{1FCAC153-0EAC-4E89-A365-465E5E9E070E}">
      <dsp:nvSpPr>
        <dsp:cNvPr id="0" name=""/>
        <dsp:cNvSpPr/>
      </dsp:nvSpPr>
      <dsp:spPr>
        <a:xfrm>
          <a:off x="3622439" y="2289992"/>
          <a:ext cx="3270721" cy="1962432"/>
        </a:xfrm>
        <a:prstGeom prst="rect">
          <a:avLst/>
        </a:prstGeom>
        <a:solidFill>
          <a:schemeClr val="accent2">
            <a:hueOff val="-2449550"/>
            <a:satOff val="-11314"/>
            <a:lumOff val="-23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defRPr cap="all"/>
          </a:pPr>
          <a:r>
            <a:rPr lang="en-US" sz="1600" b="1" i="0" kern="1200" dirty="0">
              <a:latin typeface="Abadi" panose="020B0604020104020204" pitchFamily="34" charset="0"/>
            </a:rPr>
            <a:t>Impact:</a:t>
          </a:r>
          <a:r>
            <a:rPr lang="en-US" sz="1600" b="0" i="0" kern="1200" dirty="0">
              <a:latin typeface="Abadi" panose="020B0604020104020204" pitchFamily="34" charset="0"/>
            </a:rPr>
            <a:t> By leveraging technology for training delivery, employers can minimize costs associated with traditional classroom-based training methods, such as travel expenses and venue rentals, while reaching a larger audience</a:t>
          </a:r>
          <a:r>
            <a:rPr lang="en-US" sz="1500" b="0" i="0" kern="1200" dirty="0"/>
            <a:t>.</a:t>
          </a:r>
          <a:endParaRPr lang="en-US" sz="1500" kern="1200" dirty="0"/>
        </a:p>
      </dsp:txBody>
      <dsp:txXfrm>
        <a:off x="3622439" y="2289992"/>
        <a:ext cx="3270721" cy="196243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9E3A50-9350-4EAD-B35A-42E0052762C2}">
      <dsp:nvSpPr>
        <dsp:cNvPr id="0" name=""/>
        <dsp:cNvSpPr/>
      </dsp:nvSpPr>
      <dsp:spPr>
        <a:xfrm>
          <a:off x="0" y="44787"/>
          <a:ext cx="10328344" cy="12712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US" sz="5300" b="1" i="0" kern="1200" dirty="0"/>
            <a:t>Improved Employee Performance and Productivity:</a:t>
          </a:r>
          <a:endParaRPr lang="en-US" sz="5300" kern="1200" dirty="0"/>
        </a:p>
      </dsp:txBody>
      <dsp:txXfrm>
        <a:off x="62055" y="106842"/>
        <a:ext cx="10204234" cy="1147095"/>
      </dsp:txXfrm>
    </dsp:sp>
    <dsp:sp modelId="{2FB65CED-EE9E-47D6-A4B8-C61E63F40306}">
      <dsp:nvSpPr>
        <dsp:cNvPr id="0" name=""/>
        <dsp:cNvSpPr/>
      </dsp:nvSpPr>
      <dsp:spPr>
        <a:xfrm>
          <a:off x="0" y="1468632"/>
          <a:ext cx="10328344" cy="12712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dirty="0">
              <a:latin typeface="Abadi" panose="020B0604020104020204" pitchFamily="34" charset="0"/>
            </a:rPr>
            <a:t>Description:</a:t>
          </a:r>
          <a:r>
            <a:rPr lang="en-US" sz="2000" b="0" i="0" kern="1200" dirty="0">
              <a:latin typeface="Abadi" panose="020B0604020104020204" pitchFamily="34" charset="0"/>
            </a:rPr>
            <a:t> Technology-based training programs equip employees with the necessary knowledge and skills to perform their jobs more effectively, leading to improved productivity and performance.</a:t>
          </a:r>
          <a:endParaRPr lang="en-US" sz="2000" kern="1200" dirty="0">
            <a:latin typeface="Abadi" panose="020B0604020104020204" pitchFamily="34" charset="0"/>
          </a:endParaRPr>
        </a:p>
      </dsp:txBody>
      <dsp:txXfrm>
        <a:off x="62055" y="1530687"/>
        <a:ext cx="10204234" cy="1147095"/>
      </dsp:txXfrm>
    </dsp:sp>
    <dsp:sp modelId="{33582D68-9984-4E34-9141-843ABB538D23}">
      <dsp:nvSpPr>
        <dsp:cNvPr id="0" name=""/>
        <dsp:cNvSpPr/>
      </dsp:nvSpPr>
      <dsp:spPr>
        <a:xfrm>
          <a:off x="0" y="2892477"/>
          <a:ext cx="10328344" cy="12712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dirty="0">
              <a:latin typeface="Abadi" panose="020B0604020104020204" pitchFamily="34" charset="0"/>
            </a:rPr>
            <a:t>Example:</a:t>
          </a:r>
          <a:r>
            <a:rPr lang="en-US" sz="2000" b="0" i="0" kern="1200" dirty="0">
              <a:latin typeface="Abadi" panose="020B0604020104020204" pitchFamily="34" charset="0"/>
            </a:rPr>
            <a:t> General Electric (GE) utilizes technology-enabled training initiatives to upskill its workforce and drive operational excellence across its various business units (GE, n.d.).</a:t>
          </a:r>
          <a:endParaRPr lang="en-US" sz="2000" kern="1200" dirty="0">
            <a:latin typeface="Abadi" panose="020B0604020104020204" pitchFamily="34" charset="0"/>
          </a:endParaRPr>
        </a:p>
      </dsp:txBody>
      <dsp:txXfrm>
        <a:off x="62055" y="2954532"/>
        <a:ext cx="10204234" cy="1147095"/>
      </dsp:txXfrm>
    </dsp:sp>
    <dsp:sp modelId="{104BA412-B6F6-476D-9888-974365B23E96}">
      <dsp:nvSpPr>
        <dsp:cNvPr id="0" name=""/>
        <dsp:cNvSpPr/>
      </dsp:nvSpPr>
      <dsp:spPr>
        <a:xfrm>
          <a:off x="0" y="4316322"/>
          <a:ext cx="10328344" cy="12712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dirty="0">
              <a:latin typeface="Abadi" panose="020B0604020104020204" pitchFamily="34" charset="0"/>
            </a:rPr>
            <a:t>Impact:</a:t>
          </a:r>
          <a:r>
            <a:rPr lang="en-US" sz="2000" b="0" i="0" kern="1200" dirty="0">
              <a:latin typeface="Abadi" panose="020B0604020104020204" pitchFamily="34" charset="0"/>
            </a:rPr>
            <a:t> By investing in employee development through technology-based training, employers can enhance workforce capabilities, leading to greater efficiency, innovation, and competitive advantage</a:t>
          </a:r>
          <a:r>
            <a:rPr lang="en-US" sz="2800" b="0" i="0" kern="1200" dirty="0">
              <a:latin typeface="Abadi" panose="020B0604020104020204" pitchFamily="34" charset="0"/>
            </a:rPr>
            <a:t>.</a:t>
          </a:r>
          <a:endParaRPr lang="en-US" sz="2800" kern="1200" dirty="0">
            <a:latin typeface="Abadi" panose="020B0604020104020204" pitchFamily="34" charset="0"/>
          </a:endParaRPr>
        </a:p>
      </dsp:txBody>
      <dsp:txXfrm>
        <a:off x="62055" y="4378377"/>
        <a:ext cx="10204234" cy="114709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C84DF6-4D6A-400C-8587-19ECFC5EC5D2}">
      <dsp:nvSpPr>
        <dsp:cNvPr id="0" name=""/>
        <dsp:cNvSpPr/>
      </dsp:nvSpPr>
      <dsp:spPr>
        <a:xfrm>
          <a:off x="0" y="0"/>
          <a:ext cx="8412480" cy="118558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i="0" kern="1200">
              <a:latin typeface="Abadi" panose="020B0604020104020204" pitchFamily="34" charset="0"/>
            </a:rPr>
            <a:t>Data-driven Insights for Strategic Decision-making:</a:t>
          </a:r>
          <a:endParaRPr lang="en-US" sz="1800" kern="1200">
            <a:latin typeface="Abadi" panose="020B0604020104020204" pitchFamily="34" charset="0"/>
          </a:endParaRPr>
        </a:p>
      </dsp:txBody>
      <dsp:txXfrm>
        <a:off x="34725" y="34725"/>
        <a:ext cx="7032958" cy="1116134"/>
      </dsp:txXfrm>
    </dsp:sp>
    <dsp:sp modelId="{D351C49A-C41F-4C2D-A4E7-6B2CDA6D960A}">
      <dsp:nvSpPr>
        <dsp:cNvPr id="0" name=""/>
        <dsp:cNvSpPr/>
      </dsp:nvSpPr>
      <dsp:spPr>
        <a:xfrm>
          <a:off x="704545" y="1401145"/>
          <a:ext cx="8412480" cy="118558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i="0" kern="1200">
              <a:latin typeface="Abadi" panose="020B0604020104020204" pitchFamily="34" charset="0"/>
            </a:rPr>
            <a:t>Description:</a:t>
          </a:r>
          <a:r>
            <a:rPr lang="en-US" sz="1800" b="0" i="0" kern="1200">
              <a:latin typeface="Abadi" panose="020B0604020104020204" pitchFamily="34" charset="0"/>
            </a:rPr>
            <a:t> Technology-based training platforms provide employers with valuable data insights on employee learning outcomes, engagement levels, and performance metrics, enabling informed decision-making.</a:t>
          </a:r>
          <a:endParaRPr lang="en-US" sz="1800" kern="1200">
            <a:latin typeface="Abadi" panose="020B0604020104020204" pitchFamily="34" charset="0"/>
          </a:endParaRPr>
        </a:p>
      </dsp:txBody>
      <dsp:txXfrm>
        <a:off x="739270" y="1435870"/>
        <a:ext cx="6867854" cy="1116134"/>
      </dsp:txXfrm>
    </dsp:sp>
    <dsp:sp modelId="{3A5D4041-8C0B-4B7C-BC35-CA7606C5CEE9}">
      <dsp:nvSpPr>
        <dsp:cNvPr id="0" name=""/>
        <dsp:cNvSpPr/>
      </dsp:nvSpPr>
      <dsp:spPr>
        <a:xfrm>
          <a:off x="1398574" y="2802291"/>
          <a:ext cx="8412480" cy="118558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i="0" kern="1200" dirty="0">
              <a:latin typeface="Abadi" panose="020B0604020104020204" pitchFamily="34" charset="0"/>
            </a:rPr>
            <a:t>Example:</a:t>
          </a:r>
          <a:r>
            <a:rPr lang="en-US" sz="1800" b="0" i="0" kern="1200" dirty="0">
              <a:latin typeface="Abadi" panose="020B0604020104020204" pitchFamily="34" charset="0"/>
            </a:rPr>
            <a:t> IBM's "SkillsBuild" platform utilizes analytics to track employee progress and identify emerging skill gaps, helping organizations align training initiatives with strategic objectives (IBM, n.d.).</a:t>
          </a:r>
          <a:endParaRPr lang="en-US" sz="1800" kern="1200" dirty="0">
            <a:latin typeface="Abadi" panose="020B0604020104020204" pitchFamily="34" charset="0"/>
          </a:endParaRPr>
        </a:p>
      </dsp:txBody>
      <dsp:txXfrm>
        <a:off x="1433299" y="2837016"/>
        <a:ext cx="6878370" cy="1116134"/>
      </dsp:txXfrm>
    </dsp:sp>
    <dsp:sp modelId="{A9007D8F-A21D-461E-A94D-045CE0015A34}">
      <dsp:nvSpPr>
        <dsp:cNvPr id="0" name=""/>
        <dsp:cNvSpPr/>
      </dsp:nvSpPr>
      <dsp:spPr>
        <a:xfrm>
          <a:off x="2103119" y="4203437"/>
          <a:ext cx="8412480" cy="118558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i="0" kern="1200" dirty="0">
              <a:latin typeface="Abadi" panose="020B0604020104020204" pitchFamily="34" charset="0"/>
            </a:rPr>
            <a:t>Impact:</a:t>
          </a:r>
          <a:r>
            <a:rPr lang="en-US" sz="1800" b="0" i="0" kern="1200" dirty="0">
              <a:latin typeface="Abadi" panose="020B0604020104020204" pitchFamily="34" charset="0"/>
            </a:rPr>
            <a:t> By leveraging data analytics, employers can tailor training programs to address specific skill needs, optimize resource allocation, and measure the return on investment (ROI) of training initiatives.</a:t>
          </a:r>
          <a:endParaRPr lang="en-US" sz="1800" kern="1200" dirty="0">
            <a:latin typeface="Abadi" panose="020B0604020104020204" pitchFamily="34" charset="0"/>
          </a:endParaRPr>
        </a:p>
      </dsp:txBody>
      <dsp:txXfrm>
        <a:off x="2137844" y="4238162"/>
        <a:ext cx="6867854" cy="1116134"/>
      </dsp:txXfrm>
    </dsp:sp>
    <dsp:sp modelId="{6B24E98D-314F-44A2-89D8-5CABB0B493B7}">
      <dsp:nvSpPr>
        <dsp:cNvPr id="0" name=""/>
        <dsp:cNvSpPr/>
      </dsp:nvSpPr>
      <dsp:spPr>
        <a:xfrm>
          <a:off x="7641849" y="908050"/>
          <a:ext cx="770630" cy="77063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7815241" y="908050"/>
        <a:ext cx="423846" cy="579899"/>
      </dsp:txXfrm>
    </dsp:sp>
    <dsp:sp modelId="{5026A6D0-9F96-4200-AABA-BB5996C9BE30}">
      <dsp:nvSpPr>
        <dsp:cNvPr id="0" name=""/>
        <dsp:cNvSpPr/>
      </dsp:nvSpPr>
      <dsp:spPr>
        <a:xfrm>
          <a:off x="8346395" y="2309195"/>
          <a:ext cx="770630" cy="770630"/>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8519787" y="2309195"/>
        <a:ext cx="423846" cy="579899"/>
      </dsp:txXfrm>
    </dsp:sp>
    <dsp:sp modelId="{98015B6E-9109-4E79-B6CC-291832D0D153}">
      <dsp:nvSpPr>
        <dsp:cNvPr id="0" name=""/>
        <dsp:cNvSpPr/>
      </dsp:nvSpPr>
      <dsp:spPr>
        <a:xfrm>
          <a:off x="9040424" y="3710341"/>
          <a:ext cx="770630" cy="770630"/>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9213816" y="3710341"/>
        <a:ext cx="423846" cy="57989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4T21:22:15.751"/>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4T20:42:13.052"/>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4T21:17:00.450"/>
    </inkml:context>
    <inkml:brush xml:id="br0">
      <inkml:brushProperty name="width" value="0.1" units="cm"/>
      <inkml:brushProperty name="height" value="0.1" units="cm"/>
      <inkml:brushProperty name="color" value="#FFFFFF"/>
    </inkml:brush>
  </inkml:definitions>
  <inkml:trace contextRef="#ctx0" brushRef="#br0">1 0 128,'0'6'0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4/4/2024</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9185337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4/4/2024</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0455024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4/4/2024</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582394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4/4/2024</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273512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4/4/2024</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986866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4/4/2024</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1970950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4/4/2024</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767943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4/4/2024</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00756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4/4/2024</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363125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4/4/2024</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319742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4/4/2024</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015822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4/4/2024</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696689136"/>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customXml" Target="../ink/ink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customXml" Target="../ink/ink2.xml"/><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customXml" Target="../ink/ink3.xml"/><Relationship Id="rId1" Type="http://schemas.openxmlformats.org/officeDocument/2006/relationships/slideLayout" Target="../slideLayouts/slideLayout7.xml"/><Relationship Id="rId5" Type="http://schemas.openxmlformats.org/officeDocument/2006/relationships/image" Target="../media/image15.sv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hyperlink" Target="https://business.udemy.com/product/features/" TargetMode="External"/><Relationship Id="rId2" Type="http://schemas.openxmlformats.org/officeDocument/2006/relationships/hyperlink" Target="https://business.duolingo.com/"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s://corporate.walmart.com/newsroom/2021/03/11/walmart-expands-live-and-virtual-academies-for-associates" TargetMode="External"/><Relationship Id="rId3" Type="http://schemas.openxmlformats.org/officeDocument/2006/relationships/hyperlink" Target="https://learning.linkedin.com/" TargetMode="External"/><Relationship Id="rId7" Type="http://schemas.openxmlformats.org/officeDocument/2006/relationships/hyperlink" Target="https://www.ibm.com/skills" TargetMode="External"/><Relationship Id="rId2" Type="http://schemas.openxmlformats.org/officeDocument/2006/relationships/hyperlink" Target="https://about.coursera.org/" TargetMode="External"/><Relationship Id="rId1" Type="http://schemas.openxmlformats.org/officeDocument/2006/relationships/slideLayout" Target="../slideLayouts/slideLayout7.xml"/><Relationship Id="rId6" Type="http://schemas.openxmlformats.org/officeDocument/2006/relationships/hyperlink" Target="https://www.ge.com/about-us/learning-and-development" TargetMode="External"/><Relationship Id="rId5" Type="http://schemas.openxmlformats.org/officeDocument/2006/relationships/hyperlink" Target="https://business.udemy.com/product/features/" TargetMode="External"/><Relationship Id="rId4" Type="http://schemas.openxmlformats.org/officeDocument/2006/relationships/hyperlink" Target="https://www.microsoft.com/en-us/lea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5" name="Rectangle 14">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mc:Choice xmlns:p14="http://schemas.microsoft.com/office/powerpoint/2010/main" Requires="p14">
          <p:contentPart p14:bwMode="auto" r:id="rId2">
            <p14:nvContentPartPr>
              <p14:cNvPr id="17" name="Ink 1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4884261"/>
              <a:ext cx="360" cy="2160"/>
            </p14:xfrm>
          </p:contentPart>
        </mc:Choice>
        <mc:Fallback>
          <p:pic>
            <p:nvPicPr>
              <p:cNvPr id="17" name="Ink 1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4868832"/>
                <a:ext cx="36000" cy="32709"/>
              </a:xfrm>
              <a:prstGeom prst="rect">
                <a:avLst/>
              </a:prstGeom>
            </p:spPr>
          </p:pic>
        </mc:Fallback>
      </mc:AlternateContent>
      <p:sp>
        <p:nvSpPr>
          <p:cNvPr id="19" name="Rectangle 18">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1092" y="1557877"/>
            <a:ext cx="18288" cy="3749040"/>
          </a:xfrm>
          <a:custGeom>
            <a:avLst/>
            <a:gdLst>
              <a:gd name="connsiteX0" fmla="*/ 0 w 18288"/>
              <a:gd name="connsiteY0" fmla="*/ 0 h 3749040"/>
              <a:gd name="connsiteX1" fmla="*/ 18288 w 18288"/>
              <a:gd name="connsiteY1" fmla="*/ 0 h 3749040"/>
              <a:gd name="connsiteX2" fmla="*/ 18288 w 18288"/>
              <a:gd name="connsiteY2" fmla="*/ 662330 h 3749040"/>
              <a:gd name="connsiteX3" fmla="*/ 18288 w 18288"/>
              <a:gd name="connsiteY3" fmla="*/ 1174699 h 3749040"/>
              <a:gd name="connsiteX4" fmla="*/ 18288 w 18288"/>
              <a:gd name="connsiteY4" fmla="*/ 1724558 h 3749040"/>
              <a:gd name="connsiteX5" fmla="*/ 18288 w 18288"/>
              <a:gd name="connsiteY5" fmla="*/ 2424379 h 3749040"/>
              <a:gd name="connsiteX6" fmla="*/ 18288 w 18288"/>
              <a:gd name="connsiteY6" fmla="*/ 3049219 h 3749040"/>
              <a:gd name="connsiteX7" fmla="*/ 18288 w 18288"/>
              <a:gd name="connsiteY7" fmla="*/ 3749040 h 3749040"/>
              <a:gd name="connsiteX8" fmla="*/ 0 w 18288"/>
              <a:gd name="connsiteY8" fmla="*/ 3749040 h 3749040"/>
              <a:gd name="connsiteX9" fmla="*/ 0 w 18288"/>
              <a:gd name="connsiteY9" fmla="*/ 3236671 h 3749040"/>
              <a:gd name="connsiteX10" fmla="*/ 0 w 18288"/>
              <a:gd name="connsiteY10" fmla="*/ 2536850 h 3749040"/>
              <a:gd name="connsiteX11" fmla="*/ 0 w 18288"/>
              <a:gd name="connsiteY11" fmla="*/ 1874520 h 3749040"/>
              <a:gd name="connsiteX12" fmla="*/ 0 w 18288"/>
              <a:gd name="connsiteY12" fmla="*/ 1362151 h 3749040"/>
              <a:gd name="connsiteX13" fmla="*/ 0 w 18288"/>
              <a:gd name="connsiteY13" fmla="*/ 774802 h 3749040"/>
              <a:gd name="connsiteX14" fmla="*/ 0 w 18288"/>
              <a:gd name="connsiteY14" fmla="*/ 0 h 374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9596D7D-35EA-0AE5-390F-FD26223B6394}"/>
              </a:ext>
            </a:extLst>
          </p:cNvPr>
          <p:cNvSpPr txBox="1"/>
          <p:nvPr/>
        </p:nvSpPr>
        <p:spPr>
          <a:xfrm>
            <a:off x="4654296" y="632738"/>
            <a:ext cx="6894576" cy="1428487"/>
          </a:xfrm>
          <a:prstGeom prst="rect">
            <a:avLst/>
          </a:prstGeom>
        </p:spPr>
        <p:txBody>
          <a:bodyPr vert="horz" lIns="91440" tIns="45720" rIns="91440" bIns="45720" rtlCol="0" anchor="t">
            <a:normAutofit/>
          </a:bodyPr>
          <a:lstStyle/>
          <a:p>
            <a:pPr>
              <a:lnSpc>
                <a:spcPct val="110000"/>
              </a:lnSpc>
              <a:spcAft>
                <a:spcPts val="600"/>
              </a:spcAft>
            </a:pPr>
            <a:r>
              <a:rPr lang="en-US" sz="3200" dirty="0">
                <a:latin typeface="Abadi" panose="020B0604020104020204" pitchFamily="34" charset="0"/>
              </a:rPr>
              <a:t>BA Business Management </a:t>
            </a:r>
          </a:p>
        </p:txBody>
      </p:sp>
      <p:sp>
        <p:nvSpPr>
          <p:cNvPr id="5" name="TextBox 4">
            <a:extLst>
              <a:ext uri="{FF2B5EF4-FFF2-40B4-BE49-F238E27FC236}">
                <a16:creationId xmlns:a16="http://schemas.microsoft.com/office/drawing/2014/main" id="{C4E411F4-E8CC-E0B5-3974-16FCB4E0F2BB}"/>
              </a:ext>
            </a:extLst>
          </p:cNvPr>
          <p:cNvSpPr txBox="1"/>
          <p:nvPr/>
        </p:nvSpPr>
        <p:spPr>
          <a:xfrm>
            <a:off x="4654296" y="1598318"/>
            <a:ext cx="6894576" cy="591914"/>
          </a:xfrm>
          <a:prstGeom prst="rect">
            <a:avLst/>
          </a:prstGeom>
          <a:noFill/>
        </p:spPr>
        <p:txBody>
          <a:bodyPr wrap="square">
            <a:spAutoFit/>
          </a:bodyPr>
          <a:lstStyle/>
          <a:p>
            <a:pPr defTabSz="1033272">
              <a:spcAft>
                <a:spcPts val="600"/>
              </a:spcAft>
            </a:pPr>
            <a:r>
              <a:rPr lang="en-GB" sz="3164" kern="1200" dirty="0">
                <a:solidFill>
                  <a:schemeClr val="tx1"/>
                </a:solidFill>
                <a:latin typeface="Abadi" panose="020B0604020104020204" pitchFamily="34" charset="0"/>
                <a:ea typeface="+mn-ea"/>
                <a:cs typeface="+mn-cs"/>
              </a:rPr>
              <a:t>Managing People</a:t>
            </a:r>
            <a:endParaRPr lang="en-GB" sz="2800" dirty="0">
              <a:latin typeface="Abadi" panose="020B0604020104020204" pitchFamily="34" charset="0"/>
            </a:endParaRPr>
          </a:p>
        </p:txBody>
      </p:sp>
      <p:sp>
        <p:nvSpPr>
          <p:cNvPr id="7" name="TextBox 6">
            <a:extLst>
              <a:ext uri="{FF2B5EF4-FFF2-40B4-BE49-F238E27FC236}">
                <a16:creationId xmlns:a16="http://schemas.microsoft.com/office/drawing/2014/main" id="{6D08722F-C6CC-6B93-B640-875A7566C666}"/>
              </a:ext>
            </a:extLst>
          </p:cNvPr>
          <p:cNvSpPr txBox="1"/>
          <p:nvPr/>
        </p:nvSpPr>
        <p:spPr>
          <a:xfrm>
            <a:off x="4654296" y="2477693"/>
            <a:ext cx="6894576" cy="522278"/>
          </a:xfrm>
          <a:prstGeom prst="rect">
            <a:avLst/>
          </a:prstGeom>
          <a:noFill/>
        </p:spPr>
        <p:txBody>
          <a:bodyPr wrap="square">
            <a:spAutoFit/>
          </a:bodyPr>
          <a:lstStyle/>
          <a:p>
            <a:pPr defTabSz="1033272">
              <a:spcAft>
                <a:spcPts val="600"/>
              </a:spcAft>
            </a:pPr>
            <a:r>
              <a:rPr lang="en-GB" sz="2712" kern="1200" dirty="0">
                <a:solidFill>
                  <a:schemeClr val="tx1"/>
                </a:solidFill>
                <a:latin typeface="Abadi" panose="020B0604020104020204" pitchFamily="34" charset="0"/>
                <a:ea typeface="+mn-ea"/>
                <a:cs typeface="+mn-cs"/>
              </a:rPr>
              <a:t>LCBB5004</a:t>
            </a:r>
            <a:endParaRPr lang="en-GB" sz="2400" dirty="0">
              <a:latin typeface="Abadi" panose="020B0604020104020204" pitchFamily="34" charset="0"/>
            </a:endParaRPr>
          </a:p>
        </p:txBody>
      </p:sp>
      <p:sp>
        <p:nvSpPr>
          <p:cNvPr id="8" name="TextBox 7">
            <a:extLst>
              <a:ext uri="{FF2B5EF4-FFF2-40B4-BE49-F238E27FC236}">
                <a16:creationId xmlns:a16="http://schemas.microsoft.com/office/drawing/2014/main" id="{5D06FCCF-7778-4ADB-5506-53F2D5512E93}"/>
              </a:ext>
            </a:extLst>
          </p:cNvPr>
          <p:cNvSpPr txBox="1"/>
          <p:nvPr/>
        </p:nvSpPr>
        <p:spPr>
          <a:xfrm>
            <a:off x="4479199" y="3998783"/>
            <a:ext cx="3964515" cy="1149289"/>
          </a:xfrm>
          <a:prstGeom prst="rect">
            <a:avLst/>
          </a:prstGeom>
          <a:noFill/>
        </p:spPr>
        <p:txBody>
          <a:bodyPr wrap="square" rtlCol="0">
            <a:spAutoFit/>
          </a:bodyPr>
          <a:lstStyle/>
          <a:p>
            <a:pPr defTabSz="1033272">
              <a:spcAft>
                <a:spcPts val="600"/>
              </a:spcAft>
            </a:pPr>
            <a:r>
              <a:rPr lang="en-US" sz="2034" kern="1200" dirty="0">
                <a:solidFill>
                  <a:schemeClr val="tx1"/>
                </a:solidFill>
                <a:latin typeface="Abadi" panose="020B0604020104020204" pitchFamily="34" charset="0"/>
                <a:ea typeface="+mn-ea"/>
                <a:cs typeface="+mn-cs"/>
              </a:rPr>
              <a:t>Name: </a:t>
            </a:r>
            <a:r>
              <a:rPr lang="en-GB" sz="2034" b="1" kern="0" cap="all" spc="113" dirty="0">
                <a:solidFill>
                  <a:srgbClr val="632423"/>
                </a:solidFill>
                <a:latin typeface="Cambria" panose="02040503050406030204" pitchFamily="18" charset="0"/>
                <a:ea typeface="+mn-ea"/>
                <a:cs typeface="+mn-cs"/>
              </a:rPr>
              <a:t>Cosmin Mihai</a:t>
            </a:r>
          </a:p>
          <a:p>
            <a:pPr defTabSz="1033272">
              <a:spcAft>
                <a:spcPts val="600"/>
              </a:spcAft>
            </a:pPr>
            <a:r>
              <a:rPr lang="en-GB" sz="2034" b="1" kern="0" cap="all" spc="113" dirty="0">
                <a:solidFill>
                  <a:srgbClr val="632423"/>
                </a:solidFill>
                <a:latin typeface="Cambria" panose="02040503050406030204" pitchFamily="18" charset="0"/>
                <a:ea typeface="+mn-ea"/>
                <a:cs typeface="+mn-cs"/>
              </a:rPr>
              <a:t>Id:2115663</a:t>
            </a:r>
            <a:endParaRPr lang="en-US" sz="2034" b="1" kern="0" cap="all" spc="113" dirty="0">
              <a:solidFill>
                <a:srgbClr val="632423"/>
              </a:solidFill>
              <a:latin typeface="Cambria" panose="02040503050406030204" pitchFamily="18" charset="0"/>
              <a:ea typeface="+mn-ea"/>
              <a:cs typeface="+mn-cs"/>
            </a:endParaRPr>
          </a:p>
          <a:p>
            <a:pPr>
              <a:spcAft>
                <a:spcPts val="600"/>
              </a:spcAft>
            </a:pPr>
            <a:endParaRPr lang="en-GB" dirty="0"/>
          </a:p>
        </p:txBody>
      </p:sp>
    </p:spTree>
    <p:extLst>
      <p:ext uri="{BB962C8B-B14F-4D97-AF65-F5344CB8AC3E}">
        <p14:creationId xmlns:p14="http://schemas.microsoft.com/office/powerpoint/2010/main" val="17548356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99448F2-0E5B-42DA-B2D1-11A14E947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E8A7552-20E1-4F34-ADAB-C1DB6634D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yellow and black vertical lines&#10;&#10;Description automatically generated">
            <a:extLst>
              <a:ext uri="{FF2B5EF4-FFF2-40B4-BE49-F238E27FC236}">
                <a16:creationId xmlns:a16="http://schemas.microsoft.com/office/drawing/2014/main" id="{0136F62B-87C5-C908-FDD1-07BD4F0918FD}"/>
              </a:ext>
            </a:extLst>
          </p:cNvPr>
          <p:cNvPicPr>
            <a:picLocks noChangeAspect="1"/>
          </p:cNvPicPr>
          <p:nvPr/>
        </p:nvPicPr>
        <p:blipFill>
          <a:blip r:embed="rId2"/>
          <a:stretch>
            <a:fillRect/>
          </a:stretch>
        </p:blipFill>
        <p:spPr>
          <a:xfrm>
            <a:off x="6308034" y="1450544"/>
            <a:ext cx="5426764" cy="3812301"/>
          </a:xfrm>
          <a:prstGeom prst="rect">
            <a:avLst/>
          </a:prstGeom>
        </p:spPr>
      </p:pic>
      <p:sp>
        <p:nvSpPr>
          <p:cNvPr id="5" name="TextBox 4">
            <a:extLst>
              <a:ext uri="{FF2B5EF4-FFF2-40B4-BE49-F238E27FC236}">
                <a16:creationId xmlns:a16="http://schemas.microsoft.com/office/drawing/2014/main" id="{EF020F94-19B2-B218-C771-75B7C09F2C8B}"/>
              </a:ext>
            </a:extLst>
          </p:cNvPr>
          <p:cNvSpPr txBox="1"/>
          <p:nvPr/>
        </p:nvSpPr>
        <p:spPr>
          <a:xfrm>
            <a:off x="311758" y="3721095"/>
            <a:ext cx="5426764" cy="2308324"/>
          </a:xfrm>
          <a:prstGeom prst="rect">
            <a:avLst/>
          </a:prstGeom>
          <a:noFill/>
        </p:spPr>
        <p:txBody>
          <a:bodyPr wrap="square">
            <a:spAutoFit/>
          </a:bodyPr>
          <a:lstStyle/>
          <a:p>
            <a:pPr defTabSz="612648">
              <a:spcAft>
                <a:spcPts val="600"/>
              </a:spcAft>
            </a:pPr>
            <a:r>
              <a:rPr lang="en-US" kern="1200" dirty="0">
                <a:solidFill>
                  <a:srgbClr val="0D0D0D"/>
                </a:solidFill>
                <a:highlight>
                  <a:srgbClr val="FFFFFF"/>
                </a:highlight>
                <a:latin typeface="Söhne"/>
                <a:ea typeface="+mn-ea"/>
                <a:cs typeface="+mn-cs"/>
              </a:rPr>
              <a:t>In today's rapidly evolving workplace, continuous learning and skill development are imperative for both employees and organizations to stay competitive and adapt to changing industry demands. Technology has become an indispensable tool in facilitating training and development initiatives, revolutionizing traditional approaches and offering innovative solutions to enhance learning experiences</a:t>
            </a:r>
            <a:endParaRPr lang="en-GB" sz="2800" dirty="0"/>
          </a:p>
        </p:txBody>
      </p:sp>
      <p:sp>
        <p:nvSpPr>
          <p:cNvPr id="6" name="TextBox 5">
            <a:extLst>
              <a:ext uri="{FF2B5EF4-FFF2-40B4-BE49-F238E27FC236}">
                <a16:creationId xmlns:a16="http://schemas.microsoft.com/office/drawing/2014/main" id="{6A731850-915C-5783-724A-62E992EECD71}"/>
              </a:ext>
            </a:extLst>
          </p:cNvPr>
          <p:cNvSpPr txBox="1"/>
          <p:nvPr/>
        </p:nvSpPr>
        <p:spPr>
          <a:xfrm>
            <a:off x="2203419" y="1311595"/>
            <a:ext cx="2199143" cy="523220"/>
          </a:xfrm>
          <a:prstGeom prst="rect">
            <a:avLst/>
          </a:prstGeom>
          <a:noFill/>
        </p:spPr>
        <p:txBody>
          <a:bodyPr wrap="square" rtlCol="0">
            <a:spAutoFit/>
          </a:bodyPr>
          <a:lstStyle/>
          <a:p>
            <a:pPr defTabSz="612648">
              <a:spcAft>
                <a:spcPts val="600"/>
              </a:spcAft>
            </a:pPr>
            <a:r>
              <a:rPr lang="en-US" sz="2800" b="1" kern="1200" dirty="0">
                <a:solidFill>
                  <a:schemeClr val="tx1"/>
                </a:solidFill>
                <a:latin typeface="Abadi" panose="020B0604020104020204" pitchFamily="34" charset="0"/>
              </a:rPr>
              <a:t>Introduction</a:t>
            </a:r>
            <a:r>
              <a:rPr lang="en-US" sz="1206" b="1" kern="1200" dirty="0">
                <a:solidFill>
                  <a:schemeClr val="tx1"/>
                </a:solidFill>
                <a:latin typeface="+mn-lt"/>
                <a:ea typeface="+mn-ea"/>
                <a:cs typeface="+mn-cs"/>
              </a:rPr>
              <a:t> </a:t>
            </a:r>
            <a:endParaRPr lang="en-GB" b="1" dirty="0"/>
          </a:p>
        </p:txBody>
      </p:sp>
    </p:spTree>
    <p:extLst>
      <p:ext uri="{BB962C8B-B14F-4D97-AF65-F5344CB8AC3E}">
        <p14:creationId xmlns:p14="http://schemas.microsoft.com/office/powerpoint/2010/main" val="105608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30" name="Rectangle 2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5B61F88-21C5-32C5-F575-8EB5D5ADD31B}"/>
              </a:ext>
            </a:extLst>
          </p:cNvPr>
          <p:cNvSpPr txBox="1"/>
          <p:nvPr/>
        </p:nvSpPr>
        <p:spPr>
          <a:xfrm>
            <a:off x="204215" y="3110326"/>
            <a:ext cx="7160558" cy="3547872"/>
          </a:xfrm>
          <a:prstGeom prst="rect">
            <a:avLst/>
          </a:prstGeom>
        </p:spPr>
        <p:txBody>
          <a:bodyPr vert="horz" lIns="91440" tIns="45720" rIns="91440" bIns="45720" rtlCol="0" anchor="t">
            <a:normAutofit/>
          </a:bodyPr>
          <a:lstStyle/>
          <a:p>
            <a:pPr indent="-228600">
              <a:lnSpc>
                <a:spcPct val="110000"/>
              </a:lnSpc>
              <a:spcAft>
                <a:spcPts val="600"/>
              </a:spcAft>
              <a:buFont typeface="Arial" panose="020B0604020202020204" pitchFamily="34" charset="0"/>
              <a:buChar char="•"/>
            </a:pPr>
            <a:r>
              <a:rPr lang="en-US" b="1" i="0" dirty="0">
                <a:effectLst/>
                <a:highlight>
                  <a:srgbClr val="FFFFFF"/>
                </a:highlight>
                <a:latin typeface="Abadi" panose="020B0604020104020204" pitchFamily="34" charset="0"/>
              </a:rPr>
              <a:t>Improved Access and Convenience</a:t>
            </a:r>
            <a:r>
              <a:rPr lang="en-US" b="0" i="0" dirty="0">
                <a:effectLst/>
                <a:highlight>
                  <a:srgbClr val="FFFFFF"/>
                </a:highlight>
                <a:latin typeface="Abadi" panose="020B0604020104020204" pitchFamily="34" charset="0"/>
              </a:rPr>
              <a:t>:</a:t>
            </a:r>
          </a:p>
          <a:p>
            <a:pPr indent="-228600">
              <a:lnSpc>
                <a:spcPct val="110000"/>
              </a:lnSpc>
              <a:spcAft>
                <a:spcPts val="600"/>
              </a:spcAft>
              <a:buFont typeface="Arial" panose="020B0604020202020204" pitchFamily="34" charset="0"/>
              <a:buChar char="•"/>
            </a:pPr>
            <a:r>
              <a:rPr lang="en-US" b="0" i="0" dirty="0">
                <a:effectLst/>
                <a:highlight>
                  <a:srgbClr val="FFFFFF"/>
                </a:highlight>
                <a:latin typeface="Abadi" panose="020B0604020104020204" pitchFamily="34" charset="0"/>
              </a:rPr>
              <a:t>Technology-based training programs break down barriers of time and location, allowing employees to engage in learning activities at their own convenience (Ally, 2004).</a:t>
            </a:r>
          </a:p>
        </p:txBody>
      </p:sp>
      <mc:AlternateContent xmlns:mc="http://schemas.openxmlformats.org/markup-compatibility/2006">
        <mc:Choice xmlns:p14="http://schemas.microsoft.com/office/powerpoint/2010/main" Requires="p14">
          <p:contentPart p14:bwMode="auto" r:id="rId2">
            <p14:nvContentPartPr>
              <p14:cNvPr id="32" name="Ink 31">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p:pic>
            <p:nvPicPr>
              <p:cNvPr id="32" name="Ink 31">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33" name="Graphic 32" descr="Laptop Secure">
            <a:extLst>
              <a:ext uri="{FF2B5EF4-FFF2-40B4-BE49-F238E27FC236}">
                <a16:creationId xmlns:a16="http://schemas.microsoft.com/office/drawing/2014/main" id="{2B28D0E2-81F6-C212-B3CE-F5B0B2E0CA3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461584" y="900605"/>
            <a:ext cx="5458968" cy="5458968"/>
          </a:xfrm>
          <a:prstGeom prst="rect">
            <a:avLst/>
          </a:prstGeom>
        </p:spPr>
      </p:pic>
      <p:sp>
        <p:nvSpPr>
          <p:cNvPr id="5" name="TextBox 4">
            <a:extLst>
              <a:ext uri="{FF2B5EF4-FFF2-40B4-BE49-F238E27FC236}">
                <a16:creationId xmlns:a16="http://schemas.microsoft.com/office/drawing/2014/main" id="{090BC38B-430E-89C8-9908-E08BD526AB7D}"/>
              </a:ext>
            </a:extLst>
          </p:cNvPr>
          <p:cNvSpPr txBox="1"/>
          <p:nvPr/>
        </p:nvSpPr>
        <p:spPr>
          <a:xfrm>
            <a:off x="204215" y="498427"/>
            <a:ext cx="8877692" cy="1277273"/>
          </a:xfrm>
          <a:prstGeom prst="rect">
            <a:avLst/>
          </a:prstGeom>
          <a:noFill/>
        </p:spPr>
        <p:txBody>
          <a:bodyPr wrap="square">
            <a:spAutoFit/>
          </a:bodyPr>
          <a:lstStyle/>
          <a:p>
            <a:pPr algn="l">
              <a:spcAft>
                <a:spcPts val="600"/>
              </a:spcAft>
            </a:pPr>
            <a:r>
              <a:rPr lang="en-US" b="1" i="0" dirty="0">
                <a:solidFill>
                  <a:srgbClr val="0D0D0D"/>
                </a:solidFill>
                <a:effectLst/>
                <a:highlight>
                  <a:srgbClr val="FFFFFF"/>
                </a:highlight>
                <a:latin typeface="Söhne"/>
              </a:rPr>
              <a:t>Tailored Learning Paths</a:t>
            </a:r>
            <a:r>
              <a:rPr lang="en-US" b="0" i="0" dirty="0">
                <a:solidFill>
                  <a:srgbClr val="0D0D0D"/>
                </a:solidFill>
                <a:effectLst/>
                <a:highlight>
                  <a:srgbClr val="FFFFFF"/>
                </a:highlight>
                <a:latin typeface="Söhne"/>
              </a:rPr>
              <a:t>:</a:t>
            </a:r>
            <a:endParaRPr lang="en-US" b="0" i="0">
              <a:solidFill>
                <a:srgbClr val="0D0D0D"/>
              </a:solidFill>
              <a:effectLst/>
              <a:highlight>
                <a:srgbClr val="FFFFFF"/>
              </a:highlight>
              <a:latin typeface="Söhne"/>
            </a:endParaRPr>
          </a:p>
          <a:p>
            <a:pPr algn="l">
              <a:spcAft>
                <a:spcPts val="600"/>
              </a:spcAft>
              <a:buFont typeface="Arial" panose="020B0604020202020204" pitchFamily="34" charset="0"/>
              <a:buChar char="•"/>
            </a:pPr>
            <a:r>
              <a:rPr lang="en-US" b="0" i="0" dirty="0">
                <a:solidFill>
                  <a:srgbClr val="0D0D0D"/>
                </a:solidFill>
                <a:effectLst/>
                <a:highlight>
                  <a:srgbClr val="FFFFFF"/>
                </a:highlight>
                <a:latin typeface="Söhne"/>
              </a:rPr>
              <a:t>Technology enables the customization of learning content based on individual employee needs and skill levels, providing a more personalized learning experience (Sitzmann &amp; Ely, 2011).</a:t>
            </a:r>
            <a:endParaRPr lang="en-US" b="0" i="0">
              <a:solidFill>
                <a:srgbClr val="0D0D0D"/>
              </a:solidFill>
              <a:effectLst/>
              <a:highlight>
                <a:srgbClr val="FFFFFF"/>
              </a:highlight>
              <a:latin typeface="Söhne"/>
            </a:endParaRPr>
          </a:p>
        </p:txBody>
      </p:sp>
    </p:spTree>
    <p:extLst>
      <p:ext uri="{BB962C8B-B14F-4D97-AF65-F5344CB8AC3E}">
        <p14:creationId xmlns:p14="http://schemas.microsoft.com/office/powerpoint/2010/main" val="777325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6" name="Rectangle 15">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18" name="TextBox 2">
            <a:extLst>
              <a:ext uri="{FF2B5EF4-FFF2-40B4-BE49-F238E27FC236}">
                <a16:creationId xmlns:a16="http://schemas.microsoft.com/office/drawing/2014/main" id="{11AF0708-4215-5A79-7C83-CCB8A39A4810}"/>
              </a:ext>
            </a:extLst>
          </p:cNvPr>
          <p:cNvGraphicFramePr/>
          <p:nvPr>
            <p:extLst>
              <p:ext uri="{D42A27DB-BD31-4B8C-83A1-F6EECF244321}">
                <p14:modId xmlns:p14="http://schemas.microsoft.com/office/powerpoint/2010/main" val="305389134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65353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1" name="Rectangle 10">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TextBox 2">
            <a:extLst>
              <a:ext uri="{FF2B5EF4-FFF2-40B4-BE49-F238E27FC236}">
                <a16:creationId xmlns:a16="http://schemas.microsoft.com/office/drawing/2014/main" id="{7D1E20B6-04C2-F797-714C-94C202D82249}"/>
              </a:ext>
            </a:extLst>
          </p:cNvPr>
          <p:cNvGraphicFramePr/>
          <p:nvPr>
            <p:extLst>
              <p:ext uri="{D42A27DB-BD31-4B8C-83A1-F6EECF244321}">
                <p14:modId xmlns:p14="http://schemas.microsoft.com/office/powerpoint/2010/main" val="3116586464"/>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80568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7AECAF0-860E-5D1D-4392-48EDD87D2566}"/>
              </a:ext>
            </a:extLst>
          </p:cNvPr>
          <p:cNvSpPr txBox="1"/>
          <p:nvPr/>
        </p:nvSpPr>
        <p:spPr>
          <a:xfrm>
            <a:off x="2688192" y="696616"/>
            <a:ext cx="7010283" cy="1354217"/>
          </a:xfrm>
          <a:prstGeom prst="rect">
            <a:avLst/>
          </a:prstGeom>
          <a:noFill/>
        </p:spPr>
        <p:txBody>
          <a:bodyPr wrap="square">
            <a:spAutoFit/>
          </a:bodyPr>
          <a:lstStyle/>
          <a:p>
            <a:pPr algn="l"/>
            <a:r>
              <a:rPr lang="en-US" sz="2800" b="1" i="0" dirty="0">
                <a:solidFill>
                  <a:srgbClr val="0D0D0D"/>
                </a:solidFill>
                <a:effectLst/>
                <a:highlight>
                  <a:srgbClr val="FFFFFF"/>
                </a:highlight>
                <a:latin typeface="Söhne"/>
              </a:rPr>
              <a:t>Empowerment Through Accessibility:</a:t>
            </a:r>
          </a:p>
          <a:p>
            <a:pPr algn="l">
              <a:buFont typeface="Arial" panose="020B0604020202020204" pitchFamily="34" charset="0"/>
              <a:buChar char="•"/>
            </a:pPr>
            <a:r>
              <a:rPr lang="en-US" b="1" i="0" dirty="0">
                <a:solidFill>
                  <a:srgbClr val="0D0D0D"/>
                </a:solidFill>
                <a:effectLst/>
                <a:highlight>
                  <a:srgbClr val="FFFFFF"/>
                </a:highlight>
                <a:latin typeface="Söhne"/>
              </a:rPr>
              <a:t>Description:</a:t>
            </a:r>
            <a:r>
              <a:rPr lang="en-US" b="0" i="0" dirty="0">
                <a:solidFill>
                  <a:srgbClr val="0D0D0D"/>
                </a:solidFill>
                <a:effectLst/>
                <a:highlight>
                  <a:srgbClr val="FFFFFF"/>
                </a:highlight>
                <a:latin typeface="Söhne"/>
              </a:rPr>
              <a:t> Technology-based training programs provide employees with easy access to learning materials anytime, anywhere, empowering them to take control of their own development.</a:t>
            </a:r>
          </a:p>
        </p:txBody>
      </p:sp>
      <p:graphicFrame>
        <p:nvGraphicFramePr>
          <p:cNvPr id="7" name="TextBox 4">
            <a:extLst>
              <a:ext uri="{FF2B5EF4-FFF2-40B4-BE49-F238E27FC236}">
                <a16:creationId xmlns:a16="http://schemas.microsoft.com/office/drawing/2014/main" id="{D9EAFDF2-CC65-6A6C-1A78-861D6D757BC9}"/>
              </a:ext>
            </a:extLst>
          </p:cNvPr>
          <p:cNvGraphicFramePr/>
          <p:nvPr>
            <p:extLst>
              <p:ext uri="{D42A27DB-BD31-4B8C-83A1-F6EECF244321}">
                <p14:modId xmlns:p14="http://schemas.microsoft.com/office/powerpoint/2010/main" val="1520876541"/>
              </p:ext>
            </p:extLst>
          </p:nvPr>
        </p:nvGraphicFramePr>
        <p:xfrm>
          <a:off x="1924513" y="3130872"/>
          <a:ext cx="8342973" cy="25853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3658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1" name="Rectangle 10">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TextBox 2">
            <a:extLst>
              <a:ext uri="{FF2B5EF4-FFF2-40B4-BE49-F238E27FC236}">
                <a16:creationId xmlns:a16="http://schemas.microsoft.com/office/drawing/2014/main" id="{9C2DA6D6-8450-04F4-6A48-560F08F5679B}"/>
              </a:ext>
            </a:extLst>
          </p:cNvPr>
          <p:cNvGraphicFramePr/>
          <p:nvPr>
            <p:extLst>
              <p:ext uri="{D42A27DB-BD31-4B8C-83A1-F6EECF244321}">
                <p14:modId xmlns:p14="http://schemas.microsoft.com/office/powerpoint/2010/main" val="151924569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28665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4" name="Rectangle 13">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extBox 2">
            <a:extLst>
              <a:ext uri="{FF2B5EF4-FFF2-40B4-BE49-F238E27FC236}">
                <a16:creationId xmlns:a16="http://schemas.microsoft.com/office/drawing/2014/main" id="{C5D4DEDA-517E-B274-B622-478DF1713D90}"/>
              </a:ext>
            </a:extLst>
          </p:cNvPr>
          <p:cNvGraphicFramePr/>
          <p:nvPr>
            <p:extLst>
              <p:ext uri="{D42A27DB-BD31-4B8C-83A1-F6EECF244321}">
                <p14:modId xmlns:p14="http://schemas.microsoft.com/office/powerpoint/2010/main" val="4235166306"/>
              </p:ext>
            </p:extLst>
          </p:nvPr>
        </p:nvGraphicFramePr>
        <p:xfrm>
          <a:off x="632647" y="155643"/>
          <a:ext cx="10915869" cy="62755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25830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9" name="Rectangle 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F5E735"/>
          </a:solidFill>
          <a:ln w="38100" cap="rnd">
            <a:solidFill>
              <a:srgbClr val="F5E73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B8DA853-30B1-6D11-1D5C-ADBE17C8FA21}"/>
              </a:ext>
            </a:extLst>
          </p:cNvPr>
          <p:cNvSpPr txBox="1"/>
          <p:nvPr/>
        </p:nvSpPr>
        <p:spPr>
          <a:xfrm>
            <a:off x="572493" y="2071316"/>
            <a:ext cx="6713552" cy="4119172"/>
          </a:xfrm>
          <a:prstGeom prst="rect">
            <a:avLst/>
          </a:prstGeom>
        </p:spPr>
        <p:txBody>
          <a:bodyPr vert="horz" lIns="91440" tIns="45720" rIns="91440" bIns="45720" rtlCol="0" anchor="t">
            <a:normAutofit/>
          </a:bodyPr>
          <a:lstStyle/>
          <a:p>
            <a:pPr indent="-228600">
              <a:lnSpc>
                <a:spcPct val="110000"/>
              </a:lnSpc>
              <a:spcAft>
                <a:spcPts val="600"/>
              </a:spcAft>
              <a:buFont typeface="Arial" panose="020B0604020202020204" pitchFamily="34" charset="0"/>
              <a:buChar char="•"/>
            </a:pPr>
            <a:r>
              <a:rPr lang="en-US" b="1" i="0" dirty="0">
                <a:effectLst/>
                <a:highlight>
                  <a:srgbClr val="FFFFFF"/>
                </a:highlight>
                <a:latin typeface="Abadi" panose="020B0604020104020204" pitchFamily="34" charset="0"/>
              </a:rPr>
              <a:t>Continuous Feedback and Improvement:</a:t>
            </a:r>
            <a:endParaRPr lang="en-US" b="0" i="0" dirty="0">
              <a:effectLst/>
              <a:highlight>
                <a:srgbClr val="FFFFFF"/>
              </a:highlight>
              <a:latin typeface="Abadi" panose="020B0604020104020204" pitchFamily="34" charset="0"/>
            </a:endParaRPr>
          </a:p>
          <a:p>
            <a:pPr indent="-228600">
              <a:lnSpc>
                <a:spcPct val="110000"/>
              </a:lnSpc>
              <a:spcAft>
                <a:spcPts val="600"/>
              </a:spcAft>
              <a:buFont typeface="Arial" panose="020B0604020202020204" pitchFamily="34" charset="0"/>
              <a:buChar char="•"/>
            </a:pPr>
            <a:r>
              <a:rPr lang="en-US" b="1" i="0" dirty="0">
                <a:effectLst/>
                <a:highlight>
                  <a:srgbClr val="FFFFFF"/>
                </a:highlight>
                <a:latin typeface="Abadi" panose="020B0604020104020204" pitchFamily="34" charset="0"/>
              </a:rPr>
              <a:t>Description:</a:t>
            </a:r>
            <a:r>
              <a:rPr lang="en-US" b="0" i="0" dirty="0">
                <a:effectLst/>
                <a:highlight>
                  <a:srgbClr val="FFFFFF"/>
                </a:highlight>
                <a:latin typeface="Abadi" panose="020B0604020104020204" pitchFamily="34" charset="0"/>
              </a:rPr>
              <a:t> Technology-based training platforms facilitate real-time feedback and performance tracking, allowing employees to monitor their progress and identify areas for improvement.</a:t>
            </a:r>
          </a:p>
          <a:p>
            <a:pPr indent="-228600">
              <a:lnSpc>
                <a:spcPct val="110000"/>
              </a:lnSpc>
              <a:spcAft>
                <a:spcPts val="600"/>
              </a:spcAft>
              <a:buFont typeface="Arial" panose="020B0604020202020204" pitchFamily="34" charset="0"/>
              <a:buChar char="•"/>
            </a:pPr>
            <a:r>
              <a:rPr lang="en-US" b="1" i="0" dirty="0">
                <a:effectLst/>
                <a:highlight>
                  <a:srgbClr val="FFFFFF"/>
                </a:highlight>
                <a:latin typeface="Abadi" panose="020B0604020104020204" pitchFamily="34" charset="0"/>
              </a:rPr>
              <a:t>Example:</a:t>
            </a:r>
            <a:r>
              <a:rPr lang="en-US" b="0" i="0" dirty="0">
                <a:effectLst/>
                <a:highlight>
                  <a:srgbClr val="FFFFFF"/>
                </a:highlight>
                <a:latin typeface="Abadi" panose="020B0604020104020204" pitchFamily="34" charset="0"/>
              </a:rPr>
              <a:t> Udemy for Business provides employees with instant feedback on quizzes and assignments, enabling them to assess their understanding of the material and take corrective actions as needed (Udemy for Business, n.d.).</a:t>
            </a:r>
          </a:p>
          <a:p>
            <a:pPr indent="-228600">
              <a:lnSpc>
                <a:spcPct val="110000"/>
              </a:lnSpc>
              <a:spcAft>
                <a:spcPts val="600"/>
              </a:spcAft>
              <a:buFont typeface="Arial" panose="020B0604020202020204" pitchFamily="34" charset="0"/>
              <a:buChar char="•"/>
            </a:pPr>
            <a:r>
              <a:rPr lang="en-US" b="1" i="0" dirty="0">
                <a:effectLst/>
                <a:highlight>
                  <a:srgbClr val="FFFFFF"/>
                </a:highlight>
                <a:latin typeface="Abadi" panose="020B0604020104020204" pitchFamily="34" charset="0"/>
              </a:rPr>
              <a:t>Impact:</a:t>
            </a:r>
            <a:r>
              <a:rPr lang="en-US" b="0" i="0" dirty="0">
                <a:effectLst/>
                <a:highlight>
                  <a:srgbClr val="FFFFFF"/>
                </a:highlight>
                <a:latin typeface="Abadi" panose="020B0604020104020204" pitchFamily="34" charset="0"/>
              </a:rPr>
              <a:t> Continuous feedback fosters a culture of learning and development, encouraging employees to strive for continuous improvement and mastery of new skills</a:t>
            </a:r>
            <a:r>
              <a:rPr lang="en-US" b="0" i="0" dirty="0">
                <a:effectLst/>
                <a:highlight>
                  <a:srgbClr val="FFFFFF"/>
                </a:highlight>
              </a:rPr>
              <a:t>.</a:t>
            </a:r>
          </a:p>
        </p:txBody>
      </p:sp>
      <p:pic>
        <p:nvPicPr>
          <p:cNvPr id="5" name="Picture 4" descr="Light bulb on yellow background with sketched light beams and cord">
            <a:extLst>
              <a:ext uri="{FF2B5EF4-FFF2-40B4-BE49-F238E27FC236}">
                <a16:creationId xmlns:a16="http://schemas.microsoft.com/office/drawing/2014/main" id="{861B2717-83EF-9796-0C2B-189013460CD0}"/>
              </a:ext>
            </a:extLst>
          </p:cNvPr>
          <p:cNvPicPr>
            <a:picLocks noChangeAspect="1"/>
          </p:cNvPicPr>
          <p:nvPr/>
        </p:nvPicPr>
        <p:blipFill rotWithShape="1">
          <a:blip r:embed="rId2"/>
          <a:srcRect l="40835" r="-3" b="-3"/>
          <a:stretch/>
        </p:blipFill>
        <p:spPr>
          <a:xfrm>
            <a:off x="7675658" y="2093976"/>
            <a:ext cx="3941064" cy="4096512"/>
          </a:xfrm>
          <a:prstGeom prst="rect">
            <a:avLst/>
          </a:prstGeom>
        </p:spPr>
      </p:pic>
    </p:spTree>
    <p:extLst>
      <p:ext uri="{BB962C8B-B14F-4D97-AF65-F5344CB8AC3E}">
        <p14:creationId xmlns:p14="http://schemas.microsoft.com/office/powerpoint/2010/main" val="15611601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33" name="Rectangle 32">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1E1B73B7-6461-06C4-2860-B2B2460C1B30}"/>
              </a:ext>
            </a:extLst>
          </p:cNvPr>
          <p:cNvGraphicFramePr/>
          <p:nvPr>
            <p:extLst>
              <p:ext uri="{D42A27DB-BD31-4B8C-83A1-F6EECF244321}">
                <p14:modId xmlns:p14="http://schemas.microsoft.com/office/powerpoint/2010/main" val="1710120060"/>
              </p:ext>
            </p:extLst>
          </p:nvPr>
        </p:nvGraphicFramePr>
        <p:xfrm>
          <a:off x="838199" y="1170056"/>
          <a:ext cx="10515600" cy="4252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91696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722223C5-75F5-F675-9DA6-6328E307B894}"/>
              </a:ext>
            </a:extLst>
          </p:cNvPr>
          <p:cNvGraphicFramePr/>
          <p:nvPr>
            <p:extLst>
              <p:ext uri="{D42A27DB-BD31-4B8C-83A1-F6EECF244321}">
                <p14:modId xmlns:p14="http://schemas.microsoft.com/office/powerpoint/2010/main" val="4011259963"/>
              </p:ext>
            </p:extLst>
          </p:nvPr>
        </p:nvGraphicFramePr>
        <p:xfrm>
          <a:off x="644456" y="661482"/>
          <a:ext cx="10328344" cy="56323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095252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0" name="Rectangle 19">
            <a:extLst>
              <a:ext uri="{FF2B5EF4-FFF2-40B4-BE49-F238E27FC236}">
                <a16:creationId xmlns:a16="http://schemas.microsoft.com/office/drawing/2014/main" id="{4C10CBC8-7837-4750-8EE9-B4C3D5048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9014793-11D4-4A17-9261-1A2E683AD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104482" y="-5104482"/>
            <a:ext cx="1983037" cy="12192001"/>
          </a:xfrm>
          <a:custGeom>
            <a:avLst/>
            <a:gdLst>
              <a:gd name="connsiteX0" fmla="*/ 0 w 1983037"/>
              <a:gd name="connsiteY0" fmla="*/ 0 h 12192001"/>
              <a:gd name="connsiteX1" fmla="*/ 0 w 1983037"/>
              <a:gd name="connsiteY1" fmla="*/ 12192001 h 12192001"/>
              <a:gd name="connsiteX2" fmla="*/ 1945626 w 1983037"/>
              <a:gd name="connsiteY2" fmla="*/ 12192001 h 12192001"/>
              <a:gd name="connsiteX3" fmla="*/ 1914883 w 1983037"/>
              <a:gd name="connsiteY3" fmla="*/ 11926947 h 12192001"/>
              <a:gd name="connsiteX4" fmla="*/ 1887405 w 1983037"/>
              <a:gd name="connsiteY4" fmla="*/ 10882179 h 12192001"/>
              <a:gd name="connsiteX5" fmla="*/ 1955094 w 1983037"/>
              <a:gd name="connsiteY5" fmla="*/ 9717835 h 12192001"/>
              <a:gd name="connsiteX6" fmla="*/ 1955094 w 1983037"/>
              <a:gd name="connsiteY6" fmla="*/ 9338013 h 12192001"/>
              <a:gd name="connsiteX7" fmla="*/ 1947423 w 1983037"/>
              <a:gd name="connsiteY7" fmla="*/ 8936699 h 12192001"/>
              <a:gd name="connsiteX8" fmla="*/ 1949002 w 1983037"/>
              <a:gd name="connsiteY8" fmla="*/ 7709920 h 12192001"/>
              <a:gd name="connsiteX9" fmla="*/ 1930276 w 1983037"/>
              <a:gd name="connsiteY9" fmla="*/ 6277504 h 12192001"/>
              <a:gd name="connsiteX10" fmla="*/ 1954643 w 1983037"/>
              <a:gd name="connsiteY10" fmla="*/ 5307481 h 12192001"/>
              <a:gd name="connsiteX11" fmla="*/ 1944941 w 1983037"/>
              <a:gd name="connsiteY11" fmla="*/ 4949831 h 12192001"/>
              <a:gd name="connsiteX12" fmla="*/ 1961187 w 1983037"/>
              <a:gd name="connsiteY12" fmla="*/ 4137481 h 12192001"/>
              <a:gd name="connsiteX13" fmla="*/ 1964118 w 1983037"/>
              <a:gd name="connsiteY13" fmla="*/ 3194148 h 12192001"/>
              <a:gd name="connsiteX14" fmla="*/ 1914708 w 1983037"/>
              <a:gd name="connsiteY14" fmla="*/ 1979808 h 12192001"/>
              <a:gd name="connsiteX15" fmla="*/ 1949679 w 1983037"/>
              <a:gd name="connsiteY15" fmla="*/ 1443897 h 12192001"/>
              <a:gd name="connsiteX16" fmla="*/ 1942685 w 1983037"/>
              <a:gd name="connsiteY16" fmla="*/ 749860 h 12192001"/>
              <a:gd name="connsiteX17" fmla="*/ 1933706 w 1983037"/>
              <a:gd name="connsiteY17" fmla="*/ 168558 h 12192001"/>
              <a:gd name="connsiteX18" fmla="*/ 1950785 w 1983037"/>
              <a:gd name="connsiteY18" fmla="*/ 0 h 12192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83037" h="12192001">
                <a:moveTo>
                  <a:pt x="0" y="0"/>
                </a:moveTo>
                <a:lnTo>
                  <a:pt x="0" y="12192001"/>
                </a:lnTo>
                <a:lnTo>
                  <a:pt x="1945626" y="12192001"/>
                </a:lnTo>
                <a:lnTo>
                  <a:pt x="1914883" y="11926947"/>
                </a:lnTo>
                <a:cubicBezTo>
                  <a:pt x="1884529" y="11579709"/>
                  <a:pt x="1881652" y="11231009"/>
                  <a:pt x="1887405" y="10882179"/>
                </a:cubicBezTo>
                <a:cubicBezTo>
                  <a:pt x="1893725" y="10493309"/>
                  <a:pt x="1911547" y="10104667"/>
                  <a:pt x="1955094" y="9717835"/>
                </a:cubicBezTo>
                <a:cubicBezTo>
                  <a:pt x="1966715" y="9591491"/>
                  <a:pt x="1966715" y="9464357"/>
                  <a:pt x="1955094" y="9338013"/>
                </a:cubicBezTo>
                <a:cubicBezTo>
                  <a:pt x="1945663" y="9204453"/>
                  <a:pt x="1943091" y="9070511"/>
                  <a:pt x="1947423" y="8936699"/>
                </a:cubicBezTo>
                <a:cubicBezTo>
                  <a:pt x="1960283" y="8527701"/>
                  <a:pt x="1930726" y="8118470"/>
                  <a:pt x="1949002" y="7709920"/>
                </a:cubicBezTo>
                <a:cubicBezTo>
                  <a:pt x="1970436" y="7231918"/>
                  <a:pt x="1945393" y="6755049"/>
                  <a:pt x="1930276" y="6277504"/>
                </a:cubicBezTo>
                <a:cubicBezTo>
                  <a:pt x="1920123" y="5954014"/>
                  <a:pt x="1913803" y="5630292"/>
                  <a:pt x="1954643" y="5307481"/>
                </a:cubicBezTo>
                <a:cubicBezTo>
                  <a:pt x="1969761" y="5188718"/>
                  <a:pt x="1956899" y="5068596"/>
                  <a:pt x="1944941" y="4949831"/>
                </a:cubicBezTo>
                <a:cubicBezTo>
                  <a:pt x="1917866" y="4678139"/>
                  <a:pt x="1932758" y="4407584"/>
                  <a:pt x="1961187" y="4137481"/>
                </a:cubicBezTo>
                <a:cubicBezTo>
                  <a:pt x="1994579" y="3823035"/>
                  <a:pt x="1984877" y="3508818"/>
                  <a:pt x="1964118" y="3194148"/>
                </a:cubicBezTo>
                <a:cubicBezTo>
                  <a:pt x="1937270" y="2789895"/>
                  <a:pt x="1903424" y="2387003"/>
                  <a:pt x="1914708" y="1979808"/>
                </a:cubicBezTo>
                <a:cubicBezTo>
                  <a:pt x="1919446" y="1800868"/>
                  <a:pt x="1935466" y="1622384"/>
                  <a:pt x="1949679" y="1443897"/>
                </a:cubicBezTo>
                <a:cubicBezTo>
                  <a:pt x="1964278" y="1212701"/>
                  <a:pt x="1961931" y="980722"/>
                  <a:pt x="1942685" y="749860"/>
                </a:cubicBezTo>
                <a:cubicBezTo>
                  <a:pt x="1929825" y="555933"/>
                  <a:pt x="1921533" y="362007"/>
                  <a:pt x="1933706" y="168558"/>
                </a:cubicBezTo>
                <a:lnTo>
                  <a:pt x="1950785"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TextBox 2">
            <a:extLst>
              <a:ext uri="{FF2B5EF4-FFF2-40B4-BE49-F238E27FC236}">
                <a16:creationId xmlns:a16="http://schemas.microsoft.com/office/drawing/2014/main" id="{17276E4F-BEAA-63E3-69EF-94BB32871A93}"/>
              </a:ext>
            </a:extLst>
          </p:cNvPr>
          <p:cNvGraphicFramePr/>
          <p:nvPr>
            <p:extLst>
              <p:ext uri="{D42A27DB-BD31-4B8C-83A1-F6EECF244321}">
                <p14:modId xmlns:p14="http://schemas.microsoft.com/office/powerpoint/2010/main" val="1811492054"/>
              </p:ext>
            </p:extLst>
          </p:nvPr>
        </p:nvGraphicFramePr>
        <p:xfrm>
          <a:off x="838200" y="787941"/>
          <a:ext cx="10515600" cy="53890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40374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4" name="Rectangle 13">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35CC319-C38F-1DCA-7E65-BC6D1BD256B8}"/>
              </a:ext>
            </a:extLst>
          </p:cNvPr>
          <p:cNvSpPr txBox="1"/>
          <p:nvPr/>
        </p:nvSpPr>
        <p:spPr>
          <a:xfrm>
            <a:off x="630936" y="2660904"/>
            <a:ext cx="5458248" cy="3547872"/>
          </a:xfrm>
          <a:prstGeom prst="rect">
            <a:avLst/>
          </a:prstGeom>
        </p:spPr>
        <p:txBody>
          <a:bodyPr vert="horz" lIns="91440" tIns="45720" rIns="91440" bIns="45720" rtlCol="0" anchor="t">
            <a:normAutofit lnSpcReduction="10000"/>
          </a:bodyPr>
          <a:lstStyle/>
          <a:p>
            <a:pPr>
              <a:lnSpc>
                <a:spcPct val="110000"/>
              </a:lnSpc>
              <a:spcAft>
                <a:spcPts val="600"/>
              </a:spcAft>
            </a:pPr>
            <a:br>
              <a:rPr lang="en-US" dirty="0"/>
            </a:br>
            <a:r>
              <a:rPr lang="en-US" b="0" i="0" dirty="0">
                <a:effectLst/>
                <a:highlight>
                  <a:srgbClr val="FFFFFF"/>
                </a:highlight>
                <a:latin typeface="Abadi" panose="020B0604020104020204" pitchFamily="34" charset="0"/>
              </a:rPr>
              <a:t>In conclusion, technology-based training programs offer employers a multitude of benefits, ranging from enhanced scalability and cost-effectiveness to improved employee performance and productivity, data-driven insights for strategic decision-making, and the fostering of a culture of continuous learning and innovation. By leveraging technology to invest in employee development, organizations can build a skilled and adaptable workforce capable of driving business success in today's rapidly evolving landscape</a:t>
            </a:r>
            <a:endParaRPr lang="en-US" dirty="0">
              <a:latin typeface="Abadi" panose="020B0604020104020204" pitchFamily="34" charset="0"/>
            </a:endParaRPr>
          </a:p>
        </p:txBody>
      </p:sp>
      <mc:AlternateContent xmlns:mc="http://schemas.openxmlformats.org/markup-compatibility/2006">
        <mc:Choice xmlns:p14="http://schemas.microsoft.com/office/powerpoint/2010/main" Requires="p14">
          <p:contentPart p14:bwMode="auto" r:id="rId2">
            <p14:nvContentPartPr>
              <p14:cNvPr id="18" name="Ink 17">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p:pic>
            <p:nvPicPr>
              <p:cNvPr id="18" name="Ink 17">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9" name="Graphic 8" descr="Teacher">
            <a:extLst>
              <a:ext uri="{FF2B5EF4-FFF2-40B4-BE49-F238E27FC236}">
                <a16:creationId xmlns:a16="http://schemas.microsoft.com/office/drawing/2014/main" id="{652B3BE2-C74F-5C19-18A7-89DDAB0DB56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99048" y="699516"/>
            <a:ext cx="5458968" cy="5458968"/>
          </a:xfrm>
          <a:prstGeom prst="rect">
            <a:avLst/>
          </a:prstGeom>
        </p:spPr>
      </p:pic>
      <p:sp>
        <p:nvSpPr>
          <p:cNvPr id="5" name="TextBox 4">
            <a:extLst>
              <a:ext uri="{FF2B5EF4-FFF2-40B4-BE49-F238E27FC236}">
                <a16:creationId xmlns:a16="http://schemas.microsoft.com/office/drawing/2014/main" id="{72DE61C7-6131-87AF-E76B-50F979DE3AAE}"/>
              </a:ext>
            </a:extLst>
          </p:cNvPr>
          <p:cNvSpPr txBox="1"/>
          <p:nvPr/>
        </p:nvSpPr>
        <p:spPr>
          <a:xfrm>
            <a:off x="1225485" y="622169"/>
            <a:ext cx="2290713" cy="461665"/>
          </a:xfrm>
          <a:prstGeom prst="rect">
            <a:avLst/>
          </a:prstGeom>
          <a:noFill/>
        </p:spPr>
        <p:txBody>
          <a:bodyPr wrap="square" rtlCol="0">
            <a:spAutoFit/>
          </a:bodyPr>
          <a:lstStyle/>
          <a:p>
            <a:pPr>
              <a:spcAft>
                <a:spcPts val="600"/>
              </a:spcAft>
            </a:pPr>
            <a:r>
              <a:rPr lang="en-US" sz="2400" dirty="0">
                <a:latin typeface="Abadi" panose="020B0604020104020204" pitchFamily="34" charset="0"/>
              </a:rPr>
              <a:t>Conclusion</a:t>
            </a:r>
            <a:r>
              <a:rPr lang="en-US" dirty="0"/>
              <a:t> </a:t>
            </a:r>
            <a:endParaRPr lang="en-GB" dirty="0"/>
          </a:p>
        </p:txBody>
      </p:sp>
    </p:spTree>
    <p:extLst>
      <p:ext uri="{BB962C8B-B14F-4D97-AF65-F5344CB8AC3E}">
        <p14:creationId xmlns:p14="http://schemas.microsoft.com/office/powerpoint/2010/main" val="1784638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3A1E58B-8961-13F2-418D-D8666C60770A}"/>
              </a:ext>
            </a:extLst>
          </p:cNvPr>
          <p:cNvSpPr txBox="1"/>
          <p:nvPr/>
        </p:nvSpPr>
        <p:spPr>
          <a:xfrm>
            <a:off x="254524" y="745933"/>
            <a:ext cx="9660143" cy="646331"/>
          </a:xfrm>
          <a:prstGeom prst="rect">
            <a:avLst/>
          </a:prstGeom>
          <a:noFill/>
        </p:spPr>
        <p:txBody>
          <a:bodyPr wrap="square">
            <a:spAutoFit/>
          </a:bodyPr>
          <a:lstStyle/>
          <a:p>
            <a:r>
              <a:rPr lang="en-US" b="0" i="0" dirty="0">
                <a:solidFill>
                  <a:srgbClr val="0D0D0D"/>
                </a:solidFill>
                <a:effectLst/>
                <a:highlight>
                  <a:srgbClr val="FFFFFF"/>
                </a:highlight>
                <a:latin typeface="Söhne"/>
              </a:rPr>
              <a:t>Ally, M. (2004). Foundations of educational theory for online learning. In T. Anderson &amp; F. </a:t>
            </a:r>
            <a:r>
              <a:rPr lang="en-US" b="0" i="0" dirty="0" err="1">
                <a:solidFill>
                  <a:srgbClr val="0D0D0D"/>
                </a:solidFill>
                <a:effectLst/>
                <a:highlight>
                  <a:srgbClr val="FFFFFF"/>
                </a:highlight>
                <a:latin typeface="Söhne"/>
              </a:rPr>
              <a:t>Elloumi</a:t>
            </a:r>
            <a:r>
              <a:rPr lang="en-US" b="0" i="0" dirty="0">
                <a:solidFill>
                  <a:srgbClr val="0D0D0D"/>
                </a:solidFill>
                <a:effectLst/>
                <a:highlight>
                  <a:srgbClr val="FFFFFF"/>
                </a:highlight>
                <a:latin typeface="Söhne"/>
              </a:rPr>
              <a:t> (Eds.), Theory and Practice of Online Learning.</a:t>
            </a:r>
            <a:endParaRPr lang="en-GB" dirty="0"/>
          </a:p>
        </p:txBody>
      </p:sp>
      <p:sp>
        <p:nvSpPr>
          <p:cNvPr id="4" name="TextBox 3">
            <a:extLst>
              <a:ext uri="{FF2B5EF4-FFF2-40B4-BE49-F238E27FC236}">
                <a16:creationId xmlns:a16="http://schemas.microsoft.com/office/drawing/2014/main" id="{5F4316C8-DB6A-20A5-823D-40B5C1E38312}"/>
              </a:ext>
            </a:extLst>
          </p:cNvPr>
          <p:cNvSpPr txBox="1"/>
          <p:nvPr/>
        </p:nvSpPr>
        <p:spPr>
          <a:xfrm>
            <a:off x="332268" y="197963"/>
            <a:ext cx="3440783" cy="369332"/>
          </a:xfrm>
          <a:prstGeom prst="rect">
            <a:avLst/>
          </a:prstGeom>
          <a:noFill/>
        </p:spPr>
        <p:txBody>
          <a:bodyPr wrap="square" rtlCol="0">
            <a:spAutoFit/>
          </a:bodyPr>
          <a:lstStyle/>
          <a:p>
            <a:r>
              <a:rPr lang="en-US" dirty="0">
                <a:latin typeface="Abadi" panose="020B0604020104020204" pitchFamily="34" charset="0"/>
              </a:rPr>
              <a:t>References </a:t>
            </a:r>
            <a:endParaRPr lang="en-GB" dirty="0">
              <a:latin typeface="Abadi" panose="020B0604020104020204" pitchFamily="34" charset="0"/>
            </a:endParaRPr>
          </a:p>
        </p:txBody>
      </p:sp>
      <p:sp>
        <p:nvSpPr>
          <p:cNvPr id="6" name="TextBox 5">
            <a:extLst>
              <a:ext uri="{FF2B5EF4-FFF2-40B4-BE49-F238E27FC236}">
                <a16:creationId xmlns:a16="http://schemas.microsoft.com/office/drawing/2014/main" id="{A51DD5C4-C45A-D853-B2C4-6B396EC4D30B}"/>
              </a:ext>
            </a:extLst>
          </p:cNvPr>
          <p:cNvSpPr txBox="1"/>
          <p:nvPr/>
        </p:nvSpPr>
        <p:spPr>
          <a:xfrm>
            <a:off x="254524" y="1570902"/>
            <a:ext cx="11283884" cy="1200329"/>
          </a:xfrm>
          <a:prstGeom prst="rect">
            <a:avLst/>
          </a:prstGeom>
          <a:noFill/>
        </p:spPr>
        <p:txBody>
          <a:bodyPr wrap="square">
            <a:spAutoFit/>
          </a:bodyPr>
          <a:lstStyle/>
          <a:p>
            <a:pPr algn="l"/>
            <a:r>
              <a:rPr lang="en-GB" b="0" i="0" dirty="0">
                <a:solidFill>
                  <a:srgbClr val="0D0D0D"/>
                </a:solidFill>
                <a:effectLst/>
                <a:highlight>
                  <a:srgbClr val="FFFFFF"/>
                </a:highlight>
                <a:latin typeface="Söhne"/>
              </a:rPr>
              <a:t>Duolingo. (n.d.). Duolingo for Business. Retrieved from </a:t>
            </a:r>
            <a:r>
              <a:rPr lang="en-GB" b="0" i="0" u="none" strike="noStrike" dirty="0">
                <a:solidFill>
                  <a:srgbClr val="0D0D0D"/>
                </a:solidFill>
                <a:effectLst/>
                <a:highlight>
                  <a:srgbClr val="FFFFFF"/>
                </a:highlight>
                <a:latin typeface="Söhne"/>
                <a:hlinkClick r:id="rId2"/>
              </a:rPr>
              <a:t>https://business.duolingo.com/</a:t>
            </a:r>
            <a:endParaRPr lang="en-GB" b="0" i="0" u="none" strike="noStrike" dirty="0">
              <a:solidFill>
                <a:srgbClr val="0D0D0D"/>
              </a:solidFill>
              <a:effectLst/>
              <a:highlight>
                <a:srgbClr val="FFFFFF"/>
              </a:highlight>
              <a:latin typeface="Söhne"/>
            </a:endParaRPr>
          </a:p>
          <a:p>
            <a:pPr algn="l"/>
            <a:endParaRPr lang="en-GB" b="0" i="0" dirty="0">
              <a:solidFill>
                <a:srgbClr val="0D0D0D"/>
              </a:solidFill>
              <a:effectLst/>
              <a:highlight>
                <a:srgbClr val="FFFFFF"/>
              </a:highlight>
              <a:latin typeface="Söhne"/>
            </a:endParaRPr>
          </a:p>
          <a:p>
            <a:pPr algn="l"/>
            <a:r>
              <a:rPr lang="en-GB" b="0" i="0" dirty="0" err="1">
                <a:solidFill>
                  <a:srgbClr val="0D0D0D"/>
                </a:solidFill>
                <a:effectLst/>
                <a:highlight>
                  <a:srgbClr val="FFFFFF"/>
                </a:highlight>
                <a:latin typeface="Söhne"/>
              </a:rPr>
              <a:t>Hamari</a:t>
            </a:r>
            <a:r>
              <a:rPr lang="en-GB" b="0" i="0" dirty="0">
                <a:solidFill>
                  <a:srgbClr val="0D0D0D"/>
                </a:solidFill>
                <a:effectLst/>
                <a:highlight>
                  <a:srgbClr val="FFFFFF"/>
                </a:highlight>
                <a:latin typeface="Söhne"/>
              </a:rPr>
              <a:t>, J., Koivisto, J., &amp; </a:t>
            </a:r>
            <a:r>
              <a:rPr lang="en-GB" b="0" i="0" dirty="0" err="1">
                <a:solidFill>
                  <a:srgbClr val="0D0D0D"/>
                </a:solidFill>
                <a:effectLst/>
                <a:highlight>
                  <a:srgbClr val="FFFFFF"/>
                </a:highlight>
                <a:latin typeface="Söhne"/>
              </a:rPr>
              <a:t>Sarsa</a:t>
            </a:r>
            <a:r>
              <a:rPr lang="en-GB" b="0" i="0" dirty="0">
                <a:solidFill>
                  <a:srgbClr val="0D0D0D"/>
                </a:solidFill>
                <a:effectLst/>
                <a:highlight>
                  <a:srgbClr val="FFFFFF"/>
                </a:highlight>
                <a:latin typeface="Söhne"/>
              </a:rPr>
              <a:t>, H. (2014). Does gamification work? A literature review of empirical studies on gamification. 2014 47th Hawaii International Conference on System Sciences.</a:t>
            </a:r>
          </a:p>
        </p:txBody>
      </p:sp>
      <p:sp>
        <p:nvSpPr>
          <p:cNvPr id="10" name="TextBox 9">
            <a:extLst>
              <a:ext uri="{FF2B5EF4-FFF2-40B4-BE49-F238E27FC236}">
                <a16:creationId xmlns:a16="http://schemas.microsoft.com/office/drawing/2014/main" id="{9A20B6F2-7596-D758-1BF1-BC7F4E477DE7}"/>
              </a:ext>
            </a:extLst>
          </p:cNvPr>
          <p:cNvSpPr txBox="1"/>
          <p:nvPr/>
        </p:nvSpPr>
        <p:spPr>
          <a:xfrm>
            <a:off x="254523" y="2949869"/>
            <a:ext cx="10727703" cy="646331"/>
          </a:xfrm>
          <a:prstGeom prst="rect">
            <a:avLst/>
          </a:prstGeom>
          <a:noFill/>
        </p:spPr>
        <p:txBody>
          <a:bodyPr wrap="square">
            <a:spAutoFit/>
          </a:bodyPr>
          <a:lstStyle/>
          <a:p>
            <a:r>
              <a:rPr lang="en-US" b="0" i="0" dirty="0">
                <a:solidFill>
                  <a:srgbClr val="0D0D0D"/>
                </a:solidFill>
                <a:effectLst/>
                <a:highlight>
                  <a:srgbClr val="FFFFFF"/>
                </a:highlight>
                <a:latin typeface="Söhne"/>
              </a:rPr>
              <a:t>Ruiz, J. G., </a:t>
            </a:r>
            <a:r>
              <a:rPr lang="en-US" b="0" i="0" dirty="0" err="1">
                <a:solidFill>
                  <a:srgbClr val="0D0D0D"/>
                </a:solidFill>
                <a:effectLst/>
                <a:highlight>
                  <a:srgbClr val="FFFFFF"/>
                </a:highlight>
                <a:latin typeface="Söhne"/>
              </a:rPr>
              <a:t>Mintzer</a:t>
            </a:r>
            <a:r>
              <a:rPr lang="en-US" b="0" i="0" dirty="0">
                <a:solidFill>
                  <a:srgbClr val="0D0D0D"/>
                </a:solidFill>
                <a:effectLst/>
                <a:highlight>
                  <a:srgbClr val="FFFFFF"/>
                </a:highlight>
                <a:latin typeface="Söhne"/>
              </a:rPr>
              <a:t>, M. J., &amp; Leipzig, R. M. (2006). The impact of e-learning in medical education. Academic Medicine.</a:t>
            </a:r>
            <a:endParaRPr lang="en-GB" dirty="0"/>
          </a:p>
        </p:txBody>
      </p:sp>
      <p:sp>
        <p:nvSpPr>
          <p:cNvPr id="12" name="TextBox 11">
            <a:extLst>
              <a:ext uri="{FF2B5EF4-FFF2-40B4-BE49-F238E27FC236}">
                <a16:creationId xmlns:a16="http://schemas.microsoft.com/office/drawing/2014/main" id="{5C9E6D46-3FFA-1FDA-D39F-EA94EB9B9614}"/>
              </a:ext>
            </a:extLst>
          </p:cNvPr>
          <p:cNvSpPr txBox="1"/>
          <p:nvPr/>
        </p:nvSpPr>
        <p:spPr>
          <a:xfrm>
            <a:off x="254523" y="3649610"/>
            <a:ext cx="11576116" cy="646331"/>
          </a:xfrm>
          <a:prstGeom prst="rect">
            <a:avLst/>
          </a:prstGeom>
          <a:noFill/>
        </p:spPr>
        <p:txBody>
          <a:bodyPr wrap="square">
            <a:spAutoFit/>
          </a:bodyPr>
          <a:lstStyle/>
          <a:p>
            <a:r>
              <a:rPr lang="en-US" b="0" i="0" dirty="0">
                <a:solidFill>
                  <a:srgbClr val="0D0D0D"/>
                </a:solidFill>
                <a:effectLst/>
                <a:highlight>
                  <a:srgbClr val="FFFFFF"/>
                </a:highlight>
                <a:latin typeface="Söhne"/>
              </a:rPr>
              <a:t>Sitzmann, T., &amp; Ely, K. (2011). A meta-analysis of self-regulated learning in work-related training and educational attainment: What we know and where we need to go. Psychological Bulletin.</a:t>
            </a:r>
            <a:endParaRPr lang="en-GB" dirty="0"/>
          </a:p>
        </p:txBody>
      </p:sp>
      <p:sp>
        <p:nvSpPr>
          <p:cNvPr id="14" name="TextBox 13">
            <a:extLst>
              <a:ext uri="{FF2B5EF4-FFF2-40B4-BE49-F238E27FC236}">
                <a16:creationId xmlns:a16="http://schemas.microsoft.com/office/drawing/2014/main" id="{85398173-25D6-30B3-D1CE-EF6F27D3051B}"/>
              </a:ext>
            </a:extLst>
          </p:cNvPr>
          <p:cNvSpPr txBox="1"/>
          <p:nvPr/>
        </p:nvSpPr>
        <p:spPr>
          <a:xfrm>
            <a:off x="254522" y="4527989"/>
            <a:ext cx="11048215" cy="923330"/>
          </a:xfrm>
          <a:prstGeom prst="rect">
            <a:avLst/>
          </a:prstGeom>
          <a:noFill/>
        </p:spPr>
        <p:txBody>
          <a:bodyPr wrap="square">
            <a:spAutoFit/>
          </a:bodyPr>
          <a:lstStyle/>
          <a:p>
            <a:r>
              <a:rPr lang="en-US" b="0" i="0" dirty="0">
                <a:solidFill>
                  <a:srgbClr val="0D0D0D"/>
                </a:solidFill>
                <a:effectLst/>
                <a:highlight>
                  <a:srgbClr val="FFFFFF"/>
                </a:highlight>
                <a:latin typeface="Söhne"/>
              </a:rPr>
              <a:t>Udemy for Business. (n.d.). Udemy for Business Features. Retrieved from </a:t>
            </a:r>
            <a:r>
              <a:rPr lang="en-US" b="0" i="0" u="none" strike="noStrike" dirty="0">
                <a:effectLst/>
                <a:highlight>
                  <a:srgbClr val="FFFFFF"/>
                </a:highlight>
                <a:latin typeface="Söhne"/>
                <a:hlinkClick r:id="rId3"/>
              </a:rPr>
              <a:t>https://business.udemy.com/product/features/</a:t>
            </a:r>
            <a:endParaRPr lang="en-US" b="0" i="0" u="none" strike="noStrike" dirty="0">
              <a:effectLst/>
              <a:highlight>
                <a:srgbClr val="FFFFFF"/>
              </a:highlight>
              <a:latin typeface="Söhne"/>
            </a:endParaRPr>
          </a:p>
          <a:p>
            <a:endParaRPr lang="en-GB" dirty="0"/>
          </a:p>
        </p:txBody>
      </p:sp>
    </p:spTree>
    <p:extLst>
      <p:ext uri="{BB962C8B-B14F-4D97-AF65-F5344CB8AC3E}">
        <p14:creationId xmlns:p14="http://schemas.microsoft.com/office/powerpoint/2010/main" val="23330199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432C0DD-BA7A-3FFF-7B88-3F87C9C95B63}"/>
              </a:ext>
            </a:extLst>
          </p:cNvPr>
          <p:cNvSpPr txBox="1"/>
          <p:nvPr/>
        </p:nvSpPr>
        <p:spPr>
          <a:xfrm>
            <a:off x="200294" y="276356"/>
            <a:ext cx="10395433" cy="2585323"/>
          </a:xfrm>
          <a:prstGeom prst="rect">
            <a:avLst/>
          </a:prstGeom>
          <a:noFill/>
        </p:spPr>
        <p:txBody>
          <a:bodyPr wrap="square">
            <a:spAutoFit/>
          </a:bodyPr>
          <a:lstStyle/>
          <a:p>
            <a:pPr algn="l"/>
            <a:r>
              <a:rPr lang="en-GB" b="0" i="0" dirty="0">
                <a:solidFill>
                  <a:srgbClr val="0D0D0D"/>
                </a:solidFill>
                <a:effectLst/>
                <a:highlight>
                  <a:srgbClr val="FFFFFF"/>
                </a:highlight>
                <a:latin typeface="Söhne"/>
              </a:rPr>
              <a:t>Coursera. (n.d.). About Coursera. Retrieved from </a:t>
            </a:r>
            <a:r>
              <a:rPr lang="en-GB" b="0" i="0" u="none" strike="noStrike" dirty="0">
                <a:solidFill>
                  <a:srgbClr val="0D0D0D"/>
                </a:solidFill>
                <a:effectLst/>
                <a:highlight>
                  <a:srgbClr val="FFFFFF"/>
                </a:highlight>
                <a:latin typeface="Söhne"/>
                <a:hlinkClick r:id="rId2"/>
              </a:rPr>
              <a:t>https://about.coursera.org/</a:t>
            </a:r>
            <a:endParaRPr lang="en-GB" b="0" i="0" u="none" strike="noStrike" dirty="0">
              <a:solidFill>
                <a:srgbClr val="0D0D0D"/>
              </a:solidFill>
              <a:effectLst/>
              <a:highlight>
                <a:srgbClr val="FFFFFF"/>
              </a:highlight>
              <a:latin typeface="Söhne"/>
            </a:endParaRPr>
          </a:p>
          <a:p>
            <a:pPr algn="l"/>
            <a:endParaRPr lang="en-GB" b="0" i="0" dirty="0">
              <a:solidFill>
                <a:srgbClr val="0D0D0D"/>
              </a:solidFill>
              <a:effectLst/>
              <a:highlight>
                <a:srgbClr val="FFFFFF"/>
              </a:highlight>
              <a:latin typeface="Söhne"/>
            </a:endParaRPr>
          </a:p>
          <a:p>
            <a:pPr algn="l"/>
            <a:r>
              <a:rPr lang="en-GB" b="0" i="0" dirty="0">
                <a:solidFill>
                  <a:srgbClr val="0D0D0D"/>
                </a:solidFill>
                <a:effectLst/>
                <a:highlight>
                  <a:srgbClr val="FFFFFF"/>
                </a:highlight>
                <a:latin typeface="Söhne"/>
              </a:rPr>
              <a:t>LinkedIn. (n.d.). LinkedIn Learning. Retrieved from </a:t>
            </a:r>
            <a:r>
              <a:rPr lang="en-GB" b="0" i="0" u="none" strike="noStrike" dirty="0">
                <a:solidFill>
                  <a:srgbClr val="0D0D0D"/>
                </a:solidFill>
                <a:effectLst/>
                <a:highlight>
                  <a:srgbClr val="FFFFFF"/>
                </a:highlight>
                <a:latin typeface="Söhne"/>
                <a:hlinkClick r:id="rId3"/>
              </a:rPr>
              <a:t>https://learning.linkedin.com/</a:t>
            </a:r>
            <a:endParaRPr lang="en-GB" dirty="0">
              <a:solidFill>
                <a:srgbClr val="0D0D0D"/>
              </a:solidFill>
              <a:highlight>
                <a:srgbClr val="FFFFFF"/>
              </a:highlight>
              <a:latin typeface="Söhne"/>
            </a:endParaRPr>
          </a:p>
          <a:p>
            <a:pPr algn="l"/>
            <a:endParaRPr lang="en-GB" b="0" i="0" dirty="0">
              <a:solidFill>
                <a:srgbClr val="0D0D0D"/>
              </a:solidFill>
              <a:effectLst/>
              <a:highlight>
                <a:srgbClr val="FFFFFF"/>
              </a:highlight>
              <a:latin typeface="Söhne"/>
            </a:endParaRPr>
          </a:p>
          <a:p>
            <a:pPr algn="l"/>
            <a:r>
              <a:rPr lang="en-GB" b="0" i="0" dirty="0">
                <a:solidFill>
                  <a:srgbClr val="0D0D0D"/>
                </a:solidFill>
                <a:effectLst/>
                <a:highlight>
                  <a:srgbClr val="FFFFFF"/>
                </a:highlight>
                <a:latin typeface="Söhne"/>
              </a:rPr>
              <a:t>Microsoft. (n.d.). Microsoft LEAP. Retrieved from </a:t>
            </a:r>
            <a:r>
              <a:rPr lang="en-GB" b="0" i="0" u="none" strike="noStrike" dirty="0">
                <a:solidFill>
                  <a:srgbClr val="0D0D0D"/>
                </a:solidFill>
                <a:effectLst/>
                <a:highlight>
                  <a:srgbClr val="FFFFFF"/>
                </a:highlight>
                <a:latin typeface="Söhne"/>
                <a:hlinkClick r:id="rId4"/>
              </a:rPr>
              <a:t>https://www.microsoft.com/en-us/leap</a:t>
            </a:r>
            <a:endParaRPr lang="en-GB" b="0" i="0" u="none" strike="noStrike" dirty="0">
              <a:solidFill>
                <a:srgbClr val="0D0D0D"/>
              </a:solidFill>
              <a:effectLst/>
              <a:highlight>
                <a:srgbClr val="FFFFFF"/>
              </a:highlight>
              <a:latin typeface="Söhne"/>
            </a:endParaRPr>
          </a:p>
          <a:p>
            <a:pPr algn="l"/>
            <a:endParaRPr lang="en-GB" b="0" i="0" dirty="0">
              <a:solidFill>
                <a:srgbClr val="0D0D0D"/>
              </a:solidFill>
              <a:effectLst/>
              <a:highlight>
                <a:srgbClr val="FFFFFF"/>
              </a:highlight>
              <a:latin typeface="Söhne"/>
            </a:endParaRPr>
          </a:p>
          <a:p>
            <a:pPr algn="l"/>
            <a:r>
              <a:rPr lang="en-GB" b="0" i="0" dirty="0">
                <a:solidFill>
                  <a:srgbClr val="0D0D0D"/>
                </a:solidFill>
                <a:effectLst/>
                <a:highlight>
                  <a:srgbClr val="FFFFFF"/>
                </a:highlight>
                <a:latin typeface="Söhne"/>
              </a:rPr>
              <a:t>Udemy for Business. (n.d.). Udemy for Business Features. Retrieved from </a:t>
            </a:r>
            <a:r>
              <a:rPr lang="en-GB" b="0" i="0" u="none" strike="noStrike" dirty="0">
                <a:solidFill>
                  <a:srgbClr val="0D0D0D"/>
                </a:solidFill>
                <a:effectLst/>
                <a:highlight>
                  <a:srgbClr val="FFFFFF"/>
                </a:highlight>
                <a:latin typeface="Söhne"/>
                <a:hlinkClick r:id="rId5"/>
              </a:rPr>
              <a:t>https://business.udemy.com/product/features/</a:t>
            </a:r>
            <a:endParaRPr lang="en-GB" b="0" i="0" u="none" strike="noStrike" dirty="0">
              <a:solidFill>
                <a:srgbClr val="0D0D0D"/>
              </a:solidFill>
              <a:effectLst/>
              <a:highlight>
                <a:srgbClr val="FFFFFF"/>
              </a:highlight>
              <a:latin typeface="Söhne"/>
            </a:endParaRPr>
          </a:p>
          <a:p>
            <a:pPr algn="l"/>
            <a:endParaRPr lang="en-GB" b="0" i="0" dirty="0">
              <a:solidFill>
                <a:srgbClr val="0D0D0D"/>
              </a:solidFill>
              <a:effectLst/>
              <a:highlight>
                <a:srgbClr val="FFFFFF"/>
              </a:highlight>
              <a:latin typeface="Söhne"/>
            </a:endParaRPr>
          </a:p>
        </p:txBody>
      </p:sp>
      <p:sp>
        <p:nvSpPr>
          <p:cNvPr id="5" name="TextBox 4">
            <a:extLst>
              <a:ext uri="{FF2B5EF4-FFF2-40B4-BE49-F238E27FC236}">
                <a16:creationId xmlns:a16="http://schemas.microsoft.com/office/drawing/2014/main" id="{377BA630-8590-E46A-DBB8-F26500F9B0ED}"/>
              </a:ext>
            </a:extLst>
          </p:cNvPr>
          <p:cNvSpPr txBox="1"/>
          <p:nvPr/>
        </p:nvSpPr>
        <p:spPr>
          <a:xfrm>
            <a:off x="200294" y="2861679"/>
            <a:ext cx="10282312" cy="923330"/>
          </a:xfrm>
          <a:prstGeom prst="rect">
            <a:avLst/>
          </a:prstGeom>
          <a:noFill/>
        </p:spPr>
        <p:txBody>
          <a:bodyPr wrap="square">
            <a:spAutoFit/>
          </a:bodyPr>
          <a:lstStyle/>
          <a:p>
            <a:r>
              <a:rPr lang="en-US" b="0" i="0" dirty="0">
                <a:solidFill>
                  <a:srgbClr val="0D0D0D"/>
                </a:solidFill>
                <a:effectLst/>
                <a:highlight>
                  <a:srgbClr val="FFFFFF"/>
                </a:highlight>
                <a:latin typeface="Söhne"/>
              </a:rPr>
              <a:t>GE. (n.d.). Learning and Development. Retrieved from </a:t>
            </a:r>
            <a:r>
              <a:rPr lang="en-US" b="0" i="0" u="none" strike="noStrike" dirty="0">
                <a:effectLst/>
                <a:highlight>
                  <a:srgbClr val="FFFFFF"/>
                </a:highlight>
                <a:latin typeface="Söhne"/>
                <a:hlinkClick r:id="rId6"/>
              </a:rPr>
              <a:t>https://www.ge.com/about-us/learning-and-development</a:t>
            </a:r>
            <a:endParaRPr lang="en-US" b="0" i="0" u="none" strike="noStrike" dirty="0">
              <a:effectLst/>
              <a:highlight>
                <a:srgbClr val="FFFFFF"/>
              </a:highlight>
              <a:latin typeface="Söhne"/>
            </a:endParaRPr>
          </a:p>
          <a:p>
            <a:endParaRPr lang="en-GB" dirty="0"/>
          </a:p>
        </p:txBody>
      </p:sp>
      <p:sp>
        <p:nvSpPr>
          <p:cNvPr id="7" name="TextBox 6">
            <a:extLst>
              <a:ext uri="{FF2B5EF4-FFF2-40B4-BE49-F238E27FC236}">
                <a16:creationId xmlns:a16="http://schemas.microsoft.com/office/drawing/2014/main" id="{7B25D8DE-6B9F-BFDB-75E3-A0E670B50E2E}"/>
              </a:ext>
            </a:extLst>
          </p:cNvPr>
          <p:cNvSpPr txBox="1"/>
          <p:nvPr/>
        </p:nvSpPr>
        <p:spPr>
          <a:xfrm>
            <a:off x="200294" y="3785009"/>
            <a:ext cx="10979896" cy="1477328"/>
          </a:xfrm>
          <a:prstGeom prst="rect">
            <a:avLst/>
          </a:prstGeom>
          <a:noFill/>
        </p:spPr>
        <p:txBody>
          <a:bodyPr wrap="square">
            <a:spAutoFit/>
          </a:bodyPr>
          <a:lstStyle/>
          <a:p>
            <a:pPr algn="l"/>
            <a:r>
              <a:rPr lang="en-US" b="0" i="0" dirty="0">
                <a:solidFill>
                  <a:srgbClr val="0D0D0D"/>
                </a:solidFill>
                <a:effectLst/>
                <a:highlight>
                  <a:srgbClr val="FFFFFF"/>
                </a:highlight>
                <a:latin typeface="Söhne"/>
              </a:rPr>
              <a:t>IBM. (n.d.). SkillsBuild. Retrieved from </a:t>
            </a:r>
            <a:r>
              <a:rPr lang="en-US" b="0" i="0" u="none" strike="noStrike" dirty="0">
                <a:solidFill>
                  <a:srgbClr val="0D0D0D"/>
                </a:solidFill>
                <a:effectLst/>
                <a:highlight>
                  <a:srgbClr val="FFFFFF"/>
                </a:highlight>
                <a:latin typeface="Söhne"/>
                <a:hlinkClick r:id="rId7"/>
              </a:rPr>
              <a:t>https://www.ibm.com/skills</a:t>
            </a:r>
            <a:endParaRPr lang="en-US" b="0" i="0" u="none" strike="noStrike" dirty="0">
              <a:solidFill>
                <a:srgbClr val="0D0D0D"/>
              </a:solidFill>
              <a:effectLst/>
              <a:highlight>
                <a:srgbClr val="FFFFFF"/>
              </a:highlight>
              <a:latin typeface="Söhne"/>
            </a:endParaRPr>
          </a:p>
          <a:p>
            <a:pPr algn="l"/>
            <a:endParaRPr lang="en-US" b="0" i="0" dirty="0">
              <a:solidFill>
                <a:srgbClr val="0D0D0D"/>
              </a:solidFill>
              <a:effectLst/>
              <a:highlight>
                <a:srgbClr val="FFFFFF"/>
              </a:highlight>
              <a:latin typeface="Söhne"/>
            </a:endParaRPr>
          </a:p>
          <a:p>
            <a:pPr algn="l"/>
            <a:r>
              <a:rPr lang="en-US" b="0" i="0" dirty="0">
                <a:solidFill>
                  <a:srgbClr val="0D0D0D"/>
                </a:solidFill>
                <a:effectLst/>
                <a:highlight>
                  <a:srgbClr val="FFFFFF"/>
                </a:highlight>
                <a:latin typeface="Söhne"/>
              </a:rPr>
              <a:t>Walmart. (n.d.). Walmart Academies. Retrieved from </a:t>
            </a:r>
            <a:r>
              <a:rPr lang="en-US" b="0" i="0" u="none" strike="noStrike" dirty="0">
                <a:solidFill>
                  <a:srgbClr val="0D0D0D"/>
                </a:solidFill>
                <a:effectLst/>
                <a:highlight>
                  <a:srgbClr val="FFFFFF"/>
                </a:highlight>
                <a:latin typeface="Söhne"/>
                <a:hlinkClick r:id="rId8"/>
              </a:rPr>
              <a:t>https://corporate.walmart.com/newsroom/2021/03/11/walmart-expands-live-and-virtual-academies-for-associates</a:t>
            </a:r>
            <a:endParaRPr lang="en-US" b="0" i="0" u="none" strike="noStrike" dirty="0">
              <a:solidFill>
                <a:srgbClr val="0D0D0D"/>
              </a:solidFill>
              <a:effectLst/>
              <a:highlight>
                <a:srgbClr val="FFFFFF"/>
              </a:highlight>
              <a:latin typeface="Söhne"/>
            </a:endParaRPr>
          </a:p>
          <a:p>
            <a:pPr algn="l"/>
            <a:endParaRPr lang="en-US" b="0" i="0" dirty="0">
              <a:solidFill>
                <a:srgbClr val="0D0D0D"/>
              </a:solidFill>
              <a:effectLst/>
              <a:highlight>
                <a:srgbClr val="FFFFFF"/>
              </a:highlight>
              <a:latin typeface="Söhne"/>
            </a:endParaRPr>
          </a:p>
        </p:txBody>
      </p:sp>
    </p:spTree>
    <p:extLst>
      <p:ext uri="{BB962C8B-B14F-4D97-AF65-F5344CB8AC3E}">
        <p14:creationId xmlns:p14="http://schemas.microsoft.com/office/powerpoint/2010/main" val="208816992"/>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50</TotalTime>
  <Words>1357</Words>
  <Application>Microsoft Office PowerPoint</Application>
  <PresentationFormat>Widescreen</PresentationFormat>
  <Paragraphs>66</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Abadi</vt:lpstr>
      <vt:lpstr>Arial</vt:lpstr>
      <vt:lpstr>Cambria</vt:lpstr>
      <vt:lpstr>Modern Love</vt:lpstr>
      <vt:lpstr>Söhne</vt:lpstr>
      <vt:lpstr>The Hand</vt:lpstr>
      <vt:lpstr>SketchyVTI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Florin Fizesan</dc:creator>
  <cp:lastModifiedBy>Florin Fizesan</cp:lastModifiedBy>
  <cp:revision>1</cp:revision>
  <dcterms:created xsi:type="dcterms:W3CDTF">2024-04-04T20:33:19Z</dcterms:created>
  <dcterms:modified xsi:type="dcterms:W3CDTF">2024-04-04T21:23:25Z</dcterms:modified>
</cp:coreProperties>
</file>