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58" r:id="rId3"/>
    <p:sldId id="259" r:id="rId4"/>
    <p:sldId id="260" r:id="rId5"/>
    <p:sldId id="261" r:id="rId6"/>
    <p:sldId id="262" r:id="rId7"/>
    <p:sldId id="263" r:id="rId8"/>
    <p:sldId id="264" r:id="rId9"/>
    <p:sldId id="265" r:id="rId10"/>
    <p:sldId id="266" r:id="rId11"/>
    <p:sldId id="268" r:id="rId12"/>
    <p:sldId id="269" r:id="rId13"/>
    <p:sldId id="270" r:id="rId14"/>
    <p:sldId id="271" r:id="rId15"/>
    <p:sldId id="272" r:id="rId16"/>
    <p:sldId id="273" r:id="rId17"/>
    <p:sldId id="275" r:id="rId18"/>
    <p:sldId id="276" r:id="rId19"/>
    <p:sldId id="280" r:id="rId20"/>
    <p:sldId id="281" r:id="rId21"/>
    <p:sldId id="282" r:id="rId2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66"/>
    <p:restoredTop sz="90065" autoAdjust="0"/>
  </p:normalViewPr>
  <p:slideViewPr>
    <p:cSldViewPr snapToGrid="0" snapToObjects="1">
      <p:cViewPr varScale="1">
        <p:scale>
          <a:sx n="74" d="100"/>
          <a:sy n="74" d="100"/>
        </p:scale>
        <p:origin x="104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7910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61432"/>
        </a:solidFill>
        <a:effectLst/>
      </p:bgPr>
    </p:bg>
    <p:spTree>
      <p:nvGrpSpPr>
        <p:cNvPr id="1" name=""/>
        <p:cNvGrpSpPr/>
        <p:nvPr/>
      </p:nvGrpSpPr>
      <p:grpSpPr>
        <a:xfrm>
          <a:off x="0" y="0"/>
          <a:ext cx="0" cy="0"/>
          <a:chOff x="0" y="0"/>
          <a:chExt cx="0" cy="0"/>
        </a:xfrm>
      </p:grpSpPr>
      <p:sp>
        <p:nvSpPr>
          <p:cNvPr id="2" name="Shape 0"/>
          <p:cNvSpPr/>
          <p:nvPr/>
        </p:nvSpPr>
        <p:spPr>
          <a:xfrm>
            <a:off x="0" y="5577840"/>
            <a:ext cx="12191695" cy="73152"/>
          </a:xfrm>
          <a:prstGeom prst="rect">
            <a:avLst/>
          </a:prstGeom>
          <a:solidFill>
            <a:srgbClr val="C1272D"/>
          </a:solidFill>
          <a:ln w="12700">
            <a:solidFill>
              <a:srgbClr val="C1272D"/>
            </a:solidFill>
            <a:prstDash val="solid"/>
          </a:ln>
        </p:spPr>
        <p:txBody>
          <a:bodyPr/>
          <a:lstStyle/>
          <a:p>
            <a:endParaRPr lang="en-IN"/>
          </a:p>
        </p:txBody>
      </p:sp>
      <p:sp>
        <p:nvSpPr>
          <p:cNvPr id="3" name="Shape 1"/>
          <p:cNvSpPr/>
          <p:nvPr/>
        </p:nvSpPr>
        <p:spPr>
          <a:xfrm>
            <a:off x="0" y="5715000"/>
            <a:ext cx="12191695" cy="27432"/>
          </a:xfrm>
          <a:prstGeom prst="rect">
            <a:avLst/>
          </a:prstGeom>
          <a:solidFill>
            <a:srgbClr val="D4A017"/>
          </a:solidFill>
          <a:ln w="12700">
            <a:solidFill>
              <a:srgbClr val="D4A017"/>
            </a:solidFill>
            <a:prstDash val="solid"/>
          </a:ln>
        </p:spPr>
        <p:txBody>
          <a:bodyPr/>
          <a:lstStyle/>
          <a:p>
            <a:endParaRPr lang="en-IN"/>
          </a:p>
        </p:txBody>
      </p:sp>
      <p:sp>
        <p:nvSpPr>
          <p:cNvPr id="4" name="Text 2"/>
          <p:cNvSpPr/>
          <p:nvPr/>
        </p:nvSpPr>
        <p:spPr>
          <a:xfrm>
            <a:off x="822960" y="914400"/>
            <a:ext cx="10545775" cy="411480"/>
          </a:xfrm>
          <a:prstGeom prst="rect">
            <a:avLst/>
          </a:prstGeom>
          <a:noFill/>
          <a:ln/>
        </p:spPr>
        <p:txBody>
          <a:bodyPr wrap="square" lIns="0" tIns="0" rIns="0" bIns="0" rtlCol="0" anchor="ctr"/>
          <a:lstStyle/>
          <a:p>
            <a:pPr marL="0" indent="0">
              <a:buNone/>
            </a:pPr>
            <a:r>
              <a:rPr lang="en-US" sz="1400" b="1" kern="0" spc="800" dirty="0">
                <a:solidFill>
                  <a:srgbClr val="F4A7AA"/>
                </a:solidFill>
                <a:latin typeface="Calibri" pitchFamily="34" charset="0"/>
                <a:ea typeface="Calibri" pitchFamily="34" charset="-122"/>
                <a:cs typeface="Calibri" pitchFamily="34" charset="-120"/>
              </a:rPr>
              <a:t>ACCA7032  |  Enterprise Network Security</a:t>
            </a:r>
            <a:endParaRPr lang="en-US" sz="1400" dirty="0"/>
          </a:p>
        </p:txBody>
      </p:sp>
      <p:sp>
        <p:nvSpPr>
          <p:cNvPr id="5" name="Text 3"/>
          <p:cNvSpPr/>
          <p:nvPr/>
        </p:nvSpPr>
        <p:spPr>
          <a:xfrm>
            <a:off x="822960" y="1417320"/>
            <a:ext cx="10545775" cy="1005840"/>
          </a:xfrm>
          <a:prstGeom prst="rect">
            <a:avLst/>
          </a:prstGeom>
          <a:noFill/>
          <a:ln/>
        </p:spPr>
        <p:txBody>
          <a:bodyPr wrap="square" lIns="0" tIns="0" rIns="0" bIns="0" rtlCol="0" anchor="ctr"/>
          <a:lstStyle/>
          <a:p>
            <a:pPr marL="0" indent="0">
              <a:buNone/>
            </a:pPr>
            <a:r>
              <a:rPr lang="en-US" sz="5400" b="1" dirty="0">
                <a:solidFill>
                  <a:srgbClr val="FFFFFF"/>
                </a:solidFill>
                <a:latin typeface="Georgia" pitchFamily="34" charset="0"/>
                <a:ea typeface="Georgia" pitchFamily="34" charset="-122"/>
                <a:cs typeface="Georgia" pitchFamily="34" charset="-120"/>
              </a:rPr>
              <a:t>Securing the Enterprise Network</a:t>
            </a:r>
            <a:endParaRPr lang="en-US" sz="5400" dirty="0"/>
          </a:p>
        </p:txBody>
      </p:sp>
      <p:sp>
        <p:nvSpPr>
          <p:cNvPr id="6" name="Text 4"/>
          <p:cNvSpPr/>
          <p:nvPr/>
        </p:nvSpPr>
        <p:spPr>
          <a:xfrm>
            <a:off x="822960" y="2514600"/>
            <a:ext cx="10545775" cy="548640"/>
          </a:xfrm>
          <a:prstGeom prst="rect">
            <a:avLst/>
          </a:prstGeom>
          <a:noFill/>
          <a:ln/>
        </p:spPr>
        <p:txBody>
          <a:bodyPr wrap="square" lIns="0" tIns="0" rIns="0" bIns="0" rtlCol="0" anchor="ctr"/>
          <a:lstStyle/>
          <a:p>
            <a:pPr marL="0" indent="0">
              <a:buNone/>
            </a:pPr>
            <a:r>
              <a:rPr lang="en-US" sz="2000" i="1" dirty="0">
                <a:solidFill>
                  <a:srgbClr val="CBD5E1"/>
                </a:solidFill>
                <a:latin typeface="Georgia" pitchFamily="34" charset="0"/>
                <a:ea typeface="Georgia" pitchFamily="34" charset="-122"/>
                <a:cs typeface="Georgia" pitchFamily="34" charset="-120"/>
              </a:rPr>
              <a:t>Installation, Policy, and Advanced Protections on Check Point Gaia R81.20</a:t>
            </a:r>
            <a:endParaRPr lang="en-US" sz="2000" dirty="0"/>
          </a:p>
        </p:txBody>
      </p:sp>
      <p:sp>
        <p:nvSpPr>
          <p:cNvPr id="7" name="Shape 5"/>
          <p:cNvSpPr/>
          <p:nvPr/>
        </p:nvSpPr>
        <p:spPr>
          <a:xfrm>
            <a:off x="822960" y="3749040"/>
            <a:ext cx="6217920" cy="1554480"/>
          </a:xfrm>
          <a:prstGeom prst="rect">
            <a:avLst/>
          </a:prstGeom>
          <a:solidFill>
            <a:srgbClr val="0F2A4E"/>
          </a:solidFill>
          <a:ln w="12700">
            <a:solidFill>
              <a:srgbClr val="1E3A5F"/>
            </a:solidFill>
            <a:prstDash val="solid"/>
          </a:ln>
        </p:spPr>
        <p:txBody>
          <a:bodyPr/>
          <a:lstStyle/>
          <a:p>
            <a:endParaRPr lang="en-IN"/>
          </a:p>
        </p:txBody>
      </p:sp>
      <p:sp>
        <p:nvSpPr>
          <p:cNvPr id="8" name="Shape 6"/>
          <p:cNvSpPr/>
          <p:nvPr/>
        </p:nvSpPr>
        <p:spPr>
          <a:xfrm>
            <a:off x="822960" y="3749040"/>
            <a:ext cx="73152" cy="1554480"/>
          </a:xfrm>
          <a:prstGeom prst="rect">
            <a:avLst/>
          </a:prstGeom>
          <a:solidFill>
            <a:srgbClr val="C1272D"/>
          </a:solidFill>
          <a:ln w="12700">
            <a:solidFill>
              <a:srgbClr val="C1272D"/>
            </a:solidFill>
            <a:prstDash val="solid"/>
          </a:ln>
        </p:spPr>
        <p:txBody>
          <a:bodyPr/>
          <a:lstStyle/>
          <a:p>
            <a:endParaRPr lang="en-IN"/>
          </a:p>
        </p:txBody>
      </p:sp>
      <p:sp>
        <p:nvSpPr>
          <p:cNvPr id="9" name="Text 7"/>
          <p:cNvSpPr/>
          <p:nvPr/>
        </p:nvSpPr>
        <p:spPr>
          <a:xfrm>
            <a:off x="1051560" y="3840480"/>
            <a:ext cx="5943600" cy="1371600"/>
          </a:xfrm>
          <a:prstGeom prst="rect">
            <a:avLst/>
          </a:prstGeom>
          <a:noFill/>
          <a:ln/>
        </p:spPr>
        <p:txBody>
          <a:bodyPr wrap="square" lIns="0" tIns="0" rIns="0" bIns="0" rtlCol="0" anchor="t"/>
          <a:lstStyle/>
          <a:p>
            <a:pPr marL="0" indent="0">
              <a:buNone/>
            </a:pPr>
            <a:endParaRPr lang="en-US" sz="1200" dirty="0">
              <a:solidFill>
                <a:srgbClr val="CBD5E1"/>
              </a:solidFill>
              <a:latin typeface="Calibri" pitchFamily="34" charset="0"/>
              <a:ea typeface="Calibri" pitchFamily="34" charset="-122"/>
              <a:cs typeface="Calibri" pitchFamily="34" charset="-120"/>
            </a:endParaRPr>
          </a:p>
          <a:p>
            <a:pPr marL="0" indent="0">
              <a:buNone/>
            </a:pPr>
            <a:r>
              <a:rPr lang="en-US" sz="1200" dirty="0">
                <a:solidFill>
                  <a:srgbClr val="CBD5E1"/>
                </a:solidFill>
                <a:latin typeface="Calibri" pitchFamily="34" charset="0"/>
                <a:ea typeface="Calibri" pitchFamily="34" charset="-122"/>
                <a:cs typeface="Calibri" pitchFamily="34" charset="-120"/>
              </a:rPr>
              <a:t>MSc Cybersecurity and Digital Forensics</a:t>
            </a:r>
            <a:endParaRPr lang="en-US" sz="1400" dirty="0"/>
          </a:p>
          <a:p>
            <a:pPr marL="0" indent="0">
              <a:buNone/>
            </a:pPr>
            <a:r>
              <a:rPr lang="en-US" sz="1200" dirty="0">
                <a:solidFill>
                  <a:srgbClr val="CBD5E1"/>
                </a:solidFill>
                <a:latin typeface="Calibri" pitchFamily="34" charset="0"/>
                <a:ea typeface="Calibri" pitchFamily="34" charset="-122"/>
                <a:cs typeface="Calibri" pitchFamily="34" charset="-120"/>
              </a:rPr>
              <a:t>Module Lecturer: Alireza Esfahani</a:t>
            </a:r>
            <a:endParaRPr lang="en-US" sz="1400" dirty="0"/>
          </a:p>
          <a:p>
            <a:pPr marL="0" indent="0">
              <a:buNone/>
            </a:pPr>
            <a:r>
              <a:rPr lang="en-US" sz="1200" dirty="0">
                <a:solidFill>
                  <a:srgbClr val="D4A017"/>
                </a:solidFill>
                <a:latin typeface="Calibri" pitchFamily="34" charset="0"/>
                <a:ea typeface="Calibri" pitchFamily="34" charset="-122"/>
                <a:cs typeface="Calibri" pitchFamily="34" charset="-120"/>
              </a:rPr>
              <a:t>Demonstration: 28 April 2026</a:t>
            </a:r>
            <a:endParaRPr lang="en-US" sz="1400" dirty="0"/>
          </a:p>
        </p:txBody>
      </p:sp>
      <p:sp>
        <p:nvSpPr>
          <p:cNvPr id="10" name="Text 8"/>
          <p:cNvSpPr/>
          <p:nvPr/>
        </p:nvSpPr>
        <p:spPr>
          <a:xfrm>
            <a:off x="822959" y="5772027"/>
            <a:ext cx="10545775" cy="914400"/>
          </a:xfrm>
          <a:prstGeom prst="rect">
            <a:avLst/>
          </a:prstGeom>
          <a:noFill/>
          <a:ln/>
        </p:spPr>
        <p:txBody>
          <a:bodyPr wrap="square" lIns="0" tIns="0" rIns="0" bIns="0" rtlCol="0" anchor="ctr"/>
          <a:lstStyle/>
          <a:p>
            <a:r>
              <a:rPr lang="en-US" sz="2000" b="1" dirty="0">
                <a:solidFill>
                  <a:srgbClr val="FFFFFF"/>
                </a:solidFill>
                <a:latin typeface="Calibri" pitchFamily="34" charset="0"/>
                <a:ea typeface="Calibri" pitchFamily="34" charset="-122"/>
                <a:cs typeface="Calibri" pitchFamily="34" charset="-120"/>
              </a:rPr>
              <a:t>Presented by: </a:t>
            </a:r>
            <a:r>
              <a:rPr lang="en-US" sz="2000" b="1" dirty="0">
                <a:solidFill>
                  <a:srgbClr val="CBD5E1"/>
                </a:solidFill>
                <a:latin typeface="Calibri" pitchFamily="34" charset="0"/>
                <a:ea typeface="Calibri" pitchFamily="34" charset="-122"/>
                <a:cs typeface="Calibri" pitchFamily="34" charset="-120"/>
              </a:rPr>
              <a:t>Sohanur Rahman</a:t>
            </a:r>
          </a:p>
          <a:p>
            <a:r>
              <a:rPr lang="en-US" sz="2000" b="1" dirty="0">
                <a:solidFill>
                  <a:srgbClr val="CBD5E1"/>
                </a:solidFill>
                <a:latin typeface="Calibri" pitchFamily="34" charset="0"/>
                <a:ea typeface="Calibri" pitchFamily="34" charset="-122"/>
                <a:cs typeface="Calibri" pitchFamily="34" charset="-120"/>
              </a:rPr>
              <a:t>ID: 2434329</a:t>
            </a:r>
          </a:p>
          <a:p>
            <a:pPr marL="0" indent="0">
              <a:buNone/>
            </a:pPr>
            <a:endParaRPr lang="en-US" sz="2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SECTION 01</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Introduction and Objectives</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37360"/>
            <a:ext cx="5486400" cy="438912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37360"/>
            <a:ext cx="5486400" cy="502920"/>
          </a:xfrm>
          <a:prstGeom prst="rect">
            <a:avLst/>
          </a:prstGeom>
          <a:solidFill>
            <a:srgbClr val="0B1F3A"/>
          </a:solidFill>
          <a:ln w="12700">
            <a:solidFill>
              <a:srgbClr val="0B1F3A"/>
            </a:solidFill>
            <a:prstDash val="solid"/>
          </a:ln>
        </p:spPr>
        <p:txBody>
          <a:bodyPr/>
          <a:lstStyle/>
          <a:p>
            <a:endParaRPr lang="en-IN"/>
          </a:p>
        </p:txBody>
      </p:sp>
      <p:sp>
        <p:nvSpPr>
          <p:cNvPr id="12" name="Text 10"/>
          <p:cNvSpPr/>
          <p:nvPr/>
        </p:nvSpPr>
        <p:spPr>
          <a:xfrm>
            <a:off x="822960" y="1737360"/>
            <a:ext cx="5120640" cy="502920"/>
          </a:xfrm>
          <a:prstGeom prst="rect">
            <a:avLst/>
          </a:prstGeom>
          <a:noFill/>
          <a:ln/>
        </p:spPr>
        <p:txBody>
          <a:bodyPr wrap="square" lIns="0" tIns="0" rIns="0" bIns="0" rtlCol="0" anchor="ctr"/>
          <a:lstStyle/>
          <a:p>
            <a:pPr marL="0" indent="0">
              <a:buNone/>
            </a:pPr>
            <a:r>
              <a:rPr lang="en-US" sz="1600" b="1" dirty="0">
                <a:solidFill>
                  <a:srgbClr val="FFFFFF"/>
                </a:solidFill>
                <a:latin typeface="Georgia" pitchFamily="34" charset="0"/>
                <a:ea typeface="Georgia" pitchFamily="34" charset="-122"/>
                <a:cs typeface="Georgia" pitchFamily="34" charset="-120"/>
              </a:rPr>
              <a:t>Why this matters</a:t>
            </a:r>
            <a:endParaRPr lang="en-US" sz="1600" dirty="0"/>
          </a:p>
        </p:txBody>
      </p:sp>
      <p:sp>
        <p:nvSpPr>
          <p:cNvPr id="13" name="Text 11"/>
          <p:cNvSpPr/>
          <p:nvPr/>
        </p:nvSpPr>
        <p:spPr>
          <a:xfrm>
            <a:off x="868680" y="2377440"/>
            <a:ext cx="5029200" cy="3566160"/>
          </a:xfrm>
          <a:prstGeom prst="rect">
            <a:avLst/>
          </a:prstGeom>
          <a:noFill/>
          <a:ln/>
        </p:spPr>
        <p:txBody>
          <a:bodyPr wrap="square" lIns="0" tIns="0" rIns="0" bIns="0" rtlCol="0" anchor="t"/>
          <a:lstStyle/>
          <a:p>
            <a:pPr marL="0" indent="0">
              <a:spcAft>
                <a:spcPts val="600"/>
              </a:spcAft>
              <a:buNone/>
            </a:pPr>
            <a:r>
              <a:rPr lang="en-US" sz="1300" dirty="0">
                <a:solidFill>
                  <a:srgbClr val="334155"/>
                </a:solidFill>
                <a:latin typeface="Calibri" pitchFamily="34" charset="0"/>
                <a:ea typeface="Calibri" pitchFamily="34" charset="-122"/>
                <a:cs typeface="Calibri" pitchFamily="34" charset="-120"/>
              </a:rPr>
              <a:t>Part 1 deployed the Swansea enterprise (AD, DNS, DHCP, IIS).</a:t>
            </a:r>
            <a:endParaRPr lang="en-US" sz="1300" dirty="0"/>
          </a:p>
          <a:p>
            <a:pPr marL="0" indent="0">
              <a:spcAft>
                <a:spcPts val="600"/>
              </a:spcAft>
              <a:buNone/>
            </a:pPr>
            <a:r>
              <a:rPr lang="en-US" sz="600" dirty="0">
                <a:solidFill>
                  <a:srgbClr val="334155"/>
                </a:solidFill>
                <a:latin typeface="Calibri" pitchFamily="34" charset="0"/>
                <a:ea typeface="Calibri" pitchFamily="34" charset="-122"/>
                <a:cs typeface="Calibri" pitchFamily="34" charset="-120"/>
              </a:rPr>
              <a:t> </a:t>
            </a:r>
            <a:endParaRPr lang="en-US" sz="1300" dirty="0"/>
          </a:p>
          <a:p>
            <a:pPr marL="0" indent="0">
              <a:spcAft>
                <a:spcPts val="600"/>
              </a:spcAft>
              <a:buNone/>
            </a:pPr>
            <a:r>
              <a:rPr lang="en-US" sz="1300" dirty="0">
                <a:solidFill>
                  <a:srgbClr val="334155"/>
                </a:solidFill>
                <a:latin typeface="Calibri" pitchFamily="34" charset="0"/>
                <a:ea typeface="Calibri" pitchFamily="34" charset="-122"/>
                <a:cs typeface="Calibri" pitchFamily="34" charset="-120"/>
              </a:rPr>
              <a:t>The perimeter still needs enforcement. Stallings (2022) and Anderson (2020) stress that strong policy at the boundary remains the cheapest first line of defence.</a:t>
            </a:r>
            <a:endParaRPr lang="en-US" sz="1300" dirty="0"/>
          </a:p>
          <a:p>
            <a:pPr marL="0" indent="0">
              <a:spcAft>
                <a:spcPts val="600"/>
              </a:spcAft>
              <a:buNone/>
            </a:pPr>
            <a:r>
              <a:rPr lang="en-US" sz="600" dirty="0">
                <a:solidFill>
                  <a:srgbClr val="334155"/>
                </a:solidFill>
                <a:latin typeface="Calibri" pitchFamily="34" charset="0"/>
                <a:ea typeface="Calibri" pitchFamily="34" charset="-122"/>
                <a:cs typeface="Calibri" pitchFamily="34" charset="-120"/>
              </a:rPr>
              <a:t> </a:t>
            </a:r>
            <a:endParaRPr lang="en-US" sz="1300" dirty="0"/>
          </a:p>
          <a:p>
            <a:pPr marL="0" indent="0">
              <a:spcAft>
                <a:spcPts val="600"/>
              </a:spcAft>
              <a:buNone/>
            </a:pPr>
            <a:r>
              <a:rPr lang="en-US" sz="1300" dirty="0">
                <a:solidFill>
                  <a:srgbClr val="334155"/>
                </a:solidFill>
                <a:latin typeface="Calibri" pitchFamily="34" charset="0"/>
                <a:ea typeface="Calibri" pitchFamily="34" charset="-122"/>
                <a:cs typeface="Calibri" pitchFamily="34" charset="-120"/>
              </a:rPr>
              <a:t>Part 2 puts a Check Point Gaia R81.20 security layer in front of those services and tests it with real traffic.</a:t>
            </a:r>
            <a:endParaRPr lang="en-US" sz="1300" dirty="0"/>
          </a:p>
        </p:txBody>
      </p:sp>
      <p:sp>
        <p:nvSpPr>
          <p:cNvPr id="14" name="Shape 12"/>
          <p:cNvSpPr/>
          <p:nvPr/>
        </p:nvSpPr>
        <p:spPr>
          <a:xfrm>
            <a:off x="6400800" y="1737360"/>
            <a:ext cx="5120640" cy="137160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6400800" y="1737360"/>
            <a:ext cx="73152" cy="1371600"/>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6583680" y="1828800"/>
            <a:ext cx="4754880" cy="411480"/>
          </a:xfrm>
          <a:prstGeom prst="rect">
            <a:avLst/>
          </a:prstGeom>
          <a:noFill/>
          <a:ln/>
        </p:spPr>
        <p:txBody>
          <a:bodyPr wrap="square" lIns="0" tIns="0" rIns="0" bIns="0" rtlCol="0" anchor="t"/>
          <a:lstStyle/>
          <a:p>
            <a:pPr marL="0" indent="0">
              <a:buNone/>
            </a:pPr>
            <a:r>
              <a:rPr lang="en-US" sz="1500" b="1" dirty="0">
                <a:solidFill>
                  <a:srgbClr val="0B1F3A"/>
                </a:solidFill>
                <a:latin typeface="Georgia" pitchFamily="34" charset="0"/>
                <a:ea typeface="Georgia" pitchFamily="34" charset="-122"/>
                <a:cs typeface="Georgia" pitchFamily="34" charset="-120"/>
              </a:rPr>
              <a:t>1. Build and License</a:t>
            </a:r>
            <a:endParaRPr lang="en-US" sz="1500" dirty="0"/>
          </a:p>
        </p:txBody>
      </p:sp>
      <p:sp>
        <p:nvSpPr>
          <p:cNvPr id="17" name="Text 15"/>
          <p:cNvSpPr/>
          <p:nvPr/>
        </p:nvSpPr>
        <p:spPr>
          <a:xfrm>
            <a:off x="6583680" y="2240280"/>
            <a:ext cx="4754880" cy="77724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A-SMS, A-GW and SmartConsole installed with IP plan, SIC, and NGTP licences (30%)</a:t>
            </a:r>
            <a:endParaRPr lang="en-US" sz="1200" dirty="0"/>
          </a:p>
        </p:txBody>
      </p:sp>
      <p:sp>
        <p:nvSpPr>
          <p:cNvPr id="18" name="Shape 16"/>
          <p:cNvSpPr/>
          <p:nvPr/>
        </p:nvSpPr>
        <p:spPr>
          <a:xfrm>
            <a:off x="6400800" y="3218688"/>
            <a:ext cx="5120640" cy="137160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6400800" y="3218688"/>
            <a:ext cx="73152" cy="1371600"/>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6583680" y="3310128"/>
            <a:ext cx="4754880" cy="411480"/>
          </a:xfrm>
          <a:prstGeom prst="rect">
            <a:avLst/>
          </a:prstGeom>
          <a:noFill/>
          <a:ln/>
        </p:spPr>
        <p:txBody>
          <a:bodyPr wrap="square" lIns="0" tIns="0" rIns="0" bIns="0" rtlCol="0" anchor="t"/>
          <a:lstStyle/>
          <a:p>
            <a:pPr marL="0" indent="0">
              <a:buNone/>
            </a:pPr>
            <a:r>
              <a:rPr lang="en-US" sz="1500" b="1" dirty="0">
                <a:solidFill>
                  <a:srgbClr val="0B1F3A"/>
                </a:solidFill>
                <a:latin typeface="Georgia" pitchFamily="34" charset="0"/>
                <a:ea typeface="Georgia" pitchFamily="34" charset="-122"/>
                <a:cs typeface="Georgia" pitchFamily="34" charset="-120"/>
              </a:rPr>
              <a:t>2. Firewall Policy</a:t>
            </a:r>
            <a:endParaRPr lang="en-US" sz="1500" dirty="0"/>
          </a:p>
        </p:txBody>
      </p:sp>
      <p:sp>
        <p:nvSpPr>
          <p:cNvPr id="21" name="Text 19"/>
          <p:cNvSpPr/>
          <p:nvPr/>
        </p:nvSpPr>
        <p:spPr>
          <a:xfrm>
            <a:off x="6583680" y="3721608"/>
            <a:ext cx="4754880" cy="77724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Written rules mapped to ISO 27001 and CIS Controls, enforcing least privilege (30%)</a:t>
            </a:r>
            <a:endParaRPr lang="en-US" sz="1200" dirty="0"/>
          </a:p>
        </p:txBody>
      </p:sp>
      <p:sp>
        <p:nvSpPr>
          <p:cNvPr id="22" name="Shape 20"/>
          <p:cNvSpPr/>
          <p:nvPr/>
        </p:nvSpPr>
        <p:spPr>
          <a:xfrm>
            <a:off x="6400800" y="4700016"/>
            <a:ext cx="5120640" cy="1371600"/>
          </a:xfrm>
          <a:prstGeom prst="rect">
            <a:avLst/>
          </a:prstGeom>
          <a:solidFill>
            <a:srgbClr val="FFFFFF"/>
          </a:solidFill>
          <a:ln w="12700">
            <a:solidFill>
              <a:srgbClr val="E5E7EB"/>
            </a:solidFill>
            <a:prstDash val="solid"/>
          </a:ln>
        </p:spPr>
        <p:txBody>
          <a:bodyPr/>
          <a:lstStyle/>
          <a:p>
            <a:endParaRPr lang="en-IN"/>
          </a:p>
        </p:txBody>
      </p:sp>
      <p:sp>
        <p:nvSpPr>
          <p:cNvPr id="23" name="Shape 21"/>
          <p:cNvSpPr/>
          <p:nvPr/>
        </p:nvSpPr>
        <p:spPr>
          <a:xfrm>
            <a:off x="6400800" y="4700016"/>
            <a:ext cx="73152" cy="1371600"/>
          </a:xfrm>
          <a:prstGeom prst="rect">
            <a:avLst/>
          </a:prstGeom>
          <a:solidFill>
            <a:srgbClr val="C1272D"/>
          </a:solidFill>
          <a:ln w="12700">
            <a:solidFill>
              <a:srgbClr val="C1272D"/>
            </a:solidFill>
            <a:prstDash val="solid"/>
          </a:ln>
        </p:spPr>
        <p:txBody>
          <a:bodyPr/>
          <a:lstStyle/>
          <a:p>
            <a:endParaRPr lang="en-IN"/>
          </a:p>
        </p:txBody>
      </p:sp>
      <p:sp>
        <p:nvSpPr>
          <p:cNvPr id="24" name="Text 22"/>
          <p:cNvSpPr/>
          <p:nvPr/>
        </p:nvSpPr>
        <p:spPr>
          <a:xfrm>
            <a:off x="6583680" y="4791456"/>
            <a:ext cx="4754880" cy="411480"/>
          </a:xfrm>
          <a:prstGeom prst="rect">
            <a:avLst/>
          </a:prstGeom>
          <a:noFill/>
          <a:ln/>
        </p:spPr>
        <p:txBody>
          <a:bodyPr wrap="square" lIns="0" tIns="0" rIns="0" bIns="0" rtlCol="0" anchor="t"/>
          <a:lstStyle/>
          <a:p>
            <a:pPr marL="0" indent="0">
              <a:buNone/>
            </a:pPr>
            <a:r>
              <a:rPr lang="en-US" sz="1500" b="1" dirty="0">
                <a:solidFill>
                  <a:srgbClr val="0B1F3A"/>
                </a:solidFill>
                <a:latin typeface="Georgia" pitchFamily="34" charset="0"/>
                <a:ea typeface="Georgia" pitchFamily="34" charset="-122"/>
                <a:cs typeface="Georgia" pitchFamily="34" charset="-120"/>
              </a:rPr>
              <a:t>3. Advanced Protections</a:t>
            </a:r>
            <a:endParaRPr lang="en-US" sz="1500" dirty="0"/>
          </a:p>
        </p:txBody>
      </p:sp>
      <p:sp>
        <p:nvSpPr>
          <p:cNvPr id="25" name="Text 23"/>
          <p:cNvSpPr/>
          <p:nvPr/>
        </p:nvSpPr>
        <p:spPr>
          <a:xfrm>
            <a:off x="6583680" y="5202936"/>
            <a:ext cx="4754880" cy="77724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IPS, Anti-Bot, Anti-Virus, Identity Awareness layered on top (20%)</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FIGURE 1</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Modified Network Topology</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_Network_Topology.png"/>
          <p:cNvPicPr>
            <a:picLocks noChangeAspect="1"/>
          </p:cNvPicPr>
          <p:nvPr/>
        </p:nvPicPr>
        <p:blipFill>
          <a:blip r:embed="rId3"/>
          <a:srcRect/>
          <a:stretch/>
        </p:blipFill>
        <p:spPr>
          <a:xfrm>
            <a:off x="640080" y="1691640"/>
            <a:ext cx="7132320" cy="4389120"/>
          </a:xfrm>
          <a:prstGeom prst="rect">
            <a:avLst/>
          </a:prstGeom>
        </p:spPr>
      </p:pic>
      <p:sp>
        <p:nvSpPr>
          <p:cNvPr id="11" name="Shape 8"/>
          <p:cNvSpPr/>
          <p:nvPr/>
        </p:nvSpPr>
        <p:spPr>
          <a:xfrm>
            <a:off x="8001000" y="1691640"/>
            <a:ext cx="3566160" cy="4389120"/>
          </a:xfrm>
          <a:prstGeom prst="rect">
            <a:avLst/>
          </a:prstGeom>
          <a:solidFill>
            <a:srgbClr val="FFFFFF"/>
          </a:solidFill>
          <a:ln w="12700">
            <a:solidFill>
              <a:srgbClr val="E5E7EB"/>
            </a:solidFill>
            <a:prstDash val="solid"/>
          </a:ln>
        </p:spPr>
        <p:txBody>
          <a:bodyPr/>
          <a:lstStyle/>
          <a:p>
            <a:endParaRPr lang="en-IN"/>
          </a:p>
        </p:txBody>
      </p:sp>
      <p:sp>
        <p:nvSpPr>
          <p:cNvPr id="12" name="Shape 9"/>
          <p:cNvSpPr/>
          <p:nvPr/>
        </p:nvSpPr>
        <p:spPr>
          <a:xfrm>
            <a:off x="8001000" y="1691640"/>
            <a:ext cx="73152" cy="4389120"/>
          </a:xfrm>
          <a:prstGeom prst="rect">
            <a:avLst/>
          </a:prstGeom>
          <a:solidFill>
            <a:srgbClr val="C1272D"/>
          </a:solidFill>
          <a:ln w="12700">
            <a:solidFill>
              <a:srgbClr val="C1272D"/>
            </a:solidFill>
            <a:prstDash val="solid"/>
          </a:ln>
        </p:spPr>
        <p:txBody>
          <a:bodyPr/>
          <a:lstStyle/>
          <a:p>
            <a:endParaRPr lang="en-IN"/>
          </a:p>
        </p:txBody>
      </p:sp>
      <p:sp>
        <p:nvSpPr>
          <p:cNvPr id="13" name="Text 10"/>
          <p:cNvSpPr/>
          <p:nvPr/>
        </p:nvSpPr>
        <p:spPr>
          <a:xfrm>
            <a:off x="8183880" y="1783080"/>
            <a:ext cx="3291840" cy="365760"/>
          </a:xfrm>
          <a:prstGeom prst="rect">
            <a:avLst/>
          </a:prstGeom>
          <a:noFill/>
          <a:ln/>
        </p:spPr>
        <p:txBody>
          <a:bodyPr wrap="square" lIns="0" tIns="0" rIns="0" bIns="0" rtlCol="0" anchor="ctr"/>
          <a:lstStyle/>
          <a:p>
            <a:pPr marL="0" indent="0">
              <a:buNone/>
            </a:pPr>
            <a:r>
              <a:rPr lang="en-US" sz="1400" b="1" dirty="0">
                <a:solidFill>
                  <a:srgbClr val="0B1F3A"/>
                </a:solidFill>
                <a:latin typeface="Georgia" pitchFamily="34" charset="0"/>
                <a:ea typeface="Georgia" pitchFamily="34" charset="-122"/>
                <a:cs typeface="Georgia" pitchFamily="34" charset="-120"/>
              </a:rPr>
              <a:t>Changes from Part 1</a:t>
            </a:r>
            <a:endParaRPr lang="en-US" sz="1400" dirty="0"/>
          </a:p>
        </p:txBody>
      </p:sp>
      <p:sp>
        <p:nvSpPr>
          <p:cNvPr id="14" name="Text 11"/>
          <p:cNvSpPr/>
          <p:nvPr/>
        </p:nvSpPr>
        <p:spPr>
          <a:xfrm>
            <a:off x="8183880" y="2148840"/>
            <a:ext cx="3291840" cy="3840480"/>
          </a:xfrm>
          <a:prstGeom prst="rect">
            <a:avLst/>
          </a:prstGeom>
          <a:noFill/>
          <a:ln/>
        </p:spPr>
        <p:txBody>
          <a:bodyPr wrap="square" lIns="0" tIns="0" rIns="0" bIns="0" rtlCol="0" anchor="t"/>
          <a:lstStyle/>
          <a:p>
            <a:pPr marL="0" indent="0">
              <a:buNone/>
            </a:pPr>
            <a:r>
              <a:rPr lang="en-US" sz="1200" b="1" dirty="0">
                <a:solidFill>
                  <a:srgbClr val="0B1F3A"/>
                </a:solidFill>
                <a:latin typeface="Calibri" pitchFamily="34" charset="0"/>
                <a:ea typeface="Calibri" pitchFamily="34" charset="-122"/>
                <a:cs typeface="Calibri" pitchFamily="34" charset="-120"/>
              </a:rPr>
              <a:t>A-GW — Security Gateway</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eth0 NAT (10.0.2.15), eth1 LAN (192.168.1.1)</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0B1F3A"/>
                </a:solidFill>
                <a:latin typeface="Calibri" pitchFamily="34" charset="0"/>
                <a:ea typeface="Calibri" pitchFamily="34" charset="-122"/>
                <a:cs typeface="Calibri" pitchFamily="34" charset="-120"/>
              </a:rPr>
              <a:t>A-SMS — Management Server</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LAN (192.168.1.20), holds policy, logs, ICA</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0B1F3A"/>
                </a:solidFill>
                <a:latin typeface="Calibri" pitchFamily="34" charset="0"/>
                <a:ea typeface="Calibri" pitchFamily="34" charset="-122"/>
                <a:cs typeface="Calibri" pitchFamily="34" charset="-120"/>
              </a:rPr>
              <a:t>A-GUI — SmartConsole host</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Win10 admin workstation (192.168.1.50)</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C1272D"/>
                </a:solidFill>
                <a:latin typeface="Calibri" pitchFamily="34" charset="0"/>
                <a:ea typeface="Calibri" pitchFamily="34" charset="-122"/>
                <a:cs typeface="Calibri" pitchFamily="34" charset="-120"/>
              </a:rPr>
              <a:t>Trade-off noted</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SMS placed in-band; out-of-band VLAN recommended (NIST SP 800-41).</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TABLE 1</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IP Addressing Scheme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640080" y="1737360"/>
          <a:ext cx="10881360" cy="3328416"/>
        </p:xfrm>
        <a:graphic>
          <a:graphicData uri="http://schemas.openxmlformats.org/drawingml/2006/table">
            <a:tbl>
              <a:tblPr/>
              <a:tblGrid>
                <a:gridCol w="192024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2377440">
                  <a:extLst>
                    <a:ext uri="{9D8B030D-6E8A-4147-A177-3AD203B41FA5}">
                      <a16:colId xmlns:a16="http://schemas.microsoft.com/office/drawing/2014/main" val="20002"/>
                    </a:ext>
                  </a:extLst>
                </a:gridCol>
                <a:gridCol w="2926080">
                  <a:extLst>
                    <a:ext uri="{9D8B030D-6E8A-4147-A177-3AD203B41FA5}">
                      <a16:colId xmlns:a16="http://schemas.microsoft.com/office/drawing/2014/main" val="20003"/>
                    </a:ext>
                  </a:extLst>
                </a:gridCol>
              </a:tblGrid>
              <a:tr h="475488">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Device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Role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IP Address</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Notes</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extLst>
                  <a:ext uri="{0D108BD9-81ED-4DB2-BD59-A6C34878D82A}">
                    <a16:rowId xmlns:a16="http://schemas.microsoft.com/office/drawing/2014/main" val="10000"/>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A-GW (eth1)</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Security Gateway — LAN interface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192.168.1.1/24</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Default gateway for Swansea LAN</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A-GW (eth0)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Security Gateway — External</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10.0.2.15 (DHCP)</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NAT network to simulated Internet</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SWANSEA-DC</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Active Directory / DNS / DHCP</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192.168.1.10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Pre-existing from Part 1</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A-SMS</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Security Management Server</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192.168.1.20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Holds policy, logs, ICA</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A-GUI</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SmartConsole workstation</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192.168.1.50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Windows 10, static IP</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DHCP pool</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Client range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192.168.1.100 – .200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Excludes infrastructure block</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11" name="Text 8"/>
          <p:cNvSpPr/>
          <p:nvPr/>
        </p:nvSpPr>
        <p:spPr>
          <a:xfrm>
            <a:off x="640080" y="5943600"/>
            <a:ext cx="10881360" cy="365760"/>
          </a:xfrm>
          <a:prstGeom prst="rect">
            <a:avLst/>
          </a:prstGeom>
          <a:noFill/>
          <a:ln/>
        </p:spPr>
        <p:txBody>
          <a:bodyPr wrap="square" lIns="0" tIns="0" rIns="0" bIns="0" rtlCol="0" anchor="ctr"/>
          <a:lstStyle/>
          <a:p>
            <a:pPr marL="0" indent="0">
              <a:buNone/>
            </a:pPr>
            <a:r>
              <a:rPr lang="en-US" sz="1100" i="1" dirty="0">
                <a:solidFill>
                  <a:srgbClr val="334155"/>
                </a:solidFill>
                <a:latin typeface="Calibri" pitchFamily="34" charset="0"/>
                <a:ea typeface="Calibri" pitchFamily="34" charset="-122"/>
                <a:cs typeface="Calibri" pitchFamily="34" charset="-120"/>
              </a:rPr>
              <a:t>Static addresses removed DHCP race risk during SIC — a common failure flagged by Diogenes &amp; Ozkaya (2022).</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A-SMS Installation: Gaia OS and Product Wizard</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6_CPSMS_Gaia_Boot.png"/>
          <p:cNvPicPr>
            <a:picLocks noChangeAspect="1"/>
          </p:cNvPicPr>
          <p:nvPr/>
        </p:nvPicPr>
        <p:blipFill>
          <a:blip r:embed="rId3"/>
          <a:srcRect/>
          <a:stretch/>
        </p:blipFill>
        <p:spPr>
          <a:xfrm>
            <a:off x="640080" y="1737360"/>
            <a:ext cx="5394960" cy="3200400"/>
          </a:xfrm>
          <a:prstGeom prst="rect">
            <a:avLst/>
          </a:prstGeom>
        </p:spPr>
      </p:pic>
      <p:sp>
        <p:nvSpPr>
          <p:cNvPr id="11" name="Text 8"/>
          <p:cNvSpPr/>
          <p:nvPr/>
        </p:nvSpPr>
        <p:spPr>
          <a:xfrm>
            <a:off x="64008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2 — Gaia OS first boot on A-SMS</a:t>
            </a:r>
            <a:endParaRPr lang="en-US" sz="1000" dirty="0"/>
          </a:p>
        </p:txBody>
      </p:sp>
      <p:pic>
        <p:nvPicPr>
          <p:cNvPr id="12" name="Image 1" descr="/sessions/adoring-amazing-albattani/mnt/sohanur/screenshots/Figure_6c_CPSMS_Wizard_Products.png"/>
          <p:cNvPicPr>
            <a:picLocks noChangeAspect="1"/>
          </p:cNvPicPr>
          <p:nvPr/>
        </p:nvPicPr>
        <p:blipFill>
          <a:blip r:embed="rId4"/>
          <a:srcRect/>
          <a:stretch/>
        </p:blipFill>
        <p:spPr>
          <a:xfrm>
            <a:off x="6217920" y="1737360"/>
            <a:ext cx="5394960" cy="3200400"/>
          </a:xfrm>
          <a:prstGeom prst="rect">
            <a:avLst/>
          </a:prstGeom>
        </p:spPr>
      </p:pic>
      <p:sp>
        <p:nvSpPr>
          <p:cNvPr id="13" name="Text 9"/>
          <p:cNvSpPr/>
          <p:nvPr/>
        </p:nvSpPr>
        <p:spPr>
          <a:xfrm>
            <a:off x="621792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3 — First-Time Wizard: product selection</a:t>
            </a:r>
            <a:endParaRPr lang="en-US" sz="1000" dirty="0"/>
          </a:p>
        </p:txBody>
      </p:sp>
      <p:sp>
        <p:nvSpPr>
          <p:cNvPr id="14" name="Shape 10"/>
          <p:cNvSpPr/>
          <p:nvPr/>
        </p:nvSpPr>
        <p:spPr>
          <a:xfrm>
            <a:off x="640080" y="5394960"/>
            <a:ext cx="10881360" cy="1005840"/>
          </a:xfrm>
          <a:prstGeom prst="rect">
            <a:avLst/>
          </a:prstGeom>
          <a:solidFill>
            <a:srgbClr val="FFFFFF"/>
          </a:solidFill>
          <a:ln w="12700">
            <a:solidFill>
              <a:srgbClr val="E5E7EB"/>
            </a:solidFill>
            <a:prstDash val="solid"/>
          </a:ln>
        </p:spPr>
        <p:txBody>
          <a:bodyPr/>
          <a:lstStyle/>
          <a:p>
            <a:endParaRPr lang="en-IN"/>
          </a:p>
        </p:txBody>
      </p:sp>
      <p:sp>
        <p:nvSpPr>
          <p:cNvPr id="15" name="Shape 11"/>
          <p:cNvSpPr/>
          <p:nvPr/>
        </p:nvSpPr>
        <p:spPr>
          <a:xfrm>
            <a:off x="640080" y="5394960"/>
            <a:ext cx="73152" cy="1005840"/>
          </a:xfrm>
          <a:prstGeom prst="rect">
            <a:avLst/>
          </a:prstGeom>
          <a:solidFill>
            <a:srgbClr val="C1272D"/>
          </a:solidFill>
          <a:ln w="12700">
            <a:solidFill>
              <a:srgbClr val="C1272D"/>
            </a:solidFill>
            <a:prstDash val="solid"/>
          </a:ln>
        </p:spPr>
        <p:txBody>
          <a:bodyPr/>
          <a:lstStyle/>
          <a:p>
            <a:endParaRPr lang="en-IN"/>
          </a:p>
        </p:txBody>
      </p:sp>
      <p:sp>
        <p:nvSpPr>
          <p:cNvPr id="16" name="Text 12"/>
          <p:cNvSpPr/>
          <p:nvPr/>
        </p:nvSpPr>
        <p:spPr>
          <a:xfrm>
            <a:off x="868680" y="5440680"/>
            <a:ext cx="10607040" cy="914400"/>
          </a:xfrm>
          <a:prstGeom prst="rect">
            <a:avLst/>
          </a:prstGeom>
          <a:noFill/>
          <a:ln/>
        </p:spPr>
        <p:txBody>
          <a:bodyPr wrap="square" lIns="0" tIns="0" rIns="0" bIns="0" rtlCol="0" anchor="ctr"/>
          <a:lstStyle/>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Gaia R81.20 ISO booted on VirtualBox VM, 4 GB RAM, 60 GB disk (Check Point sizing).</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Hostname A-SMS, DNS → 192.168.1.10, TZ Europe/London, NTP enabled.</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Product choice: Security Management only — A-SMS never forwards traffic.</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A-SMS Portal and A-GW SIC Activation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6d_CPSMS_WebPortal_Dashboard.png"/>
          <p:cNvPicPr>
            <a:picLocks noChangeAspect="1"/>
          </p:cNvPicPr>
          <p:nvPr/>
        </p:nvPicPr>
        <p:blipFill>
          <a:blip r:embed="rId3"/>
          <a:srcRect/>
          <a:stretch/>
        </p:blipFill>
        <p:spPr>
          <a:xfrm>
            <a:off x="640080" y="1737360"/>
            <a:ext cx="5394960" cy="3200400"/>
          </a:xfrm>
          <a:prstGeom prst="rect">
            <a:avLst/>
          </a:prstGeom>
        </p:spPr>
      </p:pic>
      <p:sp>
        <p:nvSpPr>
          <p:cNvPr id="11" name="Text 8"/>
          <p:cNvSpPr/>
          <p:nvPr/>
        </p:nvSpPr>
        <p:spPr>
          <a:xfrm>
            <a:off x="64008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4 — A-SMS Gaia portal dashboard (all blades green)</a:t>
            </a:r>
            <a:endParaRPr lang="en-US" sz="1000" dirty="0"/>
          </a:p>
        </p:txBody>
      </p:sp>
      <p:pic>
        <p:nvPicPr>
          <p:cNvPr id="12" name="Image 1" descr="/sessions/adoring-amazing-albattani/mnt/sohanur/screenshots/Figure_5e_CPGW_SIC_Key.png"/>
          <p:cNvPicPr>
            <a:picLocks noChangeAspect="1"/>
          </p:cNvPicPr>
          <p:nvPr/>
        </p:nvPicPr>
        <p:blipFill>
          <a:blip r:embed="rId4"/>
          <a:srcRect/>
          <a:stretch/>
        </p:blipFill>
        <p:spPr>
          <a:xfrm>
            <a:off x="6217920" y="1737360"/>
            <a:ext cx="5394960" cy="3200400"/>
          </a:xfrm>
          <a:prstGeom prst="rect">
            <a:avLst/>
          </a:prstGeom>
        </p:spPr>
      </p:pic>
      <p:sp>
        <p:nvSpPr>
          <p:cNvPr id="13" name="Text 9"/>
          <p:cNvSpPr/>
          <p:nvPr/>
        </p:nvSpPr>
        <p:spPr>
          <a:xfrm>
            <a:off x="621792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5 — A-GW First-Time Wizard: SIC activation key</a:t>
            </a:r>
            <a:endParaRPr lang="en-US" sz="1000" dirty="0"/>
          </a:p>
        </p:txBody>
      </p:sp>
      <p:sp>
        <p:nvSpPr>
          <p:cNvPr id="14" name="Shape 10"/>
          <p:cNvSpPr/>
          <p:nvPr/>
        </p:nvSpPr>
        <p:spPr>
          <a:xfrm>
            <a:off x="640080" y="5394960"/>
            <a:ext cx="10881360" cy="1005840"/>
          </a:xfrm>
          <a:prstGeom prst="rect">
            <a:avLst/>
          </a:prstGeom>
          <a:solidFill>
            <a:srgbClr val="FFFFFF"/>
          </a:solidFill>
          <a:ln w="12700">
            <a:solidFill>
              <a:srgbClr val="E5E7EB"/>
            </a:solidFill>
            <a:prstDash val="solid"/>
          </a:ln>
        </p:spPr>
        <p:txBody>
          <a:bodyPr/>
          <a:lstStyle/>
          <a:p>
            <a:endParaRPr lang="en-IN"/>
          </a:p>
        </p:txBody>
      </p:sp>
      <p:sp>
        <p:nvSpPr>
          <p:cNvPr id="15" name="Shape 11"/>
          <p:cNvSpPr/>
          <p:nvPr/>
        </p:nvSpPr>
        <p:spPr>
          <a:xfrm>
            <a:off x="640080" y="5394960"/>
            <a:ext cx="73152" cy="1005840"/>
          </a:xfrm>
          <a:prstGeom prst="rect">
            <a:avLst/>
          </a:prstGeom>
          <a:solidFill>
            <a:srgbClr val="C1272D"/>
          </a:solidFill>
          <a:ln w="12700">
            <a:solidFill>
              <a:srgbClr val="C1272D"/>
            </a:solidFill>
            <a:prstDash val="solid"/>
          </a:ln>
        </p:spPr>
        <p:txBody>
          <a:bodyPr/>
          <a:lstStyle/>
          <a:p>
            <a:endParaRPr lang="en-IN"/>
          </a:p>
        </p:txBody>
      </p:sp>
      <p:sp>
        <p:nvSpPr>
          <p:cNvPr id="16" name="Text 12"/>
          <p:cNvSpPr/>
          <p:nvPr/>
        </p:nvSpPr>
        <p:spPr>
          <a:xfrm>
            <a:off x="868680" y="5440680"/>
            <a:ext cx="10607040" cy="914400"/>
          </a:xfrm>
          <a:prstGeom prst="rect">
            <a:avLst/>
          </a:prstGeom>
          <a:noFill/>
          <a:ln/>
        </p:spPr>
        <p:txBody>
          <a:bodyPr wrap="square" lIns="0" tIns="0" rIns="0" bIns="0" rtlCol="0" anchor="ctr"/>
          <a:lstStyle/>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A-SMS services up: cpwd, fwm, cpd and Internal Certificate Authority initialised on first boot.</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A-GW built from the same Gaia ISO — selected Security Gateway role with "managed by external SMS".</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One-time SIC activation key set to vpn1234 (valid only for the trust handshake, not a long-term password).</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Secure Internal Communication (SIC) Established</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0_SIC_Established_Successfully.png"/>
          <p:cNvPicPr>
            <a:picLocks noChangeAspect="1"/>
          </p:cNvPicPr>
          <p:nvPr/>
        </p:nvPicPr>
        <p:blipFill>
          <a:blip r:embed="rId3"/>
          <a:srcRect/>
          <a:stretch/>
        </p:blipFill>
        <p:spPr>
          <a:xfrm>
            <a:off x="640080" y="1737360"/>
            <a:ext cx="6858000" cy="4389120"/>
          </a:xfrm>
          <a:prstGeom prst="rect">
            <a:avLst/>
          </a:prstGeom>
        </p:spPr>
      </p:pic>
      <p:sp>
        <p:nvSpPr>
          <p:cNvPr id="11" name="Text 8"/>
          <p:cNvSpPr/>
          <p:nvPr/>
        </p:nvSpPr>
        <p:spPr>
          <a:xfrm>
            <a:off x="640080" y="6172200"/>
            <a:ext cx="685800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6 — SIC trust established between A-GW and A-SMS</a:t>
            </a:r>
            <a:endParaRPr lang="en-US" sz="1000" dirty="0"/>
          </a:p>
        </p:txBody>
      </p:sp>
      <p:sp>
        <p:nvSpPr>
          <p:cNvPr id="12" name="Shape 9"/>
          <p:cNvSpPr/>
          <p:nvPr/>
        </p:nvSpPr>
        <p:spPr>
          <a:xfrm>
            <a:off x="7726680" y="1737360"/>
            <a:ext cx="38404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7726680" y="1737360"/>
            <a:ext cx="73152" cy="4389120"/>
          </a:xfrm>
          <a:prstGeom prst="rect">
            <a:avLst/>
          </a:prstGeom>
          <a:solidFill>
            <a:srgbClr val="C1272D"/>
          </a:solidFill>
          <a:ln w="12700">
            <a:solidFill>
              <a:srgbClr val="C1272D"/>
            </a:solidFill>
            <a:prstDash val="solid"/>
          </a:ln>
        </p:spPr>
        <p:txBody>
          <a:bodyPr/>
          <a:lstStyle/>
          <a:p>
            <a:endParaRPr lang="en-IN"/>
          </a:p>
        </p:txBody>
      </p:sp>
      <p:sp>
        <p:nvSpPr>
          <p:cNvPr id="14" name="Text 11"/>
          <p:cNvSpPr/>
          <p:nvPr/>
        </p:nvSpPr>
        <p:spPr>
          <a:xfrm>
            <a:off x="7909560" y="1828800"/>
            <a:ext cx="3566160" cy="411480"/>
          </a:xfrm>
          <a:prstGeom prst="rect">
            <a:avLst/>
          </a:prstGeom>
          <a:noFill/>
          <a:ln/>
        </p:spPr>
        <p:txBody>
          <a:bodyPr wrap="square" lIns="0" tIns="0" rIns="0" bIns="0" rtlCol="0" anchor="ctr"/>
          <a:lstStyle/>
          <a:p>
            <a:pPr marL="0" indent="0">
              <a:buNone/>
            </a:pPr>
            <a:r>
              <a:rPr lang="en-US" sz="1400" b="1" dirty="0">
                <a:solidFill>
                  <a:srgbClr val="0B1F3A"/>
                </a:solidFill>
                <a:latin typeface="Georgia" pitchFamily="34" charset="0"/>
                <a:ea typeface="Georgia" pitchFamily="34" charset="-122"/>
                <a:cs typeface="Georgia" pitchFamily="34" charset="-120"/>
              </a:rPr>
              <a:t>Problem solved: SIC error 325</a:t>
            </a:r>
            <a:endParaRPr lang="en-US" sz="1400" dirty="0"/>
          </a:p>
        </p:txBody>
      </p:sp>
      <p:sp>
        <p:nvSpPr>
          <p:cNvPr id="15" name="Text 12"/>
          <p:cNvSpPr/>
          <p:nvPr/>
        </p:nvSpPr>
        <p:spPr>
          <a:xfrm>
            <a:off x="7909560" y="2286000"/>
            <a:ext cx="3566160" cy="3749040"/>
          </a:xfrm>
          <a:prstGeom prst="rect">
            <a:avLst/>
          </a:prstGeom>
          <a:noFill/>
          <a:ln/>
        </p:spPr>
        <p:txBody>
          <a:bodyPr wrap="square" lIns="0" tIns="0" rIns="0" bIns="0" rtlCol="0" anchor="t"/>
          <a:lstStyle/>
          <a:p>
            <a:pPr marL="0" indent="0">
              <a:buNone/>
            </a:pPr>
            <a:r>
              <a:rPr lang="en-US" sz="1100" dirty="0">
                <a:solidFill>
                  <a:srgbClr val="334155"/>
                </a:solidFill>
                <a:latin typeface="Calibri" pitchFamily="34" charset="0"/>
                <a:ea typeface="Calibri" pitchFamily="34" charset="-122"/>
                <a:cs typeface="Calibri" pitchFamily="34" charset="-120"/>
              </a:rPr>
              <a:t>First attempt failed with "Failed to connect to Security Gateway".</a:t>
            </a:r>
            <a:endParaRPr lang="en-US" sz="11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100" dirty="0"/>
          </a:p>
          <a:p>
            <a:pPr marL="0" indent="0">
              <a:buNone/>
            </a:pPr>
            <a:r>
              <a:rPr lang="en-US" sz="1100" b="1" dirty="0">
                <a:solidFill>
                  <a:srgbClr val="0B1F3A"/>
                </a:solidFill>
                <a:latin typeface="Calibri" pitchFamily="34" charset="0"/>
                <a:ea typeface="Calibri" pitchFamily="34" charset="-122"/>
                <a:cs typeface="Calibri" pitchFamily="34" charset="-120"/>
              </a:rPr>
              <a:t>Root cause</a:t>
            </a:r>
            <a:endParaRPr lang="en-US" sz="1100" dirty="0"/>
          </a:p>
          <a:p>
            <a:pPr marL="0" indent="0">
              <a:buNone/>
            </a:pPr>
            <a:r>
              <a:rPr lang="en-US" sz="1100" dirty="0">
                <a:solidFill>
                  <a:srgbClr val="334155"/>
                </a:solidFill>
                <a:latin typeface="Calibri" pitchFamily="34" charset="0"/>
                <a:ea typeface="Calibri" pitchFamily="34" charset="-122"/>
                <a:cs typeface="Calibri" pitchFamily="34" charset="-120"/>
              </a:rPr>
              <a:t>~4 hour clock skew between A-GW and A-SMS. ICA rejects certificates outside its validity window (Bhatt &amp; Manadhata 2021).</a:t>
            </a:r>
            <a:endParaRPr lang="en-US" sz="11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100" dirty="0"/>
          </a:p>
          <a:p>
            <a:pPr marL="0" indent="0">
              <a:buNone/>
            </a:pPr>
            <a:r>
              <a:rPr lang="en-US" sz="1100" b="1" dirty="0">
                <a:solidFill>
                  <a:srgbClr val="0B1F3A"/>
                </a:solidFill>
                <a:latin typeface="Calibri" pitchFamily="34" charset="0"/>
                <a:ea typeface="Calibri" pitchFamily="34" charset="-122"/>
                <a:cs typeface="Calibri" pitchFamily="34" charset="-120"/>
              </a:rPr>
              <a:t>Fix</a:t>
            </a:r>
            <a:endParaRPr lang="en-US" sz="1100" dirty="0"/>
          </a:p>
          <a:p>
            <a:pPr marL="0" indent="0">
              <a:buNone/>
            </a:pPr>
            <a:r>
              <a:rPr lang="en-US" sz="1100" dirty="0">
                <a:solidFill>
                  <a:srgbClr val="334155"/>
                </a:solidFill>
                <a:latin typeface="Calibri" pitchFamily="34" charset="0"/>
                <a:ea typeface="Calibri" pitchFamily="34" charset="-122"/>
                <a:cs typeface="Calibri" pitchFamily="34" charset="-120"/>
              </a:rPr>
              <a:t>set date / set time in Gaia clish, cpconfig option 5 to reset SIC, re-ran handshake.</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SmartConsole Installed on A-GUI</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7_SmartConsole_Installation_Complete.png"/>
          <p:cNvPicPr>
            <a:picLocks noChangeAspect="1"/>
          </p:cNvPicPr>
          <p:nvPr/>
        </p:nvPicPr>
        <p:blipFill>
          <a:blip r:embed="rId3"/>
          <a:srcRect/>
          <a:stretch/>
        </p:blipFill>
        <p:spPr>
          <a:xfrm>
            <a:off x="640080" y="1737360"/>
            <a:ext cx="5394960" cy="3931920"/>
          </a:xfrm>
          <a:prstGeom prst="rect">
            <a:avLst/>
          </a:prstGeom>
        </p:spPr>
      </p:pic>
      <p:sp>
        <p:nvSpPr>
          <p:cNvPr id="11" name="Text 8"/>
          <p:cNvSpPr/>
          <p:nvPr/>
        </p:nvSpPr>
        <p:spPr>
          <a:xfrm>
            <a:off x="64008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7 — SmartConsole installation complete</a:t>
            </a:r>
            <a:endParaRPr lang="en-US" sz="1000" dirty="0"/>
          </a:p>
        </p:txBody>
      </p:sp>
      <p:pic>
        <p:nvPicPr>
          <p:cNvPr id="12" name="Image 1" descr="/sessions/adoring-amazing-albattani/mnt/sohanur/screenshots/Figure_9_SmartConsole_Dashboard_Overview.png"/>
          <p:cNvPicPr>
            <a:picLocks noChangeAspect="1"/>
          </p:cNvPicPr>
          <p:nvPr/>
        </p:nvPicPr>
        <p:blipFill>
          <a:blip r:embed="rId4"/>
          <a:srcRect/>
          <a:stretch/>
        </p:blipFill>
        <p:spPr>
          <a:xfrm>
            <a:off x="6217920" y="1737360"/>
            <a:ext cx="5394960" cy="3931920"/>
          </a:xfrm>
          <a:prstGeom prst="rect">
            <a:avLst/>
          </a:prstGeom>
        </p:spPr>
      </p:pic>
      <p:sp>
        <p:nvSpPr>
          <p:cNvPr id="13" name="Text 9"/>
          <p:cNvSpPr/>
          <p:nvPr/>
        </p:nvSpPr>
        <p:spPr>
          <a:xfrm>
            <a:off x="621792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8 — SmartConsole dashboard connected to A-SMS</a:t>
            </a:r>
            <a:endParaRPr lang="en-US" sz="1000" dirty="0"/>
          </a:p>
        </p:txBody>
      </p:sp>
      <p:sp>
        <p:nvSpPr>
          <p:cNvPr id="14" name="Shape 10"/>
          <p:cNvSpPr/>
          <p:nvPr/>
        </p:nvSpPr>
        <p:spPr>
          <a:xfrm>
            <a:off x="640080" y="6080760"/>
            <a:ext cx="10881360" cy="320040"/>
          </a:xfrm>
          <a:prstGeom prst="rect">
            <a:avLst/>
          </a:prstGeom>
          <a:solidFill>
            <a:srgbClr val="FFFFFF"/>
          </a:solidFill>
          <a:ln w="12700">
            <a:solidFill>
              <a:srgbClr val="E5E7EB"/>
            </a:solidFill>
            <a:prstDash val="solid"/>
          </a:ln>
        </p:spPr>
        <p:txBody>
          <a:bodyPr/>
          <a:lstStyle/>
          <a:p>
            <a:endParaRPr lang="en-IN"/>
          </a:p>
        </p:txBody>
      </p:sp>
      <p:sp>
        <p:nvSpPr>
          <p:cNvPr id="15" name="Text 11"/>
          <p:cNvSpPr/>
          <p:nvPr/>
        </p:nvSpPr>
        <p:spPr>
          <a:xfrm>
            <a:off x="822960" y="6080760"/>
            <a:ext cx="10515600" cy="320040"/>
          </a:xfrm>
          <a:prstGeom prst="rect">
            <a:avLst/>
          </a:prstGeom>
          <a:noFill/>
          <a:ln/>
        </p:spPr>
        <p:txBody>
          <a:bodyPr wrap="square" lIns="0" tIns="0" rIns="0" bIns="0" rtlCol="0" anchor="ctr"/>
          <a:lstStyle/>
          <a:p>
            <a:pPr marL="0" indent="0">
              <a:buNone/>
            </a:pPr>
            <a:r>
              <a:rPr lang="en-US" sz="1000" i="1" dirty="0">
                <a:solidFill>
                  <a:srgbClr val="334155"/>
                </a:solidFill>
                <a:latin typeface="Calibri" pitchFamily="34" charset="0"/>
                <a:ea typeface="Calibri" pitchFamily="34" charset="-122"/>
                <a:cs typeface="Calibri" pitchFamily="34" charset="-120"/>
              </a:rPr>
              <a:t>Single pane of glass: objects, policies, logs, and system status without SSH — the reason a management server exists.</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Licensing: NGTP Package Active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27_AGW_License_Policies.png"/>
          <p:cNvPicPr>
            <a:picLocks noChangeAspect="1"/>
          </p:cNvPicPr>
          <p:nvPr/>
        </p:nvPicPr>
        <p:blipFill>
          <a:blip r:embed="rId3"/>
          <a:srcRect/>
          <a:stretch/>
        </p:blipFill>
        <p:spPr>
          <a:xfrm>
            <a:off x="640080" y="1737360"/>
            <a:ext cx="6858000" cy="4389120"/>
          </a:xfrm>
          <a:prstGeom prst="rect">
            <a:avLst/>
          </a:prstGeom>
        </p:spPr>
      </p:pic>
      <p:sp>
        <p:nvSpPr>
          <p:cNvPr id="11" name="Text 8"/>
          <p:cNvSpPr/>
          <p:nvPr/>
        </p:nvSpPr>
        <p:spPr>
          <a:xfrm>
            <a:off x="640080" y="6172200"/>
            <a:ext cx="685800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9 — A-GW licences and policy view</a:t>
            </a:r>
            <a:endParaRPr lang="en-US" sz="10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7726680" y="1737360"/>
          <a:ext cx="3840480" cy="1645920"/>
        </p:xfrm>
        <a:graphic>
          <a:graphicData uri="http://schemas.openxmlformats.org/drawingml/2006/table">
            <a:tbl>
              <a:tblPr/>
              <a:tblGrid>
                <a:gridCol w="914400">
                  <a:extLst>
                    <a:ext uri="{9D8B030D-6E8A-4147-A177-3AD203B41FA5}">
                      <a16:colId xmlns:a16="http://schemas.microsoft.com/office/drawing/2014/main" val="20000"/>
                    </a:ext>
                  </a:extLst>
                </a:gridCol>
                <a:gridCol w="2103120">
                  <a:extLst>
                    <a:ext uri="{9D8B030D-6E8A-4147-A177-3AD203B41FA5}">
                      <a16:colId xmlns:a16="http://schemas.microsoft.com/office/drawing/2014/main" val="20001"/>
                    </a:ext>
                  </a:extLst>
                </a:gridCol>
                <a:gridCol w="822960">
                  <a:extLst>
                    <a:ext uri="{9D8B030D-6E8A-4147-A177-3AD203B41FA5}">
                      <a16:colId xmlns:a16="http://schemas.microsoft.com/office/drawing/2014/main" val="20002"/>
                    </a:ext>
                  </a:extLst>
                </a:gridCol>
              </a:tblGrid>
              <a:tr h="54864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Appliance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Licence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Validity</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extLst>
                  <a:ext uri="{0D108BD9-81ED-4DB2-BD59-A6C34878D82A}">
                    <a16:rowId xmlns:a16="http://schemas.microsoft.com/office/drawing/2014/main" val="10000"/>
                  </a:ext>
                </a:extLst>
              </a:tr>
              <a:tr h="54864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A-SMS</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Network Policy Mgmt + SmartLog + Endpoint Mgmt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15-day eval</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4864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A-GW</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NGTP (FW, IPS, AB, AV, TE, TX, URL, AppCtrl, IdA)</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15-day eval</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bl>
          </a:graphicData>
        </a:graphic>
      </p:graphicFrame>
      <p:sp>
        <p:nvSpPr>
          <p:cNvPr id="13" name="Shape 9"/>
          <p:cNvSpPr/>
          <p:nvPr/>
        </p:nvSpPr>
        <p:spPr>
          <a:xfrm>
            <a:off x="7726680" y="3931920"/>
            <a:ext cx="3840480" cy="2194560"/>
          </a:xfrm>
          <a:prstGeom prst="rect">
            <a:avLst/>
          </a:prstGeom>
          <a:solidFill>
            <a:srgbClr val="FFFFFF"/>
          </a:solidFill>
          <a:ln w="12700">
            <a:solidFill>
              <a:srgbClr val="E5E7EB"/>
            </a:solidFill>
            <a:prstDash val="solid"/>
          </a:ln>
        </p:spPr>
        <p:txBody>
          <a:bodyPr/>
          <a:lstStyle/>
          <a:p>
            <a:endParaRPr lang="en-IN"/>
          </a:p>
        </p:txBody>
      </p:sp>
      <p:sp>
        <p:nvSpPr>
          <p:cNvPr id="14" name="Shape 10"/>
          <p:cNvSpPr/>
          <p:nvPr/>
        </p:nvSpPr>
        <p:spPr>
          <a:xfrm>
            <a:off x="7726680" y="3931920"/>
            <a:ext cx="73152" cy="2194560"/>
          </a:xfrm>
          <a:prstGeom prst="rect">
            <a:avLst/>
          </a:prstGeom>
          <a:solidFill>
            <a:srgbClr val="C1272D"/>
          </a:solidFill>
          <a:ln w="12700">
            <a:solidFill>
              <a:srgbClr val="C1272D"/>
            </a:solidFill>
            <a:prstDash val="solid"/>
          </a:ln>
        </p:spPr>
        <p:txBody>
          <a:bodyPr/>
          <a:lstStyle/>
          <a:p>
            <a:endParaRPr lang="en-IN"/>
          </a:p>
        </p:txBody>
      </p:sp>
      <p:sp>
        <p:nvSpPr>
          <p:cNvPr id="15" name="Text 11"/>
          <p:cNvSpPr/>
          <p:nvPr/>
        </p:nvSpPr>
        <p:spPr>
          <a:xfrm>
            <a:off x="7909560" y="3977640"/>
            <a:ext cx="356616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Verification</a:t>
            </a:r>
            <a:endParaRPr lang="en-US" sz="1300" dirty="0"/>
          </a:p>
        </p:txBody>
      </p:sp>
      <p:sp>
        <p:nvSpPr>
          <p:cNvPr id="16" name="Text 12"/>
          <p:cNvSpPr/>
          <p:nvPr/>
        </p:nvSpPr>
        <p:spPr>
          <a:xfrm>
            <a:off x="8092440" y="4389120"/>
            <a:ext cx="3383280" cy="1645920"/>
          </a:xfrm>
          <a:prstGeom prst="rect">
            <a:avLst/>
          </a:prstGeom>
          <a:noFill/>
          <a:ln/>
        </p:spPr>
        <p:txBody>
          <a:bodyPr wrap="square" lIns="0" tIns="0" rIns="0" bIns="0" rtlCol="0" anchor="t"/>
          <a:lstStyle/>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cplic put — attached licence file</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cplic db_print — listed active blades</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NGTP confirmed on A-GW; mgmt features on A-SMS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Connectivity Verification and Empty Policy</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3h_Win10GUI_PingTest_GW.png"/>
          <p:cNvPicPr>
            <a:picLocks noChangeAspect="1"/>
          </p:cNvPicPr>
          <p:nvPr/>
        </p:nvPicPr>
        <p:blipFill>
          <a:blip r:embed="rId3"/>
          <a:srcRect/>
          <a:stretch/>
        </p:blipFill>
        <p:spPr>
          <a:xfrm>
            <a:off x="640080" y="1737360"/>
            <a:ext cx="5394960" cy="3931920"/>
          </a:xfrm>
          <a:prstGeom prst="rect">
            <a:avLst/>
          </a:prstGeom>
        </p:spPr>
      </p:pic>
      <p:sp>
        <p:nvSpPr>
          <p:cNvPr id="11" name="Text 8"/>
          <p:cNvSpPr/>
          <p:nvPr/>
        </p:nvSpPr>
        <p:spPr>
          <a:xfrm>
            <a:off x="64008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10 — Ping 192.168.1.50 → 192.168.1.1 (gateway)</a:t>
            </a:r>
            <a:endParaRPr lang="en-US" sz="1000" dirty="0"/>
          </a:p>
        </p:txBody>
      </p:sp>
      <p:pic>
        <p:nvPicPr>
          <p:cNvPr id="12" name="Image 1" descr="/sessions/adoring-amazing-albattani/mnt/sohanur/screenshots/Figure_14_Initial_Policy_Empty.png"/>
          <p:cNvPicPr>
            <a:picLocks noChangeAspect="1"/>
          </p:cNvPicPr>
          <p:nvPr/>
        </p:nvPicPr>
        <p:blipFill>
          <a:blip r:embed="rId4"/>
          <a:srcRect/>
          <a:stretch/>
        </p:blipFill>
        <p:spPr>
          <a:xfrm>
            <a:off x="6217920" y="1737360"/>
            <a:ext cx="5394960" cy="3931920"/>
          </a:xfrm>
          <a:prstGeom prst="rect">
            <a:avLst/>
          </a:prstGeom>
        </p:spPr>
      </p:pic>
      <p:sp>
        <p:nvSpPr>
          <p:cNvPr id="13" name="Text 9"/>
          <p:cNvSpPr/>
          <p:nvPr/>
        </p:nvSpPr>
        <p:spPr>
          <a:xfrm>
            <a:off x="621792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11 — Initial empty Access Control policy</a:t>
            </a:r>
            <a:endParaRPr lang="en-US" sz="1000" dirty="0"/>
          </a:p>
        </p:txBody>
      </p:sp>
      <p:sp>
        <p:nvSpPr>
          <p:cNvPr id="14" name="Shape 10"/>
          <p:cNvSpPr/>
          <p:nvPr/>
        </p:nvSpPr>
        <p:spPr>
          <a:xfrm>
            <a:off x="640080" y="6080760"/>
            <a:ext cx="10881360" cy="320040"/>
          </a:xfrm>
          <a:prstGeom prst="rect">
            <a:avLst/>
          </a:prstGeom>
          <a:solidFill>
            <a:srgbClr val="FFFFFF"/>
          </a:solidFill>
          <a:ln w="12700">
            <a:solidFill>
              <a:srgbClr val="E5E7EB"/>
            </a:solidFill>
            <a:prstDash val="solid"/>
          </a:ln>
        </p:spPr>
        <p:txBody>
          <a:bodyPr/>
          <a:lstStyle/>
          <a:p>
            <a:endParaRPr lang="en-IN"/>
          </a:p>
        </p:txBody>
      </p:sp>
      <p:sp>
        <p:nvSpPr>
          <p:cNvPr id="15" name="Text 11"/>
          <p:cNvSpPr/>
          <p:nvPr/>
        </p:nvSpPr>
        <p:spPr>
          <a:xfrm>
            <a:off x="822960" y="6080760"/>
            <a:ext cx="10515600" cy="320040"/>
          </a:xfrm>
          <a:prstGeom prst="rect">
            <a:avLst/>
          </a:prstGeom>
          <a:noFill/>
          <a:ln/>
        </p:spPr>
        <p:txBody>
          <a:bodyPr wrap="square" lIns="0" tIns="0" rIns="0" bIns="0" rtlCol="0" anchor="ctr"/>
          <a:lstStyle/>
          <a:p>
            <a:pPr marL="0" indent="0">
              <a:buNone/>
            </a:pPr>
            <a:r>
              <a:rPr lang="en-US" sz="1100" b="1" dirty="0">
                <a:solidFill>
                  <a:srgbClr val="0E7C86"/>
                </a:solidFill>
                <a:latin typeface="Calibri" pitchFamily="34" charset="0"/>
                <a:ea typeface="Calibri" pitchFamily="34" charset="-122"/>
                <a:cs typeface="Calibri" pitchFamily="34" charset="-120"/>
              </a:rPr>
              <a:t>Both checks green → management plane ready. Task 1 complete.</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3">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Design Principles Behind the Rule Base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Least Privilege</a:t>
            </a:r>
            <a:endParaRPr lang="en-US" sz="1800" dirty="0"/>
          </a:p>
        </p:txBody>
      </p:sp>
      <p:sp>
        <p:nvSpPr>
          <p:cNvPr id="13" name="Text 11"/>
          <p:cNvSpPr/>
          <p:nvPr/>
        </p:nvSpPr>
        <p:spPr>
          <a:xfrm>
            <a:off x="82296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Hosts can only talk to the services they need. Saltzer &amp; Schroeder via Stallings (2022).</a:t>
            </a:r>
            <a:endParaRPr lang="en-US" sz="1200" dirty="0"/>
          </a:p>
        </p:txBody>
      </p:sp>
      <p:sp>
        <p:nvSpPr>
          <p:cNvPr id="14" name="Shape 12"/>
          <p:cNvSpPr/>
          <p:nvPr/>
        </p:nvSpPr>
        <p:spPr>
          <a:xfrm>
            <a:off x="434340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Defence in Depth</a:t>
            </a:r>
            <a:endParaRPr lang="en-US" sz="1800" dirty="0"/>
          </a:p>
        </p:txBody>
      </p:sp>
      <p:sp>
        <p:nvSpPr>
          <p:cNvPr id="17" name="Text 15"/>
          <p:cNvSpPr/>
          <p:nvPr/>
        </p:nvSpPr>
        <p:spPr>
          <a:xfrm>
            <a:off x="452628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Firewall, IPS, and AD authentication layered so one error does not collapse the posture (Anderson 2020; Tariq et al. 2023).</a:t>
            </a:r>
            <a:endParaRPr lang="en-US" sz="1200" dirty="0"/>
          </a:p>
        </p:txBody>
      </p:sp>
      <p:sp>
        <p:nvSpPr>
          <p:cNvPr id="18" name="Shape 16"/>
          <p:cNvSpPr/>
          <p:nvPr/>
        </p:nvSpPr>
        <p:spPr>
          <a:xfrm>
            <a:off x="804672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Zero Trust</a:t>
            </a:r>
            <a:endParaRPr lang="en-US" sz="1800" dirty="0"/>
          </a:p>
        </p:txBody>
      </p:sp>
      <p:sp>
        <p:nvSpPr>
          <p:cNvPr id="21" name="Text 19"/>
          <p:cNvSpPr/>
          <p:nvPr/>
        </p:nvSpPr>
        <p:spPr>
          <a:xfrm>
            <a:off x="822960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Location is not trust. NIST SP 800-207 (Rose et al. 2020); Stafford (2020).</a:t>
            </a:r>
            <a:endParaRPr lang="en-US" sz="1200" dirty="0"/>
          </a:p>
        </p:txBody>
      </p:sp>
      <p:sp>
        <p:nvSpPr>
          <p:cNvPr id="22" name="Shape 20"/>
          <p:cNvSpPr/>
          <p:nvPr/>
        </p:nvSpPr>
        <p:spPr>
          <a:xfrm>
            <a:off x="640080" y="4251960"/>
            <a:ext cx="10881360" cy="1874520"/>
          </a:xfrm>
          <a:prstGeom prst="rect">
            <a:avLst/>
          </a:prstGeom>
          <a:solidFill>
            <a:srgbClr val="0B1F3A"/>
          </a:solidFill>
          <a:ln w="12700">
            <a:solidFill>
              <a:srgbClr val="0B1F3A"/>
            </a:solidFill>
            <a:prstDash val="solid"/>
          </a:ln>
        </p:spPr>
        <p:txBody>
          <a:bodyPr/>
          <a:lstStyle/>
          <a:p>
            <a:endParaRPr lang="en-IN"/>
          </a:p>
        </p:txBody>
      </p:sp>
      <p:sp>
        <p:nvSpPr>
          <p:cNvPr id="23" name="Text 21"/>
          <p:cNvSpPr/>
          <p:nvPr/>
        </p:nvSpPr>
        <p:spPr>
          <a:xfrm>
            <a:off x="868680" y="4343400"/>
            <a:ext cx="10424160" cy="365760"/>
          </a:xfrm>
          <a:prstGeom prst="rect">
            <a:avLst/>
          </a:prstGeom>
          <a:noFill/>
          <a:ln/>
        </p:spPr>
        <p:txBody>
          <a:bodyPr wrap="square" lIns="0" tIns="0" rIns="0" bIns="0" rtlCol="0" anchor="ctr"/>
          <a:lstStyle/>
          <a:p>
            <a:pPr marL="0" indent="0">
              <a:buNone/>
            </a:pPr>
            <a:r>
              <a:rPr lang="en-US" sz="1500" b="1" dirty="0">
                <a:solidFill>
                  <a:srgbClr val="FFFFFF"/>
                </a:solidFill>
                <a:latin typeface="Georgia" pitchFamily="34" charset="0"/>
                <a:ea typeface="Georgia" pitchFamily="34" charset="-122"/>
                <a:cs typeface="Georgia" pitchFamily="34" charset="-120"/>
              </a:rPr>
              <a:t>Standards that shaped this policy</a:t>
            </a:r>
            <a:endParaRPr lang="en-US" sz="1500" dirty="0"/>
          </a:p>
        </p:txBody>
      </p:sp>
      <p:sp>
        <p:nvSpPr>
          <p:cNvPr id="24" name="Text 22"/>
          <p:cNvSpPr/>
          <p:nvPr/>
        </p:nvSpPr>
        <p:spPr>
          <a:xfrm>
            <a:off x="868680" y="4709160"/>
            <a:ext cx="10424160" cy="1325880"/>
          </a:xfrm>
          <a:prstGeom prst="rect">
            <a:avLst/>
          </a:prstGeom>
          <a:noFill/>
          <a:ln/>
        </p:spPr>
        <p:txBody>
          <a:bodyPr wrap="square" lIns="0" tIns="0" rIns="0" bIns="0" rtlCol="0" anchor="t"/>
          <a:lstStyle/>
          <a:p>
            <a:pPr marL="0" indent="0">
              <a:buNone/>
            </a:pPr>
            <a:r>
              <a:rPr lang="en-US" sz="1200" b="1" dirty="0">
                <a:solidFill>
                  <a:srgbClr val="D4A017"/>
                </a:solidFill>
                <a:latin typeface="Calibri" pitchFamily="34" charset="0"/>
                <a:ea typeface="Calibri" pitchFamily="34" charset="-122"/>
                <a:cs typeface="Calibri" pitchFamily="34" charset="-120"/>
              </a:rPr>
              <a:t>ISO/IEC 27001:2022 (Annex A.13)</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Formal rule sets, change control, logging on all boundary devices.</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D4A017"/>
                </a:solidFill>
                <a:latin typeface="Calibri" pitchFamily="34" charset="0"/>
                <a:ea typeface="Calibri" pitchFamily="34" charset="-122"/>
                <a:cs typeface="Calibri" pitchFamily="34" charset="-120"/>
              </a:rPr>
              <a:t>CIS Critical Security Control 12 (CIS 2024)</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Default-deny on perimeter with denied traffic logged (met by Rule 7, the cleanup rule).</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4">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Network Objects Defined in SmartConsole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5_Network_Objects_Defined.png"/>
          <p:cNvPicPr>
            <a:picLocks noChangeAspect="1"/>
          </p:cNvPicPr>
          <p:nvPr/>
        </p:nvPicPr>
        <p:blipFill>
          <a:blip r:embed="rId3"/>
          <a:srcRect/>
          <a:stretch/>
        </p:blipFill>
        <p:spPr>
          <a:xfrm>
            <a:off x="640080" y="1737360"/>
            <a:ext cx="6858000" cy="4389120"/>
          </a:xfrm>
          <a:prstGeom prst="rect">
            <a:avLst/>
          </a:prstGeom>
        </p:spPr>
      </p:pic>
      <p:sp>
        <p:nvSpPr>
          <p:cNvPr id="11" name="Text 8"/>
          <p:cNvSpPr/>
          <p:nvPr/>
        </p:nvSpPr>
        <p:spPr>
          <a:xfrm>
            <a:off x="640080" y="6172200"/>
            <a:ext cx="685800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12 — Network objects defined in SmartConsole</a:t>
            </a:r>
            <a:endParaRPr lang="en-US" sz="1000" dirty="0"/>
          </a:p>
        </p:txBody>
      </p:sp>
      <p:graphicFrame>
        <p:nvGraphicFramePr>
          <p:cNvPr id="15" name="Table 0"/>
          <p:cNvGraphicFramePr>
            <a:graphicFrameLocks noGrp="1"/>
          </p:cNvGraphicFramePr>
          <p:nvPr>
            <p:extLst>
              <p:ext uri="{D42A27DB-BD31-4B8C-83A1-F6EECF244321}">
                <p14:modId xmlns:p14="http://schemas.microsoft.com/office/powerpoint/2010/main" val="1579011935"/>
              </p:ext>
            </p:extLst>
          </p:nvPr>
        </p:nvGraphicFramePr>
        <p:xfrm>
          <a:off x="7726680" y="1737360"/>
          <a:ext cx="3840480" cy="3200400"/>
        </p:xfrm>
        <a:graphic>
          <a:graphicData uri="http://schemas.openxmlformats.org/drawingml/2006/table">
            <a:tbl>
              <a:tblPr/>
              <a:tblGrid>
                <a:gridCol w="146304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1463040">
                  <a:extLst>
                    <a:ext uri="{9D8B030D-6E8A-4147-A177-3AD203B41FA5}">
                      <a16:colId xmlns:a16="http://schemas.microsoft.com/office/drawing/2014/main" val="20002"/>
                    </a:ext>
                  </a:extLst>
                </a:gridCol>
              </a:tblGrid>
              <a:tr h="45720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Object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Type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Value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extLst>
                  <a:ext uri="{0D108BD9-81ED-4DB2-BD59-A6C34878D82A}">
                    <a16:rowId xmlns:a16="http://schemas.microsoft.com/office/drawing/2014/main" val="10000"/>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Admin-Workstation</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Host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192.168.1.50</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A-GW</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Gateway</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192.168.1.1</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Web-Server</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Host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192.168.1.10</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DNS-Server</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Host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192.168.1.10</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Swansea-LAN</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Network</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192.168.1.0/24</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External-Network</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Network</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Simulated Internet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13" name="Text 9"/>
          <p:cNvSpPr/>
          <p:nvPr/>
        </p:nvSpPr>
        <p:spPr>
          <a:xfrm>
            <a:off x="7726680" y="5486400"/>
            <a:ext cx="3840480" cy="640080"/>
          </a:xfrm>
          <a:prstGeom prst="rect">
            <a:avLst/>
          </a:prstGeom>
          <a:noFill/>
          <a:ln/>
        </p:spPr>
        <p:txBody>
          <a:bodyPr wrap="square" lIns="0" tIns="0" rIns="0" bIns="0" rtlCol="0" anchor="t"/>
          <a:lstStyle/>
          <a:p>
            <a:pPr marL="0" indent="0">
              <a:buNone/>
            </a:pPr>
            <a:r>
              <a:rPr lang="en-US" sz="1000" i="1" dirty="0">
                <a:solidFill>
                  <a:srgbClr val="334155"/>
                </a:solidFill>
                <a:latin typeface="Calibri" pitchFamily="34" charset="0"/>
                <a:ea typeface="Calibri" pitchFamily="34" charset="-122"/>
                <a:cs typeface="Calibri" pitchFamily="34" charset="-120"/>
              </a:rPr>
              <a:t>Named objects keep the policy auditable — a renamed server means one update, not six.</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5">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Completed Firewall Rule Base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6_Firewall_Rule_Base_Complete.png"/>
          <p:cNvPicPr>
            <a:picLocks noChangeAspect="1"/>
          </p:cNvPicPr>
          <p:nvPr/>
        </p:nvPicPr>
        <p:blipFill>
          <a:blip r:embed="rId3"/>
          <a:srcRect/>
          <a:stretch/>
        </p:blipFill>
        <p:spPr>
          <a:xfrm>
            <a:off x="640080" y="1737360"/>
            <a:ext cx="8046720" cy="4389120"/>
          </a:xfrm>
          <a:prstGeom prst="rect">
            <a:avLst/>
          </a:prstGeom>
        </p:spPr>
      </p:pic>
      <p:sp>
        <p:nvSpPr>
          <p:cNvPr id="11" name="Text 8"/>
          <p:cNvSpPr/>
          <p:nvPr/>
        </p:nvSpPr>
        <p:spPr>
          <a:xfrm>
            <a:off x="640080" y="6172200"/>
            <a:ext cx="804672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13 — Completed rule base in SmartConsole</a:t>
            </a:r>
            <a:endParaRPr lang="en-US" sz="1000" dirty="0"/>
          </a:p>
        </p:txBody>
      </p:sp>
      <p:sp>
        <p:nvSpPr>
          <p:cNvPr id="12" name="Shape 9"/>
          <p:cNvSpPr/>
          <p:nvPr/>
        </p:nvSpPr>
        <p:spPr>
          <a:xfrm>
            <a:off x="8869680" y="1737360"/>
            <a:ext cx="26974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8869680" y="1737360"/>
            <a:ext cx="73152" cy="4389120"/>
          </a:xfrm>
          <a:prstGeom prst="rect">
            <a:avLst/>
          </a:prstGeom>
          <a:solidFill>
            <a:srgbClr val="C1272D"/>
          </a:solidFill>
          <a:ln w="12700">
            <a:solidFill>
              <a:srgbClr val="C1272D"/>
            </a:solidFill>
            <a:prstDash val="solid"/>
          </a:ln>
        </p:spPr>
        <p:txBody>
          <a:bodyPr/>
          <a:lstStyle/>
          <a:p>
            <a:endParaRPr lang="en-IN"/>
          </a:p>
        </p:txBody>
      </p:sp>
      <p:sp>
        <p:nvSpPr>
          <p:cNvPr id="14" name="Text 11"/>
          <p:cNvSpPr/>
          <p:nvPr/>
        </p:nvSpPr>
        <p:spPr>
          <a:xfrm>
            <a:off x="9052560" y="1828800"/>
            <a:ext cx="246888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7 rules at a glance</a:t>
            </a:r>
            <a:endParaRPr lang="en-US" sz="1300" dirty="0"/>
          </a:p>
        </p:txBody>
      </p:sp>
      <p:sp>
        <p:nvSpPr>
          <p:cNvPr id="15" name="Shape 12"/>
          <p:cNvSpPr/>
          <p:nvPr/>
        </p:nvSpPr>
        <p:spPr>
          <a:xfrm>
            <a:off x="9052560" y="2286000"/>
            <a:ext cx="320040" cy="329184"/>
          </a:xfrm>
          <a:prstGeom prst="rect">
            <a:avLst/>
          </a:prstGeom>
          <a:solidFill>
            <a:srgbClr val="0B1F3A"/>
          </a:solidFill>
          <a:ln w="12700">
            <a:solidFill>
              <a:srgbClr val="0B1F3A"/>
            </a:solidFill>
            <a:prstDash val="solid"/>
          </a:ln>
        </p:spPr>
        <p:txBody>
          <a:bodyPr/>
          <a:lstStyle/>
          <a:p>
            <a:endParaRPr lang="en-IN"/>
          </a:p>
        </p:txBody>
      </p:sp>
      <p:sp>
        <p:nvSpPr>
          <p:cNvPr id="16" name="Text 13"/>
          <p:cNvSpPr/>
          <p:nvPr/>
        </p:nvSpPr>
        <p:spPr>
          <a:xfrm>
            <a:off x="9052560" y="2286000"/>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R1</a:t>
            </a:r>
            <a:endParaRPr lang="en-US" sz="900" dirty="0"/>
          </a:p>
        </p:txBody>
      </p:sp>
      <p:sp>
        <p:nvSpPr>
          <p:cNvPr id="17" name="Text 14"/>
          <p:cNvSpPr/>
          <p:nvPr/>
        </p:nvSpPr>
        <p:spPr>
          <a:xfrm>
            <a:off x="9436608" y="2286000"/>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Admin → A-GW (SSH, HTTPS) — Accept</a:t>
            </a:r>
            <a:endParaRPr lang="en-US" sz="1000" dirty="0"/>
          </a:p>
        </p:txBody>
      </p:sp>
      <p:sp>
        <p:nvSpPr>
          <p:cNvPr id="18" name="Shape 15"/>
          <p:cNvSpPr/>
          <p:nvPr/>
        </p:nvSpPr>
        <p:spPr>
          <a:xfrm>
            <a:off x="9052560" y="2688336"/>
            <a:ext cx="320040" cy="329184"/>
          </a:xfrm>
          <a:prstGeom prst="rect">
            <a:avLst/>
          </a:prstGeom>
          <a:solidFill>
            <a:srgbClr val="0B1F3A"/>
          </a:solidFill>
          <a:ln w="12700">
            <a:solidFill>
              <a:srgbClr val="0B1F3A"/>
            </a:solidFill>
            <a:prstDash val="solid"/>
          </a:ln>
        </p:spPr>
        <p:txBody>
          <a:bodyPr/>
          <a:lstStyle/>
          <a:p>
            <a:endParaRPr lang="en-IN"/>
          </a:p>
        </p:txBody>
      </p:sp>
      <p:sp>
        <p:nvSpPr>
          <p:cNvPr id="19" name="Text 16"/>
          <p:cNvSpPr/>
          <p:nvPr/>
        </p:nvSpPr>
        <p:spPr>
          <a:xfrm>
            <a:off x="9052560" y="2688336"/>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R2</a:t>
            </a:r>
            <a:endParaRPr lang="en-US" sz="900" dirty="0"/>
          </a:p>
        </p:txBody>
      </p:sp>
      <p:sp>
        <p:nvSpPr>
          <p:cNvPr id="20" name="Text 17"/>
          <p:cNvSpPr/>
          <p:nvPr/>
        </p:nvSpPr>
        <p:spPr>
          <a:xfrm>
            <a:off x="9436608" y="2688336"/>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LAN → Any ICMP — Accept</a:t>
            </a:r>
            <a:endParaRPr lang="en-US" sz="1000" dirty="0"/>
          </a:p>
        </p:txBody>
      </p:sp>
      <p:sp>
        <p:nvSpPr>
          <p:cNvPr id="21" name="Shape 18"/>
          <p:cNvSpPr/>
          <p:nvPr/>
        </p:nvSpPr>
        <p:spPr>
          <a:xfrm>
            <a:off x="9052560" y="3090672"/>
            <a:ext cx="320040" cy="329184"/>
          </a:xfrm>
          <a:prstGeom prst="rect">
            <a:avLst/>
          </a:prstGeom>
          <a:solidFill>
            <a:srgbClr val="0B1F3A"/>
          </a:solidFill>
          <a:ln w="12700">
            <a:solidFill>
              <a:srgbClr val="0B1F3A"/>
            </a:solidFill>
            <a:prstDash val="solid"/>
          </a:ln>
        </p:spPr>
        <p:txBody>
          <a:bodyPr/>
          <a:lstStyle/>
          <a:p>
            <a:endParaRPr lang="en-IN"/>
          </a:p>
        </p:txBody>
      </p:sp>
      <p:sp>
        <p:nvSpPr>
          <p:cNvPr id="22" name="Text 19"/>
          <p:cNvSpPr/>
          <p:nvPr/>
        </p:nvSpPr>
        <p:spPr>
          <a:xfrm>
            <a:off x="9052560" y="3090672"/>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R3</a:t>
            </a:r>
            <a:endParaRPr lang="en-US" sz="900" dirty="0"/>
          </a:p>
        </p:txBody>
      </p:sp>
      <p:sp>
        <p:nvSpPr>
          <p:cNvPr id="23" name="Text 20"/>
          <p:cNvSpPr/>
          <p:nvPr/>
        </p:nvSpPr>
        <p:spPr>
          <a:xfrm>
            <a:off x="9436608" y="3090672"/>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Any → Web-Server (80, 443) — Accept</a:t>
            </a:r>
            <a:endParaRPr lang="en-US" sz="1000" dirty="0"/>
          </a:p>
        </p:txBody>
      </p:sp>
      <p:sp>
        <p:nvSpPr>
          <p:cNvPr id="24" name="Shape 21"/>
          <p:cNvSpPr/>
          <p:nvPr/>
        </p:nvSpPr>
        <p:spPr>
          <a:xfrm>
            <a:off x="9052560" y="3493008"/>
            <a:ext cx="320040" cy="329184"/>
          </a:xfrm>
          <a:prstGeom prst="rect">
            <a:avLst/>
          </a:prstGeom>
          <a:solidFill>
            <a:srgbClr val="0B1F3A"/>
          </a:solidFill>
          <a:ln w="12700">
            <a:solidFill>
              <a:srgbClr val="0B1F3A"/>
            </a:solidFill>
            <a:prstDash val="solid"/>
          </a:ln>
        </p:spPr>
        <p:txBody>
          <a:bodyPr/>
          <a:lstStyle/>
          <a:p>
            <a:endParaRPr lang="en-IN"/>
          </a:p>
        </p:txBody>
      </p:sp>
      <p:sp>
        <p:nvSpPr>
          <p:cNvPr id="25" name="Text 22"/>
          <p:cNvSpPr/>
          <p:nvPr/>
        </p:nvSpPr>
        <p:spPr>
          <a:xfrm>
            <a:off x="9052560" y="3493008"/>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R4</a:t>
            </a:r>
            <a:endParaRPr lang="en-US" sz="900" dirty="0"/>
          </a:p>
        </p:txBody>
      </p:sp>
      <p:sp>
        <p:nvSpPr>
          <p:cNvPr id="26" name="Text 23"/>
          <p:cNvSpPr/>
          <p:nvPr/>
        </p:nvSpPr>
        <p:spPr>
          <a:xfrm>
            <a:off x="9436608" y="3493008"/>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LAN → DNS-Server (53) — Accept</a:t>
            </a:r>
            <a:endParaRPr lang="en-US" sz="1000" dirty="0"/>
          </a:p>
        </p:txBody>
      </p:sp>
      <p:sp>
        <p:nvSpPr>
          <p:cNvPr id="27" name="Shape 24"/>
          <p:cNvSpPr/>
          <p:nvPr/>
        </p:nvSpPr>
        <p:spPr>
          <a:xfrm>
            <a:off x="9052560" y="3895344"/>
            <a:ext cx="320040" cy="329184"/>
          </a:xfrm>
          <a:prstGeom prst="rect">
            <a:avLst/>
          </a:prstGeom>
          <a:solidFill>
            <a:srgbClr val="0B1F3A"/>
          </a:solidFill>
          <a:ln w="12700">
            <a:solidFill>
              <a:srgbClr val="0B1F3A"/>
            </a:solidFill>
            <a:prstDash val="solid"/>
          </a:ln>
        </p:spPr>
        <p:txBody>
          <a:bodyPr/>
          <a:lstStyle/>
          <a:p>
            <a:endParaRPr lang="en-IN"/>
          </a:p>
        </p:txBody>
      </p:sp>
      <p:sp>
        <p:nvSpPr>
          <p:cNvPr id="28" name="Text 25"/>
          <p:cNvSpPr/>
          <p:nvPr/>
        </p:nvSpPr>
        <p:spPr>
          <a:xfrm>
            <a:off x="9052560" y="3895344"/>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R5</a:t>
            </a:r>
            <a:endParaRPr lang="en-US" sz="900" dirty="0"/>
          </a:p>
        </p:txBody>
      </p:sp>
      <p:sp>
        <p:nvSpPr>
          <p:cNvPr id="29" name="Text 26"/>
          <p:cNvSpPr/>
          <p:nvPr/>
        </p:nvSpPr>
        <p:spPr>
          <a:xfrm>
            <a:off x="9436608" y="3895344"/>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Telnet Any→Any — Drop + Log</a:t>
            </a:r>
            <a:endParaRPr lang="en-US" sz="1000" dirty="0"/>
          </a:p>
        </p:txBody>
      </p:sp>
      <p:sp>
        <p:nvSpPr>
          <p:cNvPr id="30" name="Shape 27"/>
          <p:cNvSpPr/>
          <p:nvPr/>
        </p:nvSpPr>
        <p:spPr>
          <a:xfrm>
            <a:off x="9052560" y="4297680"/>
            <a:ext cx="320040" cy="329184"/>
          </a:xfrm>
          <a:prstGeom prst="rect">
            <a:avLst/>
          </a:prstGeom>
          <a:solidFill>
            <a:srgbClr val="0B1F3A"/>
          </a:solidFill>
          <a:ln w="12700">
            <a:solidFill>
              <a:srgbClr val="0B1F3A"/>
            </a:solidFill>
            <a:prstDash val="solid"/>
          </a:ln>
        </p:spPr>
        <p:txBody>
          <a:bodyPr/>
          <a:lstStyle/>
          <a:p>
            <a:endParaRPr lang="en-IN"/>
          </a:p>
        </p:txBody>
      </p:sp>
      <p:sp>
        <p:nvSpPr>
          <p:cNvPr id="31" name="Text 28"/>
          <p:cNvSpPr/>
          <p:nvPr/>
        </p:nvSpPr>
        <p:spPr>
          <a:xfrm>
            <a:off x="9052560" y="4297680"/>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R6</a:t>
            </a:r>
            <a:endParaRPr lang="en-US" sz="900" dirty="0"/>
          </a:p>
        </p:txBody>
      </p:sp>
      <p:sp>
        <p:nvSpPr>
          <p:cNvPr id="32" name="Text 29"/>
          <p:cNvSpPr/>
          <p:nvPr/>
        </p:nvSpPr>
        <p:spPr>
          <a:xfrm>
            <a:off x="9436608" y="4297680"/>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LAN → Internet (80, 443) — Accept</a:t>
            </a:r>
            <a:endParaRPr lang="en-US" sz="1000" dirty="0"/>
          </a:p>
        </p:txBody>
      </p:sp>
      <p:sp>
        <p:nvSpPr>
          <p:cNvPr id="33" name="Shape 30"/>
          <p:cNvSpPr/>
          <p:nvPr/>
        </p:nvSpPr>
        <p:spPr>
          <a:xfrm>
            <a:off x="9052560" y="4700016"/>
            <a:ext cx="320040" cy="329184"/>
          </a:xfrm>
          <a:prstGeom prst="rect">
            <a:avLst/>
          </a:prstGeom>
          <a:solidFill>
            <a:srgbClr val="0B1F3A"/>
          </a:solidFill>
          <a:ln w="12700">
            <a:solidFill>
              <a:srgbClr val="0B1F3A"/>
            </a:solidFill>
            <a:prstDash val="solid"/>
          </a:ln>
        </p:spPr>
        <p:txBody>
          <a:bodyPr/>
          <a:lstStyle/>
          <a:p>
            <a:endParaRPr lang="en-IN"/>
          </a:p>
        </p:txBody>
      </p:sp>
      <p:sp>
        <p:nvSpPr>
          <p:cNvPr id="34" name="Text 31"/>
          <p:cNvSpPr/>
          <p:nvPr/>
        </p:nvSpPr>
        <p:spPr>
          <a:xfrm>
            <a:off x="9052560" y="4700016"/>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R7</a:t>
            </a:r>
            <a:endParaRPr lang="en-US" sz="900" dirty="0"/>
          </a:p>
        </p:txBody>
      </p:sp>
      <p:sp>
        <p:nvSpPr>
          <p:cNvPr id="35" name="Text 32"/>
          <p:cNvSpPr/>
          <p:nvPr/>
        </p:nvSpPr>
        <p:spPr>
          <a:xfrm>
            <a:off x="9436608" y="4700016"/>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Cleanup Any→Any — Drop + Log</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6">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Successful Policy Installation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7_Policy_Install_Success.png"/>
          <p:cNvPicPr>
            <a:picLocks noChangeAspect="1"/>
          </p:cNvPicPr>
          <p:nvPr/>
        </p:nvPicPr>
        <p:blipFill>
          <a:blip r:embed="rId3"/>
          <a:srcRect/>
          <a:stretch/>
        </p:blipFill>
        <p:spPr>
          <a:xfrm>
            <a:off x="640080" y="1737360"/>
            <a:ext cx="7589520" cy="4389120"/>
          </a:xfrm>
          <a:prstGeom prst="rect">
            <a:avLst/>
          </a:prstGeom>
        </p:spPr>
      </p:pic>
      <p:sp>
        <p:nvSpPr>
          <p:cNvPr id="11" name="Text 8"/>
          <p:cNvSpPr/>
          <p:nvPr/>
        </p:nvSpPr>
        <p:spPr>
          <a:xfrm>
            <a:off x="640080" y="6172200"/>
            <a:ext cx="758952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14 — Successful policy install on A-GW</a:t>
            </a:r>
            <a:endParaRPr lang="en-US" sz="1000" dirty="0"/>
          </a:p>
        </p:txBody>
      </p:sp>
      <p:sp>
        <p:nvSpPr>
          <p:cNvPr id="12" name="Shape 9"/>
          <p:cNvSpPr/>
          <p:nvPr/>
        </p:nvSpPr>
        <p:spPr>
          <a:xfrm>
            <a:off x="8412480" y="1737360"/>
            <a:ext cx="31546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8412480" y="1737360"/>
            <a:ext cx="73152" cy="4389120"/>
          </a:xfrm>
          <a:prstGeom prst="rect">
            <a:avLst/>
          </a:prstGeom>
          <a:solidFill>
            <a:srgbClr val="0E7C86"/>
          </a:solidFill>
          <a:ln w="12700">
            <a:solidFill>
              <a:srgbClr val="0E7C86"/>
            </a:solidFill>
            <a:prstDash val="solid"/>
          </a:ln>
        </p:spPr>
        <p:txBody>
          <a:bodyPr/>
          <a:lstStyle/>
          <a:p>
            <a:endParaRPr lang="en-IN"/>
          </a:p>
        </p:txBody>
      </p:sp>
      <p:sp>
        <p:nvSpPr>
          <p:cNvPr id="14" name="Text 11"/>
          <p:cNvSpPr/>
          <p:nvPr/>
        </p:nvSpPr>
        <p:spPr>
          <a:xfrm>
            <a:off x="8595360" y="1828800"/>
            <a:ext cx="292608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What "success" means</a:t>
            </a:r>
            <a:endParaRPr lang="en-US" sz="1300" dirty="0"/>
          </a:p>
        </p:txBody>
      </p:sp>
      <p:sp>
        <p:nvSpPr>
          <p:cNvPr id="15" name="Text 12"/>
          <p:cNvSpPr/>
          <p:nvPr/>
        </p:nvSpPr>
        <p:spPr>
          <a:xfrm>
            <a:off x="8595360" y="2286000"/>
            <a:ext cx="2926080" cy="365760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Policy compiled from SMS.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Pushed over SIC to A-GW.</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Gateway kernel reloaded rules without dropping established sessions.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Green tick — no warnings, no errors.</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7">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dirty="0"/>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Rule Verification from the Client</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8_HTTP_Connection_Allowed.png"/>
          <p:cNvPicPr>
            <a:picLocks noChangeAspect="1"/>
          </p:cNvPicPr>
          <p:nvPr/>
        </p:nvPicPr>
        <p:blipFill>
          <a:blip r:embed="rId3"/>
          <a:srcRect/>
          <a:stretch/>
        </p:blipFill>
        <p:spPr>
          <a:xfrm>
            <a:off x="640080" y="1737360"/>
            <a:ext cx="5394960" cy="3931920"/>
          </a:xfrm>
          <a:prstGeom prst="rect">
            <a:avLst/>
          </a:prstGeom>
        </p:spPr>
      </p:pic>
      <p:sp>
        <p:nvSpPr>
          <p:cNvPr id="11" name="Text 8"/>
          <p:cNvSpPr/>
          <p:nvPr/>
        </p:nvSpPr>
        <p:spPr>
          <a:xfrm>
            <a:off x="64008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15 — HTTP to internal IIS allowed (Rule 3)</a:t>
            </a:r>
            <a:endParaRPr lang="en-US" sz="1000" dirty="0"/>
          </a:p>
        </p:txBody>
      </p:sp>
      <p:pic>
        <p:nvPicPr>
          <p:cNvPr id="12" name="Image 1" descr="/sessions/adoring-amazing-albattani/mnt/sohanur/screenshots/Figure_19_Telnet_Blocked_and_Ping_Allowed.png"/>
          <p:cNvPicPr>
            <a:picLocks noChangeAspect="1"/>
          </p:cNvPicPr>
          <p:nvPr/>
        </p:nvPicPr>
        <p:blipFill>
          <a:blip r:embed="rId4"/>
          <a:srcRect/>
          <a:stretch/>
        </p:blipFill>
        <p:spPr>
          <a:xfrm>
            <a:off x="6217920" y="1737360"/>
            <a:ext cx="5394960" cy="3931920"/>
          </a:xfrm>
          <a:prstGeom prst="rect">
            <a:avLst/>
          </a:prstGeom>
        </p:spPr>
      </p:pic>
      <p:sp>
        <p:nvSpPr>
          <p:cNvPr id="13" name="Text 9"/>
          <p:cNvSpPr/>
          <p:nvPr/>
        </p:nvSpPr>
        <p:spPr>
          <a:xfrm>
            <a:off x="621792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16 — Telnet blocked (Rule 5); ping allowed (Rule 2)</a:t>
            </a:r>
            <a:endParaRPr lang="en-US" sz="1000" dirty="0"/>
          </a:p>
        </p:txBody>
      </p:sp>
      <p:sp>
        <p:nvSpPr>
          <p:cNvPr id="14" name="Shape 10"/>
          <p:cNvSpPr/>
          <p:nvPr/>
        </p:nvSpPr>
        <p:spPr>
          <a:xfrm>
            <a:off x="640080" y="6080760"/>
            <a:ext cx="10881360" cy="320040"/>
          </a:xfrm>
          <a:prstGeom prst="rect">
            <a:avLst/>
          </a:prstGeom>
          <a:solidFill>
            <a:srgbClr val="FFFFFF"/>
          </a:solidFill>
          <a:ln w="12700">
            <a:solidFill>
              <a:srgbClr val="E5E7EB"/>
            </a:solidFill>
            <a:prstDash val="solid"/>
          </a:ln>
        </p:spPr>
        <p:txBody>
          <a:bodyPr/>
          <a:lstStyle/>
          <a:p>
            <a:endParaRPr lang="en-IN"/>
          </a:p>
        </p:txBody>
      </p:sp>
      <p:sp>
        <p:nvSpPr>
          <p:cNvPr id="15" name="Text 11"/>
          <p:cNvSpPr/>
          <p:nvPr/>
        </p:nvSpPr>
        <p:spPr>
          <a:xfrm>
            <a:off x="822960" y="6080760"/>
            <a:ext cx="10515600" cy="320040"/>
          </a:xfrm>
          <a:prstGeom prst="rect">
            <a:avLst/>
          </a:prstGeom>
          <a:noFill/>
          <a:ln/>
        </p:spPr>
        <p:txBody>
          <a:bodyPr wrap="square" lIns="0" tIns="0" rIns="0" bIns="0" rtlCol="0" anchor="ctr"/>
          <a:lstStyle/>
          <a:p>
            <a:pPr marL="0" indent="0">
              <a:buNone/>
            </a:pPr>
            <a:r>
              <a:rPr lang="en-US" sz="1100" i="1" dirty="0">
                <a:solidFill>
                  <a:srgbClr val="334155"/>
                </a:solidFill>
                <a:latin typeface="Calibri" pitchFamily="34" charset="0"/>
                <a:ea typeface="Calibri" pitchFamily="34" charset="-122"/>
                <a:cs typeface="Calibri" pitchFamily="34" charset="-120"/>
              </a:rPr>
              <a:t>HTTP allowed, Telnet dropped, ICMP still works — three independent tests, three expected outcomes.</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8">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Logging: Accept and Drop in One View</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20_Logs_Mixed_Allow_Drop.png"/>
          <p:cNvPicPr>
            <a:picLocks noChangeAspect="1"/>
          </p:cNvPicPr>
          <p:nvPr/>
        </p:nvPicPr>
        <p:blipFill>
          <a:blip r:embed="rId3"/>
          <a:srcRect/>
          <a:stretch/>
        </p:blipFill>
        <p:spPr>
          <a:xfrm>
            <a:off x="640080" y="1737360"/>
            <a:ext cx="7589520" cy="4389120"/>
          </a:xfrm>
          <a:prstGeom prst="rect">
            <a:avLst/>
          </a:prstGeom>
        </p:spPr>
      </p:pic>
      <p:sp>
        <p:nvSpPr>
          <p:cNvPr id="11" name="Text 8"/>
          <p:cNvSpPr/>
          <p:nvPr/>
        </p:nvSpPr>
        <p:spPr>
          <a:xfrm>
            <a:off x="640080" y="6172200"/>
            <a:ext cx="758952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17 — SmartLog: green accepts + red drops on the same gateway</a:t>
            </a:r>
            <a:endParaRPr lang="en-US" sz="1000" dirty="0"/>
          </a:p>
        </p:txBody>
      </p:sp>
      <p:sp>
        <p:nvSpPr>
          <p:cNvPr id="12" name="Shape 9"/>
          <p:cNvSpPr/>
          <p:nvPr/>
        </p:nvSpPr>
        <p:spPr>
          <a:xfrm>
            <a:off x="8412480" y="1737360"/>
            <a:ext cx="31546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8412480" y="1737360"/>
            <a:ext cx="73152" cy="4389120"/>
          </a:xfrm>
          <a:prstGeom prst="rect">
            <a:avLst/>
          </a:prstGeom>
          <a:solidFill>
            <a:srgbClr val="C1272D"/>
          </a:solidFill>
          <a:ln w="12700">
            <a:solidFill>
              <a:srgbClr val="C1272D"/>
            </a:solidFill>
            <a:prstDash val="solid"/>
          </a:ln>
        </p:spPr>
        <p:txBody>
          <a:bodyPr/>
          <a:lstStyle/>
          <a:p>
            <a:endParaRPr lang="en-IN"/>
          </a:p>
        </p:txBody>
      </p:sp>
      <p:sp>
        <p:nvSpPr>
          <p:cNvPr id="14" name="Text 11"/>
          <p:cNvSpPr/>
          <p:nvPr/>
        </p:nvSpPr>
        <p:spPr>
          <a:xfrm>
            <a:off x="8595360" y="1828800"/>
            <a:ext cx="292608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Why logs both ways matter</a:t>
            </a:r>
            <a:endParaRPr lang="en-US" sz="1300" dirty="0"/>
          </a:p>
        </p:txBody>
      </p:sp>
      <p:sp>
        <p:nvSpPr>
          <p:cNvPr id="15" name="Text 12"/>
          <p:cNvSpPr/>
          <p:nvPr/>
        </p:nvSpPr>
        <p:spPr>
          <a:xfrm>
            <a:off x="8595360" y="2286000"/>
            <a:ext cx="2926080" cy="365760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CIS Control 8.6 requires "log everything" on perimeter devices.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Cleanup rule logging — denied attempts show up in SmartLog for later investigation.</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Combined accept + drop view = full picture for the security team.</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20">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dirty="0"/>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3 — ADVANCED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Threat Prevention: Defence-in-Depth Architecture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IPS</a:t>
            </a:r>
            <a:endParaRPr lang="en-US" sz="1800" dirty="0"/>
          </a:p>
        </p:txBody>
      </p:sp>
      <p:sp>
        <p:nvSpPr>
          <p:cNvPr id="13" name="Text 11"/>
          <p:cNvSpPr/>
          <p:nvPr/>
        </p:nvSpPr>
        <p:spPr>
          <a:xfrm>
            <a:off x="82296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Signature and protocol-anomaly detection at L4 to L7. The Optimized profile balances coverage with operator workload; a Strict profile generates false positives that drive operators to disable IPS entirely (Alotaibi &amp; Alharbi 2021).</a:t>
            </a:r>
            <a:endParaRPr lang="en-US" sz="1200" dirty="0"/>
          </a:p>
        </p:txBody>
      </p:sp>
      <p:sp>
        <p:nvSpPr>
          <p:cNvPr id="14" name="Shape 12"/>
          <p:cNvSpPr/>
          <p:nvPr/>
        </p:nvSpPr>
        <p:spPr>
          <a:xfrm>
            <a:off x="434340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Anti-Bot</a:t>
            </a:r>
            <a:endParaRPr lang="en-US" sz="1800" dirty="0"/>
          </a:p>
        </p:txBody>
      </p:sp>
      <p:sp>
        <p:nvSpPr>
          <p:cNvPr id="17" name="Text 15"/>
          <p:cNvSpPr/>
          <p:nvPr/>
        </p:nvSpPr>
        <p:spPr>
          <a:xfrm>
            <a:off x="452628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ThreatCloud reputation severs Command and Control callbacks. Where IPS catches the inbound exploit, Anti-Bot catches the post-exploitation traffic and breaks the kill chain after compromise.</a:t>
            </a:r>
            <a:endParaRPr lang="en-US" sz="1200" dirty="0"/>
          </a:p>
        </p:txBody>
      </p:sp>
      <p:sp>
        <p:nvSpPr>
          <p:cNvPr id="18" name="Shape 16"/>
          <p:cNvSpPr/>
          <p:nvPr/>
        </p:nvSpPr>
        <p:spPr>
          <a:xfrm>
            <a:off x="804672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Anti-Virus + Threat Emulation</a:t>
            </a:r>
            <a:endParaRPr lang="en-US" sz="1800" dirty="0"/>
          </a:p>
        </p:txBody>
      </p:sp>
      <p:sp>
        <p:nvSpPr>
          <p:cNvPr id="21" name="Text 19"/>
          <p:cNvSpPr/>
          <p:nvPr/>
        </p:nvSpPr>
        <p:spPr>
          <a:xfrm>
            <a:off x="822960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Anti-Virus inspects file transfers (HTTP, FTP, SMTP) using signatures and machine learning. Threat Emulation sandboxes unknown executables and documents to mitigate zero-day risk (Shah et al. 2021).</a:t>
            </a:r>
            <a:endParaRPr lang="en-US" sz="1200" dirty="0"/>
          </a:p>
        </p:txBody>
      </p:sp>
      <p:sp>
        <p:nvSpPr>
          <p:cNvPr id="22" name="Shape 20"/>
          <p:cNvSpPr/>
          <p:nvPr/>
        </p:nvSpPr>
        <p:spPr>
          <a:xfrm>
            <a:off x="640080" y="4251960"/>
            <a:ext cx="10881360" cy="1874520"/>
          </a:xfrm>
          <a:prstGeom prst="rect">
            <a:avLst/>
          </a:prstGeom>
          <a:solidFill>
            <a:srgbClr val="0B1F3A"/>
          </a:solidFill>
          <a:ln w="12700">
            <a:solidFill>
              <a:srgbClr val="0B1F3A"/>
            </a:solidFill>
            <a:prstDash val="solid"/>
          </a:ln>
        </p:spPr>
        <p:txBody>
          <a:bodyPr/>
          <a:lstStyle/>
          <a:p>
            <a:endParaRPr lang="en-IN"/>
          </a:p>
        </p:txBody>
      </p:sp>
      <p:sp>
        <p:nvSpPr>
          <p:cNvPr id="23" name="Text 21"/>
          <p:cNvSpPr/>
          <p:nvPr/>
        </p:nvSpPr>
        <p:spPr>
          <a:xfrm>
            <a:off x="868680" y="4343400"/>
            <a:ext cx="10424160" cy="365760"/>
          </a:xfrm>
          <a:prstGeom prst="rect">
            <a:avLst/>
          </a:prstGeom>
          <a:noFill/>
          <a:ln/>
        </p:spPr>
        <p:txBody>
          <a:bodyPr wrap="square" lIns="0" tIns="0" rIns="0" bIns="0" rtlCol="0" anchor="ctr"/>
          <a:lstStyle/>
          <a:p>
            <a:pPr marL="0" indent="0">
              <a:buNone/>
            </a:pPr>
            <a:r>
              <a:rPr lang="en-US" sz="1500" b="1" dirty="0">
                <a:solidFill>
                  <a:srgbClr val="FFFFFF"/>
                </a:solidFill>
                <a:latin typeface="Georgia" pitchFamily="34" charset="0"/>
                <a:ea typeface="Georgia" pitchFamily="34" charset="-122"/>
                <a:cs typeface="Georgia" pitchFamily="34" charset="-120"/>
              </a:rPr>
              <a:t>Why these blades matter</a:t>
            </a:r>
            <a:endParaRPr lang="en-US" sz="1500" dirty="0"/>
          </a:p>
        </p:txBody>
      </p:sp>
      <p:sp>
        <p:nvSpPr>
          <p:cNvPr id="24" name="Text 22"/>
          <p:cNvSpPr/>
          <p:nvPr/>
        </p:nvSpPr>
        <p:spPr>
          <a:xfrm>
            <a:off x="868680" y="4709160"/>
            <a:ext cx="10424160" cy="1325880"/>
          </a:xfrm>
          <a:prstGeom prst="rect">
            <a:avLst/>
          </a:prstGeom>
          <a:noFill/>
          <a:ln/>
        </p:spPr>
        <p:txBody>
          <a:bodyPr wrap="square" lIns="0" tIns="0" rIns="0" bIns="0" rtlCol="0" anchor="t"/>
          <a:lstStyle/>
          <a:p>
            <a:pPr marL="0" indent="0">
              <a:buNone/>
            </a:pPr>
            <a:r>
              <a:rPr lang="en-US" sz="1200" b="1" dirty="0">
                <a:solidFill>
                  <a:srgbClr val="D4A017"/>
                </a:solidFill>
                <a:latin typeface="Calibri" pitchFamily="34" charset="0"/>
                <a:ea typeface="Calibri" pitchFamily="34" charset="-122"/>
                <a:cs typeface="Calibri" pitchFamily="34" charset="-120"/>
              </a:rPr>
              <a:t>Defence in depth</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Each blade addresses a different stage of the kill chain so a single bypass does not collapse the security posture (Anderson 2020).</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D4A017"/>
                </a:solidFill>
                <a:latin typeface="Calibri" pitchFamily="34" charset="0"/>
                <a:ea typeface="Calibri" pitchFamily="34" charset="-122"/>
                <a:cs typeface="Calibri" pitchFamily="34" charset="-120"/>
              </a:rPr>
              <a:t>Standards alignment</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NIST CSF 2.0 (Protect and Detect); ISO/IEC 27001:2022 A.13.1.1 (network controls); CIS Critical Security Control 13 (network monitoring and defence).</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21">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3 — ADVANCED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Identity Awareness and Zero Trust</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AD Query</a:t>
            </a:r>
            <a:endParaRPr lang="en-US" sz="1800" dirty="0"/>
          </a:p>
        </p:txBody>
      </p:sp>
      <p:sp>
        <p:nvSpPr>
          <p:cNvPr id="13" name="Text 11"/>
          <p:cNvSpPr/>
          <p:nvPr/>
        </p:nvSpPr>
        <p:spPr>
          <a:xfrm>
            <a:off x="82296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Passive: reads the Windows Security event log over WMI and binds user to IP at logon (Oktian et al. 2022). No agent on the endpoint and no extra protocol on the wire.</a:t>
            </a:r>
            <a:endParaRPr lang="en-US" sz="1200" dirty="0"/>
          </a:p>
        </p:txBody>
      </p:sp>
      <p:sp>
        <p:nvSpPr>
          <p:cNvPr id="14" name="Shape 12"/>
          <p:cNvSpPr/>
          <p:nvPr/>
        </p:nvSpPr>
        <p:spPr>
          <a:xfrm>
            <a:off x="434340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Captive Portal</a:t>
            </a:r>
            <a:endParaRPr lang="en-US" sz="1800" dirty="0"/>
          </a:p>
        </p:txBody>
      </p:sp>
      <p:sp>
        <p:nvSpPr>
          <p:cNvPr id="17" name="Text 15"/>
          <p:cNvSpPr/>
          <p:nvPr/>
        </p:nvSpPr>
        <p:spPr>
          <a:xfrm>
            <a:off x="452628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Active fallback: intercepts unauthenticated HTTP and prompts for AD credentials. Catches devices and sessions that AD Query cannot infer from the security log alone.</a:t>
            </a:r>
            <a:endParaRPr lang="en-US" sz="1200" dirty="0"/>
          </a:p>
        </p:txBody>
      </p:sp>
      <p:sp>
        <p:nvSpPr>
          <p:cNvPr id="18" name="Shape 16"/>
          <p:cNvSpPr/>
          <p:nvPr/>
        </p:nvSpPr>
        <p:spPr>
          <a:xfrm>
            <a:off x="804672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From 5-tuple to identity</a:t>
            </a:r>
            <a:endParaRPr lang="en-US" sz="1800" dirty="0"/>
          </a:p>
        </p:txBody>
      </p:sp>
      <p:sp>
        <p:nvSpPr>
          <p:cNvPr id="21" name="Text 19"/>
          <p:cNvSpPr/>
          <p:nvPr/>
        </p:nvSpPr>
        <p:spPr>
          <a:xfrm>
            <a:off x="822960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The same packet now carries an authenticated user, not just src/dst/port. DHCP rotation no longer breaks attribution in logs and rules.</a:t>
            </a:r>
            <a:endParaRPr lang="en-US" sz="1200" dirty="0"/>
          </a:p>
        </p:txBody>
      </p:sp>
      <p:sp>
        <p:nvSpPr>
          <p:cNvPr id="22" name="Shape 20"/>
          <p:cNvSpPr/>
          <p:nvPr/>
        </p:nvSpPr>
        <p:spPr>
          <a:xfrm>
            <a:off x="640080" y="4251960"/>
            <a:ext cx="10881360" cy="1874520"/>
          </a:xfrm>
          <a:prstGeom prst="rect">
            <a:avLst/>
          </a:prstGeom>
          <a:solidFill>
            <a:srgbClr val="0B1F3A"/>
          </a:solidFill>
          <a:ln w="12700">
            <a:solidFill>
              <a:srgbClr val="0B1F3A"/>
            </a:solidFill>
            <a:prstDash val="solid"/>
          </a:ln>
        </p:spPr>
        <p:txBody>
          <a:bodyPr/>
          <a:lstStyle/>
          <a:p>
            <a:endParaRPr lang="en-IN"/>
          </a:p>
        </p:txBody>
      </p:sp>
      <p:sp>
        <p:nvSpPr>
          <p:cNvPr id="23" name="Text 21"/>
          <p:cNvSpPr/>
          <p:nvPr/>
        </p:nvSpPr>
        <p:spPr>
          <a:xfrm>
            <a:off x="868680" y="4343400"/>
            <a:ext cx="10424160" cy="365760"/>
          </a:xfrm>
          <a:prstGeom prst="rect">
            <a:avLst/>
          </a:prstGeom>
          <a:noFill/>
          <a:ln/>
        </p:spPr>
        <p:txBody>
          <a:bodyPr wrap="square" lIns="0" tIns="0" rIns="0" bIns="0" rtlCol="0" anchor="ctr"/>
          <a:lstStyle/>
          <a:p>
            <a:pPr marL="0" indent="0">
              <a:buNone/>
            </a:pPr>
            <a:r>
              <a:rPr lang="en-US" sz="1500" b="1" dirty="0">
                <a:solidFill>
                  <a:srgbClr val="FFFFFF"/>
                </a:solidFill>
                <a:latin typeface="Georgia" pitchFamily="34" charset="0"/>
                <a:ea typeface="Georgia" pitchFamily="34" charset="-122"/>
                <a:cs typeface="Georgia" pitchFamily="34" charset="-120"/>
              </a:rPr>
              <a:t>Zero Trust and least-privilege design</a:t>
            </a:r>
            <a:endParaRPr lang="en-US" sz="1500" dirty="0"/>
          </a:p>
        </p:txBody>
      </p:sp>
      <p:sp>
        <p:nvSpPr>
          <p:cNvPr id="24" name="Text 22"/>
          <p:cNvSpPr/>
          <p:nvPr/>
        </p:nvSpPr>
        <p:spPr>
          <a:xfrm>
            <a:off x="868680" y="4709160"/>
            <a:ext cx="10424160" cy="1325880"/>
          </a:xfrm>
          <a:prstGeom prst="rect">
            <a:avLst/>
          </a:prstGeom>
          <a:noFill/>
          <a:ln/>
        </p:spPr>
        <p:txBody>
          <a:bodyPr wrap="square" lIns="0" tIns="0" rIns="0" bIns="0" rtlCol="0" anchor="t"/>
          <a:lstStyle/>
          <a:p>
            <a:pPr marL="0" indent="0">
              <a:buNone/>
            </a:pPr>
            <a:r>
              <a:rPr lang="en-US" sz="1200" b="1" dirty="0">
                <a:solidFill>
                  <a:srgbClr val="D4A017"/>
                </a:solidFill>
                <a:latin typeface="Calibri" pitchFamily="34" charset="0"/>
                <a:ea typeface="Calibri" pitchFamily="34" charset="-122"/>
                <a:cs typeface="Calibri" pitchFamily="34" charset="-120"/>
              </a:rPr>
              <a:t>Zero Trust alignment</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Aligns with NIST SP 800-207 (Rose et al. 2020): location is not trust. Every flow is authenticated against identity, not just the network segment it sits on.</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D4A017"/>
                </a:solidFill>
                <a:latin typeface="Calibri" pitchFamily="34" charset="0"/>
                <a:ea typeface="Calibri" pitchFamily="34" charset="-122"/>
                <a:cs typeface="Calibri" pitchFamily="34" charset="-120"/>
              </a:rPr>
              <a:t>Least-privilege bind</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Production deployments must use a read-only AD service account. Handing Domain Admin rights to a firewall violates separation of duties (Anderson 2020).</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25">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SECTION 05</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Critical Evaluation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429768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0E7C86"/>
          </a:solidFill>
          <a:ln w="12700">
            <a:solidFill>
              <a:srgbClr val="0E7C86"/>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600" b="1" dirty="0">
                <a:solidFill>
                  <a:srgbClr val="0B1F3A"/>
                </a:solidFill>
                <a:latin typeface="Georgia" pitchFamily="34" charset="0"/>
                <a:ea typeface="Georgia" pitchFamily="34" charset="-122"/>
                <a:cs typeface="Georgia" pitchFamily="34" charset="-120"/>
              </a:rPr>
              <a:t>What works well</a:t>
            </a:r>
            <a:endParaRPr lang="en-US" sz="1600" dirty="0"/>
          </a:p>
        </p:txBody>
      </p:sp>
      <p:sp>
        <p:nvSpPr>
          <p:cNvPr id="13" name="Text 11"/>
          <p:cNvSpPr/>
          <p:nvPr/>
        </p:nvSpPr>
        <p:spPr>
          <a:xfrm>
            <a:off x="822960" y="2468880"/>
            <a:ext cx="3200400" cy="338328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Covers NIST CSF 2.0 — Protect, Detect, Respond.</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ISO 27001 A.13.1.1, A.13.1.2, A.12.4.1 all addressed.</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Cleanup rule + logging = audit trail for every drop.</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Three documented build problems, each with a reproducible fix.</a:t>
            </a:r>
            <a:endParaRPr lang="en-US" sz="1100" dirty="0"/>
          </a:p>
        </p:txBody>
      </p:sp>
      <p:sp>
        <p:nvSpPr>
          <p:cNvPr id="14" name="Shape 12"/>
          <p:cNvSpPr/>
          <p:nvPr/>
        </p:nvSpPr>
        <p:spPr>
          <a:xfrm>
            <a:off x="4343400" y="1783080"/>
            <a:ext cx="3520440" cy="429768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600" b="1" dirty="0">
                <a:solidFill>
                  <a:srgbClr val="0B1F3A"/>
                </a:solidFill>
                <a:latin typeface="Georgia" pitchFamily="34" charset="0"/>
                <a:ea typeface="Georgia" pitchFamily="34" charset="-122"/>
                <a:cs typeface="Georgia" pitchFamily="34" charset="-120"/>
              </a:rPr>
              <a:t>Limitations</a:t>
            </a:r>
            <a:endParaRPr lang="en-US" sz="1600" dirty="0"/>
          </a:p>
        </p:txBody>
      </p:sp>
      <p:sp>
        <p:nvSpPr>
          <p:cNvPr id="17" name="Text 15"/>
          <p:cNvSpPr/>
          <p:nvPr/>
        </p:nvSpPr>
        <p:spPr>
          <a:xfrm>
            <a:off x="4526280" y="2468880"/>
            <a:ext cx="3200400" cy="338328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SMS on LAN, not in an out-of-band management VLAN.</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No HTTPS inspection — IPS/AV blind to TLS content (Conti et al. 2020).</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Air-gapped lab blocks Anti-Bot updates and Threat Emulation cloud calls.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Identity Awareness bind uses sk97271 workaround, not full AD.</a:t>
            </a:r>
            <a:endParaRPr lang="en-US" sz="1100" dirty="0"/>
          </a:p>
        </p:txBody>
      </p:sp>
      <p:sp>
        <p:nvSpPr>
          <p:cNvPr id="18" name="Shape 16"/>
          <p:cNvSpPr/>
          <p:nvPr/>
        </p:nvSpPr>
        <p:spPr>
          <a:xfrm>
            <a:off x="8046720" y="1783080"/>
            <a:ext cx="3520440" cy="429768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D4A017"/>
          </a:solidFill>
          <a:ln w="12700">
            <a:solidFill>
              <a:srgbClr val="D4A017"/>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600" b="1" dirty="0">
                <a:solidFill>
                  <a:srgbClr val="0B1F3A"/>
                </a:solidFill>
                <a:latin typeface="Georgia" pitchFamily="34" charset="0"/>
                <a:ea typeface="Georgia" pitchFamily="34" charset="-122"/>
                <a:cs typeface="Georgia" pitchFamily="34" charset="-120"/>
              </a:rPr>
              <a:t>Next steps</a:t>
            </a:r>
            <a:endParaRPr lang="en-US" sz="1600" dirty="0"/>
          </a:p>
        </p:txBody>
      </p:sp>
      <p:sp>
        <p:nvSpPr>
          <p:cNvPr id="21" name="Text 19"/>
          <p:cNvSpPr/>
          <p:nvPr/>
        </p:nvSpPr>
        <p:spPr>
          <a:xfrm>
            <a:off x="8229600" y="2468880"/>
            <a:ext cx="3200400" cy="338328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Forward SMS logs to a SIEM (Elastic/Splunk).</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Add a site-to-site IPsec VPN to London.</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Deploy HTTPS inspection with a private CA via Group Policy.</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Migrate management plane to its own VLAN + jump host.</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6">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SECTION 06</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Lessons Learned and Conclusion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37360"/>
            <a:ext cx="5349240" cy="160020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37360"/>
            <a:ext cx="73152" cy="1600200"/>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68680" y="187452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Time skew breaks SIC</a:t>
            </a:r>
            <a:endParaRPr lang="en-US" sz="1700" dirty="0"/>
          </a:p>
        </p:txBody>
      </p:sp>
      <p:sp>
        <p:nvSpPr>
          <p:cNvPr id="13" name="Text 11"/>
          <p:cNvSpPr/>
          <p:nvPr/>
        </p:nvSpPr>
        <p:spPr>
          <a:xfrm>
            <a:off x="868680" y="242316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Clocks on SMS and gateway must match before the ICA will sign anything.</a:t>
            </a:r>
            <a:endParaRPr lang="en-US" sz="1200" dirty="0"/>
          </a:p>
        </p:txBody>
      </p:sp>
      <p:sp>
        <p:nvSpPr>
          <p:cNvPr id="14" name="Shape 12"/>
          <p:cNvSpPr/>
          <p:nvPr/>
        </p:nvSpPr>
        <p:spPr>
          <a:xfrm>
            <a:off x="6172200" y="1737360"/>
            <a:ext cx="5349240" cy="160020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6172200" y="1737360"/>
            <a:ext cx="73152" cy="1600200"/>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6400800" y="187452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Log the cleanup rule</a:t>
            </a:r>
            <a:endParaRPr lang="en-US" sz="1700" dirty="0"/>
          </a:p>
        </p:txBody>
      </p:sp>
      <p:sp>
        <p:nvSpPr>
          <p:cNvPr id="17" name="Text 15"/>
          <p:cNvSpPr/>
          <p:nvPr/>
        </p:nvSpPr>
        <p:spPr>
          <a:xfrm>
            <a:off x="6400800" y="242316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Silent drops leave nothing for the incident response team to query later.</a:t>
            </a:r>
            <a:endParaRPr lang="en-US" sz="1200" dirty="0"/>
          </a:p>
        </p:txBody>
      </p:sp>
      <p:sp>
        <p:nvSpPr>
          <p:cNvPr id="18" name="Shape 16"/>
          <p:cNvSpPr/>
          <p:nvPr/>
        </p:nvSpPr>
        <p:spPr>
          <a:xfrm>
            <a:off x="640080" y="3474720"/>
            <a:ext cx="5349240" cy="160020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640080" y="3474720"/>
            <a:ext cx="73152" cy="1600200"/>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68680" y="361188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Don't hand over Domain Admin</a:t>
            </a:r>
            <a:endParaRPr lang="en-US" sz="1700" dirty="0"/>
          </a:p>
        </p:txBody>
      </p:sp>
      <p:sp>
        <p:nvSpPr>
          <p:cNvPr id="21" name="Text 19"/>
          <p:cNvSpPr/>
          <p:nvPr/>
        </p:nvSpPr>
        <p:spPr>
          <a:xfrm>
            <a:off x="868680" y="416052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Identity Awareness works with a read-only bind — that's the safer option.</a:t>
            </a:r>
            <a:endParaRPr lang="en-US" sz="1200" dirty="0"/>
          </a:p>
        </p:txBody>
      </p:sp>
      <p:sp>
        <p:nvSpPr>
          <p:cNvPr id="22" name="Shape 20"/>
          <p:cNvSpPr/>
          <p:nvPr/>
        </p:nvSpPr>
        <p:spPr>
          <a:xfrm>
            <a:off x="6172200" y="3474720"/>
            <a:ext cx="5349240" cy="1600200"/>
          </a:xfrm>
          <a:prstGeom prst="rect">
            <a:avLst/>
          </a:prstGeom>
          <a:solidFill>
            <a:srgbClr val="FFFFFF"/>
          </a:solidFill>
          <a:ln w="12700">
            <a:solidFill>
              <a:srgbClr val="E5E7EB"/>
            </a:solidFill>
            <a:prstDash val="solid"/>
          </a:ln>
        </p:spPr>
        <p:txBody>
          <a:bodyPr/>
          <a:lstStyle/>
          <a:p>
            <a:endParaRPr lang="en-IN"/>
          </a:p>
        </p:txBody>
      </p:sp>
      <p:sp>
        <p:nvSpPr>
          <p:cNvPr id="23" name="Shape 21"/>
          <p:cNvSpPr/>
          <p:nvPr/>
        </p:nvSpPr>
        <p:spPr>
          <a:xfrm>
            <a:off x="6172200" y="3474720"/>
            <a:ext cx="73152" cy="1600200"/>
          </a:xfrm>
          <a:prstGeom prst="rect">
            <a:avLst/>
          </a:prstGeom>
          <a:solidFill>
            <a:srgbClr val="C1272D"/>
          </a:solidFill>
          <a:ln w="12700">
            <a:solidFill>
              <a:srgbClr val="C1272D"/>
            </a:solidFill>
            <a:prstDash val="solid"/>
          </a:ln>
        </p:spPr>
        <p:txBody>
          <a:bodyPr/>
          <a:lstStyle/>
          <a:p>
            <a:endParaRPr lang="en-IN"/>
          </a:p>
        </p:txBody>
      </p:sp>
      <p:sp>
        <p:nvSpPr>
          <p:cNvPr id="24" name="Text 22"/>
          <p:cNvSpPr/>
          <p:nvPr/>
        </p:nvSpPr>
        <p:spPr>
          <a:xfrm>
            <a:off x="6400800" y="361188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Air-gapped ≠ invalid</a:t>
            </a:r>
            <a:endParaRPr lang="en-US" sz="1700" dirty="0"/>
          </a:p>
        </p:txBody>
      </p:sp>
      <p:sp>
        <p:nvSpPr>
          <p:cNvPr id="25" name="Text 23"/>
          <p:cNvSpPr/>
          <p:nvPr/>
        </p:nvSpPr>
        <p:spPr>
          <a:xfrm>
            <a:off x="6400800" y="416052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Cloud blades can't call home, but the design still maps to every required control.</a:t>
            </a:r>
            <a:endParaRPr lang="en-US" sz="1200" dirty="0"/>
          </a:p>
        </p:txBody>
      </p:sp>
      <p:sp>
        <p:nvSpPr>
          <p:cNvPr id="26" name="Shape 24"/>
          <p:cNvSpPr/>
          <p:nvPr/>
        </p:nvSpPr>
        <p:spPr>
          <a:xfrm>
            <a:off x="640080" y="5349240"/>
            <a:ext cx="10881360" cy="777240"/>
          </a:xfrm>
          <a:prstGeom prst="rect">
            <a:avLst/>
          </a:prstGeom>
          <a:solidFill>
            <a:srgbClr val="0B1F3A"/>
          </a:solidFill>
          <a:ln w="12700">
            <a:solidFill>
              <a:srgbClr val="0B1F3A"/>
            </a:solidFill>
            <a:prstDash val="solid"/>
          </a:ln>
        </p:spPr>
        <p:txBody>
          <a:bodyPr/>
          <a:lstStyle/>
          <a:p>
            <a:endParaRPr lang="en-IN"/>
          </a:p>
        </p:txBody>
      </p:sp>
      <p:sp>
        <p:nvSpPr>
          <p:cNvPr id="27" name="Text 25"/>
          <p:cNvSpPr/>
          <p:nvPr/>
        </p:nvSpPr>
        <p:spPr>
          <a:xfrm>
            <a:off x="822960" y="5349240"/>
            <a:ext cx="10515600" cy="777240"/>
          </a:xfrm>
          <a:prstGeom prst="rect">
            <a:avLst/>
          </a:prstGeom>
          <a:noFill/>
          <a:ln/>
        </p:spPr>
        <p:txBody>
          <a:bodyPr wrap="square" lIns="0" tIns="0" rIns="0" bIns="0" rtlCol="0" anchor="ctr"/>
          <a:lstStyle/>
          <a:p>
            <a:pPr marL="0" indent="0">
              <a:buNone/>
            </a:pPr>
            <a:r>
              <a:rPr lang="en-US" sz="1400" i="1" dirty="0">
                <a:solidFill>
                  <a:srgbClr val="FFFFFF"/>
                </a:solidFill>
                <a:latin typeface="Georgia" pitchFamily="34" charset="0"/>
                <a:ea typeface="Georgia" pitchFamily="34" charset="-122"/>
                <a:cs typeface="Georgia" pitchFamily="34" charset="-120"/>
              </a:rPr>
              <a:t>The Swansea network now has a measured, tested, and standards-aligned Check Point perimeter.</a:t>
            </a: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7">
    <p:bg>
      <p:bgPr>
        <a:solidFill>
          <a:srgbClr val="061432"/>
        </a:solidFill>
        <a:effectLst/>
      </p:bgPr>
    </p:bg>
    <p:spTree>
      <p:nvGrpSpPr>
        <p:cNvPr id="1" name=""/>
        <p:cNvGrpSpPr/>
        <p:nvPr/>
      </p:nvGrpSpPr>
      <p:grpSpPr>
        <a:xfrm>
          <a:off x="0" y="0"/>
          <a:ext cx="0" cy="0"/>
          <a:chOff x="0" y="0"/>
          <a:chExt cx="0" cy="0"/>
        </a:xfrm>
      </p:grpSpPr>
      <p:sp>
        <p:nvSpPr>
          <p:cNvPr id="4" name="Text 2"/>
          <p:cNvSpPr/>
          <p:nvPr/>
        </p:nvSpPr>
        <p:spPr>
          <a:xfrm>
            <a:off x="822960" y="2651760"/>
            <a:ext cx="10545775" cy="1097280"/>
          </a:xfrm>
          <a:prstGeom prst="rect">
            <a:avLst/>
          </a:prstGeom>
          <a:noFill/>
          <a:ln/>
        </p:spPr>
        <p:txBody>
          <a:bodyPr wrap="square" lIns="0" tIns="0" rIns="0" bIns="0" rtlCol="0" anchor="ctr"/>
          <a:lstStyle/>
          <a:p>
            <a:pPr marL="0" indent="0" algn="ctr">
              <a:buNone/>
            </a:pPr>
            <a:r>
              <a:rPr lang="en-US" sz="5400" b="1" dirty="0">
                <a:solidFill>
                  <a:srgbClr val="FFFFFF"/>
                </a:solidFill>
                <a:latin typeface="Georgia" pitchFamily="34" charset="0"/>
                <a:ea typeface="Georgia" pitchFamily="34" charset="-122"/>
                <a:cs typeface="Georgia" pitchFamily="34" charset="-120"/>
              </a:rPr>
              <a:t>Thank You</a:t>
            </a:r>
            <a:endParaRPr lang="en-US" sz="5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1994</Words>
  <Application>Microsoft Office PowerPoint</Application>
  <PresentationFormat>Widescreen</PresentationFormat>
  <Paragraphs>293</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ACCA7032 Part 2 - Securing the Enterprise Network</dc:title>
  <dc:subject>PptxGenJS Presentation</dc:subject>
  <cp:lastModifiedBy>Sohanur Rahman (2434329)</cp:lastModifiedBy>
  <cp:revision>7</cp:revision>
  <dcterms:created xsi:type="dcterms:W3CDTF">2026-04-17T15:33:11Z</dcterms:created>
  <dcterms:modified xsi:type="dcterms:W3CDTF">2026-04-27T22:42:38Z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2026-04-17T15:45:41Z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0ba1527a-bd3f-4be4-b0f2-60374ce18241</vt:lpwstr>
  </property>
  <property fmtid="{D5CDD505-2E9C-101B-9397-08002B2CF9AE}" pid="7" name="MSIP_Label_defa4170-0d19-0005-0004-bc88714345d2_ActionId">
    <vt:lpwstr>7ae8ad95-d35b-46b3-9637-1fd06290e7aa</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