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71" r:id="rId5"/>
    <p:sldId id="263" r:id="rId6"/>
    <p:sldId id="272" r:id="rId7"/>
    <p:sldId id="273" r:id="rId8"/>
    <p:sldId id="274" r:id="rId9"/>
    <p:sldId id="275" r:id="rId10"/>
    <p:sldId id="269" r:id="rId11"/>
    <p:sldId id="264" r:id="rId12"/>
    <p:sldId id="265" r:id="rId13"/>
    <p:sldId id="266" r:id="rId14"/>
  </p:sldIdLst>
  <p:sldSz cx="9144000" cy="6858000" type="screen4x3"/>
  <p:notesSz cx="7315200" cy="9601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5"/>
  </p:normalViewPr>
  <p:slideViewPr>
    <p:cSldViewPr showGuides="1">
      <p:cViewPr varScale="1">
        <p:scale>
          <a:sx n="107" d="100"/>
          <a:sy n="107" d="100"/>
        </p:scale>
        <p:origin x="17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143375" y="0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8EDD7E-CD53-435F-8D00-4BB477EB2E43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57300" y="720725"/>
            <a:ext cx="4800600" cy="3600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31838" y="4560888"/>
            <a:ext cx="5851525" cy="4319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20188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143375" y="9120188"/>
            <a:ext cx="3170238" cy="479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C067E7-5F39-4936-97AB-376D7924176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Particular employability skills for every employment and employer (University of Kent, 2017)  </a:t>
            </a:r>
          </a:p>
          <a:p>
            <a:pPr algn="just"/>
            <a:r>
              <a:rPr lang="en-GB" dirty="0"/>
              <a:t>Thus, I should have several employability skills to develop my intended career </a:t>
            </a:r>
            <a:endParaRPr lang="en-US" dirty="0"/>
          </a:p>
          <a:p>
            <a:pPr algn="just"/>
            <a:r>
              <a:rPr lang="en-US" dirty="0"/>
              <a:t>First, I will talk about employability skills and their importance for employers </a:t>
            </a:r>
          </a:p>
          <a:p>
            <a:pPr algn="just"/>
            <a:r>
              <a:rPr lang="en-US" dirty="0"/>
              <a:t>Then, I will talk about my indented career </a:t>
            </a:r>
          </a:p>
          <a:p>
            <a:pPr algn="just"/>
            <a:r>
              <a:rPr lang="en-US" dirty="0"/>
              <a:t>Next, I will discuss about employability skills I have to gain my indented career </a:t>
            </a:r>
          </a:p>
          <a:p>
            <a:pPr algn="just"/>
            <a:r>
              <a:rPr lang="en-US" dirty="0"/>
              <a:t>Finally, I will talk about my further development and further Personal and Professional Development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C067E7-5F39-4936-97AB-376D79241760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 this moment I am working for Tesco, a multination company </a:t>
            </a:r>
          </a:p>
          <a:p>
            <a:r>
              <a:rPr lang="en-GB" dirty="0"/>
              <a:t>I am now working as a customer service assistant </a:t>
            </a:r>
          </a:p>
          <a:p>
            <a:r>
              <a:rPr lang="en-GB" dirty="0"/>
              <a:t>My future goal is to lead my career in a management position </a:t>
            </a:r>
          </a:p>
          <a:p>
            <a:r>
              <a:rPr lang="en-GB" dirty="0"/>
              <a:t> At any company like Tesco, Sainsbury’s, McDonald’s </a:t>
            </a:r>
          </a:p>
          <a:p>
            <a:r>
              <a:rPr lang="en-GB" dirty="0"/>
              <a:t>Then, my future aim is to get a senior management position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C067E7-5F39-4936-97AB-376D79241760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63D868-92F2-49C8-9082-D97501E8BFA8}" type="datetimeFigureOut">
              <a:rPr lang="en-US" smtClean="0"/>
              <a:pPr/>
              <a:t>11/30/20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B32D607-839E-47BD-9B54-2B993472553A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ent.ac.uk/careers/sk/skillsintro.htm" TargetMode="External"/><Relationship Id="rId3" Type="http://schemas.openxmlformats.org/officeDocument/2006/relationships/hyperlink" Target="https://www.indeed.com/career-advice/resumes-cover-letters/cover-letter-importance" TargetMode="External"/><Relationship Id="rId7" Type="http://schemas.openxmlformats.org/officeDocument/2006/relationships/hyperlink" Target="https://www.kent.ac.uk/careers/sk/top-ten-skills.htm" TargetMode="External"/><Relationship Id="rId2" Type="http://schemas.openxmlformats.org/officeDocument/2006/relationships/hyperlink" Target="https://corporatefinanceinstitute.com/resources/careers/soft-skills/analytical-skil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youneed.com/general/employability-skills.html" TargetMode="External"/><Relationship Id="rId5" Type="http://schemas.openxmlformats.org/officeDocument/2006/relationships/hyperlink" Target="http://www.opportunityjobnetwork.com/job-resources/help/top-10-skills.html" TargetMode="External"/><Relationship Id="rId4" Type="http://schemas.openxmlformats.org/officeDocument/2006/relationships/hyperlink" Target="https://work.chron.com/importance-resume-writing-9220.html" TargetMode="External"/><Relationship Id="rId9" Type="http://schemas.openxmlformats.org/officeDocument/2006/relationships/hyperlink" Target="http://www.youthcentral.vic.gov.au/jobs-careers/planning-your-career/employability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484784"/>
            <a:ext cx="9036496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My intended career: </a:t>
            </a:r>
            <a:r>
              <a:rPr lang="en-US" dirty="0"/>
              <a:t>academic and employability skills 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4468" y="4869160"/>
            <a:ext cx="8572028" cy="149660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Student Name: Maria </a:t>
            </a:r>
            <a:r>
              <a:rPr lang="en-GB" dirty="0" err="1"/>
              <a:t>Andreea</a:t>
            </a:r>
            <a:r>
              <a:rPr lang="en-GB" dirty="0"/>
              <a:t> </a:t>
            </a:r>
            <a:r>
              <a:rPr lang="en-GB" dirty="0" err="1"/>
              <a:t>Dinculescu</a:t>
            </a:r>
            <a:endParaRPr lang="en-GB" dirty="0"/>
          </a:p>
          <a:p>
            <a:pPr algn="ctr"/>
            <a:r>
              <a:rPr lang="en-GB"/>
              <a:t>Student ID: 2011079</a:t>
            </a:r>
            <a:endParaRPr lang="en-US" dirty="0"/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1115616" cy="4549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Overview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en-GB" dirty="0"/>
              <a:t>Identifying weaknesses in my academic &amp; employability skills </a:t>
            </a:r>
          </a:p>
          <a:p>
            <a:r>
              <a:rPr lang="en-GB" dirty="0"/>
              <a:t>Analysing the skills that I have weaknesses </a:t>
            </a:r>
          </a:p>
          <a:p>
            <a:r>
              <a:rPr lang="en-GB" dirty="0"/>
              <a:t>Developing a Personal development plan (PDP) to overcome the weaknesses I have identified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5040560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Purpose of this presentation is: </a:t>
            </a:r>
          </a:p>
          <a:p>
            <a:pPr lvl="1" algn="just"/>
            <a:r>
              <a:rPr lang="en-GB" dirty="0"/>
              <a:t>To analyse several academic &amp; employability skills </a:t>
            </a:r>
          </a:p>
          <a:p>
            <a:pPr lvl="1" algn="just"/>
            <a:r>
              <a:rPr lang="en-GB" dirty="0"/>
              <a:t>To develop my intended career 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SWOT Analysis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204864"/>
          <a:ext cx="8229600" cy="37462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Strengths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6894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Paraphrasing skills 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Note taking skills </a:t>
                      </a:r>
                      <a:r>
                        <a:rPr lang="en-US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 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Referencing skills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Writing</a:t>
                      </a:r>
                      <a:r>
                        <a:rPr lang="en-GB" baseline="0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skills </a:t>
                      </a:r>
                      <a:endParaRPr lang="en-GB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en-GB" sz="1800" kern="1200" baseline="0" dirty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Time management skills </a:t>
                      </a:r>
                    </a:p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dirty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CV</a:t>
                      </a:r>
                      <a:r>
                        <a:rPr lang="en-GB" baseline="0" dirty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writing skills </a:t>
                      </a:r>
                    </a:p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US" dirty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Cover letter writing skills 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kumimoji="0" lang="en-US" sz="1800" kern="1200" baseline="0" dirty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Oral presentation skills 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arenR"/>
                        <a:tabLst/>
                        <a:defRPr/>
                      </a:pPr>
                      <a:r>
                        <a:rPr lang="en-GB" dirty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Research &amp; analytical skills  </a:t>
                      </a:r>
                      <a:r>
                        <a:rPr lang="en-GB" baseline="0" dirty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</a:t>
                      </a:r>
                      <a:endParaRPr lang="en-US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444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Opportunities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Threats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689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To</a:t>
                      </a:r>
                      <a:r>
                        <a:rPr lang="en-GB" baseline="0" dirty="0">
                          <a:solidFill>
                            <a:srgbClr val="002060"/>
                          </a:solidFill>
                        </a:rPr>
                        <a:t> improve all the skills that have weaknesses </a:t>
                      </a:r>
                    </a:p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baseline="0" dirty="0">
                          <a:solidFill>
                            <a:srgbClr val="002060"/>
                          </a:solidFill>
                        </a:rPr>
                        <a:t>And listed in the weakness section </a:t>
                      </a:r>
                    </a:p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baseline="0" dirty="0">
                          <a:solidFill>
                            <a:srgbClr val="002060"/>
                          </a:solidFill>
                        </a:rPr>
                        <a:t>Proper Personal Development Plan </a:t>
                      </a:r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Financial difficulties </a:t>
                      </a:r>
                    </a:p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Lack</a:t>
                      </a:r>
                      <a:r>
                        <a:rPr lang="en-GB" baseline="0" dirty="0">
                          <a:solidFill>
                            <a:srgbClr val="00B050"/>
                          </a:solidFill>
                        </a:rPr>
                        <a:t> of good environment </a:t>
                      </a:r>
                    </a:p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baseline="0" dirty="0">
                          <a:solidFill>
                            <a:srgbClr val="00B050"/>
                          </a:solidFill>
                        </a:rPr>
                        <a:t>Lack of available resources </a:t>
                      </a:r>
                    </a:p>
                    <a:p>
                      <a:pPr marL="342900" indent="-342900">
                        <a:buFont typeface="+mj-lt"/>
                        <a:buAutoNum type="arabicParenR"/>
                      </a:pPr>
                      <a:r>
                        <a:rPr lang="en-GB" baseline="0" dirty="0">
                          <a:solidFill>
                            <a:srgbClr val="00B050"/>
                          </a:solidFill>
                        </a:rPr>
                        <a:t>Difficult to management time 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67544" y="141277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en-GB" dirty="0"/>
              <a:t>SWOT can be used for analysing individual existing employability skills and what skills need to be developed further  </a:t>
            </a:r>
            <a:r>
              <a:rPr lang="en-US" dirty="0"/>
              <a:t>(Boon, 2019)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Analysis of time management skills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4114800" cy="5112568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Importance:</a:t>
            </a:r>
          </a:p>
          <a:p>
            <a:pPr lvl="1"/>
            <a:r>
              <a:rPr lang="en-US" dirty="0"/>
              <a:t>Improves self-discipline</a:t>
            </a:r>
          </a:p>
          <a:p>
            <a:pPr lvl="1"/>
            <a:r>
              <a:rPr lang="en-US" dirty="0"/>
              <a:t>Improves quality of work</a:t>
            </a:r>
          </a:p>
          <a:p>
            <a:pPr lvl="1"/>
            <a:r>
              <a:rPr lang="en-US" dirty="0"/>
              <a:t>Reduces stress</a:t>
            </a:r>
          </a:p>
          <a:p>
            <a:pPr lvl="1"/>
            <a:r>
              <a:rPr lang="en-US" dirty="0"/>
              <a:t>Opens up new possibilities</a:t>
            </a:r>
          </a:p>
          <a:p>
            <a:pPr lvl="1"/>
            <a:r>
              <a:rPr lang="en-GB" dirty="0"/>
              <a:t>Helps in personal relationship </a:t>
            </a:r>
          </a:p>
          <a:p>
            <a:pPr lvl="1"/>
            <a:r>
              <a:rPr lang="en-US" dirty="0"/>
              <a:t>Improves career</a:t>
            </a:r>
          </a:p>
          <a:p>
            <a:pPr lvl="1"/>
            <a:r>
              <a:rPr lang="en-GB" dirty="0"/>
              <a:t>Boost up opportunities</a:t>
            </a:r>
            <a:endParaRPr lang="en-GB" b="1" dirty="0"/>
          </a:p>
          <a:p>
            <a:r>
              <a:rPr lang="en-GB" b="1" dirty="0"/>
              <a:t>My weaknesses:</a:t>
            </a:r>
          </a:p>
          <a:p>
            <a:pPr lvl="1"/>
            <a:r>
              <a:rPr lang="en-US" dirty="0"/>
              <a:t>Failing to prioritize</a:t>
            </a:r>
          </a:p>
          <a:p>
            <a:pPr lvl="1"/>
            <a:r>
              <a:rPr lang="en-US" dirty="0"/>
              <a:t>Ineffectively scheduling tasks</a:t>
            </a:r>
          </a:p>
          <a:p>
            <a:pPr lvl="1"/>
            <a:r>
              <a:rPr lang="en-US" dirty="0"/>
              <a:t>Procrastinating</a:t>
            </a:r>
          </a:p>
          <a:p>
            <a:pPr lvl="1"/>
            <a:r>
              <a:rPr lang="en-US" dirty="0"/>
              <a:t>Failing to manage numerous distractions</a:t>
            </a:r>
          </a:p>
          <a:p>
            <a:pPr lvl="1"/>
            <a:r>
              <a:rPr lang="en-US" dirty="0"/>
              <a:t>Multitasking</a:t>
            </a:r>
          </a:p>
          <a:p>
            <a:pPr lvl="1"/>
            <a:r>
              <a:rPr lang="en-US" dirty="0"/>
              <a:t>Being busy </a:t>
            </a:r>
            <a:r>
              <a:rPr lang="en-US" dirty="0" err="1"/>
              <a:t>vs</a:t>
            </a:r>
            <a:r>
              <a:rPr lang="en-US" dirty="0"/>
              <a:t> being effective</a:t>
            </a:r>
          </a:p>
          <a:p>
            <a:endParaRPr lang="en-GB" b="1" dirty="0"/>
          </a:p>
          <a:p>
            <a:pPr lvl="1"/>
            <a:endParaRPr lang="en-GB" dirty="0"/>
          </a:p>
          <a:p>
            <a:pPr lvl="1">
              <a:buNone/>
            </a:pPr>
            <a:endParaRPr lang="en-GB" dirty="0"/>
          </a:p>
          <a:p>
            <a:pPr marL="850392" lvl="1" indent="-457200">
              <a:buNone/>
            </a:pPr>
            <a:endParaRPr lang="en-US" dirty="0"/>
          </a:p>
        </p:txBody>
      </p:sp>
      <p:pic>
        <p:nvPicPr>
          <p:cNvPr id="4098" name="Picture 2" descr="Time Management - List of Top Tips for Managing Time Effective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628800"/>
            <a:ext cx="3289051" cy="3043659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004048" y="479715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</a:t>
            </a:r>
            <a:r>
              <a:rPr lang="en-GB" dirty="0" err="1"/>
              <a:t>Zeratsky</a:t>
            </a:r>
            <a:r>
              <a:rPr lang="en-GB" dirty="0"/>
              <a:t> and Knapp (2018)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chemeClr val="accent2">
                    <a:lumMod val="50000"/>
                  </a:schemeClr>
                </a:solidFill>
              </a:rPr>
              <a:t>Analysis of Research &amp; analytical skills</a:t>
            </a:r>
            <a:endParaRPr lang="en-US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2060"/>
                </a:solidFill>
              </a:rPr>
              <a:t>Importance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To find out solutions to common problems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To make informed decisions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Take appropriate action  against particular problem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2060"/>
                </a:solidFill>
              </a:rPr>
              <a:t>My weaknesses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Arranging time to read more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Weak in mathematics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Difficulties in playing brain games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Difficulties in learning something new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Cannot be more observant </a:t>
            </a:r>
            <a:endParaRPr 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932040" y="3573016"/>
            <a:ext cx="352839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Source: </a:t>
            </a:r>
            <a:r>
              <a:rPr lang="en-US" dirty="0"/>
              <a:t>CFI (2020)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Analysis of oral presentation skills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Importance </a:t>
            </a:r>
          </a:p>
          <a:p>
            <a:pPr lvl="1"/>
            <a:r>
              <a:rPr lang="en-GB" dirty="0"/>
              <a:t>Improve communication skills </a:t>
            </a:r>
          </a:p>
          <a:p>
            <a:pPr lvl="1"/>
            <a:r>
              <a:rPr lang="en-GB" dirty="0"/>
              <a:t>Improve positive learning experiences </a:t>
            </a:r>
          </a:p>
          <a:p>
            <a:pPr lvl="1"/>
            <a:r>
              <a:rPr lang="en-GB" dirty="0"/>
              <a:t>Improve relationship with people </a:t>
            </a:r>
          </a:p>
          <a:p>
            <a:pPr lvl="1"/>
            <a:r>
              <a:rPr lang="en-GB" dirty="0"/>
              <a:t>Play roles to inform, persuade and entertain others </a:t>
            </a:r>
          </a:p>
          <a:p>
            <a:pPr lvl="1"/>
            <a:r>
              <a:rPr lang="en-GB" dirty="0"/>
              <a:t>Co-operative spirit and useful in secret matters </a:t>
            </a:r>
          </a:p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My weaknesses</a:t>
            </a:r>
          </a:p>
          <a:p>
            <a:pPr lvl="1"/>
            <a:r>
              <a:rPr lang="en-GB" dirty="0"/>
              <a:t>Not preparing properly </a:t>
            </a:r>
          </a:p>
          <a:p>
            <a:pPr lvl="1"/>
            <a:r>
              <a:rPr lang="en-GB" dirty="0"/>
              <a:t>Speaking poorly </a:t>
            </a:r>
          </a:p>
          <a:p>
            <a:pPr lvl="1"/>
            <a:r>
              <a:rPr lang="en-GB" dirty="0"/>
              <a:t>Delivering inappropriate content 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220072" y="43651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</a:t>
            </a:r>
            <a:r>
              <a:rPr lang="en-US" dirty="0" err="1"/>
              <a:t>Sladana</a:t>
            </a:r>
            <a:r>
              <a:rPr lang="en-US" dirty="0"/>
              <a:t> (2014)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507288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Analysis of CV writing skills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Importance </a:t>
            </a:r>
          </a:p>
          <a:p>
            <a:pPr lvl="1"/>
            <a:r>
              <a:rPr lang="en-GB" dirty="0"/>
              <a:t>Help individual to identify any weakness in his/her skills, experiences and qualification </a:t>
            </a:r>
          </a:p>
          <a:p>
            <a:pPr lvl="1"/>
            <a:r>
              <a:rPr lang="en-GB" dirty="0"/>
              <a:t>Help to sells skills, experiences and qualification to perspective employer </a:t>
            </a:r>
          </a:p>
          <a:p>
            <a:pPr lvl="1"/>
            <a:r>
              <a:rPr lang="en-GB" dirty="0"/>
              <a:t>Make good impression in competitive job market </a:t>
            </a:r>
          </a:p>
          <a:p>
            <a:pPr lvl="1"/>
            <a:r>
              <a:rPr lang="en-GB" dirty="0"/>
              <a:t>Remind someone of what he/she has done in career </a:t>
            </a: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My weaknesses </a:t>
            </a:r>
          </a:p>
          <a:p>
            <a:pPr lvl="1"/>
            <a:r>
              <a:rPr lang="en-US" dirty="0"/>
              <a:t>Leaving off important information</a:t>
            </a:r>
          </a:p>
          <a:p>
            <a:pPr lvl="1"/>
            <a:r>
              <a:rPr lang="en-US" dirty="0"/>
              <a:t>Cutting things too short</a:t>
            </a:r>
          </a:p>
          <a:p>
            <a:pPr lvl="1"/>
            <a:r>
              <a:rPr lang="en-US" dirty="0"/>
              <a:t>Typos and grammatical errors</a:t>
            </a:r>
          </a:p>
          <a:p>
            <a:pPr lvl="1"/>
            <a:r>
              <a:rPr lang="en-US" dirty="0"/>
              <a:t>Lack of specifics</a:t>
            </a:r>
          </a:p>
          <a:p>
            <a:pPr lvl="1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012160" y="429309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Mayhew (2020) 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704088"/>
            <a:ext cx="8579296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Analysis of cover letter writing skills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28800"/>
            <a:ext cx="8784976" cy="4695800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Importance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Show unique combination of skills and experience to meet requirements of a job description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Show clear link between knowledge, experience and abilities along with the needs of employer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My weaknesses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Lack of experience of writing cover letter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Difficulties to show unique combination of skills and experience </a:t>
            </a:r>
          </a:p>
          <a:p>
            <a:pPr marL="708660" lvl="1" indent="-342900">
              <a:buFont typeface="Arial" pitchFamily="34" charset="0"/>
              <a:buChar char="•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Difficulties to show clear link between knowledge, experience and abilities </a:t>
            </a:r>
          </a:p>
          <a:p>
            <a:pPr marL="708660" lvl="1" indent="-342900">
              <a:buFont typeface="Arial" pitchFamily="34" charset="0"/>
              <a:buChar char="•"/>
            </a:pPr>
            <a:endParaRPr lang="en-US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24128" y="342900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Indeed (2020) 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Skills that helps in my current job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5122912" cy="4767808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As customer Service Assistant </a:t>
            </a:r>
          </a:p>
          <a:p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Skills that helps: 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Persuasive Speaking Skills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Empathy. 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Adaptability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Clear Communication Skills. 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Self-Control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Taking Responsibility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Patience</a:t>
            </a:r>
          </a:p>
          <a:p>
            <a:pPr lvl="1"/>
            <a:r>
              <a:rPr lang="en-US" dirty="0">
                <a:solidFill>
                  <a:srgbClr val="002060"/>
                </a:solidFill>
              </a:rPr>
              <a:t>Effective Listening</a:t>
            </a:r>
          </a:p>
          <a:p>
            <a:pPr lvl="1"/>
            <a:r>
              <a:rPr lang="en-GB" dirty="0">
                <a:solidFill>
                  <a:srgbClr val="002060"/>
                </a:solidFill>
              </a:rPr>
              <a:t>Attentiveness </a:t>
            </a:r>
          </a:p>
          <a:p>
            <a:pPr lvl="1"/>
            <a:r>
              <a:rPr lang="en-GB" dirty="0">
                <a:solidFill>
                  <a:srgbClr val="002060"/>
                </a:solidFill>
              </a:rPr>
              <a:t>Time management </a:t>
            </a:r>
          </a:p>
          <a:p>
            <a:pPr lvl="1"/>
            <a:r>
              <a:rPr lang="en-GB" dirty="0">
                <a:solidFill>
                  <a:srgbClr val="002060"/>
                </a:solidFill>
              </a:rPr>
              <a:t>Willingness to improve </a:t>
            </a:r>
            <a:endParaRPr lang="en-US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4" name="Picture 2" descr="career preparation images | yourself and identifying your skills learn  about career options career ... w… | Career planning, Career counseling,  Career explorati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8836" y="1628800"/>
            <a:ext cx="3772422" cy="3096344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436096" y="508518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</a:t>
            </a:r>
            <a:r>
              <a:rPr lang="en-US" dirty="0" err="1"/>
              <a:t>Pedr</a:t>
            </a:r>
            <a:r>
              <a:rPr lang="en-US" dirty="0"/>
              <a:t> (2016)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Autofit/>
          </a:bodyPr>
          <a:lstStyle/>
          <a:p>
            <a:pPr algn="ctr"/>
            <a:r>
              <a:rPr lang="en-GB" sz="4000" dirty="0"/>
              <a:t>My personal development plan (PDP) </a:t>
            </a:r>
            <a:endParaRPr lang="en-US" sz="4000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1484784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US" dirty="0"/>
              <a:t>A list of working schedule/plans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To innovate individual personal skills &amp; competence in workplace.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Combines self-learning, formal education, interpersonal and employability skills (Matthew, 2016) </a:t>
            </a:r>
          </a:p>
          <a:p>
            <a:endParaRPr lang="en-US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457200" y="2708920"/>
          <a:ext cx="8229600" cy="3674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34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Development areas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Priority</a:t>
                      </a:r>
                      <a:r>
                        <a:rPr lang="en-GB" baseline="0" dirty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Resources required</a:t>
                      </a:r>
                      <a:r>
                        <a:rPr lang="en-GB" baseline="0" dirty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Success criteria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</a:t>
                      </a:r>
                      <a:r>
                        <a:rPr lang="en-GB" baseline="0" dirty="0"/>
                        <a:t> date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latin typeface="Calibri"/>
                          <a:ea typeface="Calibri"/>
                          <a:cs typeface="Times New Roman"/>
                        </a:rPr>
                        <a:t>Time management skills </a:t>
                      </a:r>
                      <a:endParaRPr lang="en-US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Reading</a:t>
                      </a:r>
                      <a:r>
                        <a:rPr lang="en-GB" sz="1400" baseline="0" dirty="0"/>
                        <a:t> books, journal and websites, and watching videos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Feedback from mentors and others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 June 2021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>
                          <a:latin typeface="Calibri"/>
                          <a:ea typeface="Calibri"/>
                          <a:cs typeface="Times New Roman"/>
                        </a:rPr>
                        <a:t>Oral presentation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Watching</a:t>
                      </a:r>
                      <a:r>
                        <a:rPr lang="en-GB" sz="1400" baseline="0" dirty="0"/>
                        <a:t> videos and following a mentor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Feedback from mentors and others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December 2021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latin typeface="Calibri"/>
                          <a:ea typeface="Calibri"/>
                          <a:cs typeface="Times New Roman"/>
                        </a:rPr>
                        <a:t>Research &amp; analytical skills      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Reading and learning more and more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Feedback from expert and others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December 2021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latin typeface="Calibri"/>
                          <a:ea typeface="Calibri"/>
                          <a:cs typeface="Times New Roman"/>
                        </a:rPr>
                        <a:t>CV writing skills </a:t>
                      </a:r>
                      <a:endParaRPr lang="en-US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Practice more and more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Feedback from experts 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June 2021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latin typeface="Calibri"/>
                          <a:ea typeface="Calibri"/>
                          <a:cs typeface="Times New Roman"/>
                        </a:rPr>
                        <a:t>Cover letter writing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Practice more and more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Feedback from experts</a:t>
                      </a:r>
                      <a:r>
                        <a:rPr lang="en-GB" sz="1400" baseline="0" dirty="0"/>
                        <a:t>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June 2021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Every individual needs to have at least some employability skills 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To achieve dream career or develop intended career 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Thus, individuals needs analyze his/her existing skills 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And then, need to develop an effective Personal Development Plan (PDP)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Finally, needs to work on strictly meet the PDP 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Boon, C. (2019) </a:t>
            </a:r>
            <a:r>
              <a:rPr lang="en-US" i="1" dirty="0"/>
              <a:t>Personal and professional Development plans.</a:t>
            </a:r>
            <a:r>
              <a:rPr lang="en-US" dirty="0"/>
              <a:t> Boston: Pearson publication </a:t>
            </a:r>
          </a:p>
          <a:p>
            <a:r>
              <a:rPr lang="en-US" dirty="0"/>
              <a:t>CFI (2020) </a:t>
            </a:r>
            <a:r>
              <a:rPr lang="en-US" i="1" dirty="0"/>
              <a:t>Analytical Skills.</a:t>
            </a:r>
            <a:r>
              <a:rPr lang="en-US" dirty="0"/>
              <a:t> Available at: </a:t>
            </a:r>
            <a:r>
              <a:rPr lang="en-US" u="sng" dirty="0">
                <a:hlinkClick r:id="rId2"/>
              </a:rPr>
              <a:t>https://corporatefinanceinstitute.com/resources/careers/soft-skills/analytical-skills/</a:t>
            </a:r>
            <a:r>
              <a:rPr lang="en-US" dirty="0"/>
              <a:t>. [Accessed on: 28 November 2020]</a:t>
            </a:r>
          </a:p>
          <a:p>
            <a:r>
              <a:rPr lang="en-GB" dirty="0"/>
              <a:t>Indeed (2020) </a:t>
            </a:r>
            <a:r>
              <a:rPr lang="en-GB" i="1" dirty="0"/>
              <a:t>How Important Is a Cover Letter?</a:t>
            </a: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https://www.indeed.com/career-advice/resumes-cover-letters/cover-letter-importance</a:t>
            </a:r>
            <a:r>
              <a:rPr lang="en-GB" dirty="0"/>
              <a:t>. [Accessed on: 27 November 2020]</a:t>
            </a:r>
            <a:endParaRPr lang="en-US" dirty="0"/>
          </a:p>
          <a:p>
            <a:r>
              <a:rPr lang="en-US" dirty="0"/>
              <a:t>Matthew, T. (2016) </a:t>
            </a:r>
            <a:r>
              <a:rPr lang="en-US" i="1" dirty="0"/>
              <a:t>Beyond the Skills Gap.</a:t>
            </a:r>
            <a:r>
              <a:rPr lang="en-US" dirty="0"/>
              <a:t> 2</a:t>
            </a:r>
            <a:r>
              <a:rPr lang="en-US" baseline="30000" dirty="0"/>
              <a:t>nd</a:t>
            </a:r>
            <a:r>
              <a:rPr lang="en-US" dirty="0"/>
              <a:t> Ed. Milan: Pan McMillan.</a:t>
            </a:r>
          </a:p>
          <a:p>
            <a:r>
              <a:rPr lang="en-GB" dirty="0"/>
              <a:t>Mayhew, R. (2020) </a:t>
            </a:r>
            <a:r>
              <a:rPr lang="en-GB" i="1" dirty="0"/>
              <a:t>What is the importance of resume writing?</a:t>
            </a:r>
            <a:r>
              <a:rPr lang="en-GB" dirty="0"/>
              <a:t> Available at: </a:t>
            </a:r>
            <a:r>
              <a:rPr lang="en-GB" u="sng" dirty="0">
                <a:hlinkClick r:id="rId4"/>
              </a:rPr>
              <a:t>https://work.chron.com/importance-resume-writing-9220.html</a:t>
            </a:r>
            <a:r>
              <a:rPr lang="en-GB" dirty="0"/>
              <a:t>. [Accessed on: 28 November 2020]</a:t>
            </a:r>
            <a:endParaRPr lang="en-US" dirty="0"/>
          </a:p>
          <a:p>
            <a:r>
              <a:rPr lang="en-US" dirty="0"/>
              <a:t>Morrow, D.M. and County, K. (2017) </a:t>
            </a:r>
            <a:r>
              <a:rPr lang="en-US" i="1" dirty="0"/>
              <a:t>Top 10 Employability Skills</a:t>
            </a:r>
            <a:r>
              <a:rPr lang="en-US" dirty="0"/>
              <a:t>. Available at: </a:t>
            </a:r>
            <a:r>
              <a:rPr lang="en-US" u="sng" dirty="0">
                <a:hlinkClick r:id="rId5"/>
              </a:rPr>
              <a:t>http://www.opportunityjobnetwork.com/job-resources/help/top-10-skills.html</a:t>
            </a:r>
            <a:r>
              <a:rPr lang="en-US" dirty="0"/>
              <a:t>. [Accessed on: 10 November 2020]</a:t>
            </a:r>
          </a:p>
          <a:p>
            <a:r>
              <a:rPr lang="en-US" dirty="0"/>
              <a:t>Ohio (20170 </a:t>
            </a:r>
            <a:r>
              <a:rPr lang="en-US" i="1" dirty="0"/>
              <a:t>Top 10 Employability Skills.</a:t>
            </a:r>
            <a:r>
              <a:rPr lang="en-US" dirty="0"/>
              <a:t> Available at: </a:t>
            </a:r>
            <a:r>
              <a:rPr lang="en-US" u="sng" dirty="0">
                <a:hlinkClick r:id="rId5"/>
              </a:rPr>
              <a:t>http://www.opportunityjobnetwork.com/job-resources/help/top-10-skills.html</a:t>
            </a:r>
            <a:r>
              <a:rPr lang="en-US" dirty="0"/>
              <a:t>. [Accessed on: 10 November 2020]</a:t>
            </a:r>
          </a:p>
          <a:p>
            <a:r>
              <a:rPr lang="en-US" dirty="0" err="1"/>
              <a:t>Pedr</a:t>
            </a:r>
            <a:r>
              <a:rPr lang="en-US" dirty="0"/>
              <a:t>, T. (2016) </a:t>
            </a:r>
            <a:r>
              <a:rPr lang="en-US" i="1" dirty="0"/>
              <a:t>Employability Skills.</a:t>
            </a:r>
            <a:r>
              <a:rPr lang="en-US" dirty="0"/>
              <a:t> Available at: </a:t>
            </a:r>
            <a:r>
              <a:rPr lang="en-US" u="sng" dirty="0">
                <a:hlinkClick r:id="rId6"/>
              </a:rPr>
              <a:t>https://www.skillsyouneed.com/general/employability-skills.html</a:t>
            </a:r>
            <a:r>
              <a:rPr lang="en-US" dirty="0"/>
              <a:t>. [Accessed on: 10 November 2020]</a:t>
            </a:r>
          </a:p>
          <a:p>
            <a:r>
              <a:rPr lang="en-US" dirty="0"/>
              <a:t>University of Kent (2017) </a:t>
            </a:r>
            <a:r>
              <a:rPr lang="en-US" i="1" dirty="0"/>
              <a:t>Career and Employability Services.</a:t>
            </a:r>
            <a:r>
              <a:rPr lang="en-US" dirty="0"/>
              <a:t> Available at: </a:t>
            </a:r>
            <a:r>
              <a:rPr lang="en-US" u="sng" dirty="0">
                <a:hlinkClick r:id="rId7"/>
              </a:rPr>
              <a:t>https://www.kent.ac.uk/careers/sk/top-ten-skills.htm</a:t>
            </a:r>
            <a:r>
              <a:rPr lang="en-US" dirty="0"/>
              <a:t>. [Accessed on: 10 November 2020]</a:t>
            </a:r>
          </a:p>
          <a:p>
            <a:r>
              <a:rPr lang="en-US" dirty="0"/>
              <a:t>University of Kent (2017) Introduction to Employability Skills. Available at: </a:t>
            </a:r>
            <a:r>
              <a:rPr lang="en-US" u="sng" dirty="0">
                <a:hlinkClick r:id="rId8"/>
              </a:rPr>
              <a:t>https://www.kent.ac.uk/careers/sk/skillsintro.htm</a:t>
            </a:r>
            <a:r>
              <a:rPr lang="en-US" dirty="0"/>
              <a:t>. [Accessed on: 10 November 2020]</a:t>
            </a:r>
          </a:p>
          <a:p>
            <a:r>
              <a:rPr lang="en-US" dirty="0"/>
              <a:t>Youth Central (2017) </a:t>
            </a:r>
            <a:r>
              <a:rPr lang="en-US" i="1" dirty="0"/>
              <a:t>Employability Skills.</a:t>
            </a:r>
            <a:r>
              <a:rPr lang="en-US" dirty="0"/>
              <a:t> Available at: </a:t>
            </a:r>
            <a:r>
              <a:rPr lang="en-US" u="sng" dirty="0">
                <a:hlinkClick r:id="rId9"/>
              </a:rPr>
              <a:t>http://www.youthcentral.vic.gov.au/jobs-careers/planning-your-career/employability-skills</a:t>
            </a:r>
            <a:r>
              <a:rPr lang="en-US" dirty="0"/>
              <a:t>. [Accessed on: 10 November 2020]</a:t>
            </a:r>
          </a:p>
          <a:p>
            <a:r>
              <a:rPr lang="en-US" dirty="0"/>
              <a:t> </a:t>
            </a:r>
            <a:r>
              <a:rPr lang="en-US" dirty="0" err="1"/>
              <a:t>Zeratsky</a:t>
            </a:r>
            <a:r>
              <a:rPr lang="en-US" dirty="0"/>
              <a:t>, J. and Knapp, J. (2018) </a:t>
            </a:r>
            <a:r>
              <a:rPr lang="en-US" i="1" dirty="0"/>
              <a:t>Make Time: How to Focus on What Matters Every Day</a:t>
            </a:r>
            <a:r>
              <a:rPr lang="en-US" dirty="0"/>
              <a:t>. 2</a:t>
            </a:r>
            <a:r>
              <a:rPr lang="en-US" baseline="30000" dirty="0"/>
              <a:t>nd</a:t>
            </a:r>
            <a:r>
              <a:rPr lang="en-US" dirty="0"/>
              <a:t> Ed. London: Prentice Hall</a:t>
            </a:r>
          </a:p>
          <a:p>
            <a:r>
              <a:rPr lang="en-US" dirty="0" err="1"/>
              <a:t>Sladana</a:t>
            </a:r>
            <a:r>
              <a:rPr lang="en-US" dirty="0"/>
              <a:t> , Z. (2014) The Importance Of Oral Presentations For University Students, </a:t>
            </a:r>
            <a:r>
              <a:rPr lang="en-US" i="1" dirty="0"/>
              <a:t>Mediterranean Journal of Social Sciences,</a:t>
            </a:r>
            <a:r>
              <a:rPr lang="en-US" dirty="0"/>
              <a:t> Vol. 5 (19), pp. 468-474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313</TotalTime>
  <Words>1264</Words>
  <Application>Microsoft Macintosh PowerPoint</Application>
  <PresentationFormat>On-screen Show (4:3)</PresentationFormat>
  <Paragraphs>179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Constantia</vt:lpstr>
      <vt:lpstr>Wingdings</vt:lpstr>
      <vt:lpstr>Wingdings 2</vt:lpstr>
      <vt:lpstr>Flow</vt:lpstr>
      <vt:lpstr>My intended career: academic and employability skills  </vt:lpstr>
      <vt:lpstr>Overview  </vt:lpstr>
      <vt:lpstr>Introduction </vt:lpstr>
      <vt:lpstr>SWOT Analysis </vt:lpstr>
      <vt:lpstr>Analysis of time management skills </vt:lpstr>
      <vt:lpstr>Analysis of Research &amp; analytical skills</vt:lpstr>
      <vt:lpstr>Analysis of oral presentation skills </vt:lpstr>
      <vt:lpstr>Analysis of CV writing skills </vt:lpstr>
      <vt:lpstr>Analysis of cover letter writing skills</vt:lpstr>
      <vt:lpstr>Skills that helps in my current job</vt:lpstr>
      <vt:lpstr>My personal development plan (PDP) </vt:lpstr>
      <vt:lpstr>Conclusion </vt:lpstr>
      <vt:lpstr>References </vt:lpstr>
    </vt:vector>
  </TitlesOfParts>
  <Company>Grizli777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intended career: academic and employability skills</dc:title>
  <dc:creator>MD SIDDIQUE ULLAH</dc:creator>
  <cp:lastModifiedBy>M ali</cp:lastModifiedBy>
  <cp:revision>22</cp:revision>
  <dcterms:created xsi:type="dcterms:W3CDTF">2020-11-11T04:45:18Z</dcterms:created>
  <dcterms:modified xsi:type="dcterms:W3CDTF">2020-11-30T09:20:48Z</dcterms:modified>
</cp:coreProperties>
</file>