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5781"/>
  </p:normalViewPr>
  <p:slideViewPr>
    <p:cSldViewPr snapToGrid="0">
      <p:cViewPr varScale="1">
        <p:scale>
          <a:sx n="111" d="100"/>
          <a:sy n="111" d="100"/>
        </p:scale>
        <p:origin x="63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D85021-7C8C-42B1-8B01-2D774821105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E4776ED-680C-42F0-AEF4-F3AE9912311E}">
      <dgm:prSet/>
      <dgm:spPr/>
      <dgm:t>
        <a:bodyPr/>
        <a:lstStyle/>
        <a:p>
          <a:r>
            <a:rPr lang="en-US"/>
            <a:t>Reflection in action</a:t>
          </a:r>
        </a:p>
      </dgm:t>
    </dgm:pt>
    <dgm:pt modelId="{F1D3F645-235D-48D9-B8AF-0CE90D103CB5}" type="parTrans" cxnId="{0157E7F9-2C75-478D-BF91-0B391008C95F}">
      <dgm:prSet/>
      <dgm:spPr/>
      <dgm:t>
        <a:bodyPr/>
        <a:lstStyle/>
        <a:p>
          <a:endParaRPr lang="en-US"/>
        </a:p>
      </dgm:t>
    </dgm:pt>
    <dgm:pt modelId="{D772527E-BB2A-4D5E-91BD-5B9C9A5EA50E}" type="sibTrans" cxnId="{0157E7F9-2C75-478D-BF91-0B391008C95F}">
      <dgm:prSet/>
      <dgm:spPr/>
      <dgm:t>
        <a:bodyPr/>
        <a:lstStyle/>
        <a:p>
          <a:endParaRPr lang="en-US"/>
        </a:p>
      </dgm:t>
    </dgm:pt>
    <dgm:pt modelId="{C8E4C42F-D6FB-4254-90E2-C55FDB906132}">
      <dgm:prSet/>
      <dgm:spPr/>
      <dgm:t>
        <a:bodyPr/>
        <a:lstStyle/>
        <a:p>
          <a:r>
            <a:rPr lang="en-US"/>
            <a:t>Reflection on action</a:t>
          </a:r>
        </a:p>
      </dgm:t>
    </dgm:pt>
    <dgm:pt modelId="{4736F180-5964-40D1-8D2C-DB833F046BD0}" type="parTrans" cxnId="{FAE341FC-7C5B-44DE-AB2A-526738DFAD89}">
      <dgm:prSet/>
      <dgm:spPr/>
      <dgm:t>
        <a:bodyPr/>
        <a:lstStyle/>
        <a:p>
          <a:endParaRPr lang="en-US"/>
        </a:p>
      </dgm:t>
    </dgm:pt>
    <dgm:pt modelId="{D45E5192-9EED-4349-B027-AA45F8CF1887}" type="sibTrans" cxnId="{FAE341FC-7C5B-44DE-AB2A-526738DFAD89}">
      <dgm:prSet/>
      <dgm:spPr/>
      <dgm:t>
        <a:bodyPr/>
        <a:lstStyle/>
        <a:p>
          <a:endParaRPr lang="en-US"/>
        </a:p>
      </dgm:t>
    </dgm:pt>
    <dgm:pt modelId="{720FAA93-B3EB-4116-9324-DA16405B6B29}">
      <dgm:prSet/>
      <dgm:spPr/>
      <dgm:t>
        <a:bodyPr/>
        <a:lstStyle/>
        <a:p>
          <a:r>
            <a:rPr lang="en-US"/>
            <a:t>Making a decision during and after the event</a:t>
          </a:r>
        </a:p>
      </dgm:t>
    </dgm:pt>
    <dgm:pt modelId="{3990316F-5413-4FCA-917C-6C6754D01EDA}" type="parTrans" cxnId="{E47C175A-A8E7-480A-AD7D-CC55B05DA29C}">
      <dgm:prSet/>
      <dgm:spPr/>
      <dgm:t>
        <a:bodyPr/>
        <a:lstStyle/>
        <a:p>
          <a:endParaRPr lang="en-US"/>
        </a:p>
      </dgm:t>
    </dgm:pt>
    <dgm:pt modelId="{1DAC9462-D442-4500-A05A-94C20CEE12C6}" type="sibTrans" cxnId="{E47C175A-A8E7-480A-AD7D-CC55B05DA29C}">
      <dgm:prSet/>
      <dgm:spPr/>
      <dgm:t>
        <a:bodyPr/>
        <a:lstStyle/>
        <a:p>
          <a:endParaRPr lang="en-US"/>
        </a:p>
      </dgm:t>
    </dgm:pt>
    <dgm:pt modelId="{420CF7C3-835E-4A4D-9206-F4EDDB0021CB}">
      <dgm:prSet/>
      <dgm:spPr/>
      <dgm:t>
        <a:bodyPr/>
        <a:lstStyle/>
        <a:p>
          <a:r>
            <a:rPr lang="en-US"/>
            <a:t>Useful in practical situations</a:t>
          </a:r>
        </a:p>
      </dgm:t>
    </dgm:pt>
    <dgm:pt modelId="{B150F189-E67E-43F7-B52D-E1EE7936F39B}" type="parTrans" cxnId="{24BC6633-715C-4758-A22A-CB77312D7F50}">
      <dgm:prSet/>
      <dgm:spPr/>
      <dgm:t>
        <a:bodyPr/>
        <a:lstStyle/>
        <a:p>
          <a:endParaRPr lang="en-US"/>
        </a:p>
      </dgm:t>
    </dgm:pt>
    <dgm:pt modelId="{D39935C5-66BD-4CAE-8DA5-B5AF7758FEC7}" type="sibTrans" cxnId="{24BC6633-715C-4758-A22A-CB77312D7F50}">
      <dgm:prSet/>
      <dgm:spPr/>
      <dgm:t>
        <a:bodyPr/>
        <a:lstStyle/>
        <a:p>
          <a:endParaRPr lang="en-US"/>
        </a:p>
      </dgm:t>
    </dgm:pt>
    <dgm:pt modelId="{4840C878-D6C1-B041-AC8A-12803EA79E54}" type="pres">
      <dgm:prSet presAssocID="{FBD85021-7C8C-42B1-8B01-2D774821105F}" presName="linear" presStyleCnt="0">
        <dgm:presLayoutVars>
          <dgm:animLvl val="lvl"/>
          <dgm:resizeHandles val="exact"/>
        </dgm:presLayoutVars>
      </dgm:prSet>
      <dgm:spPr/>
    </dgm:pt>
    <dgm:pt modelId="{995B0752-594E-F94A-8FCC-6FFAA959C709}" type="pres">
      <dgm:prSet presAssocID="{5E4776ED-680C-42F0-AEF4-F3AE9912311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5C99681-EED0-A449-8882-9E8646909531}" type="pres">
      <dgm:prSet presAssocID="{D772527E-BB2A-4D5E-91BD-5B9C9A5EA50E}" presName="spacer" presStyleCnt="0"/>
      <dgm:spPr/>
    </dgm:pt>
    <dgm:pt modelId="{4FEDBCA5-169C-6744-9C7F-CB37CFD47B3A}" type="pres">
      <dgm:prSet presAssocID="{C8E4C42F-D6FB-4254-90E2-C55FDB90613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087FE91-F082-3B45-98B2-10301164D887}" type="pres">
      <dgm:prSet presAssocID="{D45E5192-9EED-4349-B027-AA45F8CF1887}" presName="spacer" presStyleCnt="0"/>
      <dgm:spPr/>
    </dgm:pt>
    <dgm:pt modelId="{5664DEE0-2F31-9340-9B39-C995A0EAA46E}" type="pres">
      <dgm:prSet presAssocID="{720FAA93-B3EB-4116-9324-DA16405B6B2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05518DE-A0D2-7F4E-8A06-609BF47592E6}" type="pres">
      <dgm:prSet presAssocID="{1DAC9462-D442-4500-A05A-94C20CEE12C6}" presName="spacer" presStyleCnt="0"/>
      <dgm:spPr/>
    </dgm:pt>
    <dgm:pt modelId="{7968C219-9840-F54C-8FFF-E63B377976B3}" type="pres">
      <dgm:prSet presAssocID="{420CF7C3-835E-4A4D-9206-F4EDDB0021C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4BC6633-715C-4758-A22A-CB77312D7F50}" srcId="{FBD85021-7C8C-42B1-8B01-2D774821105F}" destId="{420CF7C3-835E-4A4D-9206-F4EDDB0021CB}" srcOrd="3" destOrd="0" parTransId="{B150F189-E67E-43F7-B52D-E1EE7936F39B}" sibTransId="{D39935C5-66BD-4CAE-8DA5-B5AF7758FEC7}"/>
    <dgm:cxn modelId="{E47C175A-A8E7-480A-AD7D-CC55B05DA29C}" srcId="{FBD85021-7C8C-42B1-8B01-2D774821105F}" destId="{720FAA93-B3EB-4116-9324-DA16405B6B29}" srcOrd="2" destOrd="0" parTransId="{3990316F-5413-4FCA-917C-6C6754D01EDA}" sibTransId="{1DAC9462-D442-4500-A05A-94C20CEE12C6}"/>
    <dgm:cxn modelId="{2398F892-0500-F345-8F54-4EC71AD60470}" type="presOf" srcId="{C8E4C42F-D6FB-4254-90E2-C55FDB906132}" destId="{4FEDBCA5-169C-6744-9C7F-CB37CFD47B3A}" srcOrd="0" destOrd="0" presId="urn:microsoft.com/office/officeart/2005/8/layout/vList2"/>
    <dgm:cxn modelId="{015FDBAF-09AC-D245-A5F8-336DCEE04FE4}" type="presOf" srcId="{720FAA93-B3EB-4116-9324-DA16405B6B29}" destId="{5664DEE0-2F31-9340-9B39-C995A0EAA46E}" srcOrd="0" destOrd="0" presId="urn:microsoft.com/office/officeart/2005/8/layout/vList2"/>
    <dgm:cxn modelId="{91BB44C2-EBB1-694F-8E67-971DC4D99388}" type="presOf" srcId="{FBD85021-7C8C-42B1-8B01-2D774821105F}" destId="{4840C878-D6C1-B041-AC8A-12803EA79E54}" srcOrd="0" destOrd="0" presId="urn:microsoft.com/office/officeart/2005/8/layout/vList2"/>
    <dgm:cxn modelId="{8BC05ACA-6581-B04F-AD17-8A50DF895A86}" type="presOf" srcId="{5E4776ED-680C-42F0-AEF4-F3AE9912311E}" destId="{995B0752-594E-F94A-8FCC-6FFAA959C709}" srcOrd="0" destOrd="0" presId="urn:microsoft.com/office/officeart/2005/8/layout/vList2"/>
    <dgm:cxn modelId="{2227A2CE-F0ED-9643-B667-1C4DF0345504}" type="presOf" srcId="{420CF7C3-835E-4A4D-9206-F4EDDB0021CB}" destId="{7968C219-9840-F54C-8FFF-E63B377976B3}" srcOrd="0" destOrd="0" presId="urn:microsoft.com/office/officeart/2005/8/layout/vList2"/>
    <dgm:cxn modelId="{0157E7F9-2C75-478D-BF91-0B391008C95F}" srcId="{FBD85021-7C8C-42B1-8B01-2D774821105F}" destId="{5E4776ED-680C-42F0-AEF4-F3AE9912311E}" srcOrd="0" destOrd="0" parTransId="{F1D3F645-235D-48D9-B8AF-0CE90D103CB5}" sibTransId="{D772527E-BB2A-4D5E-91BD-5B9C9A5EA50E}"/>
    <dgm:cxn modelId="{FAE341FC-7C5B-44DE-AB2A-526738DFAD89}" srcId="{FBD85021-7C8C-42B1-8B01-2D774821105F}" destId="{C8E4C42F-D6FB-4254-90E2-C55FDB906132}" srcOrd="1" destOrd="0" parTransId="{4736F180-5964-40D1-8D2C-DB833F046BD0}" sibTransId="{D45E5192-9EED-4349-B027-AA45F8CF1887}"/>
    <dgm:cxn modelId="{E209EA0A-0CA0-D84F-9A1B-EC3E895B3A46}" type="presParOf" srcId="{4840C878-D6C1-B041-AC8A-12803EA79E54}" destId="{995B0752-594E-F94A-8FCC-6FFAA959C709}" srcOrd="0" destOrd="0" presId="urn:microsoft.com/office/officeart/2005/8/layout/vList2"/>
    <dgm:cxn modelId="{D02317C0-B8FC-8645-B042-3673988233D8}" type="presParOf" srcId="{4840C878-D6C1-B041-AC8A-12803EA79E54}" destId="{B5C99681-EED0-A449-8882-9E8646909531}" srcOrd="1" destOrd="0" presId="urn:microsoft.com/office/officeart/2005/8/layout/vList2"/>
    <dgm:cxn modelId="{123EA5B7-AA75-3D48-BDB9-236617D36E99}" type="presParOf" srcId="{4840C878-D6C1-B041-AC8A-12803EA79E54}" destId="{4FEDBCA5-169C-6744-9C7F-CB37CFD47B3A}" srcOrd="2" destOrd="0" presId="urn:microsoft.com/office/officeart/2005/8/layout/vList2"/>
    <dgm:cxn modelId="{6837DFE4-5A91-BA44-82E1-58C141CE3902}" type="presParOf" srcId="{4840C878-D6C1-B041-AC8A-12803EA79E54}" destId="{D087FE91-F082-3B45-98B2-10301164D887}" srcOrd="3" destOrd="0" presId="urn:microsoft.com/office/officeart/2005/8/layout/vList2"/>
    <dgm:cxn modelId="{1564A234-EA27-5F46-B377-E7355D3B5C24}" type="presParOf" srcId="{4840C878-D6C1-B041-AC8A-12803EA79E54}" destId="{5664DEE0-2F31-9340-9B39-C995A0EAA46E}" srcOrd="4" destOrd="0" presId="urn:microsoft.com/office/officeart/2005/8/layout/vList2"/>
    <dgm:cxn modelId="{C4FEDED9-3160-1146-8D7C-FA912C773C64}" type="presParOf" srcId="{4840C878-D6C1-B041-AC8A-12803EA79E54}" destId="{505518DE-A0D2-7F4E-8A06-609BF47592E6}" srcOrd="5" destOrd="0" presId="urn:microsoft.com/office/officeart/2005/8/layout/vList2"/>
    <dgm:cxn modelId="{26C89BC5-0C3E-5E4C-A497-09AD2974EE74}" type="presParOf" srcId="{4840C878-D6C1-B041-AC8A-12803EA79E54}" destId="{7968C219-9840-F54C-8FFF-E63B377976B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41D17B-ECB2-4159-A3A1-E5AAF21E1B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E74AEC-64ED-4E8F-9E12-9CE7AFEBCE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Lack of confidence in students can also be identified as low self esteem when it comes to their academic work (APA 2022).</a:t>
          </a:r>
        </a:p>
      </dgm:t>
    </dgm:pt>
    <dgm:pt modelId="{76B222D8-40F4-47D9-B3B4-615667E942D6}" type="parTrans" cxnId="{D3D02622-7C08-46C7-9CB7-DA88BF377EE0}">
      <dgm:prSet/>
      <dgm:spPr/>
      <dgm:t>
        <a:bodyPr/>
        <a:lstStyle/>
        <a:p>
          <a:endParaRPr lang="en-US"/>
        </a:p>
      </dgm:t>
    </dgm:pt>
    <dgm:pt modelId="{7D88CED0-16D0-4C53-AFCC-2036324F9DD6}" type="sibTrans" cxnId="{D3D02622-7C08-46C7-9CB7-DA88BF377EE0}">
      <dgm:prSet/>
      <dgm:spPr/>
      <dgm:t>
        <a:bodyPr/>
        <a:lstStyle/>
        <a:p>
          <a:endParaRPr lang="en-US"/>
        </a:p>
      </dgm:t>
    </dgm:pt>
    <dgm:pt modelId="{05D17854-C7D7-4AD0-AFCE-145F344B9D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Students may react to a lack of confidence by speaking badly about their levels of competence, avoiding their academic tasks and underperforming in their work.</a:t>
          </a:r>
        </a:p>
      </dgm:t>
    </dgm:pt>
    <dgm:pt modelId="{FFED6ECB-56BF-4A9C-B0D1-7C98778830B4}" type="parTrans" cxnId="{AF4038AC-20C2-4600-97D5-10CC7FFED371}">
      <dgm:prSet/>
      <dgm:spPr/>
      <dgm:t>
        <a:bodyPr/>
        <a:lstStyle/>
        <a:p>
          <a:endParaRPr lang="en-US"/>
        </a:p>
      </dgm:t>
    </dgm:pt>
    <dgm:pt modelId="{D5FC502A-B003-414A-8B5E-3EDA03AD63C3}" type="sibTrans" cxnId="{AF4038AC-20C2-4600-97D5-10CC7FFED371}">
      <dgm:prSet/>
      <dgm:spPr/>
      <dgm:t>
        <a:bodyPr/>
        <a:lstStyle/>
        <a:p>
          <a:endParaRPr lang="en-US"/>
        </a:p>
      </dgm:t>
    </dgm:pt>
    <dgm:pt modelId="{AAD12796-636B-4FCF-94C8-2480FA48FC7D}" type="pres">
      <dgm:prSet presAssocID="{B041D17B-ECB2-4159-A3A1-E5AAF21E1B3F}" presName="root" presStyleCnt="0">
        <dgm:presLayoutVars>
          <dgm:dir/>
          <dgm:resizeHandles val="exact"/>
        </dgm:presLayoutVars>
      </dgm:prSet>
      <dgm:spPr/>
    </dgm:pt>
    <dgm:pt modelId="{B2A0B975-7010-485C-9F96-A82A072ACAB4}" type="pres">
      <dgm:prSet presAssocID="{8BE74AEC-64ED-4E8F-9E12-9CE7AFEBCEF2}" presName="compNode" presStyleCnt="0"/>
      <dgm:spPr/>
    </dgm:pt>
    <dgm:pt modelId="{22D68FC0-B72E-4D77-B9FC-7BEC2ADA2102}" type="pres">
      <dgm:prSet presAssocID="{8BE74AEC-64ED-4E8F-9E12-9CE7AFEBCEF2}" presName="bgRect" presStyleLbl="bgShp" presStyleIdx="0" presStyleCnt="2"/>
      <dgm:spPr/>
    </dgm:pt>
    <dgm:pt modelId="{DF77C216-D493-4EEC-8E85-2CEE84EEFB1E}" type="pres">
      <dgm:prSet presAssocID="{8BE74AEC-64ED-4E8F-9E12-9CE7AFEBCEF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B39BFB4-4061-4A99-880E-D14F8DB330A3}" type="pres">
      <dgm:prSet presAssocID="{8BE74AEC-64ED-4E8F-9E12-9CE7AFEBCEF2}" presName="spaceRect" presStyleCnt="0"/>
      <dgm:spPr/>
    </dgm:pt>
    <dgm:pt modelId="{4E484AFD-51A5-4C7A-8BAB-A013652184A0}" type="pres">
      <dgm:prSet presAssocID="{8BE74AEC-64ED-4E8F-9E12-9CE7AFEBCEF2}" presName="parTx" presStyleLbl="revTx" presStyleIdx="0" presStyleCnt="2">
        <dgm:presLayoutVars>
          <dgm:chMax val="0"/>
          <dgm:chPref val="0"/>
        </dgm:presLayoutVars>
      </dgm:prSet>
      <dgm:spPr/>
    </dgm:pt>
    <dgm:pt modelId="{70FE2EC4-6FA7-4A19-9731-7C4042A504D0}" type="pres">
      <dgm:prSet presAssocID="{7D88CED0-16D0-4C53-AFCC-2036324F9DD6}" presName="sibTrans" presStyleCnt="0"/>
      <dgm:spPr/>
    </dgm:pt>
    <dgm:pt modelId="{6B26EB32-F4DB-4FFD-8374-BF702DE68D16}" type="pres">
      <dgm:prSet presAssocID="{05D17854-C7D7-4AD0-AFCE-145F344B9D02}" presName="compNode" presStyleCnt="0"/>
      <dgm:spPr/>
    </dgm:pt>
    <dgm:pt modelId="{D4BEE1C8-5C94-48E8-8C71-83730CAF3361}" type="pres">
      <dgm:prSet presAssocID="{05D17854-C7D7-4AD0-AFCE-145F344B9D02}" presName="bgRect" presStyleLbl="bgShp" presStyleIdx="1" presStyleCnt="2"/>
      <dgm:spPr/>
    </dgm:pt>
    <dgm:pt modelId="{8AC8EB7A-B4FF-4E7B-98C2-C38CB91E6BCA}" type="pres">
      <dgm:prSet presAssocID="{05D17854-C7D7-4AD0-AFCE-145F344B9D0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55E4C3C-02EB-4BE0-8E3C-5FBF1FECF043}" type="pres">
      <dgm:prSet presAssocID="{05D17854-C7D7-4AD0-AFCE-145F344B9D02}" presName="spaceRect" presStyleCnt="0"/>
      <dgm:spPr/>
    </dgm:pt>
    <dgm:pt modelId="{01B16EF9-2EC2-4B80-BEFD-84622B311CCB}" type="pres">
      <dgm:prSet presAssocID="{05D17854-C7D7-4AD0-AFCE-145F344B9D0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1F30E921-4CA0-224A-B05A-8ED0FDA25BB5}" type="presOf" srcId="{B041D17B-ECB2-4159-A3A1-E5AAF21E1B3F}" destId="{AAD12796-636B-4FCF-94C8-2480FA48FC7D}" srcOrd="0" destOrd="0" presId="urn:microsoft.com/office/officeart/2018/2/layout/IconVerticalSolidList"/>
    <dgm:cxn modelId="{D3D02622-7C08-46C7-9CB7-DA88BF377EE0}" srcId="{B041D17B-ECB2-4159-A3A1-E5AAF21E1B3F}" destId="{8BE74AEC-64ED-4E8F-9E12-9CE7AFEBCEF2}" srcOrd="0" destOrd="0" parTransId="{76B222D8-40F4-47D9-B3B4-615667E942D6}" sibTransId="{7D88CED0-16D0-4C53-AFCC-2036324F9DD6}"/>
    <dgm:cxn modelId="{38CCAC26-26E6-B248-8980-98E5D80C06CD}" type="presOf" srcId="{8BE74AEC-64ED-4E8F-9E12-9CE7AFEBCEF2}" destId="{4E484AFD-51A5-4C7A-8BAB-A013652184A0}" srcOrd="0" destOrd="0" presId="urn:microsoft.com/office/officeart/2018/2/layout/IconVerticalSolidList"/>
    <dgm:cxn modelId="{D911CD6F-D30E-5249-9123-C120A725802F}" type="presOf" srcId="{05D17854-C7D7-4AD0-AFCE-145F344B9D02}" destId="{01B16EF9-2EC2-4B80-BEFD-84622B311CCB}" srcOrd="0" destOrd="0" presId="urn:microsoft.com/office/officeart/2018/2/layout/IconVerticalSolidList"/>
    <dgm:cxn modelId="{AF4038AC-20C2-4600-97D5-10CC7FFED371}" srcId="{B041D17B-ECB2-4159-A3A1-E5AAF21E1B3F}" destId="{05D17854-C7D7-4AD0-AFCE-145F344B9D02}" srcOrd="1" destOrd="0" parTransId="{FFED6ECB-56BF-4A9C-B0D1-7C98778830B4}" sibTransId="{D5FC502A-B003-414A-8B5E-3EDA03AD63C3}"/>
    <dgm:cxn modelId="{232B3EFE-03B9-7F4A-A931-6559E7EDAF0B}" type="presParOf" srcId="{AAD12796-636B-4FCF-94C8-2480FA48FC7D}" destId="{B2A0B975-7010-485C-9F96-A82A072ACAB4}" srcOrd="0" destOrd="0" presId="urn:microsoft.com/office/officeart/2018/2/layout/IconVerticalSolidList"/>
    <dgm:cxn modelId="{CA647A38-7D92-8344-8A14-C41317DE8A31}" type="presParOf" srcId="{B2A0B975-7010-485C-9F96-A82A072ACAB4}" destId="{22D68FC0-B72E-4D77-B9FC-7BEC2ADA2102}" srcOrd="0" destOrd="0" presId="urn:microsoft.com/office/officeart/2018/2/layout/IconVerticalSolidList"/>
    <dgm:cxn modelId="{C4843200-968D-AE44-AD3C-4F0ED5E24A4C}" type="presParOf" srcId="{B2A0B975-7010-485C-9F96-A82A072ACAB4}" destId="{DF77C216-D493-4EEC-8E85-2CEE84EEFB1E}" srcOrd="1" destOrd="0" presId="urn:microsoft.com/office/officeart/2018/2/layout/IconVerticalSolidList"/>
    <dgm:cxn modelId="{3EE35088-F7A2-A74C-98E3-31D897909411}" type="presParOf" srcId="{B2A0B975-7010-485C-9F96-A82A072ACAB4}" destId="{4B39BFB4-4061-4A99-880E-D14F8DB330A3}" srcOrd="2" destOrd="0" presId="urn:microsoft.com/office/officeart/2018/2/layout/IconVerticalSolidList"/>
    <dgm:cxn modelId="{7364E805-BC4E-7847-BBC1-45E23AE45F55}" type="presParOf" srcId="{B2A0B975-7010-485C-9F96-A82A072ACAB4}" destId="{4E484AFD-51A5-4C7A-8BAB-A013652184A0}" srcOrd="3" destOrd="0" presId="urn:microsoft.com/office/officeart/2018/2/layout/IconVerticalSolidList"/>
    <dgm:cxn modelId="{8B6408E9-2579-D64D-B9B5-F61AA5D487A7}" type="presParOf" srcId="{AAD12796-636B-4FCF-94C8-2480FA48FC7D}" destId="{70FE2EC4-6FA7-4A19-9731-7C4042A504D0}" srcOrd="1" destOrd="0" presId="urn:microsoft.com/office/officeart/2018/2/layout/IconVerticalSolidList"/>
    <dgm:cxn modelId="{2D159D69-6AD0-B548-BF1F-346A75077CB4}" type="presParOf" srcId="{AAD12796-636B-4FCF-94C8-2480FA48FC7D}" destId="{6B26EB32-F4DB-4FFD-8374-BF702DE68D16}" srcOrd="2" destOrd="0" presId="urn:microsoft.com/office/officeart/2018/2/layout/IconVerticalSolidList"/>
    <dgm:cxn modelId="{B50CC52E-F873-E84C-A472-6CCD4797274A}" type="presParOf" srcId="{6B26EB32-F4DB-4FFD-8374-BF702DE68D16}" destId="{D4BEE1C8-5C94-48E8-8C71-83730CAF3361}" srcOrd="0" destOrd="0" presId="urn:microsoft.com/office/officeart/2018/2/layout/IconVerticalSolidList"/>
    <dgm:cxn modelId="{F2D9A4C2-7072-7F40-A3C4-F4F41E896371}" type="presParOf" srcId="{6B26EB32-F4DB-4FFD-8374-BF702DE68D16}" destId="{8AC8EB7A-B4FF-4E7B-98C2-C38CB91E6BCA}" srcOrd="1" destOrd="0" presId="urn:microsoft.com/office/officeart/2018/2/layout/IconVerticalSolidList"/>
    <dgm:cxn modelId="{8AF45A01-B4BD-3C4F-9169-286DC20F64BC}" type="presParOf" srcId="{6B26EB32-F4DB-4FFD-8374-BF702DE68D16}" destId="{855E4C3C-02EB-4BE0-8E3C-5FBF1FECF043}" srcOrd="2" destOrd="0" presId="urn:microsoft.com/office/officeart/2018/2/layout/IconVerticalSolidList"/>
    <dgm:cxn modelId="{0F24B4FA-2627-1E49-B84A-E4EE2458BE9B}" type="presParOf" srcId="{6B26EB32-F4DB-4FFD-8374-BF702DE68D16}" destId="{01B16EF9-2EC2-4B80-BEFD-84622B311CC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5B0752-594E-F94A-8FCC-6FFAA959C709}">
      <dsp:nvSpPr>
        <dsp:cNvPr id="0" name=""/>
        <dsp:cNvSpPr/>
      </dsp:nvSpPr>
      <dsp:spPr>
        <a:xfrm>
          <a:off x="0" y="537579"/>
          <a:ext cx="531454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Reflection in action</a:t>
          </a:r>
        </a:p>
      </dsp:txBody>
      <dsp:txXfrm>
        <a:off x="25759" y="563338"/>
        <a:ext cx="5263025" cy="476152"/>
      </dsp:txXfrm>
    </dsp:sp>
    <dsp:sp modelId="{4FEDBCA5-169C-6744-9C7F-CB37CFD47B3A}">
      <dsp:nvSpPr>
        <dsp:cNvPr id="0" name=""/>
        <dsp:cNvSpPr/>
      </dsp:nvSpPr>
      <dsp:spPr>
        <a:xfrm>
          <a:off x="0" y="1128609"/>
          <a:ext cx="531454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Reflection on action</a:t>
          </a:r>
        </a:p>
      </dsp:txBody>
      <dsp:txXfrm>
        <a:off x="25759" y="1154368"/>
        <a:ext cx="5263025" cy="476152"/>
      </dsp:txXfrm>
    </dsp:sp>
    <dsp:sp modelId="{5664DEE0-2F31-9340-9B39-C995A0EAA46E}">
      <dsp:nvSpPr>
        <dsp:cNvPr id="0" name=""/>
        <dsp:cNvSpPr/>
      </dsp:nvSpPr>
      <dsp:spPr>
        <a:xfrm>
          <a:off x="0" y="1719640"/>
          <a:ext cx="531454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Making a decision during and after the event</a:t>
          </a:r>
        </a:p>
      </dsp:txBody>
      <dsp:txXfrm>
        <a:off x="25759" y="1745399"/>
        <a:ext cx="5263025" cy="476152"/>
      </dsp:txXfrm>
    </dsp:sp>
    <dsp:sp modelId="{7968C219-9840-F54C-8FFF-E63B377976B3}">
      <dsp:nvSpPr>
        <dsp:cNvPr id="0" name=""/>
        <dsp:cNvSpPr/>
      </dsp:nvSpPr>
      <dsp:spPr>
        <a:xfrm>
          <a:off x="0" y="2310670"/>
          <a:ext cx="5314543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Useful in practical situations</a:t>
          </a:r>
        </a:p>
      </dsp:txBody>
      <dsp:txXfrm>
        <a:off x="25759" y="2336429"/>
        <a:ext cx="5263025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D68FC0-B72E-4D77-B9FC-7BEC2ADA2102}">
      <dsp:nvSpPr>
        <dsp:cNvPr id="0" name=""/>
        <dsp:cNvSpPr/>
      </dsp:nvSpPr>
      <dsp:spPr>
        <a:xfrm>
          <a:off x="0" y="453639"/>
          <a:ext cx="5314543" cy="1107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77C216-D493-4EEC-8E85-2CEE84EEFB1E}">
      <dsp:nvSpPr>
        <dsp:cNvPr id="0" name=""/>
        <dsp:cNvSpPr/>
      </dsp:nvSpPr>
      <dsp:spPr>
        <a:xfrm>
          <a:off x="335086" y="702877"/>
          <a:ext cx="609248" cy="6092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484AFD-51A5-4C7A-8BAB-A013652184A0}">
      <dsp:nvSpPr>
        <dsp:cNvPr id="0" name=""/>
        <dsp:cNvSpPr/>
      </dsp:nvSpPr>
      <dsp:spPr>
        <a:xfrm>
          <a:off x="1279420" y="453639"/>
          <a:ext cx="4035122" cy="1107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34" tIns="117234" rIns="117234" bIns="1172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Lack of confidence in students can also be identified as low self esteem when it comes to their academic work (APA 2022).</a:t>
          </a:r>
        </a:p>
      </dsp:txBody>
      <dsp:txXfrm>
        <a:off x="1279420" y="453639"/>
        <a:ext cx="4035122" cy="1107723"/>
      </dsp:txXfrm>
    </dsp:sp>
    <dsp:sp modelId="{D4BEE1C8-5C94-48E8-8C71-83730CAF3361}">
      <dsp:nvSpPr>
        <dsp:cNvPr id="0" name=""/>
        <dsp:cNvSpPr/>
      </dsp:nvSpPr>
      <dsp:spPr>
        <a:xfrm>
          <a:off x="0" y="1814557"/>
          <a:ext cx="5314543" cy="110772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C8EB7A-B4FF-4E7B-98C2-C38CB91E6BCA}">
      <dsp:nvSpPr>
        <dsp:cNvPr id="0" name=""/>
        <dsp:cNvSpPr/>
      </dsp:nvSpPr>
      <dsp:spPr>
        <a:xfrm>
          <a:off x="335086" y="2063794"/>
          <a:ext cx="609248" cy="6092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B16EF9-2EC2-4B80-BEFD-84622B311CCB}">
      <dsp:nvSpPr>
        <dsp:cNvPr id="0" name=""/>
        <dsp:cNvSpPr/>
      </dsp:nvSpPr>
      <dsp:spPr>
        <a:xfrm>
          <a:off x="1279420" y="1814557"/>
          <a:ext cx="4035122" cy="11077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34" tIns="117234" rIns="117234" bIns="117234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Students may react to a lack of confidence by speaking badly about their levels of competence, avoiding their academic tasks and underperforming in their work.</a:t>
          </a:r>
        </a:p>
      </dsp:txBody>
      <dsp:txXfrm>
        <a:off x="1279420" y="1814557"/>
        <a:ext cx="4035122" cy="11077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6B279-04DD-11F2-77D3-42591C87E5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4C9B-F733-A146-4A72-41A0C5E9BC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FCB04-F837-695A-C283-FB4B51E0B8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E9CC9-D548-0CE0-A774-4180CE42D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920E8-63C8-61D0-104C-F465DFFC7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6094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28AC1-1B89-73CE-1DA2-189D1705D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974C-F83D-CB5D-5C36-BE3681457C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4A3EF-6514-32C0-F73F-960DAC4A31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E9C896-9CD7-5D94-D5A7-53E5BB8B8D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C2C2D-E128-77F8-FD83-98140DE20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649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C0432-6435-0F77-52D4-5D2060825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D0B19E-EF31-80CB-837F-B9C0DDF3FD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120E7-8DB6-47AA-5E37-A5DD8B0B7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2984A2-911F-7DA8-5056-67A64B946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A6E009-FFD8-7360-2474-34DF0FDFAB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797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FBB79-17CE-1F0F-34DA-9AF2D1BAC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D4E44-C28E-E8DA-42AF-FADCED6915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719F6-408B-1591-BDB2-F3ED25576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63DD09-391E-A18C-2D7A-C7BC9F8602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EA8E5F-8429-69F0-2554-8E94DC596E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82C017-877F-A3B7-EAEE-6ECD69A38B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33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1AA9C-E554-4050-2FC8-9404F08E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E44761-D1D6-FB3A-AA3B-FBAA3ADA1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AB224E-C5C9-F61C-9437-AF0142CBCD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FC52C0-2B09-1CA6-0DA2-A68601D859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471811-2297-8ED4-234E-6C9C0D66E9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7F56F8-63FE-8081-AA40-9DD41820F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6AA1D4-8C7F-D0BF-DEE6-BBDB62A8A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D7037A-7F40-750D-EACC-E72E2ABED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929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D3B32-189C-7EC5-3028-67759FA4FE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36F233-9724-9779-719D-D66A67F7D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E1D0A-69AA-269F-0A7D-25E1B5EAA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05AA0-B5E7-920B-4D66-D9E07B338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629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664185-0CED-19BB-36AE-325AFD557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FD7E61-CA7C-C257-02DA-F2FB31760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667946-3894-EFFC-D939-88F258C8C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677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38329-9C69-5356-54B5-2CDF0C8B5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6A49C-2EA5-988A-622A-03DAB48F6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088F72-0338-699B-860E-DD5C9F6128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71CC32-7A16-84A6-A77B-4693B3F5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0E968-017D-BF22-D9BC-6E0EC0BF1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A02E9-8825-551B-7AE4-43953FAAF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879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00BEF-3C9E-DD73-DBE4-773F0B25A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65E302-7260-DC61-3783-3CAD84BE41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403F39-14D2-B0F4-95DC-908693D3E7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45AB71-7EFF-0B6E-84D4-7D3B40284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5F07AF-9FDC-8835-3F1D-1A62434BC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6C41C-BCD8-14A9-D193-0913EAA26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951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320F4-88A4-31D7-D61F-1410EF180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9F915B-9B18-9997-6DB6-4839413E10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0D1C8-B70D-5F3C-5B8B-B2CA43D9A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E6486-41A9-DF6F-312A-F1F342EBF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A56DD-9DC8-000A-A8A8-FE22E106D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118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9F6E2F-AFBA-4737-518C-676788ED4E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10E693-AAF7-48DD-FBCC-24D7B42098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37CBF-34D8-AAB9-BCEA-012A8E6F3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56A01B-E76B-0A04-0131-DF722F8EE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6841A-5D88-07E4-F1DC-6145632B3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547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D5D204-A0EE-8FFF-73EB-96CEF6993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50069-E8C9-900F-09AF-05322804B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44103-13CC-5D34-08C3-849B02689C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484E83-3559-EE44-AA9A-AB4952705702}" type="datetimeFigureOut">
              <a:rPr lang="en-US" smtClean="0"/>
              <a:t>12/20/22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5F504-6787-1A64-41AE-E71C6F4B78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DDC5A-9BDF-ACE2-F48A-AF447B8656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02419-3AFA-4647-9AE9-420BC64DCB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967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FB000-CE96-2552-55CC-2C4AA799AA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/>
              <a:t>Imposter Thoughts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872057-042E-6CDF-C8BB-D706E4129C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US" sz="2000"/>
              <a:t>Bethan Symons</a:t>
            </a:r>
          </a:p>
        </p:txBody>
      </p:sp>
      <p:sp>
        <p:nvSpPr>
          <p:cNvPr id="11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Picture 4" descr="Wood human figure">
            <a:extLst>
              <a:ext uri="{FF2B5EF4-FFF2-40B4-BE49-F238E27FC236}">
                <a16:creationId xmlns:a16="http://schemas.microsoft.com/office/drawing/2014/main" id="{02B6967B-CE5B-38CF-FD1C-4520287935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1589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514037-2107-4B2A-DE80-CDB1E8742E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78048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286"/>
    </mc:Choice>
    <mc:Fallback>
      <p:transition spd="slow" advTm="102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85779-D397-BF29-AA17-A6CBCA036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What are Imposter Thoughts?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DB23F-CA07-66F5-3C9B-B98584E91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US" sz="2400"/>
              <a:t>Imposter Syndrome – Imposter thoughts, also known as imposter syndrome according to Raypole (2021) involves individuals having feelings of the following:</a:t>
            </a:r>
          </a:p>
          <a:p>
            <a:endParaRPr lang="en-US" sz="2400"/>
          </a:p>
          <a:p>
            <a:r>
              <a:rPr lang="en-US" sz="2400"/>
              <a:t>Self-Doubt</a:t>
            </a:r>
          </a:p>
          <a:p>
            <a:r>
              <a:rPr lang="en-US" sz="2400"/>
              <a:t>Undeserving</a:t>
            </a:r>
          </a:p>
          <a:p>
            <a:r>
              <a:rPr lang="en-US" sz="2400"/>
              <a:t>Incompetence</a:t>
            </a:r>
          </a:p>
          <a:p>
            <a:endParaRPr lang="en-US" sz="2400"/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65F5C28-0F14-3820-8722-844A86F850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0793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0247"/>
    </mc:Choice>
    <mc:Fallback>
      <p:transition spd="slow" advTm="202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B8BD5-C7A7-6909-89FB-54000FAF8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134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US"/>
              <a:t>How can this affect us academically?</a:t>
            </a:r>
            <a:endParaRPr lang="en-US" dirty="0"/>
          </a:p>
        </p:txBody>
      </p:sp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4" descr="Back shot of a row of graduates">
            <a:extLst>
              <a:ext uri="{FF2B5EF4-FFF2-40B4-BE49-F238E27FC236}">
                <a16:creationId xmlns:a16="http://schemas.microsoft.com/office/drawing/2014/main" id="{788B8F47-2254-54D6-C79A-868B2CDE31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185" r="25180" b="-1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305D3-51B4-3EF1-12EA-0D724539B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8578" y="2871982"/>
            <a:ext cx="5004073" cy="3181684"/>
          </a:xfrm>
        </p:spPr>
        <p:txBody>
          <a:bodyPr anchor="t">
            <a:normAutofit/>
          </a:bodyPr>
          <a:lstStyle/>
          <a:p>
            <a:r>
              <a:rPr lang="en-US" sz="1800"/>
              <a:t>Imposter Thoughts can negatively affect students academically in the following ways:</a:t>
            </a:r>
          </a:p>
          <a:p>
            <a:endParaRPr lang="en-US" sz="1800"/>
          </a:p>
          <a:p>
            <a:r>
              <a:rPr lang="en-US" sz="1800"/>
              <a:t>Lack of confidence.</a:t>
            </a:r>
          </a:p>
          <a:p>
            <a:r>
              <a:rPr lang="en-US" sz="1800"/>
              <a:t>Lack of motivation.</a:t>
            </a:r>
          </a:p>
          <a:p>
            <a:r>
              <a:rPr lang="en-US" sz="1800"/>
              <a:t>Academic Dishonesty.</a:t>
            </a:r>
          </a:p>
          <a:p>
            <a:pPr marL="0" indent="0">
              <a:buNone/>
            </a:pPr>
            <a:endParaRPr lang="en-US" sz="1800"/>
          </a:p>
          <a:p>
            <a:pPr marL="0" indent="0">
              <a:buNone/>
            </a:pPr>
            <a:r>
              <a:rPr lang="en-US" sz="1800"/>
              <a:t>The University of Sydney (2021)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C8883BA-8D8E-DDF0-7AC4-37CC25701B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9254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7062"/>
    </mc:Choice>
    <mc:Fallback>
      <p:transition spd="slow" advTm="270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3DC06-29B7-96E3-45D9-980806D25C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/>
              <a:t>Schön’s (1991) Model of Reflection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5E6D046-C461-5284-677A-977F34D0E46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1">
            <a:extLst>
              <a:ext uri="{FF2B5EF4-FFF2-40B4-BE49-F238E27FC236}">
                <a16:creationId xmlns:a16="http://schemas.microsoft.com/office/drawing/2014/main" id="{52AC6D7F-F068-4E11-BB06-F601D89BB9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D5B864-4253-7C9D-55B2-A915582A0E7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84057" y="906879"/>
            <a:ext cx="3796790" cy="326903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5FDFEB-AD6D-7BE2-6B7D-AF8DB2C4658C}"/>
              </a:ext>
            </a:extLst>
          </p:cNvPr>
          <p:cNvSpPr txBox="1"/>
          <p:nvPr/>
        </p:nvSpPr>
        <p:spPr>
          <a:xfrm>
            <a:off x="7884057" y="4104130"/>
            <a:ext cx="3796790" cy="32690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Al-</a:t>
            </a:r>
            <a:r>
              <a:rPr lang="en-US" sz="1300" err="1">
                <a:solidFill>
                  <a:srgbClr val="FFFFFF"/>
                </a:solidFill>
              </a:rPr>
              <a:t>Amrani</a:t>
            </a:r>
            <a:r>
              <a:rPr lang="en-US" sz="1300">
                <a:solidFill>
                  <a:srgbClr val="FFFFFF"/>
                </a:solidFill>
              </a:rPr>
              <a:t> (2021)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3922C09-57F5-BC1B-97ED-EA37DA60CB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522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7867"/>
    </mc:Choice>
    <mc:Fallback>
      <p:transition spd="slow" advTm="478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52126-CB71-B076-F0A5-4529AC9EF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US"/>
              <a:t>Lack of Confidence – What is it?</a:t>
            </a:r>
            <a:endParaRPr lang="en-US" dirty="0"/>
          </a:p>
        </p:txBody>
      </p:sp>
      <p:sp>
        <p:nvSpPr>
          <p:cNvPr id="35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4456E8-2894-BD41-3622-84D44DFC4E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597507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5457F2C-4492-4827-8219-50CD8E780B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1087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2565"/>
    </mc:Choice>
    <mc:Fallback>
      <p:transition spd="slow" advTm="32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221B6-23E6-3D94-3BE5-B6BF2127D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125"/>
            <a:ext cx="3405821" cy="3117038"/>
          </a:xfrm>
        </p:spPr>
        <p:txBody>
          <a:bodyPr anchor="ctr">
            <a:normAutofit/>
          </a:bodyPr>
          <a:lstStyle/>
          <a:p>
            <a:r>
              <a:rPr lang="en-US"/>
              <a:t>How to overcome a lack of confidence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5BCAE-D235-CEC0-C193-E42D33138D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219" y="994145"/>
            <a:ext cx="5156364" cy="4832498"/>
          </a:xfrm>
        </p:spPr>
        <p:txBody>
          <a:bodyPr anchor="ctr">
            <a:normAutofit/>
          </a:bodyPr>
          <a:lstStyle/>
          <a:p>
            <a:r>
              <a:rPr lang="en-US" sz="2100"/>
              <a:t>Look into services provided by the university.</a:t>
            </a:r>
          </a:p>
          <a:p>
            <a:r>
              <a:rPr lang="en-US" sz="2100"/>
              <a:t>Find a mentor/speak to your lecturer.</a:t>
            </a:r>
          </a:p>
          <a:p>
            <a:r>
              <a:rPr lang="en-US" sz="2100"/>
              <a:t>Write down and structure your concerns.</a:t>
            </a:r>
          </a:p>
          <a:p>
            <a:r>
              <a:rPr lang="en-US" sz="2100"/>
              <a:t>Release unrealistic expectations.</a:t>
            </a:r>
          </a:p>
          <a:p>
            <a:r>
              <a:rPr lang="en-US" sz="2100"/>
              <a:t>Don’t compare your work to your peers.</a:t>
            </a:r>
          </a:p>
          <a:p>
            <a:r>
              <a:rPr lang="en-US" sz="2100"/>
              <a:t>Talk to your peers.</a:t>
            </a:r>
          </a:p>
          <a:p>
            <a:endParaRPr lang="en-US" sz="2100"/>
          </a:p>
          <a:p>
            <a:pPr marL="0" indent="0">
              <a:buNone/>
            </a:pPr>
            <a:r>
              <a:rPr lang="en-US" sz="2100"/>
              <a:t>Choudhury (2022)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072CA64-A074-FBA8-F333-A0E7E7A61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405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1563"/>
    </mc:Choice>
    <mc:Fallback>
      <p:transition spd="slow" advTm="41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94DA86-E66D-6B40-0C70-1CFBCF2C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Lack of motivation – What is it?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2194C-E147-92FD-BD86-7D7547345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US" sz="2400" dirty="0"/>
              <a:t>According to the Eberly Centre (2022), a lack of motivation for academic reasons could be due to the following:</a:t>
            </a:r>
          </a:p>
          <a:p>
            <a:r>
              <a:rPr lang="en-US" sz="2400" dirty="0"/>
              <a:t>Lack of confidence</a:t>
            </a:r>
          </a:p>
          <a:p>
            <a:r>
              <a:rPr lang="en-US" sz="2400" dirty="0"/>
              <a:t>Feeling unsupported in the class environment</a:t>
            </a:r>
          </a:p>
          <a:p>
            <a:r>
              <a:rPr lang="en-US" sz="2400" dirty="0"/>
              <a:t>Different Priorities - Job, Family, Peers</a:t>
            </a:r>
          </a:p>
          <a:p>
            <a:r>
              <a:rPr lang="en-US" sz="2400" dirty="0"/>
              <a:t>Personal Struggles – Mental or Physical health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3032E53C-008B-FEB1-3190-BA3DFC7969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117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0878"/>
    </mc:Choice>
    <mc:Fallback>
      <p:transition spd="slow" advTm="408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03D1F-67EA-0DB4-0D66-109617FB1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125"/>
            <a:ext cx="3405821" cy="3117038"/>
          </a:xfrm>
        </p:spPr>
        <p:txBody>
          <a:bodyPr anchor="ctr">
            <a:normAutofit/>
          </a:bodyPr>
          <a:lstStyle/>
          <a:p>
            <a:r>
              <a:rPr lang="en-US" dirty="0"/>
              <a:t>How to overcome a lack of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20470-CDCF-E7E6-F4DF-19F950EA86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219" y="994145"/>
            <a:ext cx="5156364" cy="4832498"/>
          </a:xfrm>
        </p:spPr>
        <p:txBody>
          <a:bodyPr anchor="ctr">
            <a:normAutofit/>
          </a:bodyPr>
          <a:lstStyle/>
          <a:p>
            <a:r>
              <a:rPr lang="en-US" sz="2100"/>
              <a:t>Break tasks down into manageable chunks</a:t>
            </a:r>
          </a:p>
          <a:p>
            <a:r>
              <a:rPr lang="en-US" sz="2100"/>
              <a:t>Make a timetable</a:t>
            </a:r>
          </a:p>
          <a:p>
            <a:r>
              <a:rPr lang="en-US" sz="2100"/>
              <a:t>Write down positive things about your day</a:t>
            </a:r>
          </a:p>
          <a:p>
            <a:r>
              <a:rPr lang="en-US" sz="2100"/>
              <a:t>Give yourself credit for sitting down and doing the work</a:t>
            </a:r>
          </a:p>
          <a:p>
            <a:r>
              <a:rPr lang="en-US" sz="2100"/>
              <a:t>Take breaks and have some ‘me time’</a:t>
            </a:r>
          </a:p>
          <a:p>
            <a:r>
              <a:rPr lang="en-US" sz="2100"/>
              <a:t>Attend helpful lectures/workshops</a:t>
            </a:r>
          </a:p>
          <a:p>
            <a:r>
              <a:rPr lang="en-US" sz="2100"/>
              <a:t>Ask for help when you need it</a:t>
            </a:r>
          </a:p>
          <a:p>
            <a:pPr marL="0" indent="0">
              <a:buNone/>
            </a:pPr>
            <a:endParaRPr lang="en-US" sz="2100"/>
          </a:p>
          <a:p>
            <a:pPr marL="0" indent="0">
              <a:buNone/>
            </a:pPr>
            <a:r>
              <a:rPr lang="en-US" sz="2100"/>
              <a:t>Mental Health Foundation (2016)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028038-93D7-2764-DB73-6823E11A2F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4542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538"/>
    </mc:Choice>
    <mc:Fallback>
      <p:transition spd="slow" advTm="505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AC9ABB-8A12-D147-9F7D-7F05BB3C3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US" sz="4100"/>
              <a:t>Academic Dishonesty – What is it?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15178-5BFD-0BA0-8B95-24CF5852B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anchor="t">
            <a:normAutofit/>
          </a:bodyPr>
          <a:lstStyle/>
          <a:p>
            <a:r>
              <a:rPr lang="en-US" sz="2400"/>
              <a:t>Academic Dishonesty is the act of submitting work that is not your own or is heavily relied on the work of others (Cizek 2003)</a:t>
            </a:r>
          </a:p>
          <a:p>
            <a:r>
              <a:rPr lang="en-US" sz="2400"/>
              <a:t>This could include:</a:t>
            </a:r>
          </a:p>
          <a:p>
            <a:endParaRPr lang="en-US" sz="2400"/>
          </a:p>
          <a:p>
            <a:r>
              <a:rPr lang="en-US" sz="2400"/>
              <a:t>Cheating</a:t>
            </a:r>
          </a:p>
          <a:p>
            <a:r>
              <a:rPr lang="en-US" sz="2400"/>
              <a:t>Plagiarism</a:t>
            </a:r>
          </a:p>
          <a:p>
            <a:r>
              <a:rPr lang="en-US" sz="2400"/>
              <a:t>Fabrication and Falsification</a:t>
            </a:r>
          </a:p>
          <a:p>
            <a:pPr marL="0" indent="0">
              <a:buNone/>
            </a:pPr>
            <a:endParaRPr lang="en-US" sz="240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82BBA36-9D5D-10AF-06E0-5F075726AF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398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803"/>
    </mc:Choice>
    <mc:Fallback>
      <p:transition spd="slow" advTm="36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25E2AA9-10C9-4A14-BEA3-064CD0131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076F371-EE61-49EA-AA2A-3582C3AC9B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863721" cy="4984915"/>
          </a:xfrm>
          <a:custGeom>
            <a:avLst/>
            <a:gdLst>
              <a:gd name="connsiteX0" fmla="*/ 0 w 5863721"/>
              <a:gd name="connsiteY0" fmla="*/ 0 h 4984915"/>
              <a:gd name="connsiteX1" fmla="*/ 5863721 w 5863721"/>
              <a:gd name="connsiteY1" fmla="*/ 0 h 4984915"/>
              <a:gd name="connsiteX2" fmla="*/ 5844576 w 5863721"/>
              <a:gd name="connsiteY2" fmla="*/ 326138 h 4984915"/>
              <a:gd name="connsiteX3" fmla="*/ 5796589 w 5863721"/>
              <a:gd name="connsiteY3" fmla="*/ 693884 h 4984915"/>
              <a:gd name="connsiteX4" fmla="*/ 148386 w 5863721"/>
              <a:gd name="connsiteY4" fmla="*/ 4951022 h 4984915"/>
              <a:gd name="connsiteX5" fmla="*/ 0 w 5863721"/>
              <a:gd name="connsiteY5" fmla="*/ 4930112 h 4984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C2A4C-5B72-C848-8151-26071CDBA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365125"/>
            <a:ext cx="3405821" cy="3117038"/>
          </a:xfrm>
        </p:spPr>
        <p:txBody>
          <a:bodyPr anchor="ctr">
            <a:normAutofit/>
          </a:bodyPr>
          <a:lstStyle/>
          <a:p>
            <a:r>
              <a:rPr lang="en-US" dirty="0"/>
              <a:t>How to overcome academic dishonesty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7A6E1-D470-9E10-01B8-64B16F085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4219" y="994145"/>
            <a:ext cx="5156364" cy="4832498"/>
          </a:xfrm>
        </p:spPr>
        <p:txBody>
          <a:bodyPr anchor="ctr">
            <a:normAutofit/>
          </a:bodyPr>
          <a:lstStyle/>
          <a:p>
            <a:r>
              <a:rPr lang="en-US" sz="1900"/>
              <a:t>When it comes to academic dishonesty due to imposter thoughts, it can help to use the following steps</a:t>
            </a:r>
            <a:r>
              <a:rPr lang="en-US" sz="1900">
                <a:sym typeface="Wingdings" pitchFamily="2" charset="2"/>
              </a:rPr>
              <a:t> (The University of Sydney, 2021):</a:t>
            </a:r>
          </a:p>
          <a:p>
            <a:endParaRPr lang="en-US" sz="1900">
              <a:sym typeface="Wingdings" pitchFamily="2" charset="2"/>
            </a:endParaRPr>
          </a:p>
          <a:p>
            <a:r>
              <a:rPr lang="en-US" sz="1900">
                <a:sym typeface="Wingdings" pitchFamily="2" charset="2"/>
              </a:rPr>
              <a:t>Talk to someone about your concerns</a:t>
            </a:r>
          </a:p>
          <a:p>
            <a:r>
              <a:rPr lang="en-US" sz="1900">
                <a:sym typeface="Wingdings" pitchFamily="2" charset="2"/>
              </a:rPr>
              <a:t>Connect with the university</a:t>
            </a:r>
          </a:p>
          <a:p>
            <a:r>
              <a:rPr lang="en-US" sz="1900">
                <a:sym typeface="Wingdings" pitchFamily="2" charset="2"/>
              </a:rPr>
              <a:t>Get in contact with your lecturer</a:t>
            </a:r>
          </a:p>
          <a:p>
            <a:r>
              <a:rPr lang="en-US" sz="1900">
                <a:sym typeface="Wingdings" pitchFamily="2" charset="2"/>
              </a:rPr>
              <a:t>Identify your negative feelings and separate them from facts</a:t>
            </a:r>
          </a:p>
          <a:p>
            <a:r>
              <a:rPr lang="en-US" sz="1900">
                <a:sym typeface="Wingdings" pitchFamily="2" charset="2"/>
              </a:rPr>
              <a:t>Confront your fears </a:t>
            </a:r>
          </a:p>
          <a:p>
            <a:r>
              <a:rPr lang="en-US" sz="1900">
                <a:sym typeface="Wingdings" pitchFamily="2" charset="2"/>
              </a:rPr>
              <a:t>Understand that most students find assignments challenging</a:t>
            </a:r>
          </a:p>
          <a:p>
            <a:r>
              <a:rPr lang="en-US" sz="1900">
                <a:sym typeface="Wingdings" pitchFamily="2" charset="2"/>
              </a:rPr>
              <a:t>Seek support</a:t>
            </a:r>
          </a:p>
          <a:p>
            <a:endParaRPr lang="en-US" sz="19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5B4425C-565A-DABA-A8D2-57288DB1B1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8141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46288"/>
    </mc:Choice>
    <mc:Fallback>
      <p:transition spd="slow" advTm="46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4" descr="Coloured pins pinned on a calendar">
            <a:extLst>
              <a:ext uri="{FF2B5EF4-FFF2-40B4-BE49-F238E27FC236}">
                <a16:creationId xmlns:a16="http://schemas.microsoft.com/office/drawing/2014/main" id="{0A3874E2-6652-4FDC-BAA5-235C684119C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069" r="14068" b="-1"/>
          <a:stretch/>
        </p:blipFill>
        <p:spPr>
          <a:xfrm>
            <a:off x="4808765" y="10"/>
            <a:ext cx="7383236" cy="6857990"/>
          </a:xfrm>
          <a:prstGeom prst="rect">
            <a:avLst/>
          </a:prstGeom>
        </p:spPr>
      </p:pic>
      <p:sp>
        <p:nvSpPr>
          <p:cNvPr id="27" name="Freeform: Shape 18">
            <a:extLst>
              <a:ext uri="{FF2B5EF4-FFF2-40B4-BE49-F238E27FC236}">
                <a16:creationId xmlns:a16="http://schemas.microsoft.com/office/drawing/2014/main" id="{16EA23B6-4B44-4D76-87BA-D81CE35ED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0">
            <a:extLst>
              <a:ext uri="{FF2B5EF4-FFF2-40B4-BE49-F238E27FC236}">
                <a16:creationId xmlns:a16="http://schemas.microsoft.com/office/drawing/2014/main" id="{2EEEAE0B-25B7-437B-B834-B70A93541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34D28-C64B-8BAB-EA51-0D5E09553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65125"/>
            <a:ext cx="6179700" cy="1325563"/>
          </a:xfrm>
        </p:spPr>
        <p:txBody>
          <a:bodyPr>
            <a:normAutofit/>
          </a:bodyPr>
          <a:lstStyle/>
          <a:p>
            <a:r>
              <a:rPr lang="en-US" dirty="0"/>
              <a:t>My key goals for next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57926-4FA2-6163-1CEC-57FEB7F4E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3" y="2022601"/>
            <a:ext cx="4655602" cy="4154361"/>
          </a:xfrm>
        </p:spPr>
        <p:txBody>
          <a:bodyPr>
            <a:normAutofit/>
          </a:bodyPr>
          <a:lstStyle/>
          <a:p>
            <a:r>
              <a:rPr lang="en-US" sz="2000"/>
              <a:t>Reach out to lecturers when I’m struggling with my work</a:t>
            </a:r>
          </a:p>
          <a:p>
            <a:endParaRPr lang="en-US" sz="2000"/>
          </a:p>
          <a:p>
            <a:r>
              <a:rPr lang="en-US" sz="2000"/>
              <a:t>Create a timetable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C404711-0F3E-E178-C3F6-4B5C0CC2C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61533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2333"/>
    </mc:Choice>
    <mc:Fallback>
      <p:transition spd="slow" advTm="32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42D9651D-6797-B442-49EA-953AC6F185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596" b="1513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4D2162-3D90-A106-FBF6-3BA9B8171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Thank you for listening!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BE6FE99-7864-7ED4-C696-94447AED6A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60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614"/>
    </mc:Choice>
    <mc:Fallback>
      <p:transition spd="slow" advTm="8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0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2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Freeform: Shape 24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74E7B8-C8AC-B3CC-34B1-1486974C6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E7EB2-2B9F-C2F5-98F7-C6E5C6D71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800"/>
              <a:t>American Psychological Association (APA) (2022). Students experiencing low self-esteem or low perceptions of competence. Available at: https://www.apa.org/ed/schools/primer/self-esteem [Last accessed: 06/12/2022]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Cizek (2003). Academic Dishonesty Defined. Available at: https://www.niu.edu/academic-integrity/faculty/types/index.shtml [Last accessed: 09/12/2022]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Eberly centre (2022). Students Lack Interest or Motivation. Available at: https://www.cmu.edu/teaching/solveproblem/strat-lackmotivation/index.html [Last accessed: 07/12/2022]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Mental Health Foundation (2016). What advice would you give to someone lacking in motivation? Available at: https://www.mentalhealth.org.uk/explore-mental-health/blogs/what-advice-would-you-give-someone-lacking-motivation [Last accessed: 08/12/2022]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Raypole (2021). You’re Not a Fraud. Here’s How to Recognise and Overcome Imposter Syndrome. Available at: https://www.healthline.com/health/mental-health/imposter-syndrome [Last accessed: 05/12/2022]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Schon (1991). Donald Schon. Available at: https://ecampusontario.pressbooks.pub/reflectivepracticeinearlyyears/chapter/3-3-donald-schon/ [Last accessed: 06/12/2022]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The University of Sydney (2021). Imposter Syndrome: what is it and how to overcome it. Available at: https://www.sydney.edu.au/study/why-choose-sydney/student-life/student-news/2021/09/28/imposter-syndrome-and-how-to-overcome-it.html [Last accessed: 05/12/2022]</a:t>
            </a:r>
          </a:p>
          <a:p>
            <a:pPr marL="0" indent="0">
              <a:buNone/>
            </a:pPr>
            <a:endParaRPr lang="en-US" sz="800"/>
          </a:p>
          <a:p>
            <a:pPr marL="0" indent="0">
              <a:buNone/>
            </a:pPr>
            <a:r>
              <a:rPr lang="en-US" sz="800"/>
              <a:t>University of Hull (2022). Reflective writing: Schon. Available at: https://libguides.hull.ac.uk/reflectivewriting/schon [Last accessed: 07/12/2022]</a:t>
            </a:r>
          </a:p>
          <a:p>
            <a:pPr marL="0" indent="0">
              <a:buNone/>
            </a:pPr>
            <a:endParaRPr lang="en-US" sz="80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4EFF846-C65D-DFA3-BE27-32A4146FAC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325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9"/>
    </mc:Choice>
    <mc:Fallback>
      <p:transition spd="slow" advTm="38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773</Words>
  <Application>Microsoft Macintosh PowerPoint</Application>
  <PresentationFormat>Widescreen</PresentationFormat>
  <Paragraphs>89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 2013 - 2022</vt:lpstr>
      <vt:lpstr>Imposter Thoughts</vt:lpstr>
      <vt:lpstr>What are Imposter Thoughts?</vt:lpstr>
      <vt:lpstr>How can this affect us academically?</vt:lpstr>
      <vt:lpstr>Schön’s (1991) Model of Reflection</vt:lpstr>
      <vt:lpstr>Lack of Confidence – What is it?</vt:lpstr>
      <vt:lpstr>How to overcome a lack of confidence</vt:lpstr>
      <vt:lpstr>Lack of motivation – What is it?</vt:lpstr>
      <vt:lpstr>How to overcome a lack of motivation</vt:lpstr>
      <vt:lpstr>Academic Dishonesty – What is it?</vt:lpstr>
      <vt:lpstr>How to overcome academic dishonesty</vt:lpstr>
      <vt:lpstr>My key goals for next term</vt:lpstr>
      <vt:lpstr>Thank you for listening!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Imposter Thoughts</dc:title>
  <dc:creator>Beth Symons</dc:creator>
  <cp:lastModifiedBy>Beth Symons</cp:lastModifiedBy>
  <cp:revision>5</cp:revision>
  <dcterms:created xsi:type="dcterms:W3CDTF">2022-12-17T11:54:30Z</dcterms:created>
  <dcterms:modified xsi:type="dcterms:W3CDTF">2022-12-20T13:12:31Z</dcterms:modified>
</cp:coreProperties>
</file>