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3" r:id="rId3"/>
    <p:sldId id="257" r:id="rId4"/>
    <p:sldId id="258" r:id="rId5"/>
    <p:sldId id="271" r:id="rId6"/>
    <p:sldId id="259" r:id="rId7"/>
    <p:sldId id="272" r:id="rId8"/>
    <p:sldId id="274" r:id="rId9"/>
    <p:sldId id="275" r:id="rId10"/>
    <p:sldId id="277" r:id="rId11"/>
    <p:sldId id="260" r:id="rId12"/>
    <p:sldId id="261" r:id="rId13"/>
    <p:sldId id="263" r:id="rId14"/>
    <p:sldId id="264" r:id="rId15"/>
    <p:sldId id="265" r:id="rId16"/>
    <p:sldId id="266" r:id="rId17"/>
    <p:sldId id="276" r:id="rId18"/>
    <p:sldId id="262" r:id="rId19"/>
    <p:sldId id="267" r:id="rId20"/>
    <p:sldId id="268" r:id="rId21"/>
    <p:sldId id="269"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062" y="-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B0AF370-53AA-4C21-BDAF-FCB4E002AE45}" type="datetimeFigureOut">
              <a:rPr lang="en-GB" smtClean="0"/>
              <a:pPr/>
              <a:t>30/05/2012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71A9BE-327D-4581-A8A7-BD9321A71580}"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B0AF370-53AA-4C21-BDAF-FCB4E002AE45}" type="datetimeFigureOut">
              <a:rPr lang="en-GB" smtClean="0"/>
              <a:pPr/>
              <a:t>30/05/2012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71A9BE-327D-4581-A8A7-BD9321A71580}"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B0AF370-53AA-4C21-BDAF-FCB4E002AE45}" type="datetimeFigureOut">
              <a:rPr lang="en-GB" smtClean="0"/>
              <a:pPr/>
              <a:t>30/05/2012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71A9BE-327D-4581-A8A7-BD9321A71580}"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B0AF370-53AA-4C21-BDAF-FCB4E002AE45}" type="datetimeFigureOut">
              <a:rPr lang="en-GB" smtClean="0"/>
              <a:pPr/>
              <a:t>30/05/2012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71A9BE-327D-4581-A8A7-BD9321A71580}"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B0AF370-53AA-4C21-BDAF-FCB4E002AE45}" type="datetimeFigureOut">
              <a:rPr lang="en-GB" smtClean="0"/>
              <a:pPr/>
              <a:t>30/05/2012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771A9BE-327D-4581-A8A7-BD9321A71580}"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B0AF370-53AA-4C21-BDAF-FCB4E002AE45}" type="datetimeFigureOut">
              <a:rPr lang="en-GB" smtClean="0"/>
              <a:pPr/>
              <a:t>30/05/2012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771A9BE-327D-4581-A8A7-BD9321A71580}"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B0AF370-53AA-4C21-BDAF-FCB4E002AE45}" type="datetimeFigureOut">
              <a:rPr lang="en-GB" smtClean="0"/>
              <a:pPr/>
              <a:t>30/05/2012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771A9BE-327D-4581-A8A7-BD9321A71580}"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B0AF370-53AA-4C21-BDAF-FCB4E002AE45}" type="datetimeFigureOut">
              <a:rPr lang="en-GB" smtClean="0"/>
              <a:pPr/>
              <a:t>30/05/2012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71A9BE-327D-4581-A8A7-BD9321A71580}"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B0AF370-53AA-4C21-BDAF-FCB4E002AE45}" type="datetimeFigureOut">
              <a:rPr lang="en-GB" smtClean="0"/>
              <a:pPr/>
              <a:t>30/05/2012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71A9BE-327D-4581-A8A7-BD9321A71580}"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B0AF370-53AA-4C21-BDAF-FCB4E002AE45}" type="datetimeFigureOut">
              <a:rPr lang="en-GB" smtClean="0"/>
              <a:pPr/>
              <a:t>30/05/2012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71A9BE-327D-4581-A8A7-BD9321A71580}"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B0AF370-53AA-4C21-BDAF-FCB4E002AE45}" type="datetimeFigureOut">
              <a:rPr lang="en-GB" smtClean="0"/>
              <a:pPr/>
              <a:t>30/05/2012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71A9BE-327D-4581-A8A7-BD9321A71580}"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0AF370-53AA-4C21-BDAF-FCB4E002AE45}" type="datetimeFigureOut">
              <a:rPr lang="en-GB" smtClean="0"/>
              <a:pPr/>
              <a:t>30/05/2012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771A9BE-327D-4581-A8A7-BD9321A71580}"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www.annee-philologique.com/aph/"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www.access.sconul.ac.uk/users_info/application_html"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hyperlink" Target="http://copac.ac.uk/"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ap9.auth.athensams.net/my/"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Classics Dissertation</a:t>
            </a:r>
            <a:endParaRPr lang="en-GB" dirty="0"/>
          </a:p>
        </p:txBody>
      </p:sp>
      <p:sp>
        <p:nvSpPr>
          <p:cNvPr id="3" name="Subtitle 2"/>
          <p:cNvSpPr>
            <a:spLocks noGrp="1"/>
          </p:cNvSpPr>
          <p:nvPr>
            <p:ph type="subTitle" idx="1"/>
          </p:nvPr>
        </p:nvSpPr>
        <p:spPr/>
        <p:txBody>
          <a:bodyPr/>
          <a:lstStyle/>
          <a:p>
            <a:r>
              <a:rPr lang="en-GB" dirty="0" smtClean="0"/>
              <a:t>Preparation Session</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The basics</a:t>
            </a:r>
            <a:endParaRPr lang="en-GB" dirty="0"/>
          </a:p>
        </p:txBody>
      </p:sp>
      <p:sp>
        <p:nvSpPr>
          <p:cNvPr id="5" name="Text Placeholder 4"/>
          <p:cNvSpPr>
            <a:spLocks noGrp="1"/>
          </p:cNvSpPr>
          <p:nvPr>
            <p:ph type="body" idx="1"/>
          </p:nvPr>
        </p:nvSpPr>
        <p:spPr/>
        <p:txBody>
          <a:bodyPr/>
          <a:lstStyle/>
          <a:p>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dissertation</a:t>
            </a:r>
            <a:endParaRPr lang="en-GB" dirty="0"/>
          </a:p>
        </p:txBody>
      </p:sp>
      <p:sp>
        <p:nvSpPr>
          <p:cNvPr id="3" name="Content Placeholder 2"/>
          <p:cNvSpPr>
            <a:spLocks noGrp="1"/>
          </p:cNvSpPr>
          <p:nvPr>
            <p:ph idx="1"/>
          </p:nvPr>
        </p:nvSpPr>
        <p:spPr/>
        <p:txBody>
          <a:bodyPr/>
          <a:lstStyle/>
          <a:p>
            <a:r>
              <a:rPr lang="en-GB" dirty="0" smtClean="0"/>
              <a:t>The dissertation will be worth 40 credits and will be of a length of c10,000 words.</a:t>
            </a:r>
          </a:p>
          <a:p>
            <a:r>
              <a:rPr lang="en-GB" dirty="0" smtClean="0"/>
              <a:t>Expect to be asked to give a presentation on work in progress features of your research as well.</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you need to do before you leave for the summer</a:t>
            </a:r>
            <a:endParaRPr lang="en-GB" dirty="0"/>
          </a:p>
        </p:txBody>
      </p:sp>
      <p:sp>
        <p:nvSpPr>
          <p:cNvPr id="3" name="Content Placeholder 2"/>
          <p:cNvSpPr>
            <a:spLocks noGrp="1"/>
          </p:cNvSpPr>
          <p:nvPr>
            <p:ph idx="1"/>
          </p:nvPr>
        </p:nvSpPr>
        <p:spPr/>
        <p:txBody>
          <a:bodyPr/>
          <a:lstStyle/>
          <a:p>
            <a:pPr marL="514350" indent="-514350">
              <a:buFont typeface="+mj-lt"/>
              <a:buAutoNum type="arabicPeriod"/>
            </a:pPr>
            <a:r>
              <a:rPr lang="en-GB" dirty="0" smtClean="0"/>
              <a:t>Submit a dissertation proposal by 06/06/12.</a:t>
            </a:r>
          </a:p>
          <a:p>
            <a:pPr marL="514350" indent="-514350">
              <a:buFont typeface="+mj-lt"/>
              <a:buAutoNum type="arabicPeriod"/>
            </a:pPr>
            <a:r>
              <a:rPr lang="en-GB" dirty="0" smtClean="0"/>
              <a:t>Meet with or contact your supervisor.</a:t>
            </a:r>
          </a:p>
          <a:p>
            <a:pPr marL="514350" indent="-514350">
              <a:buFont typeface="+mj-lt"/>
              <a:buAutoNum type="arabicPeriod"/>
            </a:pPr>
            <a:r>
              <a:rPr lang="en-GB" dirty="0" smtClean="0"/>
              <a:t>Take advantage of resources that you will not be able to access from home.</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Lists of supervisors</a:t>
            </a:r>
            <a:endParaRPr lang="en-GB" dirty="0"/>
          </a:p>
        </p:txBody>
      </p:sp>
      <p:sp>
        <p:nvSpPr>
          <p:cNvPr id="3" name="Content Placeholder 2"/>
          <p:cNvSpPr>
            <a:spLocks noGrp="1"/>
          </p:cNvSpPr>
          <p:nvPr>
            <p:ph idx="1"/>
          </p:nvPr>
        </p:nvSpPr>
        <p:spPr/>
        <p:txBody>
          <a:bodyPr/>
          <a:lstStyle/>
          <a:p>
            <a:r>
              <a:rPr lang="en-GB" dirty="0" smtClean="0"/>
              <a:t>The Provisional List of Supervisors will be available on the School’s notice board by 11 June 2012.</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you are expected to do during the summer</a:t>
            </a:r>
            <a:endParaRPr lang="en-GB" dirty="0"/>
          </a:p>
        </p:txBody>
      </p:sp>
      <p:sp>
        <p:nvSpPr>
          <p:cNvPr id="3" name="Content Placeholder 2"/>
          <p:cNvSpPr>
            <a:spLocks noGrp="1"/>
          </p:cNvSpPr>
          <p:nvPr>
            <p:ph idx="1"/>
          </p:nvPr>
        </p:nvSpPr>
        <p:spPr/>
        <p:txBody>
          <a:bodyPr/>
          <a:lstStyle/>
          <a:p>
            <a:pPr marL="514350" indent="-514350">
              <a:buFont typeface="+mj-lt"/>
              <a:buAutoNum type="arabicPeriod"/>
            </a:pPr>
            <a:r>
              <a:rPr lang="en-GB" dirty="0" smtClean="0"/>
              <a:t>Do the research that you agree with your supervisor</a:t>
            </a:r>
          </a:p>
          <a:p>
            <a:pPr marL="971550" lvl="1" indent="-571500">
              <a:buFont typeface="+mj-lt"/>
              <a:buAutoNum type="romanUcPeriod"/>
            </a:pPr>
            <a:r>
              <a:rPr lang="en-GB" dirty="0" smtClean="0"/>
              <a:t>This depends on your topic and proposed venues of argument.</a:t>
            </a:r>
          </a:p>
          <a:p>
            <a:pPr marL="914400" lvl="1" indent="-514350">
              <a:buFont typeface="+mj-lt"/>
              <a:buAutoNum type="romanUcPeriod"/>
            </a:pPr>
            <a:r>
              <a:rPr lang="en-GB" dirty="0" smtClean="0"/>
              <a:t>It also depends on how much you already know about the subject</a:t>
            </a:r>
          </a:p>
          <a:p>
            <a:pPr marL="514350" indent="-514350">
              <a:buNone/>
            </a:pP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The dissertation proposal</a:t>
            </a:r>
            <a:endParaRPr lang="en-GB" dirty="0"/>
          </a:p>
        </p:txBody>
      </p:sp>
      <p:sp>
        <p:nvSpPr>
          <p:cNvPr id="5" name="Text Placeholder 4"/>
          <p:cNvSpPr>
            <a:spLocks noGrp="1"/>
          </p:cNvSpPr>
          <p:nvPr>
            <p:ph type="body" idx="1"/>
          </p:nvPr>
        </p:nvSpPr>
        <p:spPr/>
        <p:txBody>
          <a:bodyPr/>
          <a:lstStyle/>
          <a:p>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The title</a:t>
            </a:r>
            <a:endParaRPr lang="en-GB" dirty="0"/>
          </a:p>
        </p:txBody>
      </p:sp>
      <p:sp>
        <p:nvSpPr>
          <p:cNvPr id="5" name="Content Placeholder 4"/>
          <p:cNvSpPr>
            <a:spLocks noGrp="1"/>
          </p:cNvSpPr>
          <p:nvPr>
            <p:ph idx="1"/>
          </p:nvPr>
        </p:nvSpPr>
        <p:spPr/>
        <p:txBody>
          <a:bodyPr/>
          <a:lstStyle/>
          <a:p>
            <a:r>
              <a:rPr lang="en-GB" dirty="0" smtClean="0"/>
              <a:t>You will need to propose the title that you want to your dissertation on.</a:t>
            </a:r>
          </a:p>
          <a:p>
            <a:r>
              <a:rPr lang="en-GB" dirty="0" smtClean="0"/>
              <a:t>Remember what we discussed when you created your title for the Classics Project.</a:t>
            </a:r>
          </a:p>
          <a:p>
            <a:r>
              <a:rPr lang="en-GB" dirty="0" smtClean="0"/>
              <a:t>IMPORTANT: The topic needs not only to be doable but must also not be descriptive. You need to give yourself the opportunity to create an argument.</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abstract</a:t>
            </a:r>
            <a:endParaRPr lang="en-GB" dirty="0"/>
          </a:p>
        </p:txBody>
      </p:sp>
      <p:sp>
        <p:nvSpPr>
          <p:cNvPr id="3" name="Content Placeholder 2"/>
          <p:cNvSpPr>
            <a:spLocks noGrp="1"/>
          </p:cNvSpPr>
          <p:nvPr>
            <p:ph idx="1"/>
          </p:nvPr>
        </p:nvSpPr>
        <p:spPr/>
        <p:txBody>
          <a:bodyPr/>
          <a:lstStyle/>
          <a:p>
            <a:r>
              <a:rPr lang="en-GB" dirty="0" smtClean="0"/>
              <a:t>The abstract needs to be no more than 300 words. </a:t>
            </a:r>
          </a:p>
          <a:p>
            <a:r>
              <a:rPr lang="en-GB" dirty="0" smtClean="0"/>
              <a:t>It should be a summary of your proposed research, including the main part of your argument.</a:t>
            </a:r>
          </a:p>
          <a:p>
            <a:r>
              <a:rPr lang="en-GB" dirty="0" smtClean="0"/>
              <a:t>As with the Project, you will have the chance to change your mind in the course of your research. </a:t>
            </a:r>
          </a:p>
          <a:p>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Rethinking</a:t>
            </a:r>
            <a:endParaRPr lang="en-GB" dirty="0"/>
          </a:p>
        </p:txBody>
      </p:sp>
      <p:sp>
        <p:nvSpPr>
          <p:cNvPr id="3" name="Content Placeholder 2"/>
          <p:cNvSpPr>
            <a:spLocks noGrp="1"/>
          </p:cNvSpPr>
          <p:nvPr>
            <p:ph idx="1"/>
          </p:nvPr>
        </p:nvSpPr>
        <p:spPr/>
        <p:txBody>
          <a:bodyPr/>
          <a:lstStyle/>
          <a:p>
            <a:r>
              <a:rPr lang="en-GB" dirty="0" smtClean="0"/>
              <a:t>Be prepared to rethink your title and the topic as a whole after you have spoken with your supervisor.</a:t>
            </a:r>
          </a:p>
          <a:p>
            <a:r>
              <a:rPr lang="en-GB" dirty="0" smtClean="0"/>
              <a:t>You might be asked to submit a second proposal, or make corrections/additions/changes to your existing one.</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Resources that you will need</a:t>
            </a:r>
            <a:endParaRPr lang="en-GB" dirty="0"/>
          </a:p>
        </p:txBody>
      </p:sp>
      <p:sp>
        <p:nvSpPr>
          <p:cNvPr id="5" name="Text Placeholder 4"/>
          <p:cNvSpPr>
            <a:spLocks noGrp="1"/>
          </p:cNvSpPr>
          <p:nvPr>
            <p:ph type="body" idx="1"/>
          </p:nvPr>
        </p:nvSpPr>
        <p:spPr/>
        <p:txBody>
          <a:bodyPr/>
          <a:lstStyle/>
          <a:p>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The L’ </a:t>
            </a:r>
            <a:r>
              <a:rPr lang="en-GB" dirty="0" err="1" smtClean="0"/>
              <a:t>Annee</a:t>
            </a:r>
            <a:r>
              <a:rPr lang="en-GB" dirty="0" smtClean="0"/>
              <a:t> </a:t>
            </a:r>
            <a:r>
              <a:rPr lang="en-GB" dirty="0" err="1" smtClean="0"/>
              <a:t>Philologique</a:t>
            </a:r>
            <a:endParaRPr lang="en-GB" dirty="0"/>
          </a:p>
        </p:txBody>
      </p:sp>
      <p:sp>
        <p:nvSpPr>
          <p:cNvPr id="5" name="Content Placeholder 4"/>
          <p:cNvSpPr>
            <a:spLocks noGrp="1"/>
          </p:cNvSpPr>
          <p:nvPr>
            <p:ph idx="1"/>
          </p:nvPr>
        </p:nvSpPr>
        <p:spPr/>
        <p:txBody>
          <a:bodyPr>
            <a:normAutofit fontScale="92500"/>
          </a:bodyPr>
          <a:lstStyle/>
          <a:p>
            <a:r>
              <a:rPr lang="en-GB" dirty="0" smtClean="0"/>
              <a:t>The L’ </a:t>
            </a:r>
            <a:r>
              <a:rPr lang="en-GB" dirty="0" err="1" smtClean="0"/>
              <a:t>Annee</a:t>
            </a:r>
            <a:r>
              <a:rPr lang="en-GB" dirty="0" smtClean="0"/>
              <a:t> is a bibliographical journal covering Classics, Classical Studies, Ancient History and Archaeology relating to the Greco-Roman world.</a:t>
            </a:r>
          </a:p>
          <a:p>
            <a:r>
              <a:rPr lang="en-GB" dirty="0" smtClean="0"/>
              <a:t>It includes the titles and bibliographical details of </a:t>
            </a:r>
            <a:r>
              <a:rPr lang="en-GB" b="1" u="sng" dirty="0" smtClean="0"/>
              <a:t>ALL</a:t>
            </a:r>
            <a:r>
              <a:rPr lang="en-GB" dirty="0" smtClean="0"/>
              <a:t> books and articles published in that year. </a:t>
            </a:r>
          </a:p>
          <a:p>
            <a:r>
              <a:rPr lang="en-GB" dirty="0" smtClean="0"/>
              <a:t>It will give you access to a greater bibliography that what you can get out of JSTOR and the Library Catalogue</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L’ </a:t>
            </a:r>
            <a:r>
              <a:rPr lang="en-GB" dirty="0" err="1" smtClean="0"/>
              <a:t>Annee</a:t>
            </a:r>
            <a:r>
              <a:rPr lang="en-GB" dirty="0" smtClean="0"/>
              <a:t> </a:t>
            </a:r>
            <a:r>
              <a:rPr lang="en-GB" dirty="0" err="1" smtClean="0"/>
              <a:t>Philologique</a:t>
            </a:r>
            <a:r>
              <a:rPr lang="en-GB" dirty="0" smtClean="0"/>
              <a:t>: </a:t>
            </a:r>
            <a:r>
              <a:rPr lang="en-GB" b="1" dirty="0" smtClean="0"/>
              <a:t>IMPORTANT</a:t>
            </a:r>
            <a:endParaRPr lang="en-GB" b="1" dirty="0"/>
          </a:p>
        </p:txBody>
      </p:sp>
      <p:sp>
        <p:nvSpPr>
          <p:cNvPr id="3" name="Content Placeholder 2"/>
          <p:cNvSpPr>
            <a:spLocks noGrp="1"/>
          </p:cNvSpPr>
          <p:nvPr>
            <p:ph idx="1"/>
          </p:nvPr>
        </p:nvSpPr>
        <p:spPr>
          <a:xfrm>
            <a:off x="457200" y="1600201"/>
            <a:ext cx="8229600" cy="2980928"/>
          </a:xfrm>
        </p:spPr>
        <p:txBody>
          <a:bodyPr/>
          <a:lstStyle/>
          <a:p>
            <a:r>
              <a:rPr lang="en-GB" dirty="0" smtClean="0"/>
              <a:t>You can have access to the electronic database of the L’ </a:t>
            </a:r>
            <a:r>
              <a:rPr lang="en-GB" dirty="0" err="1" smtClean="0"/>
              <a:t>Annee</a:t>
            </a:r>
            <a:r>
              <a:rPr lang="en-GB" dirty="0" smtClean="0"/>
              <a:t> </a:t>
            </a:r>
            <a:r>
              <a:rPr lang="en-GB" dirty="0" err="1" smtClean="0"/>
              <a:t>Philologique</a:t>
            </a:r>
            <a:r>
              <a:rPr lang="en-GB" dirty="0" smtClean="0"/>
              <a:t> </a:t>
            </a:r>
            <a:r>
              <a:rPr lang="en-GB" b="1" u="sng" dirty="0" smtClean="0"/>
              <a:t>only</a:t>
            </a:r>
            <a:r>
              <a:rPr lang="en-GB" dirty="0" smtClean="0"/>
              <a:t> from computers in campus.</a:t>
            </a:r>
          </a:p>
          <a:p>
            <a:r>
              <a:rPr lang="en-GB" dirty="0" smtClean="0"/>
              <a:t>So you need to do any searches you need </a:t>
            </a:r>
            <a:r>
              <a:rPr lang="en-GB" b="1" dirty="0" smtClean="0"/>
              <a:t>before you leave for the summer</a:t>
            </a:r>
          </a:p>
        </p:txBody>
      </p:sp>
      <p:sp>
        <p:nvSpPr>
          <p:cNvPr id="4" name="TextBox 3"/>
          <p:cNvSpPr txBox="1"/>
          <p:nvPr/>
        </p:nvSpPr>
        <p:spPr>
          <a:xfrm>
            <a:off x="395536" y="5157192"/>
            <a:ext cx="8235652" cy="646331"/>
          </a:xfrm>
          <a:prstGeom prst="rect">
            <a:avLst/>
          </a:prstGeom>
          <a:noFill/>
        </p:spPr>
        <p:txBody>
          <a:bodyPr wrap="none" rtlCol="0">
            <a:spAutoFit/>
          </a:bodyPr>
          <a:lstStyle/>
          <a:p>
            <a:r>
              <a:rPr lang="en-GB" sz="3600" dirty="0" smtClean="0">
                <a:hlinkClick r:id="rId2"/>
              </a:rPr>
              <a:t>http://www.annee-philologique.com/aph/</a:t>
            </a:r>
            <a:r>
              <a:rPr lang="en-GB" sz="3600" dirty="0" smtClean="0"/>
              <a:t> </a:t>
            </a:r>
            <a:endParaRPr lang="en-GB" sz="36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Finding Books and Articles during the Summer</a:t>
            </a:r>
            <a:endParaRPr lang="en-GB" dirty="0"/>
          </a:p>
        </p:txBody>
      </p:sp>
      <p:sp>
        <p:nvSpPr>
          <p:cNvPr id="3" name="Content Placeholder 2"/>
          <p:cNvSpPr>
            <a:spLocks noGrp="1"/>
          </p:cNvSpPr>
          <p:nvPr>
            <p:ph idx="1"/>
          </p:nvPr>
        </p:nvSpPr>
        <p:spPr/>
        <p:txBody>
          <a:bodyPr/>
          <a:lstStyle/>
          <a:p>
            <a:r>
              <a:rPr lang="en-GB" dirty="0" smtClean="0"/>
              <a:t>Use the electronic resources available via Athens</a:t>
            </a:r>
          </a:p>
          <a:p>
            <a:r>
              <a:rPr lang="en-GB" dirty="0" smtClean="0"/>
              <a:t>Use SCONUL access to libraries near you</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SCONUL?</a:t>
            </a:r>
            <a:endParaRPr lang="en-GB" dirty="0"/>
          </a:p>
        </p:txBody>
      </p:sp>
      <p:sp>
        <p:nvSpPr>
          <p:cNvPr id="3" name="Content Placeholder 2"/>
          <p:cNvSpPr>
            <a:spLocks noGrp="1"/>
          </p:cNvSpPr>
          <p:nvPr>
            <p:ph idx="1"/>
          </p:nvPr>
        </p:nvSpPr>
        <p:spPr/>
        <p:txBody>
          <a:bodyPr/>
          <a:lstStyle/>
          <a:p>
            <a:r>
              <a:rPr lang="en-GB" dirty="0" smtClean="0"/>
              <a:t>SCONUL is a passport that allows an undergraduate in one UK institution to have access to the libraries of other institution.</a:t>
            </a:r>
          </a:p>
          <a:p>
            <a:r>
              <a:rPr lang="en-GB" dirty="0" smtClean="0"/>
              <a:t>NOTE: For the majority of libraries that allow access via SCONUL, you will not be allowed to BORROW items, only READ them inside the library (Reference-only).</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do I get SCONUL access?</a:t>
            </a:r>
            <a:endParaRPr lang="en-GB" dirty="0"/>
          </a:p>
        </p:txBody>
      </p:sp>
      <p:sp>
        <p:nvSpPr>
          <p:cNvPr id="3" name="Content Placeholder 2"/>
          <p:cNvSpPr>
            <a:spLocks noGrp="1"/>
          </p:cNvSpPr>
          <p:nvPr>
            <p:ph idx="1"/>
          </p:nvPr>
        </p:nvSpPr>
        <p:spPr/>
        <p:txBody>
          <a:bodyPr/>
          <a:lstStyle/>
          <a:p>
            <a:r>
              <a:rPr lang="en-GB" dirty="0" smtClean="0"/>
              <a:t>You need to fill in an application. It is available here: </a:t>
            </a:r>
            <a:r>
              <a:rPr lang="en-GB" dirty="0" smtClean="0">
                <a:hlinkClick r:id="rId2"/>
              </a:rPr>
              <a:t>http://www.access.sconul.ac.uk/users_info/application_html</a:t>
            </a:r>
            <a:endParaRPr lang="en-GB" dirty="0" smtClean="0"/>
          </a:p>
          <a:p>
            <a:r>
              <a:rPr lang="en-GB" dirty="0" smtClean="0"/>
              <a:t>Then you need to submit that form to Kathy Miles in the TSD Library.</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SCONUL accessible libraries</a:t>
            </a:r>
            <a:endParaRPr lang="en-GB" dirty="0"/>
          </a:p>
        </p:txBody>
      </p:sp>
      <p:sp>
        <p:nvSpPr>
          <p:cNvPr id="3" name="Content Placeholder 2"/>
          <p:cNvSpPr>
            <a:spLocks noGrp="1"/>
          </p:cNvSpPr>
          <p:nvPr>
            <p:ph sz="half" idx="1"/>
          </p:nvPr>
        </p:nvSpPr>
        <p:spPr>
          <a:xfrm>
            <a:off x="457200" y="1600200"/>
            <a:ext cx="2170584" cy="4525963"/>
          </a:xfrm>
        </p:spPr>
        <p:txBody>
          <a:bodyPr>
            <a:noAutofit/>
          </a:bodyPr>
          <a:lstStyle/>
          <a:p>
            <a:r>
              <a:rPr lang="en-GB" sz="2400" dirty="0" smtClean="0"/>
              <a:t>Bath</a:t>
            </a:r>
          </a:p>
          <a:p>
            <a:r>
              <a:rPr lang="en-GB" sz="2400" dirty="0" smtClean="0"/>
              <a:t>Birmingham</a:t>
            </a:r>
          </a:p>
          <a:p>
            <a:r>
              <a:rPr lang="en-GB" sz="2400" dirty="0" err="1" smtClean="0"/>
              <a:t>Birkbeck</a:t>
            </a:r>
            <a:endParaRPr lang="en-GB" sz="2400" dirty="0" smtClean="0"/>
          </a:p>
          <a:p>
            <a:r>
              <a:rPr lang="en-GB" sz="2400" dirty="0" smtClean="0"/>
              <a:t>Bristol</a:t>
            </a:r>
          </a:p>
          <a:p>
            <a:r>
              <a:rPr lang="en-GB" sz="2400" dirty="0" smtClean="0"/>
              <a:t>British Library</a:t>
            </a:r>
          </a:p>
          <a:p>
            <a:r>
              <a:rPr lang="en-GB" sz="2400" dirty="0" smtClean="0"/>
              <a:t>Cambridge</a:t>
            </a:r>
          </a:p>
          <a:p>
            <a:r>
              <a:rPr lang="en-GB" sz="2400" dirty="0" smtClean="0"/>
              <a:t>Cardiff</a:t>
            </a:r>
          </a:p>
          <a:p>
            <a:r>
              <a:rPr lang="en-GB" sz="2400" dirty="0" smtClean="0"/>
              <a:t>UC Dublin</a:t>
            </a:r>
          </a:p>
          <a:p>
            <a:r>
              <a:rPr lang="en-GB" sz="2400" dirty="0" smtClean="0"/>
              <a:t>Durham</a:t>
            </a:r>
          </a:p>
          <a:p>
            <a:endParaRPr lang="en-GB" sz="2400" dirty="0"/>
          </a:p>
        </p:txBody>
      </p:sp>
      <p:sp>
        <p:nvSpPr>
          <p:cNvPr id="6" name="Content Placeholder 5"/>
          <p:cNvSpPr>
            <a:spLocks noGrp="1"/>
          </p:cNvSpPr>
          <p:nvPr>
            <p:ph sz="half" idx="2"/>
          </p:nvPr>
        </p:nvSpPr>
        <p:spPr>
          <a:xfrm>
            <a:off x="4427984" y="1484784"/>
            <a:ext cx="2372072" cy="4525963"/>
          </a:xfrm>
        </p:spPr>
        <p:txBody>
          <a:bodyPr>
            <a:normAutofit/>
          </a:bodyPr>
          <a:lstStyle/>
          <a:p>
            <a:r>
              <a:rPr lang="en-GB" dirty="0" smtClean="0"/>
              <a:t>Manchester</a:t>
            </a:r>
          </a:p>
          <a:p>
            <a:r>
              <a:rPr lang="en-GB" dirty="0" smtClean="0"/>
              <a:t>Liverpool</a:t>
            </a:r>
          </a:p>
          <a:p>
            <a:r>
              <a:rPr lang="en-GB" dirty="0" smtClean="0"/>
              <a:t>UCL</a:t>
            </a:r>
          </a:p>
          <a:p>
            <a:r>
              <a:rPr lang="en-GB" dirty="0" err="1" smtClean="0"/>
              <a:t>Maynooth</a:t>
            </a:r>
            <a:endParaRPr lang="en-GB" dirty="0" smtClean="0"/>
          </a:p>
          <a:p>
            <a:r>
              <a:rPr lang="en-GB" dirty="0" smtClean="0"/>
              <a:t>Newcastle</a:t>
            </a:r>
          </a:p>
          <a:p>
            <a:r>
              <a:rPr lang="en-GB" dirty="0" smtClean="0"/>
              <a:t>Nottingham</a:t>
            </a:r>
          </a:p>
          <a:p>
            <a:r>
              <a:rPr lang="en-GB" dirty="0" smtClean="0"/>
              <a:t>Oxford</a:t>
            </a:r>
          </a:p>
          <a:p>
            <a:r>
              <a:rPr lang="en-GB" dirty="0" smtClean="0"/>
              <a:t>OU</a:t>
            </a:r>
          </a:p>
          <a:p>
            <a:endParaRPr lang="en-GB" dirty="0"/>
          </a:p>
        </p:txBody>
      </p:sp>
      <p:sp>
        <p:nvSpPr>
          <p:cNvPr id="7" name="Content Placeholder 5"/>
          <p:cNvSpPr txBox="1">
            <a:spLocks/>
          </p:cNvSpPr>
          <p:nvPr/>
        </p:nvSpPr>
        <p:spPr>
          <a:xfrm>
            <a:off x="6771928" y="1484784"/>
            <a:ext cx="2372072" cy="4525963"/>
          </a:xfrm>
          <a:prstGeom prst="rect">
            <a:avLst/>
          </a:prstGeom>
        </p:spPr>
        <p:txBody>
          <a:bodyPr vert="horz" lIns="91440" tIns="45720" rIns="91440" bIns="45720" rtlCol="0">
            <a:normAutofit fontScale="92500" lnSpcReduction="20000"/>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smtClean="0">
                <a:ln>
                  <a:noFill/>
                </a:ln>
                <a:solidFill>
                  <a:schemeClr val="tx1"/>
                </a:solidFill>
                <a:effectLst/>
                <a:uLnTx/>
                <a:uFillTx/>
                <a:latin typeface="+mn-lt"/>
                <a:ea typeface="+mn-ea"/>
                <a:cs typeface="+mn-cs"/>
              </a:rPr>
              <a:t>Queen’s Belfast</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smtClean="0">
                <a:ln>
                  <a:noFill/>
                </a:ln>
                <a:solidFill>
                  <a:schemeClr val="tx1"/>
                </a:solidFill>
                <a:effectLst/>
                <a:uLnTx/>
                <a:uFillTx/>
                <a:latin typeface="+mn-lt"/>
                <a:ea typeface="+mn-ea"/>
                <a:cs typeface="+mn-cs"/>
              </a:rPr>
              <a:t>Reading</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smtClean="0">
                <a:ln>
                  <a:noFill/>
                </a:ln>
                <a:solidFill>
                  <a:schemeClr val="tx1"/>
                </a:solidFill>
                <a:effectLst/>
                <a:uLnTx/>
                <a:uFillTx/>
                <a:latin typeface="+mn-lt"/>
                <a:ea typeface="+mn-ea"/>
                <a:cs typeface="+mn-cs"/>
              </a:rPr>
              <a:t>Royal Holloway London</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smtClean="0">
                <a:ln>
                  <a:noFill/>
                </a:ln>
                <a:solidFill>
                  <a:schemeClr val="tx1"/>
                </a:solidFill>
                <a:effectLst/>
                <a:uLnTx/>
                <a:uFillTx/>
                <a:latin typeface="+mn-lt"/>
                <a:ea typeface="+mn-ea"/>
                <a:cs typeface="+mn-cs"/>
              </a:rPr>
              <a:t>St Andrews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smtClean="0">
                <a:ln>
                  <a:noFill/>
                </a:ln>
                <a:solidFill>
                  <a:schemeClr val="tx1"/>
                </a:solidFill>
                <a:effectLst/>
                <a:uLnTx/>
                <a:uFillTx/>
                <a:latin typeface="+mn-lt"/>
                <a:ea typeface="+mn-ea"/>
                <a:cs typeface="+mn-cs"/>
              </a:rPr>
              <a:t>Swansea</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smtClean="0">
                <a:ln>
                  <a:noFill/>
                </a:ln>
                <a:solidFill>
                  <a:schemeClr val="tx1"/>
                </a:solidFill>
                <a:effectLst/>
                <a:uLnTx/>
                <a:uFillTx/>
                <a:latin typeface="+mn-lt"/>
                <a:ea typeface="+mn-ea"/>
                <a:cs typeface="+mn-cs"/>
              </a:rPr>
              <a:t>Trinity Dublin</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smtClean="0">
                <a:ln>
                  <a:noFill/>
                </a:ln>
                <a:solidFill>
                  <a:schemeClr val="tx1"/>
                </a:solidFill>
                <a:effectLst/>
                <a:uLnTx/>
                <a:uFillTx/>
                <a:latin typeface="+mn-lt"/>
                <a:ea typeface="+mn-ea"/>
                <a:cs typeface="+mn-cs"/>
              </a:rPr>
              <a:t>Warwick</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smtClean="0">
                <a:ln>
                  <a:noFill/>
                </a:ln>
                <a:solidFill>
                  <a:schemeClr val="tx1"/>
                </a:solidFill>
                <a:effectLst/>
                <a:uLnTx/>
                <a:uFillTx/>
                <a:latin typeface="+mn-lt"/>
                <a:ea typeface="+mn-ea"/>
                <a:cs typeface="+mn-cs"/>
              </a:rPr>
              <a:t>York</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2800" b="0" i="0" u="none" strike="noStrike" kern="1200" cap="none" spc="0" normalizeH="0" baseline="0" noProof="0" dirty="0">
              <a:ln>
                <a:noFill/>
              </a:ln>
              <a:solidFill>
                <a:schemeClr val="tx1"/>
              </a:solidFill>
              <a:effectLst/>
              <a:uLnTx/>
              <a:uFillTx/>
              <a:latin typeface="+mn-lt"/>
              <a:ea typeface="+mn-ea"/>
              <a:cs typeface="+mn-cs"/>
            </a:endParaRPr>
          </a:p>
        </p:txBody>
      </p:sp>
      <p:sp>
        <p:nvSpPr>
          <p:cNvPr id="8" name="Content Placeholder 2"/>
          <p:cNvSpPr txBox="1">
            <a:spLocks/>
          </p:cNvSpPr>
          <p:nvPr/>
        </p:nvSpPr>
        <p:spPr>
          <a:xfrm>
            <a:off x="2267744" y="1628800"/>
            <a:ext cx="2170584" cy="4525963"/>
          </a:xfrm>
          <a:prstGeom prst="rect">
            <a:avLst/>
          </a:prstGeom>
        </p:spPr>
        <p:txBody>
          <a:bodyPr vert="horz" lIns="91440" tIns="45720" rIns="91440" bIns="45720" rtlCol="0">
            <a:noAutofit/>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smtClean="0">
                <a:ln>
                  <a:noFill/>
                </a:ln>
                <a:solidFill>
                  <a:schemeClr val="tx1"/>
                </a:solidFill>
                <a:effectLst/>
                <a:uLnTx/>
                <a:uFillTx/>
                <a:latin typeface="+mn-lt"/>
                <a:ea typeface="+mn-ea"/>
                <a:cs typeface="+mn-cs"/>
              </a:rPr>
              <a:t>Edinburgh</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smtClean="0">
                <a:ln>
                  <a:noFill/>
                </a:ln>
                <a:solidFill>
                  <a:schemeClr val="tx1"/>
                </a:solidFill>
                <a:effectLst/>
                <a:uLnTx/>
                <a:uFillTx/>
                <a:latin typeface="+mn-lt"/>
                <a:ea typeface="+mn-ea"/>
                <a:cs typeface="+mn-cs"/>
              </a:rPr>
              <a:t>Exeter</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smtClean="0">
                <a:ln>
                  <a:noFill/>
                </a:ln>
                <a:solidFill>
                  <a:schemeClr val="tx1"/>
                </a:solidFill>
                <a:effectLst/>
                <a:uLnTx/>
                <a:uFillTx/>
                <a:latin typeface="+mn-lt"/>
                <a:ea typeface="+mn-ea"/>
                <a:cs typeface="+mn-cs"/>
              </a:rPr>
              <a:t>Glasgow</a:t>
            </a:r>
            <a:endParaRPr kumimoji="0" lang="en-GB" sz="2400" b="0" i="0" u="none" strike="noStrike" kern="1200" cap="none" spc="0" normalizeH="0" baseline="0" noProof="0" dirty="0" smtClean="0">
              <a:ln>
                <a:noFill/>
              </a:ln>
              <a:solidFill>
                <a:schemeClr val="tx1"/>
              </a:solidFill>
              <a:effectLst/>
              <a:uLnTx/>
              <a:uFillTx/>
              <a:latin typeface="+mn-lt"/>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smtClean="0">
                <a:ln>
                  <a:noFill/>
                </a:ln>
                <a:solidFill>
                  <a:schemeClr val="tx1"/>
                </a:solidFill>
                <a:effectLst/>
                <a:uLnTx/>
                <a:uFillTx/>
                <a:latin typeface="+mn-lt"/>
                <a:ea typeface="+mn-ea"/>
                <a:cs typeface="+mn-cs"/>
              </a:rPr>
              <a:t>Hull</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smtClean="0">
                <a:ln>
                  <a:noFill/>
                </a:ln>
                <a:solidFill>
                  <a:schemeClr val="tx1"/>
                </a:solidFill>
                <a:effectLst/>
                <a:uLnTx/>
                <a:uFillTx/>
                <a:latin typeface="+mn-lt"/>
                <a:ea typeface="+mn-ea"/>
                <a:cs typeface="+mn-cs"/>
              </a:rPr>
              <a:t>Kent</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smtClean="0">
                <a:ln>
                  <a:noFill/>
                </a:ln>
                <a:solidFill>
                  <a:schemeClr val="tx1"/>
                </a:solidFill>
                <a:effectLst/>
                <a:uLnTx/>
                <a:uFillTx/>
                <a:latin typeface="+mn-lt"/>
                <a:ea typeface="+mn-ea"/>
                <a:cs typeface="+mn-cs"/>
              </a:rPr>
              <a:t>King’s college London</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smtClean="0">
                <a:ln>
                  <a:noFill/>
                </a:ln>
                <a:solidFill>
                  <a:schemeClr val="tx1"/>
                </a:solidFill>
                <a:effectLst/>
                <a:uLnTx/>
                <a:uFillTx/>
                <a:latin typeface="+mn-lt"/>
                <a:ea typeface="+mn-ea"/>
                <a:cs typeface="+mn-cs"/>
              </a:rPr>
              <a:t>Leeds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smtClean="0">
                <a:ln>
                  <a:noFill/>
                </a:ln>
                <a:solidFill>
                  <a:schemeClr val="tx1"/>
                </a:solidFill>
                <a:effectLst/>
                <a:uLnTx/>
                <a:uFillTx/>
                <a:latin typeface="+mn-lt"/>
                <a:ea typeface="+mn-ea"/>
                <a:cs typeface="+mn-cs"/>
              </a:rPr>
              <a:t>Leicester</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COPAC</a:t>
            </a:r>
            <a:endParaRPr lang="en-GB" dirty="0"/>
          </a:p>
        </p:txBody>
      </p:sp>
      <p:sp>
        <p:nvSpPr>
          <p:cNvPr id="3" name="Content Placeholder 2"/>
          <p:cNvSpPr>
            <a:spLocks noGrp="1"/>
          </p:cNvSpPr>
          <p:nvPr>
            <p:ph idx="1"/>
          </p:nvPr>
        </p:nvSpPr>
        <p:spPr/>
        <p:txBody>
          <a:bodyPr/>
          <a:lstStyle/>
          <a:p>
            <a:r>
              <a:rPr lang="en-GB" dirty="0" smtClean="0"/>
              <a:t>COPAC is a library database covering many University, Specialist and National Libraries in the UK.</a:t>
            </a:r>
          </a:p>
          <a:p>
            <a:r>
              <a:rPr lang="en-GB" dirty="0" smtClean="0"/>
              <a:t>That will allow you to find the library near you that has the material (book, article, etc) that you need.</a:t>
            </a:r>
          </a:p>
          <a:p>
            <a:r>
              <a:rPr lang="en-GB" sz="5400" dirty="0" smtClean="0">
                <a:hlinkClick r:id="rId2"/>
              </a:rPr>
              <a:t>http://copac.ac.uk/</a:t>
            </a:r>
            <a:r>
              <a:rPr lang="en-GB" sz="5400" dirty="0" smtClean="0"/>
              <a:t> </a:t>
            </a:r>
          </a:p>
          <a:p>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Athens</a:t>
            </a:r>
            <a:endParaRPr lang="en-GB" dirty="0"/>
          </a:p>
        </p:txBody>
      </p:sp>
      <p:sp>
        <p:nvSpPr>
          <p:cNvPr id="3" name="Content Placeholder 2"/>
          <p:cNvSpPr>
            <a:spLocks noGrp="1"/>
          </p:cNvSpPr>
          <p:nvPr>
            <p:ph idx="1"/>
          </p:nvPr>
        </p:nvSpPr>
        <p:spPr/>
        <p:txBody>
          <a:bodyPr/>
          <a:lstStyle/>
          <a:p>
            <a:r>
              <a:rPr lang="en-GB" dirty="0" smtClean="0"/>
              <a:t>You should have by now an Athens account</a:t>
            </a:r>
          </a:p>
          <a:p>
            <a:r>
              <a:rPr lang="en-GB" dirty="0" smtClean="0"/>
              <a:t>The Athens account allows you to access the majority of the electronic resources of the University from outside of campus.</a:t>
            </a:r>
          </a:p>
          <a:p>
            <a:r>
              <a:rPr lang="en-GB" dirty="0" smtClean="0">
                <a:hlinkClick r:id="rId2"/>
              </a:rPr>
              <a:t>http://ap9.auth.athensams.net/my/</a:t>
            </a:r>
            <a:r>
              <a:rPr lang="en-GB" dirty="0" smtClean="0"/>
              <a:t>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Resources that you might find useful</a:t>
            </a:r>
            <a:endParaRPr lang="en-GB" dirty="0"/>
          </a:p>
        </p:txBody>
      </p:sp>
      <p:sp>
        <p:nvSpPr>
          <p:cNvPr id="3" name="Content Placeholder 2"/>
          <p:cNvSpPr>
            <a:spLocks noGrp="1"/>
          </p:cNvSpPr>
          <p:nvPr>
            <p:ph idx="1"/>
          </p:nvPr>
        </p:nvSpPr>
        <p:spPr/>
        <p:txBody>
          <a:bodyPr>
            <a:normAutofit lnSpcReduction="10000"/>
          </a:bodyPr>
          <a:lstStyle/>
          <a:p>
            <a:r>
              <a:rPr lang="en-GB" dirty="0" smtClean="0"/>
              <a:t>All e-book collections – remember you can find e-books via the library catalogue</a:t>
            </a:r>
          </a:p>
          <a:p>
            <a:r>
              <a:rPr lang="en-GB" dirty="0" smtClean="0"/>
              <a:t>All </a:t>
            </a:r>
            <a:r>
              <a:rPr lang="en-GB" dirty="0" err="1" smtClean="0"/>
              <a:t>e</a:t>
            </a:r>
            <a:r>
              <a:rPr lang="en-GB" dirty="0" smtClean="0"/>
              <a:t>-journal collections – you have access not only to JSTOR but also to other collections via Athens</a:t>
            </a:r>
          </a:p>
          <a:p>
            <a:r>
              <a:rPr lang="en-GB" dirty="0" smtClean="0"/>
              <a:t>Specialist resources, such as the Fragments of the Greek Historians, the Thesaurus </a:t>
            </a:r>
            <a:r>
              <a:rPr lang="en-GB" dirty="0" err="1" smtClean="0"/>
              <a:t>Linguae</a:t>
            </a:r>
            <a:r>
              <a:rPr lang="en-GB" dirty="0" smtClean="0"/>
              <a:t> </a:t>
            </a:r>
            <a:r>
              <a:rPr lang="en-GB" dirty="0" err="1" smtClean="0"/>
              <a:t>Latinae</a:t>
            </a:r>
            <a:r>
              <a:rPr lang="en-GB" dirty="0" smtClean="0"/>
              <a:t>, the </a:t>
            </a:r>
            <a:r>
              <a:rPr lang="en-GB" dirty="0" err="1" smtClean="0"/>
              <a:t>Supplementum</a:t>
            </a:r>
            <a:r>
              <a:rPr lang="en-GB" dirty="0" smtClean="0"/>
              <a:t> </a:t>
            </a:r>
            <a:r>
              <a:rPr lang="en-GB" dirty="0" err="1" smtClean="0"/>
              <a:t>Epigraphicum</a:t>
            </a:r>
            <a:r>
              <a:rPr lang="en-GB" dirty="0" smtClean="0"/>
              <a:t> </a:t>
            </a:r>
            <a:r>
              <a:rPr lang="en-GB" dirty="0" err="1" smtClean="0"/>
              <a:t>Graecum</a:t>
            </a:r>
            <a:r>
              <a:rPr lang="en-GB" dirty="0" smtClean="0"/>
              <a:t>…</a:t>
            </a:r>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few tips</a:t>
            </a:r>
            <a:endParaRPr lang="en-GB" dirty="0"/>
          </a:p>
        </p:txBody>
      </p:sp>
      <p:sp>
        <p:nvSpPr>
          <p:cNvPr id="3" name="Content Placeholder 2"/>
          <p:cNvSpPr>
            <a:spLocks noGrp="1"/>
          </p:cNvSpPr>
          <p:nvPr>
            <p:ph idx="1"/>
          </p:nvPr>
        </p:nvSpPr>
        <p:spPr/>
        <p:txBody>
          <a:bodyPr>
            <a:normAutofit lnSpcReduction="10000"/>
          </a:bodyPr>
          <a:lstStyle/>
          <a:p>
            <a:r>
              <a:rPr lang="en-GB" dirty="0" smtClean="0"/>
              <a:t>If you find several articles that are of interest in one journal, then check out past volumes of that journal. Chances are scholars interested in your subject publish regularly in that journal.</a:t>
            </a:r>
          </a:p>
          <a:p>
            <a:r>
              <a:rPr lang="en-GB" dirty="0" smtClean="0"/>
              <a:t>If you find an author that has published more than one piece of research on your subject, then check out what else he/she has written</a:t>
            </a:r>
          </a:p>
          <a:p>
            <a:r>
              <a:rPr lang="en-GB" dirty="0" smtClean="0"/>
              <a:t>Remember to check out the reviews of books. </a:t>
            </a:r>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124</TotalTime>
  <Words>792</Words>
  <Application>Microsoft Office PowerPoint</Application>
  <PresentationFormat>On-screen Show (4:3)</PresentationFormat>
  <Paragraphs>96</Paragraphs>
  <Slides>21</Slides>
  <Notes>0</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Office Theme</vt:lpstr>
      <vt:lpstr>Classics Dissertation</vt:lpstr>
      <vt:lpstr>The basics</vt:lpstr>
      <vt:lpstr>The dissertation</vt:lpstr>
      <vt:lpstr>What you need to do before you leave for the summer</vt:lpstr>
      <vt:lpstr>Lists of supervisors</vt:lpstr>
      <vt:lpstr>What you are expected to do during the summer</vt:lpstr>
      <vt:lpstr>The dissertation proposal</vt:lpstr>
      <vt:lpstr>The title</vt:lpstr>
      <vt:lpstr>The abstract</vt:lpstr>
      <vt:lpstr>Rethinking</vt:lpstr>
      <vt:lpstr>Resources that you will need</vt:lpstr>
      <vt:lpstr>The L’ Annee Philologique</vt:lpstr>
      <vt:lpstr>The L’ Annee Philologique: IMPORTANT</vt:lpstr>
      <vt:lpstr>Finding Books and Articles during the Summer</vt:lpstr>
      <vt:lpstr>What is SCONUL?</vt:lpstr>
      <vt:lpstr>How do I get SCONUL access?</vt:lpstr>
      <vt:lpstr>SCONUL accessible libraries</vt:lpstr>
      <vt:lpstr>COPAC</vt:lpstr>
      <vt:lpstr>Athens</vt:lpstr>
      <vt:lpstr>Resources that you might find useful</vt:lpstr>
      <vt:lpstr>A few tips</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Errietta Bissa</dc:creator>
  <cp:lastModifiedBy>Magdalena Ohrman</cp:lastModifiedBy>
  <cp:revision>54</cp:revision>
  <dcterms:created xsi:type="dcterms:W3CDTF">2011-06-06T07:57:40Z</dcterms:created>
  <dcterms:modified xsi:type="dcterms:W3CDTF">2012-05-30T12:03:27Z</dcterms:modified>
</cp:coreProperties>
</file>