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5"/>
  </p:notesMasterIdLst>
  <p:sldIdLst>
    <p:sldId id="256" r:id="rId5"/>
    <p:sldId id="308" r:id="rId6"/>
    <p:sldId id="257" r:id="rId7"/>
    <p:sldId id="258" r:id="rId8"/>
    <p:sldId id="263" r:id="rId9"/>
    <p:sldId id="296" r:id="rId10"/>
    <p:sldId id="268" r:id="rId11"/>
    <p:sldId id="273" r:id="rId12"/>
    <p:sldId id="266" r:id="rId13"/>
    <p:sldId id="267" r:id="rId14"/>
    <p:sldId id="270" r:id="rId15"/>
    <p:sldId id="283" r:id="rId16"/>
    <p:sldId id="282" r:id="rId17"/>
    <p:sldId id="284" r:id="rId18"/>
    <p:sldId id="271" r:id="rId19"/>
    <p:sldId id="277" r:id="rId20"/>
    <p:sldId id="272" r:id="rId21"/>
    <p:sldId id="313" r:id="rId22"/>
    <p:sldId id="297" r:id="rId23"/>
    <p:sldId id="301" r:id="rId24"/>
    <p:sldId id="300" r:id="rId25"/>
    <p:sldId id="302" r:id="rId26"/>
    <p:sldId id="303" r:id="rId27"/>
    <p:sldId id="304" r:id="rId28"/>
    <p:sldId id="310" r:id="rId29"/>
    <p:sldId id="305" r:id="rId30"/>
    <p:sldId id="306" r:id="rId31"/>
    <p:sldId id="312" r:id="rId32"/>
    <p:sldId id="314" r:id="rId33"/>
    <p:sldId id="30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0FC53A-986C-4F8A-BD59-27350009E9B8}" v="5" dt="2022-11-30T13:00:05.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81" autoAdjust="0"/>
    <p:restoredTop sz="77765" autoAdjust="0"/>
  </p:normalViewPr>
  <p:slideViewPr>
    <p:cSldViewPr>
      <p:cViewPr varScale="1">
        <p:scale>
          <a:sx n="83" d="100"/>
          <a:sy n="83" d="100"/>
        </p:scale>
        <p:origin x="1152" y="3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4489E855-1BB6-483B-AE60-FD8140553E55}"/>
    <pc:docChg chg="undo custSel modSld">
      <pc:chgData name="Alison Murphy" userId="9ba79fcb-d62b-4ed0-b66e-b4415e918fea" providerId="ADAL" clId="{4489E855-1BB6-483B-AE60-FD8140553E55}" dt="2022-10-24T10:38:22.430" v="37" actId="6549"/>
      <pc:docMkLst>
        <pc:docMk/>
      </pc:docMkLst>
      <pc:sldChg chg="modSp mod">
        <pc:chgData name="Alison Murphy" userId="9ba79fcb-d62b-4ed0-b66e-b4415e918fea" providerId="ADAL" clId="{4489E855-1BB6-483B-AE60-FD8140553E55}" dt="2022-10-24T10:36:44.686" v="10" actId="20577"/>
        <pc:sldMkLst>
          <pc:docMk/>
          <pc:sldMk cId="0" sldId="301"/>
        </pc:sldMkLst>
        <pc:spChg chg="mod">
          <ac:chgData name="Alison Murphy" userId="9ba79fcb-d62b-4ed0-b66e-b4415e918fea" providerId="ADAL" clId="{4489E855-1BB6-483B-AE60-FD8140553E55}" dt="2022-10-24T10:36:44.686" v="10" actId="20577"/>
          <ac:spMkLst>
            <pc:docMk/>
            <pc:sldMk cId="0" sldId="301"/>
            <ac:spMk id="9" creationId="{CAEF39C9-6F99-4A98-9511-8F023375CD94}"/>
          </ac:spMkLst>
        </pc:spChg>
      </pc:sldChg>
      <pc:sldChg chg="modSp mod">
        <pc:chgData name="Alison Murphy" userId="9ba79fcb-d62b-4ed0-b66e-b4415e918fea" providerId="ADAL" clId="{4489E855-1BB6-483B-AE60-FD8140553E55}" dt="2022-10-24T10:38:22.430" v="37" actId="6549"/>
        <pc:sldMkLst>
          <pc:docMk/>
          <pc:sldMk cId="0" sldId="309"/>
        </pc:sldMkLst>
        <pc:spChg chg="mod">
          <ac:chgData name="Alison Murphy" userId="9ba79fcb-d62b-4ed0-b66e-b4415e918fea" providerId="ADAL" clId="{4489E855-1BB6-483B-AE60-FD8140553E55}" dt="2022-10-24T10:38:22.430" v="37" actId="6549"/>
          <ac:spMkLst>
            <pc:docMk/>
            <pc:sldMk cId="0" sldId="309"/>
            <ac:spMk id="4" creationId="{00000000-0000-0000-0000-000000000000}"/>
          </ac:spMkLst>
        </pc:spChg>
      </pc:sldChg>
    </pc:docChg>
  </pc:docChgLst>
  <pc:docChgLst>
    <pc:chgData name="Alison Murphy" userId="9ba79fcb-d62b-4ed0-b66e-b4415e918fea" providerId="ADAL" clId="{500FC53A-986C-4F8A-BD59-27350009E9B8}"/>
    <pc:docChg chg="modSld">
      <pc:chgData name="Alison Murphy" userId="9ba79fcb-d62b-4ed0-b66e-b4415e918fea" providerId="ADAL" clId="{500FC53A-986C-4F8A-BD59-27350009E9B8}" dt="2022-11-30T12:59:50.477" v="40" actId="20577"/>
      <pc:docMkLst>
        <pc:docMk/>
      </pc:docMkLst>
      <pc:sldChg chg="modSp mod">
        <pc:chgData name="Alison Murphy" userId="9ba79fcb-d62b-4ed0-b66e-b4415e918fea" providerId="ADAL" clId="{500FC53A-986C-4F8A-BD59-27350009E9B8}" dt="2022-11-30T12:57:33.837" v="22"/>
        <pc:sldMkLst>
          <pc:docMk/>
          <pc:sldMk cId="0" sldId="304"/>
        </pc:sldMkLst>
        <pc:spChg chg="mod">
          <ac:chgData name="Alison Murphy" userId="9ba79fcb-d62b-4ed0-b66e-b4415e918fea" providerId="ADAL" clId="{500FC53A-986C-4F8A-BD59-27350009E9B8}" dt="2022-11-30T12:57:33.837" v="22"/>
          <ac:spMkLst>
            <pc:docMk/>
            <pc:sldMk cId="0" sldId="304"/>
            <ac:spMk id="2" creationId="{28011DB5-BD8F-45BB-9D08-265F9EF4882D}"/>
          </ac:spMkLst>
        </pc:spChg>
        <pc:spChg chg="mod">
          <ac:chgData name="Alison Murphy" userId="9ba79fcb-d62b-4ed0-b66e-b4415e918fea" providerId="ADAL" clId="{500FC53A-986C-4F8A-BD59-27350009E9B8}" dt="2022-11-30T12:57:27.528" v="20"/>
          <ac:spMkLst>
            <pc:docMk/>
            <pc:sldMk cId="0" sldId="304"/>
            <ac:spMk id="14339" creationId="{00000000-0000-0000-0000-000000000000}"/>
          </ac:spMkLst>
        </pc:spChg>
      </pc:sldChg>
      <pc:sldChg chg="modSp mod">
        <pc:chgData name="Alison Murphy" userId="9ba79fcb-d62b-4ed0-b66e-b4415e918fea" providerId="ADAL" clId="{500FC53A-986C-4F8A-BD59-27350009E9B8}" dt="2022-11-30T12:59:50.477" v="40" actId="20577"/>
        <pc:sldMkLst>
          <pc:docMk/>
          <pc:sldMk cId="0" sldId="305"/>
        </pc:sldMkLst>
        <pc:spChg chg="mod">
          <ac:chgData name="Alison Murphy" userId="9ba79fcb-d62b-4ed0-b66e-b4415e918fea" providerId="ADAL" clId="{500FC53A-986C-4F8A-BD59-27350009E9B8}" dt="2022-11-30T12:59:50.477" v="40" actId="20577"/>
          <ac:spMkLst>
            <pc:docMk/>
            <pc:sldMk cId="0" sldId="305"/>
            <ac:spMk id="16387"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035DA-CFCA-495B-8848-753A3DEF47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658A23C-36B6-4E6A-A255-B490E0B2644B}">
      <dgm:prSet/>
      <dgm:spPr/>
      <dgm:t>
        <a:bodyPr/>
        <a:lstStyle/>
        <a:p>
          <a:r>
            <a:rPr lang="en-GB" dirty="0"/>
            <a:t>Early development from conception to birth</a:t>
          </a:r>
          <a:endParaRPr lang="en-US" dirty="0"/>
        </a:p>
      </dgm:t>
    </dgm:pt>
    <dgm:pt modelId="{5CF1F2D1-E3EC-4C65-B047-912F8DB8DDAA}" type="parTrans" cxnId="{2AA56588-4B50-4EA3-BEA6-9E9CED7BEA2E}">
      <dgm:prSet/>
      <dgm:spPr/>
      <dgm:t>
        <a:bodyPr/>
        <a:lstStyle/>
        <a:p>
          <a:endParaRPr lang="en-US"/>
        </a:p>
      </dgm:t>
    </dgm:pt>
    <dgm:pt modelId="{C81394DB-4011-4DB7-80FD-C6BA3CFCBB1D}" type="sibTrans" cxnId="{2AA56588-4B50-4EA3-BEA6-9E9CED7BEA2E}">
      <dgm:prSet/>
      <dgm:spPr/>
      <dgm:t>
        <a:bodyPr/>
        <a:lstStyle/>
        <a:p>
          <a:endParaRPr lang="en-US"/>
        </a:p>
      </dgm:t>
    </dgm:pt>
    <dgm:pt modelId="{6A0822FF-F2B9-4316-B797-C6CE7478B2D8}">
      <dgm:prSet/>
      <dgm:spPr/>
      <dgm:t>
        <a:bodyPr/>
        <a:lstStyle/>
        <a:p>
          <a:r>
            <a:rPr lang="en-GB" dirty="0"/>
            <a:t>Maternal conditions and prenatal development.</a:t>
          </a:r>
          <a:r>
            <a:rPr lang="en-GB" b="1" dirty="0"/>
            <a:t> </a:t>
          </a:r>
          <a:endParaRPr lang="en-US" dirty="0"/>
        </a:p>
      </dgm:t>
    </dgm:pt>
    <dgm:pt modelId="{E61E6F38-8650-4C1F-8259-68324D76206B}" type="parTrans" cxnId="{1951C29D-1F7F-433C-847E-BD751A5BC5B1}">
      <dgm:prSet/>
      <dgm:spPr/>
      <dgm:t>
        <a:bodyPr/>
        <a:lstStyle/>
        <a:p>
          <a:endParaRPr lang="en-US"/>
        </a:p>
      </dgm:t>
    </dgm:pt>
    <dgm:pt modelId="{9CFB6453-2060-4494-BB5A-D7F82DF5C33A}" type="sibTrans" cxnId="{1951C29D-1F7F-433C-847E-BD751A5BC5B1}">
      <dgm:prSet/>
      <dgm:spPr/>
      <dgm:t>
        <a:bodyPr/>
        <a:lstStyle/>
        <a:p>
          <a:endParaRPr lang="en-US"/>
        </a:p>
      </dgm:t>
    </dgm:pt>
    <dgm:pt modelId="{F8095928-6F26-433A-9BC7-B57080E5FCB3}">
      <dgm:prSet/>
      <dgm:spPr/>
      <dgm:t>
        <a:bodyPr/>
        <a:lstStyle/>
        <a:p>
          <a:r>
            <a:rPr lang="en-GB" dirty="0"/>
            <a:t>Development in early childhood – physical growth</a:t>
          </a:r>
          <a:endParaRPr lang="en-US" dirty="0"/>
        </a:p>
      </dgm:t>
    </dgm:pt>
    <dgm:pt modelId="{1FC4EF9A-E1D3-4484-B24D-94431CAB2261}" type="parTrans" cxnId="{F81F63F2-18B9-470C-ACEE-EF54477A69CD}">
      <dgm:prSet/>
      <dgm:spPr/>
      <dgm:t>
        <a:bodyPr/>
        <a:lstStyle/>
        <a:p>
          <a:endParaRPr lang="en-US"/>
        </a:p>
      </dgm:t>
    </dgm:pt>
    <dgm:pt modelId="{90F6D22C-147A-42B0-A5BE-B03278790376}" type="sibTrans" cxnId="{F81F63F2-18B9-470C-ACEE-EF54477A69CD}">
      <dgm:prSet/>
      <dgm:spPr/>
      <dgm:t>
        <a:bodyPr/>
        <a:lstStyle/>
        <a:p>
          <a:endParaRPr lang="en-US"/>
        </a:p>
      </dgm:t>
    </dgm:pt>
    <dgm:pt modelId="{F55F0F4C-36E6-4959-BE12-88BEB5B29902}">
      <dgm:prSet/>
      <dgm:spPr/>
      <dgm:t>
        <a:bodyPr/>
        <a:lstStyle/>
        <a:p>
          <a:r>
            <a:rPr lang="en-GB" dirty="0"/>
            <a:t>Nature vs Nurture the debate and the theorists.</a:t>
          </a:r>
          <a:endParaRPr lang="en-US" dirty="0"/>
        </a:p>
      </dgm:t>
    </dgm:pt>
    <dgm:pt modelId="{344F46BE-9812-4992-8425-33F50DFC1C72}" type="parTrans" cxnId="{13D86514-F9CB-4D9E-B6B0-97E4306D2365}">
      <dgm:prSet/>
      <dgm:spPr/>
      <dgm:t>
        <a:bodyPr/>
        <a:lstStyle/>
        <a:p>
          <a:endParaRPr lang="en-US"/>
        </a:p>
      </dgm:t>
    </dgm:pt>
    <dgm:pt modelId="{ABB1990E-2A50-417B-936B-B2D1F9BACE47}" type="sibTrans" cxnId="{13D86514-F9CB-4D9E-B6B0-97E4306D2365}">
      <dgm:prSet/>
      <dgm:spPr/>
      <dgm:t>
        <a:bodyPr/>
        <a:lstStyle/>
        <a:p>
          <a:endParaRPr lang="en-US"/>
        </a:p>
      </dgm:t>
    </dgm:pt>
    <dgm:pt modelId="{9D804B28-2017-4056-B403-FAB0E3EA9257}" type="pres">
      <dgm:prSet presAssocID="{7D0035DA-CFCA-495B-8848-753A3DEF477F}" presName="vert0" presStyleCnt="0">
        <dgm:presLayoutVars>
          <dgm:dir/>
          <dgm:animOne val="branch"/>
          <dgm:animLvl val="lvl"/>
        </dgm:presLayoutVars>
      </dgm:prSet>
      <dgm:spPr/>
    </dgm:pt>
    <dgm:pt modelId="{61088428-EAB1-42B1-9AC6-C34DE8591B58}" type="pres">
      <dgm:prSet presAssocID="{B658A23C-36B6-4E6A-A255-B490E0B2644B}" presName="thickLine" presStyleLbl="alignNode1" presStyleIdx="0" presStyleCnt="4"/>
      <dgm:spPr/>
    </dgm:pt>
    <dgm:pt modelId="{7B79EF89-BB94-4274-9BA3-B14CE4C3DC20}" type="pres">
      <dgm:prSet presAssocID="{B658A23C-36B6-4E6A-A255-B490E0B2644B}" presName="horz1" presStyleCnt="0"/>
      <dgm:spPr/>
    </dgm:pt>
    <dgm:pt modelId="{2AC816D1-2E1E-4B0A-A7E9-CECE99145261}" type="pres">
      <dgm:prSet presAssocID="{B658A23C-36B6-4E6A-A255-B490E0B2644B}" presName="tx1" presStyleLbl="revTx" presStyleIdx="0" presStyleCnt="4"/>
      <dgm:spPr/>
    </dgm:pt>
    <dgm:pt modelId="{48473EA4-D9E4-44BD-A316-405A0DC6E5DD}" type="pres">
      <dgm:prSet presAssocID="{B658A23C-36B6-4E6A-A255-B490E0B2644B}" presName="vert1" presStyleCnt="0"/>
      <dgm:spPr/>
    </dgm:pt>
    <dgm:pt modelId="{74E788D7-C150-4645-B829-6B9D06584B59}" type="pres">
      <dgm:prSet presAssocID="{6A0822FF-F2B9-4316-B797-C6CE7478B2D8}" presName="thickLine" presStyleLbl="alignNode1" presStyleIdx="1" presStyleCnt="4"/>
      <dgm:spPr/>
    </dgm:pt>
    <dgm:pt modelId="{2C26F4C6-B3DD-4A79-80E9-12A4A9B8091C}" type="pres">
      <dgm:prSet presAssocID="{6A0822FF-F2B9-4316-B797-C6CE7478B2D8}" presName="horz1" presStyleCnt="0"/>
      <dgm:spPr/>
    </dgm:pt>
    <dgm:pt modelId="{10F9CFE7-B2F4-4304-BFD1-074954BE94F5}" type="pres">
      <dgm:prSet presAssocID="{6A0822FF-F2B9-4316-B797-C6CE7478B2D8}" presName="tx1" presStyleLbl="revTx" presStyleIdx="1" presStyleCnt="4"/>
      <dgm:spPr/>
    </dgm:pt>
    <dgm:pt modelId="{E54ACDD4-91D4-4E85-9BE0-FE7C32245A74}" type="pres">
      <dgm:prSet presAssocID="{6A0822FF-F2B9-4316-B797-C6CE7478B2D8}" presName="vert1" presStyleCnt="0"/>
      <dgm:spPr/>
    </dgm:pt>
    <dgm:pt modelId="{8FE72316-256C-4DAC-88EB-98008410DB46}" type="pres">
      <dgm:prSet presAssocID="{F8095928-6F26-433A-9BC7-B57080E5FCB3}" presName="thickLine" presStyleLbl="alignNode1" presStyleIdx="2" presStyleCnt="4"/>
      <dgm:spPr/>
    </dgm:pt>
    <dgm:pt modelId="{3A7CF873-A289-40B7-9509-C45E4900845B}" type="pres">
      <dgm:prSet presAssocID="{F8095928-6F26-433A-9BC7-B57080E5FCB3}" presName="horz1" presStyleCnt="0"/>
      <dgm:spPr/>
    </dgm:pt>
    <dgm:pt modelId="{9C58D43C-2893-4D64-A624-C47F10AF74B2}" type="pres">
      <dgm:prSet presAssocID="{F8095928-6F26-433A-9BC7-B57080E5FCB3}" presName="tx1" presStyleLbl="revTx" presStyleIdx="2" presStyleCnt="4"/>
      <dgm:spPr/>
    </dgm:pt>
    <dgm:pt modelId="{83B5C983-6274-4B2C-AA90-E601EDEA78AC}" type="pres">
      <dgm:prSet presAssocID="{F8095928-6F26-433A-9BC7-B57080E5FCB3}" presName="vert1" presStyleCnt="0"/>
      <dgm:spPr/>
    </dgm:pt>
    <dgm:pt modelId="{C1A4C9FC-3ACE-4773-8245-31021F83E619}" type="pres">
      <dgm:prSet presAssocID="{F55F0F4C-36E6-4959-BE12-88BEB5B29902}" presName="thickLine" presStyleLbl="alignNode1" presStyleIdx="3" presStyleCnt="4"/>
      <dgm:spPr/>
    </dgm:pt>
    <dgm:pt modelId="{C9C0EC75-AF29-4B06-85C3-EB55D30F9696}" type="pres">
      <dgm:prSet presAssocID="{F55F0F4C-36E6-4959-BE12-88BEB5B29902}" presName="horz1" presStyleCnt="0"/>
      <dgm:spPr/>
    </dgm:pt>
    <dgm:pt modelId="{86AF9404-47BC-4976-B839-A2A5B56B5172}" type="pres">
      <dgm:prSet presAssocID="{F55F0F4C-36E6-4959-BE12-88BEB5B29902}" presName="tx1" presStyleLbl="revTx" presStyleIdx="3" presStyleCnt="4"/>
      <dgm:spPr/>
    </dgm:pt>
    <dgm:pt modelId="{02670252-E63B-4234-A14D-07AB5178DEFB}" type="pres">
      <dgm:prSet presAssocID="{F55F0F4C-36E6-4959-BE12-88BEB5B29902}" presName="vert1" presStyleCnt="0"/>
      <dgm:spPr/>
    </dgm:pt>
  </dgm:ptLst>
  <dgm:cxnLst>
    <dgm:cxn modelId="{13D86514-F9CB-4D9E-B6B0-97E4306D2365}" srcId="{7D0035DA-CFCA-495B-8848-753A3DEF477F}" destId="{F55F0F4C-36E6-4959-BE12-88BEB5B29902}" srcOrd="3" destOrd="0" parTransId="{344F46BE-9812-4992-8425-33F50DFC1C72}" sibTransId="{ABB1990E-2A50-417B-936B-B2D1F9BACE47}"/>
    <dgm:cxn modelId="{A2464D78-0C63-407B-ADB8-94E1A71A0675}" type="presOf" srcId="{B658A23C-36B6-4E6A-A255-B490E0B2644B}" destId="{2AC816D1-2E1E-4B0A-A7E9-CECE99145261}" srcOrd="0" destOrd="0" presId="urn:microsoft.com/office/officeart/2008/layout/LinedList"/>
    <dgm:cxn modelId="{2AA56588-4B50-4EA3-BEA6-9E9CED7BEA2E}" srcId="{7D0035DA-CFCA-495B-8848-753A3DEF477F}" destId="{B658A23C-36B6-4E6A-A255-B490E0B2644B}" srcOrd="0" destOrd="0" parTransId="{5CF1F2D1-E3EC-4C65-B047-912F8DB8DDAA}" sibTransId="{C81394DB-4011-4DB7-80FD-C6BA3CFCBB1D}"/>
    <dgm:cxn modelId="{98545599-5212-403F-9206-68131C9616CD}" type="presOf" srcId="{F55F0F4C-36E6-4959-BE12-88BEB5B29902}" destId="{86AF9404-47BC-4976-B839-A2A5B56B5172}" srcOrd="0" destOrd="0" presId="urn:microsoft.com/office/officeart/2008/layout/LinedList"/>
    <dgm:cxn modelId="{1951C29D-1F7F-433C-847E-BD751A5BC5B1}" srcId="{7D0035DA-CFCA-495B-8848-753A3DEF477F}" destId="{6A0822FF-F2B9-4316-B797-C6CE7478B2D8}" srcOrd="1" destOrd="0" parTransId="{E61E6F38-8650-4C1F-8259-68324D76206B}" sibTransId="{9CFB6453-2060-4494-BB5A-D7F82DF5C33A}"/>
    <dgm:cxn modelId="{5A1986A0-5A36-445A-8C73-A1B2DABAA243}" type="presOf" srcId="{7D0035DA-CFCA-495B-8848-753A3DEF477F}" destId="{9D804B28-2017-4056-B403-FAB0E3EA9257}" srcOrd="0" destOrd="0" presId="urn:microsoft.com/office/officeart/2008/layout/LinedList"/>
    <dgm:cxn modelId="{0E288FA9-15BE-43C8-9095-15759D761C97}" type="presOf" srcId="{F8095928-6F26-433A-9BC7-B57080E5FCB3}" destId="{9C58D43C-2893-4D64-A624-C47F10AF74B2}" srcOrd="0" destOrd="0" presId="urn:microsoft.com/office/officeart/2008/layout/LinedList"/>
    <dgm:cxn modelId="{EF4C63BD-9263-4A93-A881-49F1591C0978}" type="presOf" srcId="{6A0822FF-F2B9-4316-B797-C6CE7478B2D8}" destId="{10F9CFE7-B2F4-4304-BFD1-074954BE94F5}" srcOrd="0" destOrd="0" presId="urn:microsoft.com/office/officeart/2008/layout/LinedList"/>
    <dgm:cxn modelId="{F81F63F2-18B9-470C-ACEE-EF54477A69CD}" srcId="{7D0035DA-CFCA-495B-8848-753A3DEF477F}" destId="{F8095928-6F26-433A-9BC7-B57080E5FCB3}" srcOrd="2" destOrd="0" parTransId="{1FC4EF9A-E1D3-4484-B24D-94431CAB2261}" sibTransId="{90F6D22C-147A-42B0-A5BE-B03278790376}"/>
    <dgm:cxn modelId="{4DD14752-2182-4AF7-B002-48FDE1B486FE}" type="presParOf" srcId="{9D804B28-2017-4056-B403-FAB0E3EA9257}" destId="{61088428-EAB1-42B1-9AC6-C34DE8591B58}" srcOrd="0" destOrd="0" presId="urn:microsoft.com/office/officeart/2008/layout/LinedList"/>
    <dgm:cxn modelId="{D34BF665-1543-444C-9C33-4138FEC0ACCA}" type="presParOf" srcId="{9D804B28-2017-4056-B403-FAB0E3EA9257}" destId="{7B79EF89-BB94-4274-9BA3-B14CE4C3DC20}" srcOrd="1" destOrd="0" presId="urn:microsoft.com/office/officeart/2008/layout/LinedList"/>
    <dgm:cxn modelId="{E279EE30-7C57-4AC1-B26B-02E8E3ADC4EE}" type="presParOf" srcId="{7B79EF89-BB94-4274-9BA3-B14CE4C3DC20}" destId="{2AC816D1-2E1E-4B0A-A7E9-CECE99145261}" srcOrd="0" destOrd="0" presId="urn:microsoft.com/office/officeart/2008/layout/LinedList"/>
    <dgm:cxn modelId="{E54252A9-2069-4A88-A68D-041CD45AD9FC}" type="presParOf" srcId="{7B79EF89-BB94-4274-9BA3-B14CE4C3DC20}" destId="{48473EA4-D9E4-44BD-A316-405A0DC6E5DD}" srcOrd="1" destOrd="0" presId="urn:microsoft.com/office/officeart/2008/layout/LinedList"/>
    <dgm:cxn modelId="{1D2F5E16-4503-4AB0-99E2-20FB93B2D867}" type="presParOf" srcId="{9D804B28-2017-4056-B403-FAB0E3EA9257}" destId="{74E788D7-C150-4645-B829-6B9D06584B59}" srcOrd="2" destOrd="0" presId="urn:microsoft.com/office/officeart/2008/layout/LinedList"/>
    <dgm:cxn modelId="{5961859A-2F6A-4F95-B86B-8E700EA14FD4}" type="presParOf" srcId="{9D804B28-2017-4056-B403-FAB0E3EA9257}" destId="{2C26F4C6-B3DD-4A79-80E9-12A4A9B8091C}" srcOrd="3" destOrd="0" presId="urn:microsoft.com/office/officeart/2008/layout/LinedList"/>
    <dgm:cxn modelId="{2B2315E2-AB0C-4C24-A9C7-E8E2231A8615}" type="presParOf" srcId="{2C26F4C6-B3DD-4A79-80E9-12A4A9B8091C}" destId="{10F9CFE7-B2F4-4304-BFD1-074954BE94F5}" srcOrd="0" destOrd="0" presId="urn:microsoft.com/office/officeart/2008/layout/LinedList"/>
    <dgm:cxn modelId="{E22AD4A3-7771-4363-8882-C439334DB89A}" type="presParOf" srcId="{2C26F4C6-B3DD-4A79-80E9-12A4A9B8091C}" destId="{E54ACDD4-91D4-4E85-9BE0-FE7C32245A74}" srcOrd="1" destOrd="0" presId="urn:microsoft.com/office/officeart/2008/layout/LinedList"/>
    <dgm:cxn modelId="{DE49F7B1-BEC7-42EB-8B38-94D50784086D}" type="presParOf" srcId="{9D804B28-2017-4056-B403-FAB0E3EA9257}" destId="{8FE72316-256C-4DAC-88EB-98008410DB46}" srcOrd="4" destOrd="0" presId="urn:microsoft.com/office/officeart/2008/layout/LinedList"/>
    <dgm:cxn modelId="{76DB9A35-6768-4EC7-9857-045C07761011}" type="presParOf" srcId="{9D804B28-2017-4056-B403-FAB0E3EA9257}" destId="{3A7CF873-A289-40B7-9509-C45E4900845B}" srcOrd="5" destOrd="0" presId="urn:microsoft.com/office/officeart/2008/layout/LinedList"/>
    <dgm:cxn modelId="{0BDBE32D-A7BE-4C7E-A444-A7E74BD26C5E}" type="presParOf" srcId="{3A7CF873-A289-40B7-9509-C45E4900845B}" destId="{9C58D43C-2893-4D64-A624-C47F10AF74B2}" srcOrd="0" destOrd="0" presId="urn:microsoft.com/office/officeart/2008/layout/LinedList"/>
    <dgm:cxn modelId="{CA0DABA2-ADB3-4B4E-BCA5-420736E51CB4}" type="presParOf" srcId="{3A7CF873-A289-40B7-9509-C45E4900845B}" destId="{83B5C983-6274-4B2C-AA90-E601EDEA78AC}" srcOrd="1" destOrd="0" presId="urn:microsoft.com/office/officeart/2008/layout/LinedList"/>
    <dgm:cxn modelId="{CD580166-E587-4BC2-9A8A-545404D616D3}" type="presParOf" srcId="{9D804B28-2017-4056-B403-FAB0E3EA9257}" destId="{C1A4C9FC-3ACE-4773-8245-31021F83E619}" srcOrd="6" destOrd="0" presId="urn:microsoft.com/office/officeart/2008/layout/LinedList"/>
    <dgm:cxn modelId="{005F03E5-5872-4EF8-B382-DECC5227AC98}" type="presParOf" srcId="{9D804B28-2017-4056-B403-FAB0E3EA9257}" destId="{C9C0EC75-AF29-4B06-85C3-EB55D30F9696}" srcOrd="7" destOrd="0" presId="urn:microsoft.com/office/officeart/2008/layout/LinedList"/>
    <dgm:cxn modelId="{D3122225-4B95-424E-BFC8-C48158A97AC4}" type="presParOf" srcId="{C9C0EC75-AF29-4B06-85C3-EB55D30F9696}" destId="{86AF9404-47BC-4976-B839-A2A5B56B5172}" srcOrd="0" destOrd="0" presId="urn:microsoft.com/office/officeart/2008/layout/LinedList"/>
    <dgm:cxn modelId="{A8ABC1EC-32AE-4EE8-AA2D-C8BAC8CC55A8}" type="presParOf" srcId="{C9C0EC75-AF29-4B06-85C3-EB55D30F9696}" destId="{02670252-E63B-4234-A14D-07AB5178D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8428-EAB1-42B1-9AC6-C34DE8591B58}">
      <dsp:nvSpPr>
        <dsp:cNvPr id="0" name=""/>
        <dsp:cNvSpPr/>
      </dsp:nvSpPr>
      <dsp:spPr>
        <a:xfrm>
          <a:off x="0" y="0"/>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816D1-2E1E-4B0A-A7E9-CECE99145261}">
      <dsp:nvSpPr>
        <dsp:cNvPr id="0" name=""/>
        <dsp:cNvSpPr/>
      </dsp:nvSpPr>
      <dsp:spPr>
        <a:xfrm>
          <a:off x="0" y="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Early development from conception to birth</a:t>
          </a:r>
          <a:endParaRPr lang="en-US" sz="2500" kern="1200" dirty="0"/>
        </a:p>
      </dsp:txBody>
      <dsp:txXfrm>
        <a:off x="0" y="0"/>
        <a:ext cx="3871342" cy="1080120"/>
      </dsp:txXfrm>
    </dsp:sp>
    <dsp:sp modelId="{74E788D7-C150-4645-B829-6B9D06584B59}">
      <dsp:nvSpPr>
        <dsp:cNvPr id="0" name=""/>
        <dsp:cNvSpPr/>
      </dsp:nvSpPr>
      <dsp:spPr>
        <a:xfrm>
          <a:off x="0" y="108011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9CFE7-B2F4-4304-BFD1-074954BE94F5}">
      <dsp:nvSpPr>
        <dsp:cNvPr id="0" name=""/>
        <dsp:cNvSpPr/>
      </dsp:nvSpPr>
      <dsp:spPr>
        <a:xfrm>
          <a:off x="0" y="108012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Maternal conditions and prenatal development.</a:t>
          </a:r>
          <a:r>
            <a:rPr lang="en-GB" sz="2500" b="1" kern="1200" dirty="0"/>
            <a:t> </a:t>
          </a:r>
          <a:endParaRPr lang="en-US" sz="2500" kern="1200" dirty="0"/>
        </a:p>
      </dsp:txBody>
      <dsp:txXfrm>
        <a:off x="0" y="1080120"/>
        <a:ext cx="3871342" cy="1080120"/>
      </dsp:txXfrm>
    </dsp:sp>
    <dsp:sp modelId="{8FE72316-256C-4DAC-88EB-98008410DB46}">
      <dsp:nvSpPr>
        <dsp:cNvPr id="0" name=""/>
        <dsp:cNvSpPr/>
      </dsp:nvSpPr>
      <dsp:spPr>
        <a:xfrm>
          <a:off x="0" y="216023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8D43C-2893-4D64-A624-C47F10AF74B2}">
      <dsp:nvSpPr>
        <dsp:cNvPr id="0" name=""/>
        <dsp:cNvSpPr/>
      </dsp:nvSpPr>
      <dsp:spPr>
        <a:xfrm>
          <a:off x="0" y="216024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Development in early childhood – physical growth</a:t>
          </a:r>
          <a:endParaRPr lang="en-US" sz="2500" kern="1200" dirty="0"/>
        </a:p>
      </dsp:txBody>
      <dsp:txXfrm>
        <a:off x="0" y="2160240"/>
        <a:ext cx="3871342" cy="1080120"/>
      </dsp:txXfrm>
    </dsp:sp>
    <dsp:sp modelId="{C1A4C9FC-3ACE-4773-8245-31021F83E619}">
      <dsp:nvSpPr>
        <dsp:cNvPr id="0" name=""/>
        <dsp:cNvSpPr/>
      </dsp:nvSpPr>
      <dsp:spPr>
        <a:xfrm>
          <a:off x="0" y="324035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F9404-47BC-4976-B839-A2A5B56B5172}">
      <dsp:nvSpPr>
        <dsp:cNvPr id="0" name=""/>
        <dsp:cNvSpPr/>
      </dsp:nvSpPr>
      <dsp:spPr>
        <a:xfrm>
          <a:off x="0" y="324036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Nature vs Nurture the debate and the theorists.</a:t>
          </a:r>
          <a:endParaRPr lang="en-US" sz="2500" kern="1200" dirty="0"/>
        </a:p>
      </dsp:txBody>
      <dsp:txXfrm>
        <a:off x="0" y="3240360"/>
        <a:ext cx="3871342" cy="10801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20C52AB-FD6F-441E-B822-0B176243325F}" type="datetimeFigureOut">
              <a:rPr lang="en-GB" smtClean="0"/>
              <a:pPr/>
              <a:t>30/11/2022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6BCD7A-3F6F-491B-BC12-8D38DF85500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Goal here is to cover very early development from conception. </a:t>
            </a:r>
          </a:p>
          <a:p>
            <a:r>
              <a:rPr lang="en-GB" dirty="0"/>
              <a:t>This</a:t>
            </a:r>
            <a:r>
              <a:rPr lang="en-GB" baseline="0" dirty="0"/>
              <a:t> is considered the start of development (although some argue that biological influences start before this i.e. Trans generational effects, touched on later).</a:t>
            </a:r>
          </a:p>
          <a:p>
            <a:endParaRPr lang="en-GB" baseline="0" dirty="0"/>
          </a:p>
          <a:p>
            <a:r>
              <a:rPr lang="en-GB" baseline="0" dirty="0"/>
              <a:t>This bit can be made as complicated or simple as you wish – just a starting point really.</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Just a kind of summary thing</a:t>
            </a:r>
          </a:p>
          <a:p>
            <a:endParaRPr lang="en-GB" dirty="0"/>
          </a:p>
          <a:p>
            <a:r>
              <a:rPr lang="en-GB" dirty="0"/>
              <a:t>There are some really nice </a:t>
            </a:r>
            <a:r>
              <a:rPr lang="en-GB" dirty="0" err="1"/>
              <a:t>youtube</a:t>
            </a:r>
            <a:r>
              <a:rPr lang="en-GB" dirty="0"/>
              <a:t> </a:t>
            </a:r>
            <a:r>
              <a:rPr lang="en-GB" dirty="0" err="1"/>
              <a:t>vids</a:t>
            </a:r>
            <a:r>
              <a:rPr lang="en-GB" dirty="0"/>
              <a:t> to download on this.</a:t>
            </a:r>
          </a:p>
        </p:txBody>
      </p:sp>
      <p:sp>
        <p:nvSpPr>
          <p:cNvPr id="4" name="Slide Number Placeholder 3"/>
          <p:cNvSpPr>
            <a:spLocks noGrp="1"/>
          </p:cNvSpPr>
          <p:nvPr>
            <p:ph type="sldNum" sz="quarter" idx="10"/>
          </p:nvPr>
        </p:nvSpPr>
        <p:spPr/>
        <p:txBody>
          <a:bodyPr/>
          <a:lstStyle/>
          <a:p>
            <a:fld id="{536BCD7A-3F6F-491B-BC12-8D38DF85500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6</a:t>
            </a:fld>
            <a:endParaRPr lang="en-GB"/>
          </a:p>
        </p:txBody>
      </p:sp>
    </p:spTree>
    <p:extLst>
      <p:ext uri="{BB962C8B-B14F-4D97-AF65-F5344CB8AC3E}">
        <p14:creationId xmlns:p14="http://schemas.microsoft.com/office/powerpoint/2010/main" val="1790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Testosterone – male sex hormone</a:t>
            </a:r>
          </a:p>
          <a:p>
            <a:endParaRPr lang="en-GB" dirty="0"/>
          </a:p>
          <a:p>
            <a:endParaRPr lang="en-GB" baseline="0" dirty="0"/>
          </a:p>
          <a:p>
            <a:endParaRPr lang="en-GB" baseline="0" dirty="0"/>
          </a:p>
          <a:p>
            <a:r>
              <a:rPr lang="en-GB" baseline="0" dirty="0"/>
              <a:t>Women can expose foetus to male hormones through drugs or from pre-existing genetic disorders. </a:t>
            </a:r>
          </a:p>
          <a:p>
            <a:endParaRPr lang="en-GB" baseline="0" dirty="0"/>
          </a:p>
          <a:p>
            <a:r>
              <a:rPr lang="en-GB" baseline="0" dirty="0"/>
              <a:t>Masculinisation can produce male-like genitalia and behaviour in females.</a:t>
            </a:r>
          </a:p>
          <a:p>
            <a:endParaRPr lang="en-GB" baseline="0" dirty="0"/>
          </a:p>
          <a:p>
            <a:r>
              <a:rPr lang="en-GB" baseline="0" dirty="0"/>
              <a:t>The brain thing is a bit debatable.</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Basically, as with nutrition, what happens</a:t>
            </a:r>
            <a:r>
              <a:rPr lang="en-GB" baseline="0" dirty="0"/>
              <a:t> to the mother also happens to the baby she is carrying.</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Thalidomide can be used as example here?</a:t>
            </a:r>
            <a:endParaRPr lang="en-US" dirty="0"/>
          </a:p>
          <a:p>
            <a:endParaRPr lang="en-GB" dirty="0"/>
          </a:p>
          <a:p>
            <a:r>
              <a:rPr lang="en-GB" dirty="0"/>
              <a:t>This can be developed</a:t>
            </a:r>
            <a:r>
              <a:rPr lang="en-GB" baseline="0" dirty="0"/>
              <a:t> if wanted.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can be expanded to consequences for the child?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Again, these can be expanded</a:t>
            </a:r>
            <a:r>
              <a:rPr lang="en-GB" baseline="0" dirty="0"/>
              <a:t> if wished.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a:t>
            </a:r>
            <a:r>
              <a:rPr lang="en-GB" b="0" dirty="0"/>
              <a:t>neural pathway, or neural tract</a:t>
            </a:r>
            <a:r>
              <a:rPr lang="en-GB" dirty="0"/>
              <a:t>, connects one part of the nervous system with another.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Nash (1997) suggests that children who engage in very little play or are rarely cuddled, develop brains that are 20 to 30% smaller than they should be.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By age 2 a child will be half their adult height.</a:t>
            </a:r>
          </a:p>
          <a:p>
            <a:endParaRPr lang="en-GB" dirty="0"/>
          </a:p>
          <a:p>
            <a:endParaRPr lang="en-GB" dirty="0"/>
          </a:p>
          <a:p>
            <a:r>
              <a:rPr lang="en-GB" dirty="0"/>
              <a:t>A growth chart might be usefully added here.</a:t>
            </a:r>
          </a:p>
          <a:p>
            <a:endParaRPr lang="en-GB" dirty="0"/>
          </a:p>
          <a:p>
            <a:r>
              <a:rPr lang="en-GB" dirty="0"/>
              <a:t>There are some nice pictures too of changes</a:t>
            </a:r>
            <a:r>
              <a:rPr lang="en-GB" baseline="0" dirty="0"/>
              <a:t> in body proportion from foetus to adulthood.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Maturation:</a:t>
            </a:r>
            <a:r>
              <a:rPr lang="en-GB" baseline="0" dirty="0"/>
              <a:t> the determined normal sequence of development, this begins from the egg is fertilised and carries on till adulthood</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20</a:t>
            </a:fld>
            <a:endParaRPr lang="en-GB"/>
          </a:p>
        </p:txBody>
      </p:sp>
    </p:spTree>
    <p:extLst>
      <p:ext uri="{BB962C8B-B14F-4D97-AF65-F5344CB8AC3E}">
        <p14:creationId xmlns:p14="http://schemas.microsoft.com/office/powerpoint/2010/main" val="3289752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47BEA-C2E6-4B2E-9531-83E78B25C655}" type="slidenum">
              <a:rPr lang="en-GB"/>
              <a:pPr/>
              <a:t>21</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dirty="0"/>
              <a:t>What do you think of this? Will the attachment theory be different in today’s society? </a:t>
            </a:r>
          </a:p>
          <a:p>
            <a:endParaRPr lang="en-GB" dirty="0"/>
          </a:p>
          <a:p>
            <a:pPr>
              <a:lnSpc>
                <a:spcPct val="80000"/>
              </a:lnSpc>
              <a:buFontTx/>
              <a:buNone/>
            </a:pPr>
            <a:r>
              <a:rPr lang="en-GB" sz="1200" dirty="0"/>
              <a:t>Supported by work of:</a:t>
            </a:r>
          </a:p>
          <a:p>
            <a:pPr>
              <a:lnSpc>
                <a:spcPct val="80000"/>
              </a:lnSpc>
            </a:pPr>
            <a:r>
              <a:rPr lang="en-GB" sz="1200" dirty="0" err="1"/>
              <a:t>Konrad</a:t>
            </a:r>
            <a:r>
              <a:rPr lang="en-GB" sz="1200" dirty="0"/>
              <a:t> Lorenz (1930’s) -  studies involving newly hatched goslings, noticed that they would follow the first thing they saw (including Lorenz himself) – </a:t>
            </a:r>
            <a:r>
              <a:rPr lang="en-GB" sz="1200" i="1" dirty="0"/>
              <a:t>instinctive reaction</a:t>
            </a:r>
          </a:p>
          <a:p>
            <a:pPr>
              <a:lnSpc>
                <a:spcPct val="80000"/>
              </a:lnSpc>
            </a:pPr>
            <a:endParaRPr lang="en-GB" sz="1200" dirty="0"/>
          </a:p>
          <a:p>
            <a:pPr>
              <a:lnSpc>
                <a:spcPct val="80000"/>
              </a:lnSpc>
            </a:pPr>
            <a:r>
              <a:rPr lang="en-GB" sz="1200" dirty="0"/>
              <a:t>Known as ‘imprinting’ – short lived period following hatching. If goslings failed to imprint, would</a:t>
            </a:r>
            <a:r>
              <a:rPr lang="en-GB" sz="1050" dirty="0"/>
              <a:t> be lost</a:t>
            </a:r>
          </a:p>
          <a:p>
            <a:pPr>
              <a:lnSpc>
                <a:spcPct val="80000"/>
              </a:lnSpc>
              <a:buFontTx/>
              <a:buNone/>
            </a:pPr>
            <a:endParaRPr lang="en-GB" sz="1050" dirty="0"/>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noProof="0"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26</a:t>
            </a:fld>
            <a:endParaRPr lang="en-GB"/>
          </a:p>
        </p:txBody>
      </p:sp>
    </p:spTree>
    <p:extLst>
      <p:ext uri="{BB962C8B-B14F-4D97-AF65-F5344CB8AC3E}">
        <p14:creationId xmlns:p14="http://schemas.microsoft.com/office/powerpoint/2010/main" val="1722606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28</a:t>
            </a:fld>
            <a:endParaRPr lang="en-GB"/>
          </a:p>
        </p:txBody>
      </p:sp>
    </p:spTree>
    <p:extLst>
      <p:ext uri="{BB962C8B-B14F-4D97-AF65-F5344CB8AC3E}">
        <p14:creationId xmlns:p14="http://schemas.microsoft.com/office/powerpoint/2010/main" val="3185422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1EA0-681C-4645-8EAB-567E578BAF4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B08860B-B9C3-440D-9592-52BD345421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2AFCB9-5A08-4D76-8B76-DFBA7FDEC17C}"/>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68151263-F305-4267-9F05-92015F999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749A8-EB93-4BF4-B6C1-571D39666B73}"/>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9878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FFFA-25C4-492E-975E-7D0D17651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FE2FBF-5934-4C02-BB38-F9D4D57E73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C114C-419E-4601-84A2-A51F6B6D241F}"/>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0A9691EE-7798-4B81-9869-4AFC6DC2F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60867-8E6D-49EB-88D5-1F65458F946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92740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FD2-ABBC-484D-B56E-64F9A12899D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EBE7C8-9805-40F4-83AD-90DA4F76B4A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ED6E4-726C-4B02-8641-F1B85846C268}"/>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5F7181DD-169F-49F1-956A-F368A2A8B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D061B-D26B-4CBD-B97B-A803E8D9A14E}"/>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615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5211-97B2-4330-9F3D-8AE588657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40DE31-66A5-4051-8AD5-DCE4D637A8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072395-64DB-4A0A-A098-1FFBA28A79D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A9DF55-2061-4AC5-B4C2-1C834288B339}"/>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6" name="Footer Placeholder 5">
            <a:extLst>
              <a:ext uri="{FF2B5EF4-FFF2-40B4-BE49-F238E27FC236}">
                <a16:creationId xmlns:a16="http://schemas.microsoft.com/office/drawing/2014/main" id="{743E2EBA-753E-4CD1-A269-38507A3198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B337A-82D4-42C8-A295-C66DD40D859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34800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89A4-CDA4-4241-B238-55ACB16375B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A1498-06AC-43C0-8326-090A2E2EC0A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31862-BA6A-4B4A-A77D-D0598A9DDF5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5ECF21-6213-4D3E-B5DB-0869863E55F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A73FE61-F96F-42B7-AA88-FCFA78BBBD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90D2DC-6459-472C-91F3-088C1E921B27}"/>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8" name="Footer Placeholder 7">
            <a:extLst>
              <a:ext uri="{FF2B5EF4-FFF2-40B4-BE49-F238E27FC236}">
                <a16:creationId xmlns:a16="http://schemas.microsoft.com/office/drawing/2014/main" id="{60F0FD3A-C710-4D1D-A828-54F4AA57B2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0ADE57-6BA5-49A9-B9E3-605051D9C4A9}"/>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477272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0037-6309-4272-B344-B9F8BCF20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9E2B2-7AE8-441A-88E8-E582BEDC81DD}"/>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4" name="Footer Placeholder 3">
            <a:extLst>
              <a:ext uri="{FF2B5EF4-FFF2-40B4-BE49-F238E27FC236}">
                <a16:creationId xmlns:a16="http://schemas.microsoft.com/office/drawing/2014/main" id="{846CEAF8-A4DF-4B68-956E-5CF1A7F18E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3A5F7-7F1D-461A-B2A8-AF76AFBC92F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99862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8DDA0-055B-4AB7-AE5E-87B1AA049E40}"/>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3" name="Footer Placeholder 2">
            <a:extLst>
              <a:ext uri="{FF2B5EF4-FFF2-40B4-BE49-F238E27FC236}">
                <a16:creationId xmlns:a16="http://schemas.microsoft.com/office/drawing/2014/main" id="{1B5FBF5E-0C44-4AF2-A951-8387798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81B264-476F-4935-BA64-3A93A775534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32536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1BD6F-D2E4-4741-9DFE-58DCDBC8C7B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3991-00C9-4BB6-B0F5-98260ACD6DF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A7C6D-7DB9-4756-96AE-FCBF5B84C0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0AA22B-01FF-4CE6-9207-90463F631B38}"/>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6" name="Footer Placeholder 5">
            <a:extLst>
              <a:ext uri="{FF2B5EF4-FFF2-40B4-BE49-F238E27FC236}">
                <a16:creationId xmlns:a16="http://schemas.microsoft.com/office/drawing/2014/main" id="{B082493A-88B4-4FE3-96C4-DA34CD2991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7116BF-9DEE-43F1-ACBC-E13202AA4111}"/>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76806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BE3-C799-48D6-9BF5-402425CD204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E4C1E5-278F-4630-B04F-485BAEF761D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50AB811-9273-4857-AB72-35F67F9C7AC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E08435-9C43-4DD6-9B7B-4630241BD0E3}"/>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6" name="Footer Placeholder 5">
            <a:extLst>
              <a:ext uri="{FF2B5EF4-FFF2-40B4-BE49-F238E27FC236}">
                <a16:creationId xmlns:a16="http://schemas.microsoft.com/office/drawing/2014/main" id="{B6550B3E-D135-4362-920A-96FA1A1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55533-A4FC-430F-ACCC-3791D75B623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04014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75C4-FD37-447C-8E38-C6CC73BA0A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0C2BC-50D7-45E2-A27A-4B99580F1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10F9E-6743-436F-9B5A-381FC1E6345A}"/>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E5930EE9-8813-41B0-A39B-B96AB2D0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BAAA9-A03A-42F1-95BB-7D07C9DD78B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21571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E559CF-DE6C-44CA-B473-AD0C693A1A30}"/>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8D2C9-B99F-4171-9F57-DCDF55D7882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EE45B-9D76-4DCA-B957-819F69366EFC}"/>
              </a:ext>
            </a:extLst>
          </p:cNvPr>
          <p:cNvSpPr>
            <a:spLocks noGrp="1"/>
          </p:cNvSpPr>
          <p:nvPr>
            <p:ph type="dt" sz="half" idx="10"/>
          </p:nvPr>
        </p:nvSpPr>
        <p:spPr/>
        <p:txBody>
          <a:body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3C64FA41-955C-4D3C-898E-F2D4B8CE3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F5134-9768-402D-A6DB-38E332D1892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11970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D375B7-4AE0-4E51-8BAD-D9B6356AB83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FA2F8-B93A-47AB-950D-90E985FE52C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8C71C-EAA1-442F-AF85-BF46110218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193A961-87A7-48CD-A76D-DCF87C11F250}" type="datetimeFigureOut">
              <a:rPr lang="en-GB" smtClean="0"/>
              <a:pPr/>
              <a:t>30/11/2022</a:t>
            </a:fld>
            <a:endParaRPr lang="en-GB"/>
          </a:p>
        </p:txBody>
      </p:sp>
      <p:sp>
        <p:nvSpPr>
          <p:cNvPr id="5" name="Footer Placeholder 4">
            <a:extLst>
              <a:ext uri="{FF2B5EF4-FFF2-40B4-BE49-F238E27FC236}">
                <a16:creationId xmlns:a16="http://schemas.microsoft.com/office/drawing/2014/main" id="{EF7B8A5B-14BB-4AE0-8820-409F3C2B68A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E970F-ADC2-455F-9734-E16EC8336FD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5ED606-17C2-4BD0-BC76-59806BCE7B5A}" type="slidenum">
              <a:rPr lang="en-GB" smtClean="0"/>
              <a:pPr/>
              <a:t>‹#›</a:t>
            </a:fld>
            <a:endParaRPr lang="en-GB"/>
          </a:p>
        </p:txBody>
      </p:sp>
    </p:spTree>
    <p:extLst>
      <p:ext uri="{BB962C8B-B14F-4D97-AF65-F5344CB8AC3E}">
        <p14:creationId xmlns:p14="http://schemas.microsoft.com/office/powerpoint/2010/main" val="28129256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WtDknjng8T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hhqumfpxuzI"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youtube.com/watch?v=hHHdovKHDNU"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r>
              <a:rPr lang="cy-GB" sz="2700" b="1" dirty="0">
                <a:solidFill>
                  <a:srgbClr val="FFFFFF"/>
                </a:solidFill>
              </a:rPr>
              <a:t>Bioleg a datblygiad</a:t>
            </a:r>
            <a:br>
              <a:rPr lang="cy-GB" sz="2700" b="1" dirty="0">
                <a:solidFill>
                  <a:srgbClr val="FFFFFF"/>
                </a:solidFill>
              </a:rPr>
            </a:br>
            <a:br>
              <a:rPr lang="cy-GB" sz="2700" b="1" dirty="0">
                <a:solidFill>
                  <a:srgbClr val="FFFFFF"/>
                </a:solidFill>
              </a:rPr>
            </a:br>
            <a:r>
              <a:rPr lang="en-GB" sz="2700" b="1" dirty="0">
                <a:solidFill>
                  <a:srgbClr val="FFFFFF"/>
                </a:solidFill>
              </a:rPr>
              <a:t>Biology and development
</a:t>
            </a:r>
          </a:p>
        </p:txBody>
      </p:sp>
      <p:sp>
        <p:nvSpPr>
          <p:cNvPr id="3" name="Subtitle 2"/>
          <p:cNvSpPr>
            <a:spLocks noGrp="1"/>
          </p:cNvSpPr>
          <p:nvPr>
            <p:ph type="subTitle" idx="1"/>
          </p:nvPr>
        </p:nvSpPr>
        <p:spPr>
          <a:xfrm>
            <a:off x="495031" y="404665"/>
            <a:ext cx="2160620" cy="1296144"/>
          </a:xfrm>
        </p:spPr>
        <p:txBody>
          <a:bodyPr anchor="b">
            <a:normAutofit/>
          </a:bodyPr>
          <a:lstStyle/>
          <a:p>
            <a:pPr algn="l"/>
            <a:r>
              <a:rPr lang="cy-GB" sz="1700" dirty="0">
                <a:solidFill>
                  <a:srgbClr val="FFFFFF"/>
                </a:solidFill>
              </a:rPr>
              <a:t>ECES4009 Darlith 1B</a:t>
            </a:r>
          </a:p>
          <a:p>
            <a:pPr algn="l"/>
            <a:r>
              <a:rPr lang="en-GB" sz="1700" dirty="0">
                <a:solidFill>
                  <a:srgbClr val="FFFFFF"/>
                </a:solidFill>
              </a:rPr>
              <a:t>ECES4009 Lecture 1B</a:t>
            </a:r>
          </a:p>
        </p:txBody>
      </p:sp>
      <p:pic>
        <p:nvPicPr>
          <p:cNvPr id="5" name="Picture 4">
            <a:extLst>
              <a:ext uri="{FF2B5EF4-FFF2-40B4-BE49-F238E27FC236}">
                <a16:creationId xmlns:a16="http://schemas.microsoft.com/office/drawing/2014/main" id="{96153928-C624-45EB-84B5-312278BDFC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594" r="19192" b="-1"/>
          <a:stretch/>
        </p:blipFill>
        <p:spPr>
          <a:xfrm>
            <a:off x="3376821" y="1402521"/>
            <a:ext cx="5419311" cy="40529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Trosolwg</a:t>
            </a:r>
            <a:r>
              <a:rPr lang="en-GB" dirty="0"/>
              <a:t>                           Overview</a:t>
            </a:r>
          </a:p>
        </p:txBody>
      </p:sp>
      <p:graphicFrame>
        <p:nvGraphicFramePr>
          <p:cNvPr id="5" name="Content Placeholder 2">
            <a:extLst>
              <a:ext uri="{FF2B5EF4-FFF2-40B4-BE49-F238E27FC236}">
                <a16:creationId xmlns:a16="http://schemas.microsoft.com/office/drawing/2014/main" id="{7C51BEE8-0D9E-44DB-BC74-77328457668A}"/>
              </a:ext>
            </a:extLst>
          </p:cNvPr>
          <p:cNvGraphicFramePr>
            <a:graphicFrameLocks noGrp="1"/>
          </p:cNvGraphicFramePr>
          <p:nvPr>
            <p:ph idx="1"/>
            <p:extLst>
              <p:ext uri="{D42A27DB-BD31-4B8C-83A1-F6EECF244321}">
                <p14:modId xmlns:p14="http://schemas.microsoft.com/office/powerpoint/2010/main" val="3032846759"/>
              </p:ext>
            </p:extLst>
          </p:nvPr>
        </p:nvGraphicFramePr>
        <p:xfrm>
          <a:off x="4644008" y="1844825"/>
          <a:ext cx="3871342"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traight Connector 3">
            <a:extLst>
              <a:ext uri="{FF2B5EF4-FFF2-40B4-BE49-F238E27FC236}">
                <a16:creationId xmlns:a16="http://schemas.microsoft.com/office/drawing/2014/main" id="{68DA421A-4A11-4875-83A7-03289281C7E5}"/>
              </a:ext>
            </a:extLst>
          </p:cNvPr>
          <p:cNvSpPr/>
          <p:nvPr/>
        </p:nvSpPr>
        <p:spPr>
          <a:xfrm>
            <a:off x="395536" y="1860316"/>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6" name="Group 5">
            <a:extLst>
              <a:ext uri="{FF2B5EF4-FFF2-40B4-BE49-F238E27FC236}">
                <a16:creationId xmlns:a16="http://schemas.microsoft.com/office/drawing/2014/main" id="{CC53ABA7-4188-4BC6-B3F3-8A76528646FB}"/>
              </a:ext>
            </a:extLst>
          </p:cNvPr>
          <p:cNvGrpSpPr/>
          <p:nvPr/>
        </p:nvGrpSpPr>
        <p:grpSpPr>
          <a:xfrm>
            <a:off x="395536" y="1860316"/>
            <a:ext cx="3871342" cy="1080120"/>
            <a:chOff x="0" y="0"/>
            <a:chExt cx="3871342" cy="1080120"/>
          </a:xfrm>
        </p:grpSpPr>
        <p:sp>
          <p:nvSpPr>
            <p:cNvPr id="19" name="Rectangle 18">
              <a:extLst>
                <a:ext uri="{FF2B5EF4-FFF2-40B4-BE49-F238E27FC236}">
                  <a16:creationId xmlns:a16="http://schemas.microsoft.com/office/drawing/2014/main" id="{256AD791-07D4-45C5-B88F-FEF950A43330}"/>
                </a:ext>
              </a:extLst>
            </p:cNvPr>
            <p:cNvSpPr/>
            <p:nvPr/>
          </p:nvSpPr>
          <p:spPr>
            <a:xfrm>
              <a:off x="0" y="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extBox 19">
              <a:extLst>
                <a:ext uri="{FF2B5EF4-FFF2-40B4-BE49-F238E27FC236}">
                  <a16:creationId xmlns:a16="http://schemas.microsoft.com/office/drawing/2014/main" id="{6817645F-A469-4C6D-9BF1-5F53FD92CC93}"/>
                </a:ext>
              </a:extLst>
            </p:cNvPr>
            <p:cNvSpPr txBox="1"/>
            <p:nvPr/>
          </p:nvSpPr>
          <p:spPr>
            <a:xfrm>
              <a:off x="0" y="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cynnar o genhedliad i enedigaeth
</a:t>
              </a:r>
              <a:endParaRPr lang="cy-GB" sz="2500" kern="1200" dirty="0"/>
            </a:p>
          </p:txBody>
        </p:sp>
      </p:grpSp>
      <p:sp>
        <p:nvSpPr>
          <p:cNvPr id="7" name="Straight Connector 6">
            <a:extLst>
              <a:ext uri="{FF2B5EF4-FFF2-40B4-BE49-F238E27FC236}">
                <a16:creationId xmlns:a16="http://schemas.microsoft.com/office/drawing/2014/main" id="{68C26948-328E-4520-9412-A237159BC493}"/>
              </a:ext>
            </a:extLst>
          </p:cNvPr>
          <p:cNvSpPr/>
          <p:nvPr/>
        </p:nvSpPr>
        <p:spPr>
          <a:xfrm>
            <a:off x="395536" y="294043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16BEDD9D-690F-4743-A45B-3BBC97480F1C}"/>
              </a:ext>
            </a:extLst>
          </p:cNvPr>
          <p:cNvGrpSpPr/>
          <p:nvPr/>
        </p:nvGrpSpPr>
        <p:grpSpPr>
          <a:xfrm>
            <a:off x="395536" y="2940436"/>
            <a:ext cx="3871342" cy="1080120"/>
            <a:chOff x="0" y="1080120"/>
            <a:chExt cx="3871342" cy="1080120"/>
          </a:xfrm>
        </p:grpSpPr>
        <p:sp>
          <p:nvSpPr>
            <p:cNvPr id="17" name="Rectangle 16">
              <a:extLst>
                <a:ext uri="{FF2B5EF4-FFF2-40B4-BE49-F238E27FC236}">
                  <a16:creationId xmlns:a16="http://schemas.microsoft.com/office/drawing/2014/main" id="{78B4DC05-6700-4399-B4D8-A0F5E3C73428}"/>
                </a:ext>
              </a:extLst>
            </p:cNvPr>
            <p:cNvSpPr/>
            <p:nvPr/>
          </p:nvSpPr>
          <p:spPr>
            <a:xfrm>
              <a:off x="0" y="108012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TextBox 17">
              <a:extLst>
                <a:ext uri="{FF2B5EF4-FFF2-40B4-BE49-F238E27FC236}">
                  <a16:creationId xmlns:a16="http://schemas.microsoft.com/office/drawing/2014/main" id="{67D1B5A0-845B-41F6-997F-FCC32002AD8D}"/>
                </a:ext>
              </a:extLst>
            </p:cNvPr>
            <p:cNvSpPr txBox="1"/>
            <p:nvPr/>
          </p:nvSpPr>
          <p:spPr>
            <a:xfrm>
              <a:off x="0" y="108012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Amgylchiadau mam a datblygiad cyn geni</a:t>
              </a:r>
              <a:r>
                <a:rPr lang="en-GB" sz="2500" dirty="0"/>
                <a:t>.</a:t>
              </a:r>
              <a:r>
                <a:rPr lang="en-GB" sz="2500" b="1" kern="1200" dirty="0"/>
                <a:t> </a:t>
              </a:r>
              <a:endParaRPr lang="en-US" sz="2500" kern="1200" dirty="0"/>
            </a:p>
          </p:txBody>
        </p:sp>
      </p:grpSp>
      <p:sp>
        <p:nvSpPr>
          <p:cNvPr id="9" name="Straight Connector 8">
            <a:extLst>
              <a:ext uri="{FF2B5EF4-FFF2-40B4-BE49-F238E27FC236}">
                <a16:creationId xmlns:a16="http://schemas.microsoft.com/office/drawing/2014/main" id="{165793A9-15BB-4200-B188-63468F7B8238}"/>
              </a:ext>
            </a:extLst>
          </p:cNvPr>
          <p:cNvSpPr/>
          <p:nvPr/>
        </p:nvSpPr>
        <p:spPr>
          <a:xfrm>
            <a:off x="395536" y="402055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10" name="Group 9">
            <a:extLst>
              <a:ext uri="{FF2B5EF4-FFF2-40B4-BE49-F238E27FC236}">
                <a16:creationId xmlns:a16="http://schemas.microsoft.com/office/drawing/2014/main" id="{AAB136E3-3EEA-4FB5-B029-C6C94F1C94CC}"/>
              </a:ext>
            </a:extLst>
          </p:cNvPr>
          <p:cNvGrpSpPr/>
          <p:nvPr/>
        </p:nvGrpSpPr>
        <p:grpSpPr>
          <a:xfrm>
            <a:off x="395536" y="4020556"/>
            <a:ext cx="3871342" cy="1080120"/>
            <a:chOff x="0" y="2160240"/>
            <a:chExt cx="3871342" cy="1080120"/>
          </a:xfrm>
        </p:grpSpPr>
        <p:sp>
          <p:nvSpPr>
            <p:cNvPr id="15" name="Rectangle 14">
              <a:extLst>
                <a:ext uri="{FF2B5EF4-FFF2-40B4-BE49-F238E27FC236}">
                  <a16:creationId xmlns:a16="http://schemas.microsoft.com/office/drawing/2014/main" id="{61CD0F12-9515-47FC-B127-CE9A6697E8B5}"/>
                </a:ext>
              </a:extLst>
            </p:cNvPr>
            <p:cNvSpPr/>
            <p:nvPr/>
          </p:nvSpPr>
          <p:spPr>
            <a:xfrm>
              <a:off x="0" y="216024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6" name="TextBox 15">
              <a:extLst>
                <a:ext uri="{FF2B5EF4-FFF2-40B4-BE49-F238E27FC236}">
                  <a16:creationId xmlns:a16="http://schemas.microsoft.com/office/drawing/2014/main" id="{4D8B01FE-3FD0-4E0A-812E-D8934BCF8EBF}"/>
                </a:ext>
              </a:extLst>
            </p:cNvPr>
            <p:cNvSpPr txBox="1"/>
            <p:nvPr/>
          </p:nvSpPr>
          <p:spPr>
            <a:xfrm>
              <a:off x="0" y="216024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yn ystod plentyndod cynnar – twf corfforol</a:t>
              </a:r>
              <a:r>
                <a:rPr lang="en-GB" sz="2500" dirty="0"/>
                <a:t>
</a:t>
              </a:r>
              <a:endParaRPr lang="en-US" sz="2500" kern="1200" dirty="0"/>
            </a:p>
          </p:txBody>
        </p:sp>
      </p:grpSp>
      <p:sp>
        <p:nvSpPr>
          <p:cNvPr id="11" name="Straight Connector 10">
            <a:extLst>
              <a:ext uri="{FF2B5EF4-FFF2-40B4-BE49-F238E27FC236}">
                <a16:creationId xmlns:a16="http://schemas.microsoft.com/office/drawing/2014/main" id="{827277FC-45BE-4B1F-B8B5-7EB5193DFC38}"/>
              </a:ext>
            </a:extLst>
          </p:cNvPr>
          <p:cNvSpPr/>
          <p:nvPr/>
        </p:nvSpPr>
        <p:spPr>
          <a:xfrm>
            <a:off x="395536" y="510067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grpSp>
        <p:nvGrpSpPr>
          <p:cNvPr id="12" name="Group 11">
            <a:extLst>
              <a:ext uri="{FF2B5EF4-FFF2-40B4-BE49-F238E27FC236}">
                <a16:creationId xmlns:a16="http://schemas.microsoft.com/office/drawing/2014/main" id="{86E51138-35EF-4530-B365-9B164D166A98}"/>
              </a:ext>
            </a:extLst>
          </p:cNvPr>
          <p:cNvGrpSpPr/>
          <p:nvPr/>
        </p:nvGrpSpPr>
        <p:grpSpPr>
          <a:xfrm>
            <a:off x="395536" y="5100676"/>
            <a:ext cx="3871342" cy="1080120"/>
            <a:chOff x="0" y="3240360"/>
            <a:chExt cx="3871342" cy="1080120"/>
          </a:xfrm>
        </p:grpSpPr>
        <p:sp>
          <p:nvSpPr>
            <p:cNvPr id="13" name="Rectangle 12">
              <a:extLst>
                <a:ext uri="{FF2B5EF4-FFF2-40B4-BE49-F238E27FC236}">
                  <a16:creationId xmlns:a16="http://schemas.microsoft.com/office/drawing/2014/main" id="{0722FEE8-B5F4-4DD2-95C6-84D62FF2A8E6}"/>
                </a:ext>
              </a:extLst>
            </p:cNvPr>
            <p:cNvSpPr/>
            <p:nvPr/>
          </p:nvSpPr>
          <p:spPr>
            <a:xfrm>
              <a:off x="0" y="324036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TextBox 13">
              <a:extLst>
                <a:ext uri="{FF2B5EF4-FFF2-40B4-BE49-F238E27FC236}">
                  <a16:creationId xmlns:a16="http://schemas.microsoft.com/office/drawing/2014/main" id="{7AFA296C-7301-4E63-B3BB-28E07B06489F}"/>
                </a:ext>
              </a:extLst>
            </p:cNvPr>
            <p:cNvSpPr txBox="1"/>
            <p:nvPr/>
          </p:nvSpPr>
          <p:spPr>
            <a:xfrm>
              <a:off x="0" y="324036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Natur a Magwraeth - y ddadl a'r damcaniaethwyr</a:t>
              </a:r>
              <a:r>
                <a:rPr lang="en-GB" sz="2500" dirty="0"/>
                <a:t>.</a:t>
              </a:r>
              <a:endParaRPr lang="en-US" sz="2500" kern="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500" dirty="0"/>
              <a:t>Datblygiad cyn-geni</a:t>
            </a:r>
            <a:r>
              <a:rPr lang="en-GB" sz="3500" dirty="0"/>
              <a:t>
</a:t>
            </a:r>
            <a:br>
              <a:rPr lang="en-GB" sz="3500" dirty="0"/>
            </a:br>
            <a:r>
              <a:rPr lang="en-GB" sz="3500" dirty="0"/>
              <a:t>Prenatal development</a:t>
            </a:r>
          </a:p>
        </p:txBody>
      </p:sp>
      <p:sp>
        <p:nvSpPr>
          <p:cNvPr id="3" name="Content Placeholder 2"/>
          <p:cNvSpPr>
            <a:spLocks noGrp="1"/>
          </p:cNvSpPr>
          <p:nvPr>
            <p:ph sz="half" idx="1"/>
          </p:nvPr>
        </p:nvSpPr>
        <p:spPr>
          <a:xfrm>
            <a:off x="395536" y="1825625"/>
            <a:ext cx="4119314" cy="4351338"/>
          </a:xfrm>
        </p:spPr>
        <p:txBody>
          <a:bodyPr>
            <a:normAutofit fontScale="92500"/>
          </a:bodyPr>
          <a:lstStyle/>
          <a:p>
            <a:r>
              <a:rPr lang="cy-GB" sz="2400" dirty="0"/>
              <a:t>Ffrwythloni</a:t>
            </a:r>
          </a:p>
          <a:p>
            <a:pPr lvl="1"/>
            <a:r>
              <a:rPr lang="cy-GB" sz="2400" dirty="0"/>
              <a:t>mae menywod fel arfer yn rhyddhau tua 400 o wyau i'w ffrwythloni.</a:t>
            </a:r>
          </a:p>
          <a:p>
            <a:pPr lvl="1"/>
            <a:r>
              <a:rPr lang="cy-GB" sz="2400" dirty="0"/>
              <a:t>Gall dynion gynhyrchu 300 miliwn o sbermau y diwrnod.</a:t>
            </a:r>
          </a:p>
          <a:p>
            <a:pPr lvl="1"/>
            <a:r>
              <a:rPr lang="cy-GB" sz="2400" dirty="0"/>
              <a:t>Mae'r wy (ofwm) yn denu sbermau ac yn y pen draw, bydd cell sberm yn ei dreiddio.</a:t>
            </a:r>
          </a:p>
          <a:p>
            <a:pPr lvl="1"/>
            <a:r>
              <a:rPr lang="cy-GB" sz="2400" dirty="0"/>
              <a:t>Wedyn bydd newidiadau ym mhilen yr wyau yn atal sbermau eraill rhag treiddio.</a:t>
            </a:r>
            <a:endParaRPr lang="cy-GB" sz="1400" dirty="0"/>
          </a:p>
        </p:txBody>
      </p:sp>
      <p:sp>
        <p:nvSpPr>
          <p:cNvPr id="5" name="Content Placeholder 4">
            <a:extLst>
              <a:ext uri="{FF2B5EF4-FFF2-40B4-BE49-F238E27FC236}">
                <a16:creationId xmlns:a16="http://schemas.microsoft.com/office/drawing/2014/main" id="{8DA94A80-9B9A-4B71-9054-F0B528F18DB0}"/>
              </a:ext>
            </a:extLst>
          </p:cNvPr>
          <p:cNvSpPr>
            <a:spLocks noGrp="1"/>
          </p:cNvSpPr>
          <p:nvPr>
            <p:ph sz="half" idx="2"/>
          </p:nvPr>
        </p:nvSpPr>
        <p:spPr/>
        <p:txBody>
          <a:bodyPr>
            <a:normAutofit fontScale="92500"/>
          </a:bodyPr>
          <a:lstStyle/>
          <a:p>
            <a:r>
              <a:rPr lang="en-GB" sz="2400" dirty="0"/>
              <a:t>Fertilisation</a:t>
            </a:r>
          </a:p>
          <a:p>
            <a:pPr lvl="1"/>
            <a:r>
              <a:rPr lang="en-GB" sz="2400" dirty="0"/>
              <a:t>women typically release about 400 eggs for fertilisation.</a:t>
            </a:r>
          </a:p>
          <a:p>
            <a:pPr lvl="1"/>
            <a:r>
              <a:rPr lang="en-GB" sz="2400" dirty="0"/>
              <a:t>Men can produce 300 million sperm a day.</a:t>
            </a:r>
          </a:p>
          <a:p>
            <a:pPr lvl="1"/>
            <a:r>
              <a:rPr lang="en-GB" sz="2400" dirty="0"/>
              <a:t>The egg (ovum) attract sperm and is eventually penetrated by a sperm cell.</a:t>
            </a:r>
          </a:p>
          <a:p>
            <a:pPr lvl="1"/>
            <a:r>
              <a:rPr lang="en-GB" sz="2400" dirty="0"/>
              <a:t>Changes in the egg membrane then prevent other sperm penetrating.</a:t>
            </a:r>
          </a:p>
          <a:p>
            <a:endParaRPr lang="en-GB" dirty="0"/>
          </a:p>
        </p:txBody>
      </p:sp>
      <p:pic>
        <p:nvPicPr>
          <p:cNvPr id="4" name="Picture 3" descr="fertilisation02.jpg"/>
          <p:cNvPicPr>
            <a:picLocks noChangeAspect="1"/>
          </p:cNvPicPr>
          <p:nvPr/>
        </p:nvPicPr>
        <p:blipFill rotWithShape="1">
          <a:blip r:embed="rId3" cstate="print"/>
          <a:srcRect l="14289" r="33426" b="-1"/>
          <a:stretch/>
        </p:blipFill>
        <p:spPr>
          <a:xfrm>
            <a:off x="5364088" y="365126"/>
            <a:ext cx="1152128" cy="1466945"/>
          </a:xfrm>
          <a:prstGeom prst="rect">
            <a:avLst/>
          </a:prstGeom>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500" dirty="0"/>
              <a:t>Beichiogrwydd </a:t>
            </a:r>
            <a:r>
              <a:rPr lang="en-GB" sz="3500" dirty="0"/>
              <a:t>                     Gestation </a:t>
            </a:r>
          </a:p>
        </p:txBody>
      </p:sp>
      <p:sp>
        <p:nvSpPr>
          <p:cNvPr id="3" name="Content Placeholder 2"/>
          <p:cNvSpPr>
            <a:spLocks noGrp="1"/>
          </p:cNvSpPr>
          <p:nvPr>
            <p:ph sz="half" idx="1"/>
          </p:nvPr>
        </p:nvSpPr>
        <p:spPr/>
        <p:txBody>
          <a:bodyPr>
            <a:normAutofit/>
          </a:bodyPr>
          <a:lstStyle/>
          <a:p>
            <a:r>
              <a:rPr lang="cy-GB" sz="1700" dirty="0"/>
              <a:t>Tua 38 wythnos i fodau dynol (265 o ddiwrnodau).</a:t>
            </a:r>
          </a:p>
          <a:p>
            <a:r>
              <a:rPr lang="cy-GB" sz="1700" dirty="0"/>
              <a:t>Rhennir beichiogrwydd yn dri chyfnod o hyd anghyfartal.</a:t>
            </a:r>
          </a:p>
          <a:p>
            <a:pPr lvl="1"/>
            <a:r>
              <a:rPr lang="cy-GB" sz="1700" dirty="0"/>
              <a:t>Cyfnod cenhedlol
Cyfnod embryonig</a:t>
            </a:r>
          </a:p>
          <a:p>
            <a:pPr lvl="1"/>
            <a:r>
              <a:rPr lang="cy-GB" sz="1700" dirty="0"/>
              <a:t>Cyfnod y </a:t>
            </a:r>
            <a:r>
              <a:rPr lang="cy-GB" sz="1700" dirty="0" err="1"/>
              <a:t>ffetws</a:t>
            </a:r>
            <a:endParaRPr lang="en-GB" sz="1700" dirty="0"/>
          </a:p>
          <a:p>
            <a:endParaRPr lang="en-GB" sz="1700" dirty="0"/>
          </a:p>
          <a:p>
            <a:endParaRPr lang="en-GB" sz="1700" dirty="0"/>
          </a:p>
        </p:txBody>
      </p:sp>
      <p:sp>
        <p:nvSpPr>
          <p:cNvPr id="5" name="Content Placeholder 4">
            <a:extLst>
              <a:ext uri="{FF2B5EF4-FFF2-40B4-BE49-F238E27FC236}">
                <a16:creationId xmlns:a16="http://schemas.microsoft.com/office/drawing/2014/main" id="{2BE3213C-E032-4814-BA0A-35A58859471D}"/>
              </a:ext>
            </a:extLst>
          </p:cNvPr>
          <p:cNvSpPr>
            <a:spLocks noGrp="1"/>
          </p:cNvSpPr>
          <p:nvPr>
            <p:ph sz="half" idx="2"/>
          </p:nvPr>
        </p:nvSpPr>
        <p:spPr/>
        <p:txBody>
          <a:bodyPr/>
          <a:lstStyle/>
          <a:p>
            <a:r>
              <a:rPr lang="en-GB" sz="1700" dirty="0"/>
              <a:t>About 38 weeks for humans (265 days).</a:t>
            </a:r>
          </a:p>
          <a:p>
            <a:r>
              <a:rPr lang="en-GB" sz="1700" dirty="0"/>
              <a:t>Gestation is divided into three stages of unequal length.</a:t>
            </a:r>
          </a:p>
          <a:p>
            <a:pPr lvl="1"/>
            <a:r>
              <a:rPr lang="en-GB" sz="1700" dirty="0"/>
              <a:t>Germinal period</a:t>
            </a:r>
          </a:p>
          <a:p>
            <a:pPr lvl="1"/>
            <a:r>
              <a:rPr lang="en-GB" sz="1700" dirty="0"/>
              <a:t>Embryonic period</a:t>
            </a:r>
          </a:p>
          <a:p>
            <a:pPr lvl="1"/>
            <a:r>
              <a:rPr lang="en-GB" sz="1700" dirty="0"/>
              <a:t>Foetal period</a:t>
            </a:r>
          </a:p>
          <a:p>
            <a:endParaRPr lang="en-GB" dirty="0"/>
          </a:p>
        </p:txBody>
      </p:sp>
      <p:pic>
        <p:nvPicPr>
          <p:cNvPr id="4" name="Picture 3" descr="pregnant.jpg"/>
          <p:cNvPicPr>
            <a:picLocks noChangeAspect="1"/>
          </p:cNvPicPr>
          <p:nvPr/>
        </p:nvPicPr>
        <p:blipFill rotWithShape="1">
          <a:blip r:embed="rId2" cstate="print"/>
          <a:srcRect r="3337"/>
          <a:stretch/>
        </p:blipFill>
        <p:spPr>
          <a:xfrm>
            <a:off x="5364088" y="3589915"/>
            <a:ext cx="2275712" cy="289755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Datblygiad</a:t>
            </a:r>
            <a:r>
              <a:rPr lang="en-GB" dirty="0"/>
              <a:t> o </a:t>
            </a:r>
            <a:r>
              <a:rPr lang="en-GB" dirty="0" err="1"/>
              <a:t>genhedliad</a:t>
            </a:r>
            <a:r>
              <a:rPr lang="en-GB" dirty="0"/>
              <a:t> </a:t>
            </a:r>
            <a:r>
              <a:rPr lang="en-GB" dirty="0" err="1"/>
              <a:t>i</a:t>
            </a:r>
            <a:r>
              <a:rPr lang="en-GB" dirty="0"/>
              <a:t> </a:t>
            </a:r>
            <a:r>
              <a:rPr lang="en-GB" dirty="0" err="1"/>
              <a:t>enedigaeth</a:t>
            </a:r>
            <a:br>
              <a:rPr lang="en-GB" dirty="0"/>
            </a:br>
            <a:r>
              <a:rPr lang="en-GB" dirty="0"/>
              <a:t>Development from conception to birth</a:t>
            </a:r>
          </a:p>
        </p:txBody>
      </p:sp>
      <p:pic>
        <p:nvPicPr>
          <p:cNvPr id="4" name="Content Placeholder 3" descr="fetaldevlopment.jpg"/>
          <p:cNvPicPr>
            <a:picLocks noGrp="1" noChangeAspect="1"/>
          </p:cNvPicPr>
          <p:nvPr>
            <p:ph idx="1"/>
          </p:nvPr>
        </p:nvPicPr>
        <p:blipFill>
          <a:blip r:embed="rId3" cstate="print"/>
          <a:stretch>
            <a:fillRect/>
          </a:stretch>
        </p:blipFill>
        <p:spPr>
          <a:xfrm>
            <a:off x="1115616" y="1484784"/>
            <a:ext cx="7128792" cy="448582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728662"/>
            <a:ext cx="2839134" cy="3728853"/>
          </a:xfrm>
          <a:noFill/>
        </p:spPr>
        <p:txBody>
          <a:bodyPr vert="horz" lIns="91440" tIns="45720" rIns="91440" bIns="45720" rtlCol="0" anchor="b">
            <a:normAutofit/>
          </a:bodyPr>
          <a:lstStyle/>
          <a:p>
            <a:pPr defTabSz="914400"/>
            <a:r>
              <a:rPr lang="cy-GB" sz="4500" dirty="0"/>
              <a:t>O’r cenhedlu i’r geni</a:t>
            </a:r>
            <a:r>
              <a:rPr lang="en-US" sz="4500" dirty="0"/>
              <a:t> Conception to birth</a:t>
            </a:r>
          </a:p>
        </p:txBody>
      </p:sp>
      <p:sp>
        <p:nvSpPr>
          <p:cNvPr id="3" name="Content Placeholder 2"/>
          <p:cNvSpPr>
            <a:spLocks noGrp="1"/>
          </p:cNvSpPr>
          <p:nvPr>
            <p:ph sz="half" idx="1"/>
          </p:nvPr>
        </p:nvSpPr>
        <p:spPr>
          <a:xfrm>
            <a:off x="628650" y="4629235"/>
            <a:ext cx="2839135" cy="1680298"/>
          </a:xfrm>
          <a:noFill/>
        </p:spPr>
        <p:txBody>
          <a:bodyPr vert="horz" lIns="91440" tIns="45720" rIns="91440" bIns="45720" rtlCol="0">
            <a:normAutofit fontScale="85000" lnSpcReduction="20000"/>
          </a:bodyPr>
          <a:lstStyle/>
          <a:p>
            <a:pPr marL="0" indent="0" defTabSz="914400">
              <a:spcBef>
                <a:spcPts val="1000"/>
              </a:spcBef>
              <a:buNone/>
            </a:pPr>
            <a:r>
              <a:rPr lang="cy-GB" sz="2400" dirty="0"/>
              <a:t>Gwyliwch y </a:t>
            </a:r>
            <a:r>
              <a:rPr lang="cy-GB" sz="2400" dirty="0">
                <a:hlinkClick r:id="rId3"/>
              </a:rPr>
              <a:t>fideo</a:t>
            </a:r>
            <a:r>
              <a:rPr lang="cy-GB" sz="2400" dirty="0"/>
              <a:t> sy'n crynhoi'r broses o genhedlu i enedigaeth</a:t>
            </a:r>
          </a:p>
          <a:p>
            <a:pPr marL="0" indent="0" defTabSz="914400">
              <a:spcBef>
                <a:spcPts val="1000"/>
              </a:spcBef>
              <a:buNone/>
            </a:pPr>
            <a:r>
              <a:rPr lang="en-US" sz="2400" dirty="0"/>
              <a:t>Watch the </a:t>
            </a:r>
            <a:r>
              <a:rPr lang="en-US" sz="2400" dirty="0">
                <a:hlinkClick r:id="rId3"/>
              </a:rPr>
              <a:t>video</a:t>
            </a:r>
            <a:r>
              <a:rPr lang="en-US" sz="2400" dirty="0"/>
              <a:t> which </a:t>
            </a:r>
            <a:r>
              <a:rPr lang="en-US" sz="2400" dirty="0" err="1"/>
              <a:t>summarises</a:t>
            </a:r>
            <a:r>
              <a:rPr lang="en-US" sz="2400" dirty="0"/>
              <a:t> the process of conception to birth</a:t>
            </a:r>
          </a:p>
          <a:p>
            <a:pPr marL="0" indent="0" defTabSz="914400">
              <a:spcBef>
                <a:spcPts val="1000"/>
              </a:spcBef>
              <a:buNone/>
            </a:pPr>
            <a:endParaRPr lang="en-US" sz="2400" dirty="0"/>
          </a:p>
        </p:txBody>
      </p:sp>
      <p:pic>
        <p:nvPicPr>
          <p:cNvPr id="1026" name="Picture 2" descr="See the source image">
            <a:extLst>
              <a:ext uri="{FF2B5EF4-FFF2-40B4-BE49-F238E27FC236}">
                <a16:creationId xmlns:a16="http://schemas.microsoft.com/office/drawing/2014/main" id="{32A2E9F3-4E5D-49C6-A609-0176CF7CD3DD}"/>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4747" r="6705"/>
          <a:stretch/>
        </p:blipFill>
        <p:spPr bwMode="auto">
          <a:xfrm>
            <a:off x="3757128" y="10"/>
            <a:ext cx="5386872"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9552" y="1618187"/>
            <a:ext cx="2414186" cy="4501127"/>
          </a:xfrm>
        </p:spPr>
        <p:txBody>
          <a:bodyPr anchor="t">
            <a:normAutofit/>
          </a:bodyPr>
          <a:lstStyle/>
          <a:p>
            <a:pPr algn="r"/>
            <a:r>
              <a:rPr lang="cy-GB" sz="2800" b="1" dirty="0">
                <a:solidFill>
                  <a:srgbClr val="FFFFFF"/>
                </a:solidFill>
              </a:rPr>
              <a:t>Gwahaniaethau rhyw mewn datblygiad cyn geni</a:t>
            </a:r>
            <a:r>
              <a:rPr lang="en-GB" sz="2800" b="1" dirty="0">
                <a:solidFill>
                  <a:srgbClr val="FFFFFF"/>
                </a:solidFill>
              </a:rPr>
              <a:t>
</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p>
        </p:txBody>
      </p:sp>
      <p:sp>
        <p:nvSpPr>
          <p:cNvPr id="3" name="Content Placeholder 2"/>
          <p:cNvSpPr>
            <a:spLocks noGrp="1"/>
          </p:cNvSpPr>
          <p:nvPr>
            <p:ph sz="half" idx="1"/>
          </p:nvPr>
        </p:nvSpPr>
        <p:spPr>
          <a:xfrm>
            <a:off x="3410773" y="980729"/>
            <a:ext cx="2566469" cy="5129066"/>
          </a:xfrm>
        </p:spPr>
        <p:txBody>
          <a:bodyPr>
            <a:normAutofit lnSpcReduction="10000"/>
          </a:bodyPr>
          <a:lstStyle/>
          <a:p>
            <a:r>
              <a:rPr lang="cy-GB" sz="1800" dirty="0"/>
              <a:t>Mae </a:t>
            </a:r>
            <a:r>
              <a:rPr lang="cy-GB" sz="1800" dirty="0" err="1"/>
              <a:t>embryos</a:t>
            </a:r>
            <a:r>
              <a:rPr lang="cy-GB" sz="1800" dirty="0"/>
              <a:t> gwrywaidd yn secretu testosteron 4 – 8 wythnos ar ôl beichiogi, heb hwn bydd yr embryo yn methu â ‘</a:t>
            </a:r>
            <a:r>
              <a:rPr lang="cy-GB" sz="1800" dirty="0" err="1"/>
              <a:t>gwryweiddio</a:t>
            </a:r>
            <a:r>
              <a:rPr lang="cy-GB" sz="1800" dirty="0"/>
              <a:t>’.</a:t>
            </a:r>
          </a:p>
          <a:p>
            <a:r>
              <a:rPr lang="cy-GB" sz="1800" dirty="0"/>
              <a:t>Pan ddaw menywod i gysylltiad â thestosteron gall hynny ei ‘</a:t>
            </a:r>
            <a:r>
              <a:rPr lang="cy-GB" sz="1800" dirty="0" err="1"/>
              <a:t>wryweiddio</a:t>
            </a:r>
            <a:r>
              <a:rPr lang="cy-GB" sz="1800" dirty="0"/>
              <a:t>'.</a:t>
            </a:r>
          </a:p>
          <a:p>
            <a:r>
              <a:rPr lang="cy-GB" sz="1800" dirty="0"/>
              <a:t>Gall hormonau rhyw hefyd ddylanwadu ar ddatblygiad yr ymennydd, gan arwain at oruchafiaeth chwith-dde yn yr ymennydd ac ymddygiad ymosodol corfforol.</a:t>
            </a:r>
          </a:p>
          <a:p>
            <a:endParaRPr lang="en-GB" sz="1700" dirty="0"/>
          </a:p>
        </p:txBody>
      </p:sp>
      <p:sp>
        <p:nvSpPr>
          <p:cNvPr id="4" name="Content Placeholder 3">
            <a:extLst>
              <a:ext uri="{FF2B5EF4-FFF2-40B4-BE49-F238E27FC236}">
                <a16:creationId xmlns:a16="http://schemas.microsoft.com/office/drawing/2014/main" id="{1C0BCDFB-AD54-4D68-AA14-93DF87EF37FA}"/>
              </a:ext>
            </a:extLst>
          </p:cNvPr>
          <p:cNvSpPr>
            <a:spLocks noGrp="1"/>
          </p:cNvSpPr>
          <p:nvPr>
            <p:ph sz="half" idx="2"/>
          </p:nvPr>
        </p:nvSpPr>
        <p:spPr>
          <a:xfrm>
            <a:off x="6156176" y="1004812"/>
            <a:ext cx="2566467" cy="4501127"/>
          </a:xfrm>
        </p:spPr>
        <p:txBody>
          <a:bodyPr>
            <a:normAutofit lnSpcReduction="10000"/>
          </a:bodyPr>
          <a:lstStyle/>
          <a:p>
            <a:r>
              <a:rPr lang="en-GB" sz="2000" dirty="0"/>
              <a:t>Male embryos secrete testosterone 4 – 8 weeks after conception, without this the embryo fails to ‘masculinise’.</a:t>
            </a:r>
          </a:p>
          <a:p>
            <a:r>
              <a:rPr lang="en-GB" sz="2000" dirty="0"/>
              <a:t>Exposure of females to testosterone can ‘masculinise’ it.</a:t>
            </a:r>
          </a:p>
          <a:p>
            <a:r>
              <a:rPr lang="en-GB" sz="2000" dirty="0"/>
              <a:t>Sex hormones may also influence brain development, resulting in the right-left brain dominance and physical aggression.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4258" y="1608667"/>
            <a:ext cx="2654216" cy="4501127"/>
          </a:xfrm>
        </p:spPr>
        <p:txBody>
          <a:bodyPr anchor="t">
            <a:normAutofit/>
          </a:bodyPr>
          <a:lstStyle/>
          <a:p>
            <a:pPr algn="r"/>
            <a:r>
              <a:rPr lang="cy-GB" sz="2800" b="1" dirty="0">
                <a:solidFill>
                  <a:srgbClr val="FFFFFF"/>
                </a:solidFill>
              </a:rPr>
              <a:t>Gwahaniaethau rhyw mewn datblygiad cyn geni</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1700" dirty="0"/>
              <a:t>Mae </a:t>
            </a:r>
            <a:r>
              <a:rPr lang="cy-GB" sz="1700" dirty="0" err="1"/>
              <a:t>ffetws</a:t>
            </a:r>
            <a:r>
              <a:rPr lang="cy-GB" sz="1700" dirty="0"/>
              <a:t> gwrywaidd yn fwy agored i broblemau cyn geni, e.e. mae llawer mwy o </a:t>
            </a:r>
            <a:r>
              <a:rPr lang="cy-GB" sz="1700" dirty="0" err="1"/>
              <a:t>wrywon</a:t>
            </a:r>
            <a:r>
              <a:rPr lang="cy-GB" sz="1700" dirty="0"/>
              <a:t> yn cael eu herthylu'n ddigymell.</a:t>
            </a:r>
          </a:p>
          <a:p>
            <a:r>
              <a:rPr lang="cy-GB" sz="1700" dirty="0"/>
              <a:t>Mae </a:t>
            </a:r>
            <a:r>
              <a:rPr lang="cy-GB" sz="1700" dirty="0" err="1"/>
              <a:t>ffetws</a:t>
            </a:r>
            <a:r>
              <a:rPr lang="cy-GB" sz="1700" dirty="0"/>
              <a:t> gwrywaidd a benywaidd hefyd yn ymddwyn yn wahanol:</a:t>
            </a:r>
          </a:p>
          <a:p>
            <a:pPr lvl="1"/>
            <a:r>
              <a:rPr lang="cy-GB" sz="1700" dirty="0"/>
              <a:t>Mae </a:t>
            </a:r>
            <a:r>
              <a:rPr lang="cy-GB" sz="1700" dirty="0" err="1"/>
              <a:t>ffetws</a:t>
            </a:r>
            <a:r>
              <a:rPr lang="cy-GB" sz="1700" dirty="0"/>
              <a:t> gwrywaidd yn fwy egnïol eu natur, sydd </a:t>
            </a:r>
            <a:r>
              <a:rPr lang="cy-GB" sz="1700" dirty="0" err="1"/>
              <a:t>weithiau'n</a:t>
            </a:r>
            <a:r>
              <a:rPr lang="cy-GB" sz="1700" dirty="0"/>
              <a:t> parhau'n sefydlog drwy gydol plentyndod.</a:t>
            </a:r>
          </a:p>
          <a:p>
            <a:pPr lvl="1"/>
            <a:r>
              <a:rPr lang="cy-GB" sz="1700" dirty="0"/>
              <a:t>Mae </a:t>
            </a:r>
            <a:r>
              <a:rPr lang="cy-GB" sz="1700" dirty="0" err="1"/>
              <a:t>ffetws</a:t>
            </a:r>
            <a:r>
              <a:rPr lang="cy-GB" sz="1700" dirty="0"/>
              <a:t> benywaidd yn ymateb yn fwy i symbyliadau allanol.</a:t>
            </a:r>
          </a:p>
          <a:p>
            <a:endParaRPr lang="en-GB" sz="1700" dirty="0"/>
          </a:p>
        </p:txBody>
      </p:sp>
      <p:sp>
        <p:nvSpPr>
          <p:cNvPr id="4" name="Content Placeholder 3">
            <a:extLst>
              <a:ext uri="{FF2B5EF4-FFF2-40B4-BE49-F238E27FC236}">
                <a16:creationId xmlns:a16="http://schemas.microsoft.com/office/drawing/2014/main" id="{4F20829D-5480-4C4B-B7E1-BDBA12912586}"/>
              </a:ext>
            </a:extLst>
          </p:cNvPr>
          <p:cNvSpPr>
            <a:spLocks noGrp="1"/>
          </p:cNvSpPr>
          <p:nvPr>
            <p:ph sz="half" idx="2"/>
          </p:nvPr>
        </p:nvSpPr>
        <p:spPr>
          <a:xfrm>
            <a:off x="6217272" y="1608667"/>
            <a:ext cx="2566467" cy="4501127"/>
          </a:xfrm>
        </p:spPr>
        <p:txBody>
          <a:bodyPr>
            <a:normAutofit lnSpcReduction="10000"/>
          </a:bodyPr>
          <a:lstStyle/>
          <a:p>
            <a:r>
              <a:rPr lang="en-GB" sz="1700" dirty="0"/>
              <a:t>Male foetuses are more vulnerable to prenatal problems, e.g. many more males are spontaneously aborted.</a:t>
            </a:r>
          </a:p>
          <a:p>
            <a:r>
              <a:rPr lang="en-GB" sz="1700" dirty="0"/>
              <a:t>Male and female foetuses also behave differently:</a:t>
            </a:r>
          </a:p>
          <a:p>
            <a:pPr lvl="1"/>
            <a:r>
              <a:rPr lang="en-GB" sz="1700" dirty="0"/>
              <a:t>Male foetuses are more physically active, sometimes which remains stable then throughout childhood.</a:t>
            </a:r>
          </a:p>
          <a:p>
            <a:pPr lvl="1"/>
            <a:r>
              <a:rPr lang="en-GB" sz="1700" dirty="0"/>
              <a:t>Female foetuses are more responsive to outside stimuli.</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7424" y="1608667"/>
            <a:ext cx="2414186" cy="4501127"/>
          </a:xfrm>
        </p:spPr>
        <p:txBody>
          <a:bodyPr anchor="t">
            <a:normAutofit/>
          </a:bodyPr>
          <a:lstStyle/>
          <a:p>
            <a:pPr algn="r"/>
            <a:r>
              <a:rPr lang="cy-GB" sz="2800" b="1" dirty="0">
                <a:solidFill>
                  <a:srgbClr val="FFFFFF"/>
                </a:solidFill>
              </a:rPr>
              <a:t>Amgylchiadau’r fam a datblygiad cyn 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pPr>
              <a:buNone/>
            </a:pPr>
            <a:r>
              <a:rPr lang="cy-GB" sz="1600" dirty="0"/>
              <a:t>Pa amgylchiadau a allai effeithio ar ddatblygiad cyn geni?</a:t>
            </a:r>
          </a:p>
          <a:p>
            <a:pPr>
              <a:buNone/>
            </a:pPr>
            <a:r>
              <a:rPr lang="cy-GB" sz="1600" dirty="0"/>
              <a:t>Maeth
A yw bwydydd a fwyteir yn ystod beichiogrwydd yn effeithio ar iechyd?   </a:t>
            </a:r>
          </a:p>
          <a:p>
            <a:pPr lvl="1"/>
            <a:r>
              <a:rPr lang="cy-GB" sz="1600" dirty="0"/>
              <a:t>Mae deiet digonol yn eithriadol o bwysig, am fod twf corfforol a niwral yn digwydd yn y </a:t>
            </a:r>
            <a:r>
              <a:rPr lang="cy-GB" sz="1600" dirty="0" err="1"/>
              <a:t>ffetws</a:t>
            </a:r>
            <a:r>
              <a:rPr lang="cy-GB" sz="1600" dirty="0"/>
              <a:t>.</a:t>
            </a:r>
          </a:p>
          <a:p>
            <a:pPr lvl="1"/>
            <a:r>
              <a:rPr lang="cy-GB" sz="1600" dirty="0"/>
              <a:t>Gall diffyg maeth arwain at fwy o achosion o bwysau geni isel, babanod marw-anedig ac </a:t>
            </a:r>
            <a:r>
              <a:rPr lang="cy-GB" sz="1600" dirty="0" err="1"/>
              <a:t>anormaleddau</a:t>
            </a:r>
            <a:r>
              <a:rPr lang="cy-GB" sz="1600" dirty="0"/>
              <a:t>.</a:t>
            </a:r>
          </a:p>
          <a:p>
            <a:pPr lvl="1"/>
            <a:r>
              <a:rPr lang="cy-GB" sz="1600" dirty="0"/>
              <a:t>Presgripsiynau dietegol i </a:t>
            </a:r>
            <a:r>
              <a:rPr lang="cy-GB" sz="1600" dirty="0" err="1"/>
              <a:t>famau</a:t>
            </a:r>
            <a:r>
              <a:rPr lang="cy-GB" sz="1600" dirty="0"/>
              <a:t> beichiog.</a:t>
            </a:r>
          </a:p>
          <a:p>
            <a:pPr>
              <a:buNone/>
            </a:pPr>
            <a:endParaRPr lang="en-GB" sz="1600" dirty="0"/>
          </a:p>
        </p:txBody>
      </p:sp>
      <p:sp>
        <p:nvSpPr>
          <p:cNvPr id="4" name="Content Placeholder 3">
            <a:extLst>
              <a:ext uri="{FF2B5EF4-FFF2-40B4-BE49-F238E27FC236}">
                <a16:creationId xmlns:a16="http://schemas.microsoft.com/office/drawing/2014/main" id="{87936461-7B32-45F0-B71C-90424E6319C7}"/>
              </a:ext>
            </a:extLst>
          </p:cNvPr>
          <p:cNvSpPr>
            <a:spLocks noGrp="1"/>
          </p:cNvSpPr>
          <p:nvPr>
            <p:ph sz="half" idx="2"/>
          </p:nvPr>
        </p:nvSpPr>
        <p:spPr>
          <a:xfrm>
            <a:off x="6217272" y="1608667"/>
            <a:ext cx="2566467" cy="4501127"/>
          </a:xfrm>
        </p:spPr>
        <p:txBody>
          <a:bodyPr>
            <a:normAutofit fontScale="92500" lnSpcReduction="10000"/>
          </a:bodyPr>
          <a:lstStyle/>
          <a:p>
            <a:pPr>
              <a:buNone/>
            </a:pPr>
            <a:r>
              <a:rPr lang="en-GB" sz="1600" dirty="0"/>
              <a:t>What conditions may effect prenatal development?</a:t>
            </a:r>
          </a:p>
          <a:p>
            <a:pPr>
              <a:buNone/>
            </a:pPr>
            <a:r>
              <a:rPr lang="en-GB" sz="1600" dirty="0"/>
              <a:t>Nutrition</a:t>
            </a:r>
          </a:p>
          <a:p>
            <a:pPr marL="0" indent="0">
              <a:buNone/>
            </a:pPr>
            <a:r>
              <a:rPr lang="en-GB" sz="1600" dirty="0"/>
              <a:t>Do foods eaten during pregnancy affect health?   </a:t>
            </a:r>
          </a:p>
          <a:p>
            <a:pPr lvl="1"/>
            <a:r>
              <a:rPr lang="en-GB" sz="1600" dirty="0"/>
              <a:t>Adequate diet is extremely important, with physical and neural growth affected in the foetus.</a:t>
            </a:r>
          </a:p>
          <a:p>
            <a:pPr lvl="1"/>
            <a:r>
              <a:rPr lang="en-GB" sz="1600" dirty="0"/>
              <a:t>Malnutrition can result in increased low birth weight, still birth and abnormalities.</a:t>
            </a:r>
          </a:p>
          <a:p>
            <a:pPr lvl="1"/>
            <a:r>
              <a:rPr lang="en-GB" sz="1600" dirty="0"/>
              <a:t>Dietary  prescriptions for expectant mothers.</a:t>
            </a:r>
          </a:p>
          <a:p>
            <a:endParaRPr lang="en-GB" sz="1700"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Amodau mamau a datblygiad cyn-geni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pPr>
              <a:buNone/>
            </a:pPr>
            <a:r>
              <a:rPr lang="cy-GB" sz="1400" dirty="0"/>
              <a:t>Straen</a:t>
            </a:r>
          </a:p>
          <a:p>
            <a:r>
              <a:rPr lang="cy-GB" sz="1400" dirty="0"/>
              <a:t>Gall yr adweithiau ffisiolegol sy'n cyd-fynd â straen effeithio ar y </a:t>
            </a:r>
            <a:r>
              <a:rPr lang="cy-GB" sz="1400" dirty="0" err="1"/>
              <a:t>ffetws</a:t>
            </a:r>
            <a:r>
              <a:rPr lang="cy-GB" sz="1400" dirty="0"/>
              <a:t>.</a:t>
            </a:r>
          </a:p>
          <a:p>
            <a:pPr lvl="1"/>
            <a:r>
              <a:rPr lang="cy-GB" sz="1400" i="1" dirty="0"/>
              <a:t>Effeithiau uniongyrchol </a:t>
            </a:r>
            <a:r>
              <a:rPr lang="cy-GB" sz="1400" dirty="0"/>
              <a:t>cynnydd mewn llif gwaed a hormonau straen.</a:t>
            </a:r>
          </a:p>
          <a:p>
            <a:pPr lvl="1"/>
            <a:r>
              <a:rPr lang="cy-GB" sz="1400" i="1" dirty="0"/>
              <a:t>Effeithiau anuniongyrchol </a:t>
            </a:r>
            <a:r>
              <a:rPr lang="cy-GB" sz="1400" dirty="0"/>
              <a:t>newid ymddygiad, e.e. mam yn cynyddu ysmygu, newid deiet.</a:t>
            </a:r>
          </a:p>
          <a:p>
            <a:pPr marL="0" indent="0">
              <a:buNone/>
            </a:pPr>
            <a:endParaRPr lang="cy-GB" sz="1400" dirty="0"/>
          </a:p>
          <a:p>
            <a:pPr marL="0" indent="0">
              <a:buNone/>
            </a:pPr>
            <a:r>
              <a:rPr lang="cy-GB" sz="1400" dirty="0"/>
              <a:t>Mae straen yn ystod a chyn beichiogrwydd yn gysylltiedig â’r canlynol:</a:t>
            </a:r>
          </a:p>
          <a:p>
            <a:r>
              <a:rPr lang="cy-GB" sz="1400" dirty="0"/>
              <a:t>I’r fam - </a:t>
            </a:r>
          </a:p>
          <a:p>
            <a:r>
              <a:rPr lang="cy-GB" sz="1400" dirty="0"/>
              <a:t>cymhlethdodau megis </a:t>
            </a:r>
            <a:r>
              <a:rPr lang="cy-GB" sz="1400" dirty="0" err="1"/>
              <a:t>preclampsia</a:t>
            </a:r>
            <a:r>
              <a:rPr lang="cy-GB" sz="1400" dirty="0"/>
              <a:t> ac esgor cynamserol.</a:t>
            </a:r>
          </a:p>
          <a:p>
            <a:r>
              <a:rPr lang="cy-GB" sz="1400" dirty="0"/>
              <a:t>i’r babi– </a:t>
            </a:r>
          </a:p>
          <a:p>
            <a:r>
              <a:rPr lang="cy-GB" sz="1400" dirty="0"/>
              <a:t>pwysau geni isel, anadlu’n waeth.</a:t>
            </a:r>
          </a:p>
          <a:p>
            <a:pPr lvl="1"/>
            <a:endParaRPr lang="en-GB" sz="1200" dirty="0"/>
          </a:p>
        </p:txBody>
      </p:sp>
      <p:sp>
        <p:nvSpPr>
          <p:cNvPr id="4" name="Content Placeholder 3">
            <a:extLst>
              <a:ext uri="{FF2B5EF4-FFF2-40B4-BE49-F238E27FC236}">
                <a16:creationId xmlns:a16="http://schemas.microsoft.com/office/drawing/2014/main" id="{127A8D16-2755-4413-9BAA-7684C0B86FEA}"/>
              </a:ext>
            </a:extLst>
          </p:cNvPr>
          <p:cNvSpPr>
            <a:spLocks noGrp="1"/>
          </p:cNvSpPr>
          <p:nvPr>
            <p:ph sz="half" idx="2"/>
          </p:nvPr>
        </p:nvSpPr>
        <p:spPr>
          <a:xfrm>
            <a:off x="6217272" y="1608667"/>
            <a:ext cx="2566467" cy="4501127"/>
          </a:xfrm>
        </p:spPr>
        <p:txBody>
          <a:bodyPr>
            <a:normAutofit fontScale="92500" lnSpcReduction="10000"/>
          </a:bodyPr>
          <a:lstStyle/>
          <a:p>
            <a:pPr>
              <a:buNone/>
            </a:pPr>
            <a:r>
              <a:rPr lang="en-GB" sz="1400" dirty="0"/>
              <a:t>Stress</a:t>
            </a:r>
          </a:p>
          <a:p>
            <a:r>
              <a:rPr lang="en-GB" sz="1400" dirty="0"/>
              <a:t>The physiological reactions which accompany stress may affect the foetus.</a:t>
            </a:r>
          </a:p>
          <a:p>
            <a:pPr lvl="1"/>
            <a:r>
              <a:rPr lang="en-GB" sz="1400" i="1" dirty="0"/>
              <a:t>Direct effects </a:t>
            </a:r>
            <a:r>
              <a:rPr lang="en-GB" sz="1400" dirty="0"/>
              <a:t>of increased blood flow and stress hormones.</a:t>
            </a:r>
          </a:p>
          <a:p>
            <a:pPr lvl="1"/>
            <a:r>
              <a:rPr lang="en-GB" sz="1400" i="1" dirty="0"/>
              <a:t>Indirect effects </a:t>
            </a:r>
            <a:r>
              <a:rPr lang="en-GB" sz="1400" dirty="0"/>
              <a:t>of behaviour change, </a:t>
            </a:r>
            <a:r>
              <a:rPr lang="en-GB" sz="1400" dirty="0" err="1"/>
              <a:t>eg</a:t>
            </a:r>
            <a:r>
              <a:rPr lang="en-GB" sz="1400" dirty="0"/>
              <a:t> mother increasing smoking, changing diet.</a:t>
            </a:r>
          </a:p>
          <a:p>
            <a:pPr marL="0" indent="0">
              <a:buNone/>
            </a:pPr>
            <a:endParaRPr lang="en-GB" sz="1400" dirty="0"/>
          </a:p>
          <a:p>
            <a:pPr marL="0" indent="0">
              <a:buNone/>
            </a:pPr>
            <a:r>
              <a:rPr lang="en-GB" sz="1400" dirty="0"/>
              <a:t>Stress during and before pregnancy is related to:</a:t>
            </a:r>
          </a:p>
          <a:p>
            <a:r>
              <a:rPr lang="en-GB" sz="1400" dirty="0"/>
              <a:t>For mother - </a:t>
            </a:r>
          </a:p>
          <a:p>
            <a:r>
              <a:rPr lang="en-GB" sz="1400" dirty="0"/>
              <a:t>complications such as preeclampsia and premature labour.</a:t>
            </a:r>
          </a:p>
          <a:p>
            <a:r>
              <a:rPr lang="en-GB" sz="1400" dirty="0"/>
              <a:t>For baby – </a:t>
            </a:r>
          </a:p>
          <a:p>
            <a:r>
              <a:rPr lang="en-GB" sz="1400" dirty="0"/>
              <a:t>low birth weight, poorer respiration.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en-GB" sz="2800" b="1" dirty="0">
                <a:solidFill>
                  <a:srgbClr val="FFFFFF"/>
                </a:solidFill>
              </a:rPr>
              <a:t>Teratogens.</a:t>
            </a:r>
            <a:br>
              <a:rPr lang="en-GB" sz="2800" b="1" dirty="0">
                <a:solidFill>
                  <a:srgbClr val="FFFFFF"/>
                </a:solidFill>
              </a:rPr>
            </a:br>
            <a:br>
              <a:rPr lang="en-GB" sz="2800" b="1" dirty="0">
                <a:solidFill>
                  <a:srgbClr val="FFFFFF"/>
                </a:solidFill>
              </a:rPr>
            </a:br>
            <a:r>
              <a:rPr lang="cy-GB" sz="2800" b="1" dirty="0" err="1">
                <a:solidFill>
                  <a:srgbClr val="FFFFFF"/>
                </a:solidFill>
              </a:rPr>
              <a:t>Teratogenau</a:t>
            </a:r>
            <a:r>
              <a:rPr lang="cy-GB" sz="2800" b="1" dirty="0">
                <a:solidFill>
                  <a:srgbClr val="FFFFFF"/>
                </a:solidFill>
              </a:rPr>
              <a:t>.</a:t>
            </a:r>
            <a:r>
              <a:rPr lang="cy-GB" sz="2800" dirty="0">
                <a:solidFill>
                  <a:srgbClr val="FFFFFF"/>
                </a:solidFill>
              </a:rPr>
              <a:t>  </a:t>
            </a: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2000" dirty="0"/>
              <a:t>Unrhyw asiant amgylcheddol a all achosi gwyriadau mewn datblygiad cyn geni.</a:t>
            </a:r>
          </a:p>
          <a:p>
            <a:r>
              <a:rPr lang="cy-GB" sz="2000" dirty="0"/>
              <a:t>Gall canlyniadau amrywio o broblemau ymddygiad i farwolaeth.</a:t>
            </a:r>
          </a:p>
          <a:p>
            <a:r>
              <a:rPr lang="cy-GB" sz="2000" dirty="0"/>
              <a:t>Rhai enghreifftiau o </a:t>
            </a:r>
            <a:r>
              <a:rPr lang="cy-GB" sz="2000" dirty="0" err="1"/>
              <a:t>deratogenau</a:t>
            </a:r>
            <a:r>
              <a:rPr lang="cy-GB" sz="2000" dirty="0"/>
              <a:t>:</a:t>
            </a:r>
          </a:p>
          <a:p>
            <a:pPr lvl="1"/>
            <a:r>
              <a:rPr lang="cy-GB" sz="2000" dirty="0"/>
              <a:t>Cyffuriau
Clefyd </a:t>
            </a:r>
          </a:p>
          <a:p>
            <a:pPr lvl="1"/>
            <a:r>
              <a:rPr lang="cy-GB" sz="2000" dirty="0"/>
              <a:t>Peryglon amgylcheddol</a:t>
            </a:r>
            <a:endParaRPr lang="cy-GB" sz="1700" dirty="0"/>
          </a:p>
        </p:txBody>
      </p:sp>
      <p:sp>
        <p:nvSpPr>
          <p:cNvPr id="4" name="Content Placeholder 3">
            <a:extLst>
              <a:ext uri="{FF2B5EF4-FFF2-40B4-BE49-F238E27FC236}">
                <a16:creationId xmlns:a16="http://schemas.microsoft.com/office/drawing/2014/main" id="{C956DB36-A276-499B-888D-56E3BCA1D1E0}"/>
              </a:ext>
            </a:extLst>
          </p:cNvPr>
          <p:cNvSpPr>
            <a:spLocks noGrp="1"/>
          </p:cNvSpPr>
          <p:nvPr>
            <p:ph sz="half" idx="2"/>
          </p:nvPr>
        </p:nvSpPr>
        <p:spPr>
          <a:xfrm>
            <a:off x="6217272" y="1608667"/>
            <a:ext cx="2566467" cy="4501127"/>
          </a:xfrm>
        </p:spPr>
        <p:txBody>
          <a:bodyPr>
            <a:normAutofit lnSpcReduction="10000"/>
          </a:bodyPr>
          <a:lstStyle/>
          <a:p>
            <a:r>
              <a:rPr lang="en-GB" sz="2000" dirty="0"/>
              <a:t>Any environmental agent that can cause deviations in prenatal development.</a:t>
            </a:r>
          </a:p>
          <a:p>
            <a:r>
              <a:rPr lang="en-GB" sz="2000" dirty="0"/>
              <a:t>Consequences can range from behavioural problems to death.</a:t>
            </a:r>
          </a:p>
          <a:p>
            <a:r>
              <a:rPr lang="en-GB" sz="2000" dirty="0"/>
              <a:t>Some examples of teratogens:</a:t>
            </a:r>
          </a:p>
          <a:p>
            <a:pPr lvl="1"/>
            <a:r>
              <a:rPr lang="en-GB" sz="2000" dirty="0"/>
              <a:t>Drugs</a:t>
            </a:r>
          </a:p>
          <a:p>
            <a:pPr lvl="1"/>
            <a:r>
              <a:rPr lang="en-GB" sz="2000" dirty="0"/>
              <a:t>Disease </a:t>
            </a:r>
          </a:p>
          <a:p>
            <a:pPr lvl="1"/>
            <a:r>
              <a:rPr lang="en-GB" sz="2000" dirty="0"/>
              <a:t>Environmental hazards</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4000" dirty="0">
                <a:solidFill>
                  <a:srgbClr val="FFFFFF"/>
                </a:solidFill>
              </a:rPr>
              <a:t>Cyffuriau</a:t>
            </a:r>
            <a:br>
              <a:rPr lang="en-GB" sz="4000" dirty="0">
                <a:solidFill>
                  <a:srgbClr val="FFFFFF"/>
                </a:solidFill>
              </a:rPr>
            </a:br>
            <a:br>
              <a:rPr lang="en-GB" sz="4000" dirty="0">
                <a:solidFill>
                  <a:srgbClr val="FFFFFF"/>
                </a:solidFill>
              </a:rPr>
            </a:br>
            <a:br>
              <a:rPr lang="en-GB" sz="4000" dirty="0">
                <a:solidFill>
                  <a:srgbClr val="FFFFFF"/>
                </a:solidFill>
              </a:rPr>
            </a:br>
            <a:r>
              <a:rPr lang="en-GB" sz="4000" dirty="0">
                <a:solidFill>
                  <a:srgbClr val="FFFFFF"/>
                </a:solidFill>
              </a:rPr>
              <a:t>Drugs</a:t>
            </a:r>
            <a:br>
              <a:rPr lang="en-GB" sz="4000" dirty="0">
                <a:solidFill>
                  <a:srgbClr val="FFFFFF"/>
                </a:solidFill>
              </a:rPr>
            </a:br>
            <a:endParaRPr lang="en-US" sz="40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pPr marL="0" indent="0">
              <a:buNone/>
            </a:pPr>
            <a:r>
              <a:rPr lang="cy-GB" sz="2800" dirty="0"/>
              <a:t>Cyfreithiol</a:t>
            </a:r>
          </a:p>
          <a:p>
            <a:pPr lvl="1"/>
            <a:r>
              <a:rPr lang="cy-GB" sz="2800" dirty="0"/>
              <a:t>Alcohol</a:t>
            </a:r>
          </a:p>
          <a:p>
            <a:pPr lvl="1"/>
            <a:r>
              <a:rPr lang="cy-GB" sz="2800" dirty="0"/>
              <a:t>Ysmygu Sigaréts</a:t>
            </a:r>
          </a:p>
          <a:p>
            <a:pPr lvl="1"/>
            <a:r>
              <a:rPr lang="cy-GB" sz="2800" dirty="0"/>
              <a:t> Cyffuriau presgripsiwn</a:t>
            </a:r>
          </a:p>
          <a:p>
            <a:pPr marL="0" indent="0">
              <a:buNone/>
            </a:pPr>
            <a:r>
              <a:rPr lang="cy-GB" sz="2800" dirty="0"/>
              <a:t>Anghyfreithlon</a:t>
            </a:r>
          </a:p>
          <a:p>
            <a:pPr lvl="1"/>
            <a:r>
              <a:rPr lang="cy-GB" sz="2800" dirty="0"/>
              <a:t>Mwg drwg
</a:t>
            </a:r>
            <a:r>
              <a:rPr lang="cy-GB" sz="2800" dirty="0" err="1"/>
              <a:t>Heroin</a:t>
            </a:r>
            <a:r>
              <a:rPr lang="cy-GB" sz="2800" dirty="0"/>
              <a:t> </a:t>
            </a:r>
          </a:p>
          <a:p>
            <a:pPr lvl="1"/>
            <a:r>
              <a:rPr lang="cy-GB" sz="2800" dirty="0"/>
              <a:t>Cocên</a:t>
            </a:r>
            <a:endParaRPr lang="en-US" sz="1700" dirty="0"/>
          </a:p>
        </p:txBody>
      </p:sp>
      <p:sp>
        <p:nvSpPr>
          <p:cNvPr id="4" name="Content Placeholder 3">
            <a:extLst>
              <a:ext uri="{FF2B5EF4-FFF2-40B4-BE49-F238E27FC236}">
                <a16:creationId xmlns:a16="http://schemas.microsoft.com/office/drawing/2014/main" id="{08F39581-D748-4B9E-947A-9F3874E9ACA3}"/>
              </a:ext>
            </a:extLst>
          </p:cNvPr>
          <p:cNvSpPr>
            <a:spLocks noGrp="1"/>
          </p:cNvSpPr>
          <p:nvPr>
            <p:ph sz="half" idx="2"/>
          </p:nvPr>
        </p:nvSpPr>
        <p:spPr>
          <a:xfrm>
            <a:off x="6217272" y="1608667"/>
            <a:ext cx="2566467" cy="4501127"/>
          </a:xfrm>
        </p:spPr>
        <p:txBody>
          <a:bodyPr>
            <a:normAutofit/>
          </a:bodyPr>
          <a:lstStyle/>
          <a:p>
            <a:pPr marL="0" indent="0">
              <a:buNone/>
            </a:pPr>
            <a:r>
              <a:rPr lang="en-GB" sz="2800" dirty="0"/>
              <a:t>Legal</a:t>
            </a:r>
          </a:p>
          <a:p>
            <a:pPr lvl="1"/>
            <a:r>
              <a:rPr lang="en-GB" sz="2800" dirty="0"/>
              <a:t>Alcohol</a:t>
            </a:r>
          </a:p>
          <a:p>
            <a:pPr lvl="1"/>
            <a:r>
              <a:rPr lang="en-GB" sz="2800" dirty="0"/>
              <a:t>Cigarette smoking</a:t>
            </a:r>
          </a:p>
          <a:p>
            <a:pPr lvl="1"/>
            <a:r>
              <a:rPr lang="en-GB" sz="2800" dirty="0"/>
              <a:t>Prescription drugs</a:t>
            </a:r>
          </a:p>
          <a:p>
            <a:pPr marL="0" indent="0">
              <a:buNone/>
            </a:pPr>
            <a:r>
              <a:rPr lang="en-GB" sz="2800" dirty="0"/>
              <a:t>Illegal</a:t>
            </a:r>
          </a:p>
          <a:p>
            <a:pPr lvl="1"/>
            <a:r>
              <a:rPr lang="en-GB" sz="2800" dirty="0"/>
              <a:t>Marijuana</a:t>
            </a:r>
          </a:p>
          <a:p>
            <a:pPr lvl="1"/>
            <a:r>
              <a:rPr lang="en-GB" sz="2800" dirty="0"/>
              <a:t>Heroin </a:t>
            </a:r>
          </a:p>
          <a:p>
            <a:pPr lvl="1"/>
            <a:r>
              <a:rPr lang="en-GB" sz="2800" dirty="0"/>
              <a:t>Cocaine</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cy-GB" sz="3500" dirty="0">
                <a:solidFill>
                  <a:srgbClr val="FFFFFF"/>
                </a:solidFill>
              </a:rPr>
              <a:t>Clefyd</a:t>
            </a:r>
            <a:br>
              <a:rPr lang="en-GB" sz="3500" dirty="0">
                <a:solidFill>
                  <a:srgbClr val="FFFFFF"/>
                </a:solidFill>
              </a:rPr>
            </a:br>
            <a:br>
              <a:rPr lang="en-GB" sz="3500" dirty="0">
                <a:solidFill>
                  <a:srgbClr val="FFFFFF"/>
                </a:solidFill>
              </a:rPr>
            </a:br>
            <a:r>
              <a:rPr lang="en-GB" sz="3500" dirty="0">
                <a:solidFill>
                  <a:srgbClr val="FFFFFF"/>
                </a:solidFill>
              </a:rPr>
              <a:t>Disease </a:t>
            </a:r>
            <a:endParaRPr lang="en-US" sz="3500" dirty="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cy-GB" sz="2400" dirty="0"/>
              <a:t>Rwbela
Tocsoplasmosis</a:t>
            </a:r>
          </a:p>
          <a:p>
            <a:r>
              <a:rPr lang="cy-GB" sz="2400" dirty="0" err="1"/>
              <a:t>Cytomegalofeirws</a:t>
            </a:r>
            <a:r>
              <a:rPr lang="cy-GB" sz="2400" dirty="0"/>
              <a:t> 
Clefyd a drosglwyddir yn rhywiol</a:t>
            </a:r>
          </a:p>
          <a:p>
            <a:endParaRPr lang="en-GB" sz="2400" dirty="0"/>
          </a:p>
          <a:p>
            <a:r>
              <a:rPr lang="en-GB" sz="2400" dirty="0"/>
              <a:t>Rubella</a:t>
            </a:r>
          </a:p>
          <a:p>
            <a:r>
              <a:rPr lang="en-GB" sz="2400" dirty="0"/>
              <a:t>Toxoplasmosis</a:t>
            </a:r>
          </a:p>
          <a:p>
            <a:r>
              <a:rPr lang="en-GB" sz="2400" dirty="0"/>
              <a:t>Cytomegalovirus </a:t>
            </a:r>
          </a:p>
          <a:p>
            <a:r>
              <a:rPr lang="en-GB" sz="2400" dirty="0"/>
              <a:t>Sexually transmitted disease</a:t>
            </a:r>
            <a:endParaRPr lang="en-US" sz="2400" dirty="0"/>
          </a:p>
          <a:p>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600" dirty="0">
                <a:solidFill>
                  <a:srgbClr val="FFFFFF"/>
                </a:solidFill>
              </a:rPr>
              <a:t>Peryglon amgylcheddol</a:t>
            </a:r>
            <a:br>
              <a:rPr lang="en-GB" sz="2600" dirty="0">
                <a:solidFill>
                  <a:srgbClr val="FFFFFF"/>
                </a:solidFill>
              </a:rPr>
            </a:br>
            <a:br>
              <a:rPr lang="en-GB" sz="2600" dirty="0">
                <a:solidFill>
                  <a:srgbClr val="FFFFFF"/>
                </a:solidFill>
              </a:rPr>
            </a:br>
            <a:r>
              <a:rPr lang="en-GB" sz="2600" dirty="0">
                <a:solidFill>
                  <a:srgbClr val="FFFFFF"/>
                </a:solidFill>
              </a:rPr>
              <a:t>Environmental hazards</a:t>
            </a:r>
            <a:endParaRPr lang="en-US" sz="26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r>
              <a:rPr lang="cy-GB" sz="2800" dirty="0"/>
              <a:t>Ymbelydredd
Ychwanegion bwyd</a:t>
            </a:r>
          </a:p>
          <a:p>
            <a:r>
              <a:rPr lang="cy-GB" sz="2800" dirty="0"/>
              <a:t>Llygredd
Peryglon galwedigaethol menywod</a:t>
            </a:r>
          </a:p>
          <a:p>
            <a:endParaRPr lang="en-US" sz="1700" dirty="0"/>
          </a:p>
        </p:txBody>
      </p:sp>
      <p:sp>
        <p:nvSpPr>
          <p:cNvPr id="4" name="Content Placeholder 3">
            <a:extLst>
              <a:ext uri="{FF2B5EF4-FFF2-40B4-BE49-F238E27FC236}">
                <a16:creationId xmlns:a16="http://schemas.microsoft.com/office/drawing/2014/main" id="{F886E08B-7ACF-429A-926E-042C3B78EC61}"/>
              </a:ext>
            </a:extLst>
          </p:cNvPr>
          <p:cNvSpPr>
            <a:spLocks noGrp="1"/>
          </p:cNvSpPr>
          <p:nvPr>
            <p:ph sz="half" idx="2"/>
          </p:nvPr>
        </p:nvSpPr>
        <p:spPr>
          <a:xfrm>
            <a:off x="6217272" y="1608667"/>
            <a:ext cx="2566467" cy="4501127"/>
          </a:xfrm>
        </p:spPr>
        <p:txBody>
          <a:bodyPr>
            <a:normAutofit/>
          </a:bodyPr>
          <a:lstStyle/>
          <a:p>
            <a:r>
              <a:rPr lang="en-GB" sz="2800" dirty="0"/>
              <a:t>Radiation</a:t>
            </a:r>
          </a:p>
          <a:p>
            <a:r>
              <a:rPr lang="en-GB" sz="2800" dirty="0"/>
              <a:t>Food additives</a:t>
            </a:r>
          </a:p>
          <a:p>
            <a:r>
              <a:rPr lang="en-GB" sz="2800" dirty="0"/>
              <a:t>Pollution</a:t>
            </a:r>
          </a:p>
          <a:p>
            <a:r>
              <a:rPr lang="en-GB" sz="2800" dirty="0"/>
              <a:t>Occupational hazards of women</a:t>
            </a:r>
            <a:endParaRPr lang="en-US" sz="2800" dirty="0"/>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cy-GB" sz="3500" dirty="0"/>
              <a:t>Geneteg</a:t>
            </a:r>
            <a:r>
              <a:rPr lang="en-GB" sz="3500" dirty="0"/>
              <a:t>             Genetics</a:t>
            </a:r>
          </a:p>
        </p:txBody>
      </p:sp>
      <p:sp>
        <p:nvSpPr>
          <p:cNvPr id="6" name="Content Placeholder 5">
            <a:extLst>
              <a:ext uri="{FF2B5EF4-FFF2-40B4-BE49-F238E27FC236}">
                <a16:creationId xmlns:a16="http://schemas.microsoft.com/office/drawing/2014/main" id="{04686595-69AB-49EC-8620-ADD0A9028C9D}"/>
              </a:ext>
            </a:extLst>
          </p:cNvPr>
          <p:cNvSpPr>
            <a:spLocks noGrp="1"/>
          </p:cNvSpPr>
          <p:nvPr>
            <p:ph sz="half" idx="2"/>
          </p:nvPr>
        </p:nvSpPr>
        <p:spPr>
          <a:xfrm>
            <a:off x="3563888" y="1825625"/>
            <a:ext cx="2736304" cy="4351338"/>
          </a:xfrm>
        </p:spPr>
        <p:txBody>
          <a:bodyPr>
            <a:normAutofit/>
          </a:bodyPr>
          <a:lstStyle/>
          <a:p>
            <a:r>
              <a:rPr lang="en-GB" sz="2000" dirty="0"/>
              <a:t>Children inherit chromosomes from each parent containing genetic instructions.</a:t>
            </a:r>
          </a:p>
          <a:p>
            <a:endParaRPr lang="en-GB" sz="2000" dirty="0"/>
          </a:p>
          <a:p>
            <a:r>
              <a:rPr lang="en-GB" sz="2000" dirty="0"/>
              <a:t>This is the ‘blueprint’ for development, also known as our</a:t>
            </a:r>
            <a:r>
              <a:rPr lang="en-GB" sz="2000" i="1" dirty="0"/>
              <a:t> genotype</a:t>
            </a:r>
            <a:r>
              <a:rPr lang="en-GB" sz="2000" dirty="0"/>
              <a:t>.</a:t>
            </a:r>
          </a:p>
          <a:p>
            <a:endParaRPr lang="en-GB" dirty="0"/>
          </a:p>
        </p:txBody>
      </p:sp>
      <p:pic>
        <p:nvPicPr>
          <p:cNvPr id="5" name="Picture 4" descr="97-300.jpg"/>
          <p:cNvPicPr>
            <a:picLocks noChangeAspect="1"/>
          </p:cNvPicPr>
          <p:nvPr/>
        </p:nvPicPr>
        <p:blipFill rotWithShape="1">
          <a:blip r:embed="rId3" cstate="print"/>
          <a:srcRect t="4685" b="1655"/>
          <a:stretch/>
        </p:blipFill>
        <p:spPr>
          <a:xfrm rot="5400000">
            <a:off x="4411402" y="2149441"/>
            <a:ext cx="6780936" cy="2571308"/>
          </a:xfrm>
          <a:prstGeom prst="rect">
            <a:avLst/>
          </a:prstGeom>
          <a:effectLst/>
        </p:spPr>
      </p:pic>
      <p:sp>
        <p:nvSpPr>
          <p:cNvPr id="8" name="Content Placeholder 7">
            <a:extLst>
              <a:ext uri="{FF2B5EF4-FFF2-40B4-BE49-F238E27FC236}">
                <a16:creationId xmlns:a16="http://schemas.microsoft.com/office/drawing/2014/main" id="{4259282D-47E9-4EC8-9B9B-FA03318A094F}"/>
              </a:ext>
            </a:extLst>
          </p:cNvPr>
          <p:cNvSpPr>
            <a:spLocks noGrp="1"/>
          </p:cNvSpPr>
          <p:nvPr>
            <p:ph sz="half" idx="1"/>
          </p:nvPr>
        </p:nvSpPr>
        <p:spPr>
          <a:xfrm>
            <a:off x="628650" y="1825625"/>
            <a:ext cx="2935238" cy="4351338"/>
          </a:xfrm>
        </p:spPr>
        <p:txBody>
          <a:bodyPr>
            <a:normAutofit/>
          </a:bodyPr>
          <a:lstStyle/>
          <a:p>
            <a:r>
              <a:rPr lang="cy-GB" sz="2000" dirty="0"/>
              <a:t>Mae plant yn etifeddu cromosomau gan bob rhiant sy'n cynnwys cyfarwyddiadau genetig.</a:t>
            </a:r>
          </a:p>
          <a:p>
            <a:endParaRPr lang="cy-GB" sz="2000" dirty="0"/>
          </a:p>
          <a:p>
            <a:r>
              <a:rPr lang="cy-GB" sz="2000" dirty="0"/>
              <a:t>Hwn yw'r 'glasbrint' ar gyfer datblygu, sef ein </a:t>
            </a:r>
            <a:r>
              <a:rPr lang="cy-GB" sz="2000" i="1" dirty="0"/>
              <a:t>genoteip</a:t>
            </a:r>
            <a:r>
              <a:rPr lang="cy-GB" sz="2000" dirty="0"/>
              <a:t> fel y’i gelwir hefyd</a:t>
            </a:r>
            <a:r>
              <a:rPr lang="en-GB" sz="2000" dirty="0"/>
              <a: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8197" name="Rectangle 71">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198" name="Rectangle 73">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744154" y="1608667"/>
            <a:ext cx="2117456" cy="4501127"/>
          </a:xfrm>
        </p:spPr>
        <p:txBody>
          <a:bodyPr anchor="t">
            <a:normAutofit/>
          </a:bodyPr>
          <a:lstStyle/>
          <a:p>
            <a:pPr algn="r"/>
            <a:r>
              <a:rPr lang="cy-GB" sz="2800" dirty="0">
                <a:solidFill>
                  <a:srgbClr val="FFFFFF"/>
                </a:solidFill>
              </a:rPr>
              <a:t>Blynyddoedd cyntaf</a:t>
            </a:r>
            <a:br>
              <a:rPr lang="en-GB" sz="2800" dirty="0">
                <a:solidFill>
                  <a:srgbClr val="FFFFFF"/>
                </a:solidFill>
              </a:rPr>
            </a:br>
            <a:br>
              <a:rPr lang="en-GB" sz="2800" dirty="0">
                <a:solidFill>
                  <a:srgbClr val="FFFFFF"/>
                </a:solidFill>
              </a:rPr>
            </a:br>
            <a:br>
              <a:rPr lang="en-GB" sz="2800" dirty="0">
                <a:solidFill>
                  <a:srgbClr val="FFFFFF"/>
                </a:solidFill>
              </a:rPr>
            </a:br>
            <a:r>
              <a:rPr lang="en-GB" sz="2800" dirty="0">
                <a:solidFill>
                  <a:srgbClr val="FFFFFF"/>
                </a:solidFill>
              </a:rPr>
              <a:t>First years</a:t>
            </a:r>
          </a:p>
        </p:txBody>
      </p:sp>
      <p:sp>
        <p:nvSpPr>
          <p:cNvPr id="8195" name="Rectangle 3"/>
          <p:cNvSpPr>
            <a:spLocks noGrp="1" noChangeArrowheads="1"/>
          </p:cNvSpPr>
          <p:nvPr>
            <p:ph sz="half" idx="1"/>
          </p:nvPr>
        </p:nvSpPr>
        <p:spPr>
          <a:xfrm>
            <a:off x="3410773" y="1608667"/>
            <a:ext cx="2566469" cy="4501127"/>
          </a:xfrm>
        </p:spPr>
        <p:txBody>
          <a:bodyPr>
            <a:normAutofit fontScale="92500" lnSpcReduction="20000"/>
          </a:bodyPr>
          <a:lstStyle/>
          <a:p>
            <a:r>
              <a:rPr lang="cy-GB" sz="1800" dirty="0"/>
              <a:t>Blwyddyn gyntaf bywyd yn fwy beirniadol wrth ‘wifrio' ac '</a:t>
            </a:r>
            <a:r>
              <a:rPr lang="cy-GB" sz="1800" dirty="0" err="1"/>
              <a:t>ailwifrio</a:t>
            </a:r>
            <a:r>
              <a:rPr lang="cy-GB" sz="1800" dirty="0"/>
              <a:t>' yr ymennydd
Po fwyaf yr ysgogiad, mwyaf i gyd yw’r llwybrau a ffurfir
Mae ailadrodd profiadau yn gwneud y llwybrau'n fwy parhaol</a:t>
            </a:r>
            <a:endParaRPr lang="cy-GB" sz="1800" b="0" dirty="0"/>
          </a:p>
          <a:p>
            <a:r>
              <a:rPr lang="cy-GB" sz="1800" dirty="0"/>
              <a:t>Yn arwain at gadw profiadau yn y cof 
'Tocio' – yn caniatáu i'r ymennydd gadw cysylltiadau sydd â swyddogaeth a chael gwared ar y rhai nad ydynt yn gwneud unrhyw beth (yn creu ymennydd effeithlon) </a:t>
            </a:r>
            <a:endParaRPr lang="cy-GB" sz="1300" dirty="0"/>
          </a:p>
        </p:txBody>
      </p:sp>
      <p:sp>
        <p:nvSpPr>
          <p:cNvPr id="5" name="Content Placeholder 4">
            <a:extLst>
              <a:ext uri="{FF2B5EF4-FFF2-40B4-BE49-F238E27FC236}">
                <a16:creationId xmlns:a16="http://schemas.microsoft.com/office/drawing/2014/main" id="{EAA168CB-7C56-4B49-B65C-96BD2C463028}"/>
              </a:ext>
            </a:extLst>
          </p:cNvPr>
          <p:cNvSpPr>
            <a:spLocks noGrp="1"/>
          </p:cNvSpPr>
          <p:nvPr>
            <p:ph sz="half" idx="2"/>
          </p:nvPr>
        </p:nvSpPr>
        <p:spPr>
          <a:xfrm>
            <a:off x="6217272" y="1608667"/>
            <a:ext cx="2566467" cy="4501127"/>
          </a:xfrm>
        </p:spPr>
        <p:txBody>
          <a:bodyPr>
            <a:normAutofit fontScale="92500" lnSpcReduction="20000"/>
          </a:bodyPr>
          <a:lstStyle/>
          <a:p>
            <a:pPr eaLnBrk="1" hangingPunct="1"/>
            <a:r>
              <a:rPr lang="en-GB" sz="1800" b="0" dirty="0"/>
              <a:t>First year of life more critical in ‘wiring’ and ‘rewiring’ the brain</a:t>
            </a:r>
          </a:p>
          <a:p>
            <a:pPr eaLnBrk="1" hangingPunct="1"/>
            <a:r>
              <a:rPr lang="en-GB" sz="1800" b="0" dirty="0"/>
              <a:t>The more stimulation, the more pathways are formed</a:t>
            </a:r>
          </a:p>
          <a:p>
            <a:pPr eaLnBrk="1" hangingPunct="1"/>
            <a:r>
              <a:rPr lang="en-GB" sz="1800" b="0" dirty="0"/>
              <a:t>Repetition of experiences makes the pathways more permanent</a:t>
            </a:r>
          </a:p>
          <a:p>
            <a:pPr eaLnBrk="1" hangingPunct="1"/>
            <a:r>
              <a:rPr lang="en-GB" sz="1800" b="0" dirty="0"/>
              <a:t>Results in the experiences being committed to memory </a:t>
            </a:r>
          </a:p>
          <a:p>
            <a:pPr eaLnBrk="1" hangingPunct="1"/>
            <a:r>
              <a:rPr lang="en-GB" sz="1800" b="0" dirty="0"/>
              <a:t>‘Pruning’ – allows to the brain to keep connections that have a function and remove those that don’t do anything (creates efficient brain) </a:t>
            </a:r>
            <a:endParaRPr lang="en-GB" sz="1800" dirty="0"/>
          </a:p>
          <a:p>
            <a:endParaRPr lang="en-GB" sz="1700" dirty="0"/>
          </a:p>
        </p:txBody>
      </p:sp>
    </p:spTree>
  </p:cSld>
  <p:clrMapOvr>
    <a:overrideClrMapping bg1="dk1" tx1="lt1" bg2="dk2" tx2="lt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Datblygiad yn ystod plentyndod cynnar – twf corfforol</a:t>
            </a:r>
            <a:br>
              <a:rPr lang="en-GB" sz="2800" b="1" dirty="0">
                <a:solidFill>
                  <a:srgbClr val="FFFFFF"/>
                </a:solidFill>
              </a:rPr>
            </a:br>
            <a:br>
              <a:rPr lang="en-GB" sz="2800" b="1" dirty="0">
                <a:solidFill>
                  <a:srgbClr val="FFFFFF"/>
                </a:solidFill>
              </a:rPr>
            </a:br>
            <a:r>
              <a:rPr lang="en-GB" sz="2800" b="1" dirty="0">
                <a:solidFill>
                  <a:srgbClr val="FFFFFF"/>
                </a:solidFill>
              </a:rPr>
              <a:t>Development in early childhood – physical growth</a:t>
            </a:r>
          </a:p>
        </p:txBody>
      </p:sp>
      <p:sp>
        <p:nvSpPr>
          <p:cNvPr id="3" name="Content Placeholder 2"/>
          <p:cNvSpPr>
            <a:spLocks noGrp="1"/>
          </p:cNvSpPr>
          <p:nvPr>
            <p:ph sz="half" idx="1"/>
          </p:nvPr>
        </p:nvSpPr>
        <p:spPr>
          <a:xfrm>
            <a:off x="3410773" y="1608667"/>
            <a:ext cx="2566469" cy="4501127"/>
          </a:xfrm>
        </p:spPr>
        <p:txBody>
          <a:bodyPr>
            <a:normAutofit fontScale="92500" lnSpcReduction="10000"/>
          </a:bodyPr>
          <a:lstStyle/>
          <a:p>
            <a:endParaRPr lang="en-GB" sz="1700" dirty="0"/>
          </a:p>
          <a:p>
            <a:pPr marL="0" indent="0">
              <a:buNone/>
            </a:pPr>
            <a:r>
              <a:rPr lang="cy-GB" sz="1800" dirty="0"/>
              <a:t>Twf yn digwydd mewn 'sbarion’.</a:t>
            </a:r>
          </a:p>
          <a:p>
            <a:pPr lvl="1"/>
            <a:r>
              <a:rPr lang="cy-GB" dirty="0"/>
              <a:t>Cam 1 – 2 flynedd 1af
Pwysau wedi treblu, 25- 30cm wedi'i ychwanegu at ei uchder
Cam 2 – rhwng 2 a'r glasoed</a:t>
            </a:r>
          </a:p>
          <a:p>
            <a:pPr lvl="2"/>
            <a:r>
              <a:rPr lang="cy-GB" sz="1800" dirty="0"/>
              <a:t>Ychwanegu 2.7kg a 5-7cm o uchder y flwyddyn, </a:t>
            </a:r>
          </a:p>
          <a:p>
            <a:pPr lvl="1">
              <a:buFont typeface="Wingdings" panose="05000000000000000000" pitchFamily="2" charset="2"/>
              <a:buChar char="§"/>
            </a:pPr>
            <a:r>
              <a:rPr lang="cy-GB" dirty="0"/>
              <a:t>Cam 3 – glasoed</a:t>
            </a:r>
          </a:p>
          <a:p>
            <a:pPr lvl="2"/>
            <a:r>
              <a:rPr lang="cy-GB" sz="1800" dirty="0"/>
              <a:t>Twf i bwysau/uchder oedolion</a:t>
            </a:r>
          </a:p>
        </p:txBody>
      </p:sp>
      <p:sp>
        <p:nvSpPr>
          <p:cNvPr id="4" name="Content Placeholder 3">
            <a:extLst>
              <a:ext uri="{FF2B5EF4-FFF2-40B4-BE49-F238E27FC236}">
                <a16:creationId xmlns:a16="http://schemas.microsoft.com/office/drawing/2014/main" id="{79C6E289-A05F-4FFE-B26B-301C9FACCF32}"/>
              </a:ext>
            </a:extLst>
          </p:cNvPr>
          <p:cNvSpPr>
            <a:spLocks noGrp="1"/>
          </p:cNvSpPr>
          <p:nvPr>
            <p:ph sz="half" idx="2"/>
          </p:nvPr>
        </p:nvSpPr>
        <p:spPr>
          <a:xfrm>
            <a:off x="6217272" y="1608667"/>
            <a:ext cx="2566467" cy="4501127"/>
          </a:xfrm>
        </p:spPr>
        <p:txBody>
          <a:bodyPr>
            <a:normAutofit fontScale="92500" lnSpcReduction="10000"/>
          </a:bodyPr>
          <a:lstStyle/>
          <a:p>
            <a:pPr marL="0" indent="0">
              <a:buNone/>
            </a:pPr>
            <a:r>
              <a:rPr lang="en-GB" sz="1800" dirty="0"/>
              <a:t>Growth occurs in ‘spurts’.</a:t>
            </a:r>
          </a:p>
          <a:p>
            <a:pPr lvl="1"/>
            <a:r>
              <a:rPr lang="en-GB" dirty="0"/>
              <a:t>Phase 1 – 1</a:t>
            </a:r>
            <a:r>
              <a:rPr lang="en-GB" baseline="30000" dirty="0"/>
              <a:t>st</a:t>
            </a:r>
            <a:r>
              <a:rPr lang="en-GB" dirty="0"/>
              <a:t> 2 years</a:t>
            </a:r>
          </a:p>
          <a:p>
            <a:pPr lvl="2"/>
            <a:r>
              <a:rPr lang="en-GB" sz="1800" dirty="0"/>
              <a:t>Weight tripled, 25- 30cm added to height</a:t>
            </a:r>
          </a:p>
          <a:p>
            <a:pPr lvl="1"/>
            <a:r>
              <a:rPr lang="en-GB" dirty="0"/>
              <a:t>Phase 2 – from 2 to adolescence</a:t>
            </a:r>
          </a:p>
          <a:p>
            <a:pPr lvl="2"/>
            <a:r>
              <a:rPr lang="en-GB" sz="1800" dirty="0"/>
              <a:t>2.7kg and 5- 7cm height a year added, </a:t>
            </a:r>
          </a:p>
          <a:p>
            <a:pPr lvl="1"/>
            <a:r>
              <a:rPr lang="en-GB" dirty="0"/>
              <a:t>Phase 3 – adolescence</a:t>
            </a:r>
          </a:p>
          <a:p>
            <a:pPr lvl="2"/>
            <a:r>
              <a:rPr lang="en-GB" sz="1800" dirty="0"/>
              <a:t>Growth to adult weight/height</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7B350670-14D7-4E01-A63D-70B508C44AC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31" r="14071" b="-1"/>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69984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Freeform: Shape 1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7" name="Rectangle 1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107504" y="626123"/>
            <a:ext cx="2808312" cy="3387497"/>
          </a:xfrm>
        </p:spPr>
        <p:txBody>
          <a:bodyPr vert="horz" lIns="91440" tIns="45720" rIns="91440" bIns="45720" rtlCol="0" anchor="b">
            <a:normAutofit fontScale="90000"/>
          </a:bodyPr>
          <a:lstStyle/>
          <a:p>
            <a:pPr algn="r" defTabSz="914400"/>
            <a:br>
              <a:rPr lang="en-US" sz="3500" kern="1200" dirty="0">
                <a:solidFill>
                  <a:srgbClr val="FFFFFF"/>
                </a:solidFill>
                <a:latin typeface="+mj-lt"/>
                <a:ea typeface="+mj-ea"/>
                <a:cs typeface="+mj-cs"/>
              </a:rPr>
            </a:br>
            <a:r>
              <a:rPr lang="cy-GB" sz="3500" dirty="0">
                <a:solidFill>
                  <a:srgbClr val="FFFFFF"/>
                </a:solidFill>
              </a:rPr>
              <a:t>Damcaniaethau biolegol / aeddfedu (Natur</a:t>
            </a:r>
            <a:r>
              <a:rPr lang="en-US" sz="3500" dirty="0">
                <a:solidFill>
                  <a:srgbClr val="FFFFFF"/>
                </a:solidFill>
              </a:rPr>
              <a:t>)</a:t>
            </a:r>
            <a:br>
              <a:rPr lang="en-US" sz="3500" kern="1200" dirty="0">
                <a:solidFill>
                  <a:srgbClr val="FFFFFF"/>
                </a:solidFill>
                <a:latin typeface="+mj-lt"/>
                <a:ea typeface="+mj-ea"/>
                <a:cs typeface="+mj-cs"/>
              </a:rPr>
            </a:b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Biological / Maturation theories </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(Nature)</a:t>
            </a:r>
          </a:p>
        </p:txBody>
      </p:sp>
      <p:sp>
        <p:nvSpPr>
          <p:cNvPr id="8195" name="Rectangle 3"/>
          <p:cNvSpPr>
            <a:spLocks noGrp="1" noChangeArrowheads="1"/>
          </p:cNvSpPr>
          <p:nvPr>
            <p:ph sz="half" idx="1"/>
          </p:nvPr>
        </p:nvSpPr>
        <p:spPr>
          <a:xfrm>
            <a:off x="3436295" y="649480"/>
            <a:ext cx="2268977" cy="5546047"/>
          </a:xfrm>
        </p:spPr>
        <p:txBody>
          <a:bodyPr vert="horz" lIns="91440" tIns="45720" rIns="91440" bIns="45720" rtlCol="0" anchor="ctr">
            <a:normAutofit fontScale="70000" lnSpcReduction="20000"/>
          </a:bodyPr>
          <a:lstStyle/>
          <a:p>
            <a:pPr marL="0" indent="-228600" defTabSz="914400"/>
            <a:r>
              <a:rPr lang="cy-GB" sz="2400" dirty="0"/>
              <a:t>Aeddfedu</a:t>
            </a:r>
          </a:p>
          <a:p>
            <a:pPr lvl="2" indent="-228600" defTabSz="914400"/>
            <a:r>
              <a:rPr lang="cy-GB" sz="2400" dirty="0"/>
              <a:t>Arnold </a:t>
            </a:r>
            <a:r>
              <a:rPr lang="cy-GB" sz="2400" dirty="0" err="1"/>
              <a:t>Gessell</a:t>
            </a:r>
            <a:r>
              <a:rPr lang="cy-GB" sz="2400" dirty="0"/>
              <a:t> (1925)</a:t>
            </a:r>
          </a:p>
          <a:p>
            <a:pPr indent="-228600" defTabSz="914400"/>
            <a:r>
              <a:rPr lang="cy-GB" sz="2400" dirty="0"/>
              <a:t>Arweiniodd prosesau genetig yn naturiol at newidiadau mewn twf drwy aeddfedu.</a:t>
            </a:r>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r>
              <a:rPr lang="en-US" sz="2400" dirty="0"/>
              <a:t>Maturation</a:t>
            </a:r>
          </a:p>
          <a:p>
            <a:pPr lvl="2" indent="-228600" defTabSz="914400"/>
            <a:r>
              <a:rPr lang="en-US" sz="2400" dirty="0"/>
              <a:t>Arnold </a:t>
            </a:r>
            <a:r>
              <a:rPr lang="en-US" sz="2400" dirty="0" err="1"/>
              <a:t>Gessell</a:t>
            </a:r>
            <a:r>
              <a:rPr lang="en-US" sz="2400" dirty="0"/>
              <a:t> (1925)</a:t>
            </a:r>
          </a:p>
          <a:p>
            <a:pPr indent="-228600" defTabSz="914400"/>
            <a:r>
              <a:rPr lang="en-US" sz="2400" dirty="0"/>
              <a:t>Genetic processes led naturally to changes in growth through maturation.</a:t>
            </a:r>
          </a:p>
        </p:txBody>
      </p:sp>
      <p:pic>
        <p:nvPicPr>
          <p:cNvPr id="2050" name="Picture 2" descr="See the source image">
            <a:extLst>
              <a:ext uri="{FF2B5EF4-FFF2-40B4-BE49-F238E27FC236}">
                <a16:creationId xmlns:a16="http://schemas.microsoft.com/office/drawing/2014/main" id="{9D80C69A-3583-4A4D-B2B1-0C9E3ABB25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1129" r="14951" b="-1"/>
          <a:stretch/>
        </p:blipFill>
        <p:spPr bwMode="auto">
          <a:xfrm>
            <a:off x="6082126" y="1708521"/>
            <a:ext cx="2711832" cy="34528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p:cNvSpPr>
            <a:spLocks noGrp="1" noChangeArrowheads="1"/>
          </p:cNvSpPr>
          <p:nvPr>
            <p:ph type="title"/>
          </p:nvPr>
        </p:nvSpPr>
        <p:spPr>
          <a:xfrm>
            <a:off x="630936" y="932961"/>
            <a:ext cx="3665763" cy="1777419"/>
          </a:xfrm>
        </p:spPr>
        <p:txBody>
          <a:bodyPr anchor="b">
            <a:normAutofit fontScale="90000"/>
          </a:bodyPr>
          <a:lstStyle/>
          <a:p>
            <a:r>
              <a:rPr lang="cy-GB" sz="3200" dirty="0"/>
              <a:t>Damcaniaethwyr Natur </a:t>
            </a:r>
            <a:br>
              <a:rPr lang="en-GB" sz="3200" dirty="0"/>
            </a:br>
            <a:r>
              <a:rPr lang="en-GB" sz="3200" dirty="0"/>
              <a:t>Nature Theorists</a:t>
            </a:r>
            <a:br>
              <a:rPr lang="en-GB" sz="3200" dirty="0"/>
            </a:br>
            <a:r>
              <a:rPr lang="en-GB" sz="3200" dirty="0"/>
              <a:t>Freud (1856 – 1939)</a:t>
            </a:r>
          </a:p>
        </p:txBody>
      </p:sp>
      <p:sp>
        <p:nvSpPr>
          <p:cNvPr id="66563" name="Rectangle 3"/>
          <p:cNvSpPr>
            <a:spLocks noGrp="1" noChangeArrowheads="1"/>
          </p:cNvSpPr>
          <p:nvPr>
            <p:ph idx="1"/>
          </p:nvPr>
        </p:nvSpPr>
        <p:spPr>
          <a:xfrm>
            <a:off x="630936" y="3284984"/>
            <a:ext cx="3665763" cy="2819090"/>
          </a:xfrm>
        </p:spPr>
        <p:txBody>
          <a:bodyPr anchor="t">
            <a:normAutofit/>
          </a:bodyPr>
          <a:lstStyle/>
          <a:p>
            <a:endParaRPr lang="en-GB" sz="1600" dirty="0"/>
          </a:p>
          <a:p>
            <a:endParaRPr lang="en-GB" sz="1600" dirty="0"/>
          </a:p>
          <a:p>
            <a:endParaRPr lang="en-GB" sz="1600" dirty="0"/>
          </a:p>
        </p:txBody>
      </p:sp>
      <p:cxnSp>
        <p:nvCxnSpPr>
          <p:cNvPr id="139" name="Straight Connector 138">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46" name="Picture 6" descr="http://t2.gstatic.com/images?q=tbn:ANd9GcQoYn9TkIHnDgPtAUehtTL4TodhCQdxeCYxRQdQAyUftIA8m1Y&amp;t=1&amp;usg=__MPSFFLjIWmyEagum9wqM_VGLF0I="/>
          <p:cNvPicPr>
            <a:picLocks noChangeAspect="1" noChangeArrowheads="1"/>
          </p:cNvPicPr>
          <p:nvPr/>
        </p:nvPicPr>
        <p:blipFill rotWithShape="1">
          <a:blip r:embed="rId3" cstate="print"/>
          <a:srcRect l="886" r="7655" b="-2"/>
          <a:stretch/>
        </p:blipFill>
        <p:spPr bwMode="auto">
          <a:xfrm>
            <a:off x="6588224" y="298391"/>
            <a:ext cx="1994394" cy="2975718"/>
          </a:xfrm>
          <a:prstGeom prst="rect">
            <a:avLst/>
          </a:prstGeom>
          <a:noFill/>
        </p:spPr>
      </p:pic>
      <p:sp>
        <p:nvSpPr>
          <p:cNvPr id="2" name="TextBox 1">
            <a:extLst>
              <a:ext uri="{FF2B5EF4-FFF2-40B4-BE49-F238E27FC236}">
                <a16:creationId xmlns:a16="http://schemas.microsoft.com/office/drawing/2014/main" id="{55E40392-7B18-4F2D-9F5A-203B94BE6AC3}"/>
              </a:ext>
            </a:extLst>
          </p:cNvPr>
          <p:cNvSpPr txBox="1"/>
          <p:nvPr/>
        </p:nvSpPr>
        <p:spPr>
          <a:xfrm>
            <a:off x="539557" y="3429001"/>
            <a:ext cx="4139390" cy="2554545"/>
          </a:xfrm>
          <a:prstGeom prst="rect">
            <a:avLst/>
          </a:prstGeom>
          <a:noFill/>
        </p:spPr>
        <p:txBody>
          <a:bodyPr wrap="square" rtlCol="0">
            <a:spAutoFit/>
          </a:bodyPr>
          <a:lstStyle/>
          <a:p>
            <a:r>
              <a:rPr lang="cy-GB" sz="1600" dirty="0"/>
              <a:t>Damcaniaeth </a:t>
            </a:r>
            <a:r>
              <a:rPr lang="cy-GB" sz="1600" dirty="0" err="1"/>
              <a:t>seicoanalytig</a:t>
            </a:r>
            <a:r>
              <a:rPr lang="cy-GB" sz="1600" dirty="0"/>
              <a:t>
Yn y 1930au a'r 1940au roedd rhieni'n chwilio am gymorth proffesiynol i blant cythryblus (</a:t>
            </a:r>
            <a:r>
              <a:rPr lang="cy-GB" sz="1600" dirty="0" err="1"/>
              <a:t>Bee</a:t>
            </a:r>
            <a:r>
              <a:rPr lang="cy-GB" sz="1600" dirty="0"/>
              <a:t> &amp;</a:t>
            </a:r>
            <a:r>
              <a:rPr lang="cy-GB" sz="1600" dirty="0" err="1"/>
              <a:t>Boyd</a:t>
            </a:r>
            <a:r>
              <a:rPr lang="cy-GB" sz="1600" dirty="0"/>
              <a:t>, 20).
Dadleuodd </a:t>
            </a:r>
            <a:r>
              <a:rPr lang="cy-GB" sz="1600" dirty="0" err="1"/>
              <a:t>Freud</a:t>
            </a:r>
            <a:r>
              <a:rPr lang="cy-GB" sz="1600" dirty="0"/>
              <a:t> fod gan blant gymhelliant biolegol –  </a:t>
            </a:r>
            <a:r>
              <a:rPr lang="cy-GB" sz="1600" i="1" dirty="0"/>
              <a:t>greddfau</a:t>
            </a:r>
            <a:r>
              <a:rPr lang="cy-GB" sz="1600" dirty="0"/>
              <a:t> sy’n gyrru ymddygiad, meddyliau a theimladau 
Sut mae plant yn datrys y materion hyn sy'n pennu gallu person i ddysgu, bwrw ymlaen ag eraill ac ati.  </a:t>
            </a:r>
          </a:p>
        </p:txBody>
      </p:sp>
      <p:sp>
        <p:nvSpPr>
          <p:cNvPr id="9" name="TextBox 8">
            <a:extLst>
              <a:ext uri="{FF2B5EF4-FFF2-40B4-BE49-F238E27FC236}">
                <a16:creationId xmlns:a16="http://schemas.microsoft.com/office/drawing/2014/main" id="{CAEF39C9-6F99-4A98-9511-8F023375CD94}"/>
              </a:ext>
            </a:extLst>
          </p:cNvPr>
          <p:cNvSpPr txBox="1"/>
          <p:nvPr/>
        </p:nvSpPr>
        <p:spPr>
          <a:xfrm>
            <a:off x="4770326" y="3429000"/>
            <a:ext cx="3834114" cy="3139321"/>
          </a:xfrm>
          <a:prstGeom prst="rect">
            <a:avLst/>
          </a:prstGeom>
          <a:noFill/>
        </p:spPr>
        <p:txBody>
          <a:bodyPr wrap="square">
            <a:spAutoFit/>
          </a:bodyPr>
          <a:lstStyle/>
          <a:p>
            <a:r>
              <a:rPr lang="en-GB" sz="1800" dirty="0"/>
              <a:t>Psychoanalytic theory</a:t>
            </a:r>
          </a:p>
          <a:p>
            <a:r>
              <a:rPr lang="en-GB" sz="1800" dirty="0"/>
              <a:t>In the 1930’s and 1940’s parent’s were seeking professional help for troubled children (Bee &amp; Boyd, 20).</a:t>
            </a:r>
          </a:p>
          <a:p>
            <a:r>
              <a:rPr lang="en-GB" sz="1800" dirty="0"/>
              <a:t>Freud argued that children have biological motivation – </a:t>
            </a:r>
            <a:r>
              <a:rPr lang="en-GB" sz="1800" i="1" dirty="0"/>
              <a:t>instinctive drives </a:t>
            </a:r>
            <a:r>
              <a:rPr lang="en-GB" sz="1800" dirty="0"/>
              <a:t>that fuel behaviour, thoughts and feelings</a:t>
            </a:r>
            <a:r>
              <a:rPr lang="en-GB" sz="1800" i="1" dirty="0"/>
              <a:t> </a:t>
            </a:r>
          </a:p>
          <a:p>
            <a:r>
              <a:rPr lang="en-GB" sz="1800" dirty="0"/>
              <a:t>It is how children resolve these issues that determines a person’s ability to learn, get on with others etc.  </a:t>
            </a:r>
          </a:p>
        </p:txBody>
      </p:sp>
    </p:spTree>
  </p:cSld>
  <p:clrMapOvr>
    <a:overrideClrMapping bg1="dk1" tx1="lt1" bg2="dk2" tx2="lt2" accent1="accent1" accent2="accent2" accent3="accent3" accent4="accent4" accent5="accent5" accent6="accent6" hlink="hlink" folHlink="folHlink"/>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630936" y="932961"/>
            <a:ext cx="3665763" cy="1777419"/>
          </a:xfrm>
        </p:spPr>
        <p:txBody>
          <a:bodyPr anchor="b">
            <a:normAutofit/>
          </a:bodyPr>
          <a:lstStyle/>
          <a:p>
            <a:r>
              <a:rPr lang="en-GB" sz="3500" dirty="0" err="1"/>
              <a:t>Natur</a:t>
            </a:r>
            <a:r>
              <a:rPr lang="en-GB" sz="3500" dirty="0"/>
              <a:t>/ Nature……</a:t>
            </a:r>
            <a:br>
              <a:rPr lang="en-GB" sz="3500" dirty="0"/>
            </a:br>
            <a:r>
              <a:rPr lang="en-GB" sz="3500" dirty="0"/>
              <a:t>John Bowlby (1907 – 1990) </a:t>
            </a:r>
          </a:p>
        </p:txBody>
      </p:sp>
      <p:sp>
        <p:nvSpPr>
          <p:cNvPr id="11267" name="Rectangle 3"/>
          <p:cNvSpPr>
            <a:spLocks noGrp="1" noChangeArrowheads="1"/>
          </p:cNvSpPr>
          <p:nvPr>
            <p:ph idx="1"/>
          </p:nvPr>
        </p:nvSpPr>
        <p:spPr>
          <a:xfrm>
            <a:off x="630936" y="2894530"/>
            <a:ext cx="3665763" cy="3209544"/>
          </a:xfrm>
        </p:spPr>
        <p:txBody>
          <a:bodyPr anchor="t">
            <a:normAutofit/>
          </a:bodyPr>
          <a:lstStyle/>
          <a:p>
            <a:r>
              <a:rPr lang="cy-GB" sz="1400" dirty="0"/>
              <a:t>Credai fod datblygiad ymlyniad rhwng y fam a’r babi yn gynhenid.</a:t>
            </a:r>
          </a:p>
          <a:p>
            <a:pPr marL="342900" lvl="1" indent="0">
              <a:buNone/>
            </a:pPr>
            <a:r>
              <a:rPr lang="cy-GB" sz="1400" dirty="0"/>
              <a:t>Awgrymodd fod pob plentyn wedi adeiladu ymddygiad greddfol tuag at y fam. e.e. crio, cyswllt llygaid a gwenu gyda'r fam.</a:t>
            </a:r>
          </a:p>
          <a:p>
            <a:pPr marL="342900" lvl="1" indent="0">
              <a:buNone/>
            </a:pPr>
            <a:r>
              <a:rPr lang="cy-GB" sz="1400" dirty="0"/>
              <a:t>Yn yr un modd, mae'r fam yn ymateb yn reddfol mewn ffyrdd eraill i’r baban. e.e. amddiffyn babi ar adegau bregus
Mae cysoni gweithredu rhwng y fam a'r plentyn yn creu ymlyniad.</a:t>
            </a:r>
          </a:p>
          <a:p>
            <a:pPr marL="342900" lvl="1" indent="0">
              <a:buNone/>
            </a:pPr>
            <a:r>
              <a:rPr lang="cy-GB" sz="1400" dirty="0"/>
              <a:t>Ychydig iawn yw’r pwyslais a roddai </a:t>
            </a:r>
            <a:r>
              <a:rPr lang="cy-GB" sz="1400" dirty="0" err="1"/>
              <a:t>Bowlby</a:t>
            </a:r>
            <a:r>
              <a:rPr lang="cy-GB" sz="1400" dirty="0"/>
              <a:t> ar ddylanwad y tad (</a:t>
            </a:r>
            <a:r>
              <a:rPr lang="cy-GB" sz="1400" dirty="0" err="1"/>
              <a:t>Doherty</a:t>
            </a:r>
            <a:r>
              <a:rPr lang="cy-GB" sz="1400" dirty="0"/>
              <a:t> a Hughes, 2009)</a:t>
            </a:r>
          </a:p>
          <a:p>
            <a:pPr>
              <a:buFontTx/>
              <a:buNone/>
            </a:pPr>
            <a:endParaRPr lang="en-GB" sz="1400" dirty="0"/>
          </a:p>
        </p:txBody>
      </p:sp>
      <p:cxnSp>
        <p:nvCxnSpPr>
          <p:cNvPr id="77" name="Straight Connector 7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4514" name="Picture 2" descr="http://www.energyenhancement.org/YogaPictures/Bowlby-attachment.jpg"/>
          <p:cNvPicPr>
            <a:picLocks noChangeAspect="1" noChangeArrowheads="1"/>
          </p:cNvPicPr>
          <p:nvPr/>
        </p:nvPicPr>
        <p:blipFill rotWithShape="1">
          <a:blip r:embed="rId3" cstate="print"/>
          <a:srcRect l="15367" r="17611" b="1"/>
          <a:stretch/>
        </p:blipFill>
        <p:spPr bwMode="auto">
          <a:xfrm>
            <a:off x="6912257" y="27127"/>
            <a:ext cx="2117049" cy="3158723"/>
          </a:xfrm>
          <a:prstGeom prst="rect">
            <a:avLst/>
          </a:prstGeom>
          <a:noFill/>
        </p:spPr>
      </p:pic>
      <p:sp>
        <p:nvSpPr>
          <p:cNvPr id="2" name="TextBox 1">
            <a:extLst>
              <a:ext uri="{FF2B5EF4-FFF2-40B4-BE49-F238E27FC236}">
                <a16:creationId xmlns:a16="http://schemas.microsoft.com/office/drawing/2014/main" id="{060CBD79-4EDE-4975-8439-F675AEA7A2A5}"/>
              </a:ext>
            </a:extLst>
          </p:cNvPr>
          <p:cNvSpPr txBox="1"/>
          <p:nvPr/>
        </p:nvSpPr>
        <p:spPr>
          <a:xfrm>
            <a:off x="5004048" y="3212976"/>
            <a:ext cx="3816418" cy="3108543"/>
          </a:xfrm>
          <a:prstGeom prst="rect">
            <a:avLst/>
          </a:prstGeom>
          <a:noFill/>
        </p:spPr>
        <p:txBody>
          <a:bodyPr wrap="square" rtlCol="0">
            <a:spAutoFit/>
          </a:bodyPr>
          <a:lstStyle/>
          <a:p>
            <a:r>
              <a:rPr lang="en-GB" sz="1400" dirty="0"/>
              <a:t>Believed that development of </a:t>
            </a:r>
            <a:r>
              <a:rPr lang="en-GB" sz="1400" i="1" dirty="0"/>
              <a:t>attachment</a:t>
            </a:r>
            <a:r>
              <a:rPr lang="en-GB" sz="1400" dirty="0"/>
              <a:t> between mother / baby was innate.</a:t>
            </a:r>
          </a:p>
          <a:p>
            <a:pPr lvl="1"/>
            <a:r>
              <a:rPr lang="en-GB" sz="1400" dirty="0"/>
              <a:t>He suggested that each child has built- in, instinctive behaviours towards the mother. e.g. crying, smiling eye contact with the mother.</a:t>
            </a:r>
          </a:p>
          <a:p>
            <a:pPr lvl="1"/>
            <a:r>
              <a:rPr lang="en-GB" sz="1400" dirty="0"/>
              <a:t>Similarly, the mother responds with other instinctive towards the infant. e.g. protect baby at vulnerable times</a:t>
            </a:r>
          </a:p>
          <a:p>
            <a:pPr lvl="1"/>
            <a:r>
              <a:rPr lang="en-GB" sz="1400" dirty="0"/>
              <a:t>The synchrony of action between mother and child produces attachment.</a:t>
            </a:r>
          </a:p>
          <a:p>
            <a:pPr lvl="1"/>
            <a:r>
              <a:rPr lang="en-GB" sz="1400" dirty="0"/>
              <a:t>Bowlby placed very little emphasis on the influence of the father (Doherty and Hughes, 2009)</a:t>
            </a:r>
          </a:p>
        </p:txBody>
      </p:sp>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2" name="Rectangle 2"/>
          <p:cNvSpPr>
            <a:spLocks noGrp="1" noChangeArrowheads="1"/>
          </p:cNvSpPr>
          <p:nvPr>
            <p:ph type="title"/>
          </p:nvPr>
        </p:nvSpPr>
        <p:spPr>
          <a:xfrm>
            <a:off x="628650" y="1412488"/>
            <a:ext cx="2174391" cy="4363844"/>
          </a:xfrm>
        </p:spPr>
        <p:txBody>
          <a:bodyPr anchor="t">
            <a:normAutofit/>
          </a:bodyPr>
          <a:lstStyle/>
          <a:p>
            <a:r>
              <a:rPr lang="cy-GB" sz="3500" dirty="0">
                <a:solidFill>
                  <a:srgbClr val="FFFFFF"/>
                </a:solidFill>
              </a:rPr>
              <a:t>I grynhoi – Natur</a:t>
            </a:r>
            <a:br>
              <a:rPr lang="en-GB" sz="3500" dirty="0">
                <a:solidFill>
                  <a:srgbClr val="FFFFFF"/>
                </a:solidFill>
              </a:rPr>
            </a:br>
            <a:br>
              <a:rPr lang="en-GB" sz="3500" dirty="0">
                <a:solidFill>
                  <a:srgbClr val="FFFFFF"/>
                </a:solidFill>
              </a:rPr>
            </a:br>
            <a:r>
              <a:rPr lang="en-GB" sz="3500" dirty="0">
                <a:solidFill>
                  <a:srgbClr val="FFFFFF"/>
                </a:solidFill>
              </a:rPr>
              <a:t>Summing up - Nature</a:t>
            </a:r>
          </a:p>
        </p:txBody>
      </p:sp>
      <p:sp>
        <p:nvSpPr>
          <p:cNvPr id="10243" name="Rectangle 3"/>
          <p:cNvSpPr>
            <a:spLocks noGrp="1" noChangeArrowheads="1"/>
          </p:cNvSpPr>
          <p:nvPr>
            <p:ph sz="half" idx="1"/>
          </p:nvPr>
        </p:nvSpPr>
        <p:spPr>
          <a:xfrm>
            <a:off x="3285641" y="1412489"/>
            <a:ext cx="2570462" cy="4363844"/>
          </a:xfrm>
        </p:spPr>
        <p:txBody>
          <a:bodyPr>
            <a:normAutofit/>
          </a:bodyPr>
          <a:lstStyle/>
          <a:p>
            <a:r>
              <a:rPr lang="cy-GB" sz="2400" dirty="0"/>
              <a:t>Nid yw’r damcaniaethwyr hyn yn diystyru effaith yr amgylchedd ond yn dadlau bod rhaglennu genetig yn  dylanwadu’n gryf ar dwf a datblygiad y plentyn</a:t>
            </a:r>
            <a:r>
              <a:rPr lang="en-GB" sz="2400" dirty="0"/>
              <a:t>.</a:t>
            </a:r>
          </a:p>
          <a:p>
            <a:pPr>
              <a:buFontTx/>
              <a:buNone/>
            </a:pPr>
            <a:endParaRPr lang="en-GB" sz="1700" dirty="0"/>
          </a:p>
        </p:txBody>
      </p:sp>
      <p:cxnSp>
        <p:nvCxnSpPr>
          <p:cNvPr id="1024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99B8F197-BF97-4727-A112-AD9FB621B944}"/>
              </a:ext>
            </a:extLst>
          </p:cNvPr>
          <p:cNvSpPr>
            <a:spLocks noGrp="1"/>
          </p:cNvSpPr>
          <p:nvPr>
            <p:ph sz="half" idx="2"/>
          </p:nvPr>
        </p:nvSpPr>
        <p:spPr>
          <a:xfrm>
            <a:off x="6338703" y="1412489"/>
            <a:ext cx="2398275" cy="4363844"/>
          </a:xfrm>
        </p:spPr>
        <p:txBody>
          <a:bodyPr>
            <a:normAutofit/>
          </a:bodyPr>
          <a:lstStyle/>
          <a:p>
            <a:r>
              <a:rPr lang="en-GB" sz="2400" dirty="0"/>
              <a:t>Such theorists do not discount the effect of the  environment but argue that genetic programming has a strong influences in the growth and development of the child.</a:t>
            </a:r>
          </a:p>
          <a:p>
            <a:endParaRPr lang="en-GB" sz="1700"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Rectangle 2"/>
          <p:cNvSpPr>
            <a:spLocks noGrp="1" noChangeArrowheads="1"/>
          </p:cNvSpPr>
          <p:nvPr>
            <p:ph type="title"/>
          </p:nvPr>
        </p:nvSpPr>
        <p:spPr>
          <a:xfrm>
            <a:off x="407022" y="1412488"/>
            <a:ext cx="2396019" cy="4363844"/>
          </a:xfrm>
        </p:spPr>
        <p:txBody>
          <a:bodyPr anchor="t">
            <a:normAutofit/>
          </a:bodyPr>
          <a:lstStyle/>
          <a:p>
            <a:r>
              <a:rPr lang="cy-GB" sz="3500" dirty="0">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Nurture</a:t>
            </a:r>
          </a:p>
        </p:txBody>
      </p:sp>
      <p:sp>
        <p:nvSpPr>
          <p:cNvPr id="23555" name="Rectangle 3"/>
          <p:cNvSpPr>
            <a:spLocks noGrp="1" noChangeArrowheads="1"/>
          </p:cNvSpPr>
          <p:nvPr>
            <p:ph sz="half" idx="1"/>
          </p:nvPr>
        </p:nvSpPr>
        <p:spPr>
          <a:xfrm>
            <a:off x="3285641" y="1412489"/>
            <a:ext cx="2570462" cy="4363844"/>
          </a:xfrm>
        </p:spPr>
        <p:txBody>
          <a:bodyPr>
            <a:normAutofit/>
          </a:bodyPr>
          <a:lstStyle/>
          <a:p>
            <a:pPr marL="0" indent="0">
              <a:buNone/>
            </a:pPr>
            <a:r>
              <a:rPr lang="cy-GB" sz="2000" dirty="0"/>
              <a:t>Sail damcaniaethau:</a:t>
            </a:r>
          </a:p>
          <a:p>
            <a:pPr>
              <a:buFontTx/>
              <a:buNone/>
            </a:pPr>
            <a:endParaRPr lang="cy-GB" sz="2000" dirty="0"/>
          </a:p>
          <a:p>
            <a:pPr lvl="1"/>
            <a:r>
              <a:rPr lang="cy-GB" sz="2000" dirty="0"/>
              <a:t>Mae damcaniaethwyr yn credu bod llawer o'r hyn yr ydym yn dod yn deillio o brofiadau a'r rhyngweithio sydd gennym yn yr amgylcheddau rydym yn byw ynddynt. </a:t>
            </a:r>
          </a:p>
          <a:p>
            <a:pPr marL="0" indent="0">
              <a:buNone/>
            </a:pPr>
            <a:endParaRPr lang="en-GB" sz="1700" dirty="0"/>
          </a:p>
        </p:txBody>
      </p:sp>
      <p:cxnSp>
        <p:nvCxnSpPr>
          <p:cNvPr id="2355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FC9D365-AE51-423C-A257-FD8FD7488FA3}"/>
              </a:ext>
            </a:extLst>
          </p:cNvPr>
          <p:cNvSpPr>
            <a:spLocks noGrp="1"/>
          </p:cNvSpPr>
          <p:nvPr>
            <p:ph sz="half" idx="2"/>
          </p:nvPr>
        </p:nvSpPr>
        <p:spPr>
          <a:xfrm>
            <a:off x="6338703" y="1412489"/>
            <a:ext cx="2398275" cy="4363844"/>
          </a:xfrm>
        </p:spPr>
        <p:txBody>
          <a:bodyPr>
            <a:normAutofit/>
          </a:bodyPr>
          <a:lstStyle/>
          <a:p>
            <a:pPr marL="0" indent="0">
              <a:buNone/>
            </a:pPr>
            <a:r>
              <a:rPr lang="en-GB" sz="2000" dirty="0"/>
              <a:t>Basis of theories:</a:t>
            </a:r>
          </a:p>
          <a:p>
            <a:pPr>
              <a:buFontTx/>
              <a:buNone/>
            </a:pPr>
            <a:endParaRPr lang="en-GB" sz="2000" dirty="0"/>
          </a:p>
          <a:p>
            <a:pPr lvl="1"/>
            <a:r>
              <a:rPr lang="en-GB" sz="2000" dirty="0"/>
              <a:t>Theorists believe that much of what we become results from experiences and the interactions we have within the environments we inhabit. </a:t>
            </a:r>
          </a:p>
          <a:p>
            <a:endParaRPr lang="en-GB" sz="1700"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1"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8" name="Rectangle 2"/>
          <p:cNvSpPr>
            <a:spLocks noGrp="1" noChangeArrowheads="1"/>
          </p:cNvSpPr>
          <p:nvPr>
            <p:ph type="title"/>
          </p:nvPr>
        </p:nvSpPr>
        <p:spPr>
          <a:xfrm>
            <a:off x="251520" y="1412488"/>
            <a:ext cx="2551521" cy="4363844"/>
          </a:xfrm>
        </p:spPr>
        <p:txBody>
          <a:bodyPr anchor="t">
            <a:normAutofit fontScale="90000"/>
          </a:bodyPr>
          <a:lstStyle/>
          <a:p>
            <a:br>
              <a:rPr lang="en-GB" sz="3500" dirty="0">
                <a:solidFill>
                  <a:srgbClr val="FFFFFF"/>
                </a:solidFill>
              </a:rPr>
            </a:br>
            <a:r>
              <a:rPr lang="cy-GB" sz="3500" dirty="0">
                <a:solidFill>
                  <a:srgbClr val="FFFFFF"/>
                </a:solidFill>
              </a:rPr>
              <a:t>Magwraeth</a:t>
            </a:r>
            <a:r>
              <a:rPr lang="en-GB" sz="3500" dirty="0">
                <a:solidFill>
                  <a:srgbClr val="FFFFFF"/>
                </a:solidFill>
              </a:rPr>
              <a:t>…. </a:t>
            </a:r>
            <a:br>
              <a:rPr lang="en-GB" sz="3500" dirty="0">
                <a:solidFill>
                  <a:srgbClr val="FFFFFF"/>
                </a:solidFill>
              </a:rPr>
            </a:br>
            <a:r>
              <a:rPr lang="en-GB" sz="3500" dirty="0">
                <a:solidFill>
                  <a:srgbClr val="FFFFFF"/>
                </a:solidFill>
              </a:rPr>
              <a:t>Nurture….</a:t>
            </a:r>
            <a:br>
              <a:rPr lang="en-GB" sz="3500" dirty="0">
                <a:solidFill>
                  <a:srgbClr val="FFFFFF"/>
                </a:solidFill>
              </a:rPr>
            </a:br>
            <a:br>
              <a:rPr lang="en-GB" sz="3500" dirty="0">
                <a:solidFill>
                  <a:srgbClr val="FFFFFF"/>
                </a:solidFill>
              </a:rPr>
            </a:br>
            <a:r>
              <a:rPr lang="cy-GB" sz="1600" dirty="0">
                <a:solidFill>
                  <a:srgbClr val="FFFFFF"/>
                </a:solidFill>
              </a:rPr>
              <a:t>Mae dysgu yn broses ryngweithiol rhwng pobl a'u hamgylchedd cymdeithasol a ffisegol sy'n arwain at newidiadau mewn gwybodaeth, agweddau ac arferion.</a:t>
            </a:r>
            <a:br>
              <a:rPr lang="en-GB" sz="1600" dirty="0">
                <a:solidFill>
                  <a:srgbClr val="FFFFFF"/>
                </a:solidFill>
              </a:rPr>
            </a:br>
            <a:br>
              <a:rPr lang="en-GB" sz="1600" dirty="0">
                <a:solidFill>
                  <a:schemeClr val="bg1"/>
                </a:solidFill>
              </a:rPr>
            </a:br>
            <a:r>
              <a:rPr lang="en-GB" sz="1600" dirty="0">
                <a:solidFill>
                  <a:schemeClr val="bg1"/>
                </a:solidFill>
              </a:rPr>
              <a:t>Learning is an interactive process between people and their social and physical environment which results in changes in knowledge, attitudes and practices.</a:t>
            </a:r>
            <a:br>
              <a:rPr lang="en-GB" sz="3600" dirty="0"/>
            </a:br>
            <a:endParaRPr lang="en-GB" sz="3500" dirty="0">
              <a:solidFill>
                <a:srgbClr val="FFFFFF"/>
              </a:solidFill>
            </a:endParaRPr>
          </a:p>
        </p:txBody>
      </p:sp>
      <p:sp>
        <p:nvSpPr>
          <p:cNvPr id="14339" name="Rectangle 3"/>
          <p:cNvSpPr>
            <a:spLocks noGrp="1" noChangeArrowheads="1"/>
          </p:cNvSpPr>
          <p:nvPr>
            <p:ph sz="half" idx="1"/>
          </p:nvPr>
        </p:nvSpPr>
        <p:spPr>
          <a:xfrm>
            <a:off x="3285641" y="1412489"/>
            <a:ext cx="2570462" cy="4363844"/>
          </a:xfrm>
        </p:spPr>
        <p:txBody>
          <a:bodyPr>
            <a:normAutofit/>
          </a:bodyPr>
          <a:lstStyle/>
          <a:p>
            <a:pPr lvl="1"/>
            <a:r>
              <a:rPr lang="en-GB" sz="1600" b="1" dirty="0">
                <a:cs typeface="Arial" panose="020B0604020202020204" pitchFamily="34" charset="0"/>
              </a:rPr>
              <a:t>Ivan Pavlov(1849 -1936) – </a:t>
            </a:r>
            <a:r>
              <a:rPr lang="cy-GB" sz="1600" dirty="0">
                <a:cs typeface="Arial" panose="020B0604020202020204" pitchFamily="34" charset="0"/>
              </a:rPr>
              <a:t>cynhaliodd arbrofion gyda chŵn a oedd yn cynnwys cysylltu – cysylltu symbyliadau (cloch) ag ymateb (bwyd).</a:t>
            </a:r>
          </a:p>
          <a:p>
            <a:pPr lvl="1"/>
            <a:r>
              <a:rPr lang="cy-GB" sz="1600" dirty="0">
                <a:cs typeface="Arial" panose="020B0604020202020204" pitchFamily="34" charset="0"/>
              </a:rPr>
              <a:t> 'Cyflyru clasurol’ – yr athro’n gwneud rhywbeth sy'n sbarduno ymateb yn yr anifail.</a:t>
            </a:r>
          </a:p>
          <a:p>
            <a:pPr lvl="1"/>
            <a:endParaRPr lang="cy-GB" sz="1600" dirty="0">
              <a:cs typeface="Arial" panose="020B0604020202020204" pitchFamily="34" charset="0"/>
            </a:endParaRPr>
          </a:p>
          <a:p>
            <a:pPr lvl="1"/>
            <a:endParaRPr lang="cy-GB" sz="1600" dirty="0">
              <a:cs typeface="Arial" panose="020B0604020202020204" pitchFamily="34" charset="0"/>
            </a:endParaRPr>
          </a:p>
          <a:p>
            <a:pPr lvl="1"/>
            <a:r>
              <a:rPr lang="en-GB" dirty="0">
                <a:hlinkClick r:id="rId3"/>
              </a:rPr>
              <a:t>Classical Conditioning - Ivan Pavlov - YouTube</a:t>
            </a:r>
            <a:endParaRPr lang="cy-GB" sz="1800" dirty="0"/>
          </a:p>
        </p:txBody>
      </p:sp>
      <p:cxnSp>
        <p:nvCxnSpPr>
          <p:cNvPr id="14342"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8011DB5-BD8F-45BB-9D08-265F9EF4882D}"/>
              </a:ext>
            </a:extLst>
          </p:cNvPr>
          <p:cNvSpPr>
            <a:spLocks noGrp="1"/>
          </p:cNvSpPr>
          <p:nvPr>
            <p:ph sz="half" idx="2"/>
          </p:nvPr>
        </p:nvSpPr>
        <p:spPr>
          <a:xfrm>
            <a:off x="6338703" y="1412489"/>
            <a:ext cx="2398275" cy="4363844"/>
          </a:xfrm>
        </p:spPr>
        <p:txBody>
          <a:bodyPr>
            <a:normAutofit/>
          </a:bodyPr>
          <a:lstStyle/>
          <a:p>
            <a:pPr lvl="1"/>
            <a:r>
              <a:rPr lang="en-GB" sz="1600" b="1" dirty="0"/>
              <a:t>Ivan Pavlov(1849 -1936)</a:t>
            </a:r>
            <a:r>
              <a:rPr lang="en-GB" sz="1600" dirty="0"/>
              <a:t> – conducted experiments with dogs involving association – associate a stimuli (bell) with a response (food).</a:t>
            </a:r>
          </a:p>
          <a:p>
            <a:pPr lvl="1"/>
            <a:r>
              <a:rPr lang="en-GB" sz="1600" dirty="0"/>
              <a:t> ‘Classical conditioning’ –teacher does something which triggers a response in the animal.</a:t>
            </a:r>
          </a:p>
          <a:p>
            <a:pPr marL="342900" lvl="1" indent="0">
              <a:buNone/>
            </a:pPr>
            <a:endParaRPr lang="en-GB" sz="1600" dirty="0"/>
          </a:p>
          <a:p>
            <a:pPr lvl="1"/>
            <a:r>
              <a:rPr lang="en-GB" sz="1600" dirty="0">
                <a:hlinkClick r:id="rId3"/>
              </a:rPr>
              <a:t>Classical Conditioning - Ivan Pavlov - YouTube</a:t>
            </a:r>
            <a:endParaRPr lang="en-GB" sz="1600" dirty="0"/>
          </a:p>
          <a:p>
            <a:endParaRPr lang="en-GB" sz="1600" dirty="0"/>
          </a:p>
        </p:txBody>
      </p:sp>
      <p:sp>
        <p:nvSpPr>
          <p:cNvPr id="4" name="Rectangle 3"/>
          <p:cNvSpPr/>
          <p:nvPr/>
        </p:nvSpPr>
        <p:spPr>
          <a:xfrm>
            <a:off x="1907704" y="5589240"/>
            <a:ext cx="4572000" cy="369332"/>
          </a:xfrm>
          <a:prstGeom prst="rect">
            <a:avLst/>
          </a:prstGeom>
        </p:spPr>
        <p:txBody>
          <a:bodyPr>
            <a:spAutoFit/>
          </a:bodyPr>
          <a:lstStyle/>
          <a:p>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26745001-A54D-4B8B-9723-5CB043067A95}"/>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t="25467" r="27" b="27"/>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en-US" sz="2300" dirty="0">
                <a:solidFill>
                  <a:schemeClr val="bg1"/>
                </a:solidFill>
              </a:rPr>
              <a:t>B. F. Skinner (1904-1990)</a:t>
            </a:r>
          </a:p>
        </p:txBody>
      </p:sp>
      <p:cxnSp>
        <p:nvCxnSpPr>
          <p:cNvPr id="75" name="Straight Connector 7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lnSpcReduction="10000"/>
          </a:bodyPr>
          <a:lstStyle/>
          <a:p>
            <a:pPr indent="-228600" defTabSz="914400"/>
            <a:r>
              <a:rPr lang="cy-GB" sz="1500" dirty="0">
                <a:solidFill>
                  <a:schemeClr val="bg1"/>
                </a:solidFill>
              </a:rPr>
              <a:t>Mae cyflyru gweithredwr (y cyfeirir ato weithiau yn </a:t>
            </a:r>
            <a:r>
              <a:rPr lang="cy-GB" sz="1500" b="1" dirty="0">
                <a:solidFill>
                  <a:schemeClr val="bg1"/>
                </a:solidFill>
              </a:rPr>
              <a:t>gyflyru offerynnol</a:t>
            </a:r>
            <a:r>
              <a:rPr lang="cy-GB" sz="1500" dirty="0">
                <a:solidFill>
                  <a:schemeClr val="bg1"/>
                </a:solidFill>
              </a:rPr>
              <a:t>) yn ddull o ddysgu sy'n digwydd drwy wobrau a chosbau am ymddygiad</a:t>
            </a:r>
            <a:r>
              <a:rPr lang="en-US" sz="1500" dirty="0">
                <a:solidFill>
                  <a:schemeClr val="bg1"/>
                </a:solidFill>
              </a:rPr>
              <a:t>.</a:t>
            </a:r>
          </a:p>
          <a:p>
            <a:pPr indent="-228600" defTabSz="914400"/>
            <a:r>
              <a:rPr lang="en-US" sz="1500" dirty="0">
                <a:solidFill>
                  <a:schemeClr val="bg1"/>
                </a:solidFill>
              </a:rPr>
              <a:t>Operant conditioning (sometimes referred to as </a:t>
            </a:r>
            <a:r>
              <a:rPr lang="en-US" sz="1500" b="1" dirty="0">
                <a:solidFill>
                  <a:schemeClr val="bg1"/>
                </a:solidFill>
              </a:rPr>
              <a:t>instrumental conditioning</a:t>
            </a:r>
            <a:r>
              <a:rPr lang="en-US" sz="1500" dirty="0">
                <a:solidFill>
                  <a:schemeClr val="bg1"/>
                </a:solidFill>
              </a:rPr>
              <a:t>) is a method of learning that occurs through rewards and punishments for </a:t>
            </a:r>
            <a:r>
              <a:rPr lang="en-US" sz="1500" dirty="0" err="1">
                <a:solidFill>
                  <a:schemeClr val="bg1"/>
                </a:solidFill>
              </a:rPr>
              <a:t>behaviour</a:t>
            </a:r>
            <a:r>
              <a:rPr lang="en-US" sz="1500" dirty="0">
                <a:solidFill>
                  <a:schemeClr val="bg1"/>
                </a:solidFill>
              </a:rPr>
              <a:t>.</a:t>
            </a: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630935" y="474146"/>
            <a:ext cx="7886695" cy="1197864"/>
          </a:xfrm>
        </p:spPr>
        <p:txBody>
          <a:bodyPr vert="horz" lIns="91440" tIns="45720" rIns="91440" bIns="45720" rtlCol="0" anchor="ctr">
            <a:normAutofit/>
          </a:bodyPr>
          <a:lstStyle/>
          <a:p>
            <a:pPr defTabSz="914400"/>
            <a:r>
              <a:rPr lang="en-US" sz="3700" dirty="0" err="1"/>
              <a:t>Magwraeth</a:t>
            </a:r>
            <a:r>
              <a:rPr lang="en-US" sz="3700" dirty="0"/>
              <a:t>….         Nurture….</a:t>
            </a:r>
            <a:br>
              <a:rPr lang="en-US" sz="3700" dirty="0"/>
            </a:br>
            <a:endParaRPr lang="en-US" sz="3700" dirty="0"/>
          </a:p>
        </p:txBody>
      </p:sp>
      <p:cxnSp>
        <p:nvCxnSpPr>
          <p:cNvPr id="16390" name="Straight Connector 137">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6616"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See the source image">
            <a:extLst>
              <a:ext uri="{FF2B5EF4-FFF2-40B4-BE49-F238E27FC236}">
                <a16:creationId xmlns:a16="http://schemas.microsoft.com/office/drawing/2014/main" id="{27134F10-08E3-44DE-AF34-F6C004A0336A}"/>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807" r="3" b="3"/>
          <a:stretch/>
        </p:blipFill>
        <p:spPr bwMode="auto">
          <a:xfrm>
            <a:off x="626364" y="2002117"/>
            <a:ext cx="4661846" cy="4171569"/>
          </a:xfrm>
          <a:prstGeom prst="rect">
            <a:avLst/>
          </a:prstGeom>
          <a:noFill/>
          <a:extLst>
            <a:ext uri="{909E8E84-426E-40DD-AFC4-6F175D3DCCD1}">
              <a14:hiddenFill xmlns:a14="http://schemas.microsoft.com/office/drawing/2010/main">
                <a:solidFill>
                  <a:srgbClr val="FFFFFF"/>
                </a:solidFill>
              </a14:hiddenFill>
            </a:ext>
          </a:extLst>
        </p:spPr>
      </p:pic>
      <p:sp>
        <p:nvSpPr>
          <p:cNvPr id="16387" name="Rectangle 3"/>
          <p:cNvSpPr>
            <a:spLocks noGrp="1" noChangeArrowheads="1"/>
          </p:cNvSpPr>
          <p:nvPr>
            <p:ph sz="half" idx="1"/>
          </p:nvPr>
        </p:nvSpPr>
        <p:spPr>
          <a:xfrm>
            <a:off x="5649985" y="1999578"/>
            <a:ext cx="2867644" cy="4171568"/>
          </a:xfrm>
        </p:spPr>
        <p:txBody>
          <a:bodyPr vert="horz" lIns="91440" tIns="45720" rIns="91440" bIns="45720" rtlCol="0" anchor="ctr">
            <a:normAutofit fontScale="70000" lnSpcReduction="20000"/>
          </a:bodyPr>
          <a:lstStyle/>
          <a:p>
            <a:pPr indent="-228600" defTabSz="914400"/>
            <a:r>
              <a:rPr lang="cy-GB" sz="2400" dirty="0"/>
              <a:t>Damcaniaeth dysgu cymdeithasol </a:t>
            </a:r>
            <a:r>
              <a:rPr lang="cy-GB" sz="2400" dirty="0" err="1"/>
              <a:t>Albert</a:t>
            </a:r>
            <a:r>
              <a:rPr lang="cy-GB" sz="2400" dirty="0"/>
              <a:t> </a:t>
            </a:r>
            <a:r>
              <a:rPr lang="cy-GB" sz="2400" dirty="0" err="1"/>
              <a:t>Bandura</a:t>
            </a:r>
            <a:r>
              <a:rPr lang="cy-GB" sz="2400" dirty="0"/>
              <a:t> </a:t>
            </a:r>
            <a:r>
              <a:rPr lang="en-US" sz="2400" dirty="0"/>
              <a:t>(1977) </a:t>
            </a:r>
          </a:p>
          <a:p>
            <a:pPr indent="-228600" defTabSz="914400"/>
            <a:r>
              <a:rPr lang="en-US" sz="2400" dirty="0"/>
              <a:t>Albert Bandura’s Social learning theory (1977) </a:t>
            </a:r>
          </a:p>
          <a:p>
            <a:pPr indent="-228600" defTabSz="914400"/>
            <a:endParaRPr lang="en-US" sz="2400" dirty="0"/>
          </a:p>
          <a:p>
            <a:pPr indent="-228600" defTabSz="914400"/>
            <a:endParaRPr lang="en-US" sz="2400" dirty="0"/>
          </a:p>
          <a:p>
            <a:pPr indent="-228600" defTabSz="914400"/>
            <a:r>
              <a:rPr lang="cy-GB" sz="2400" dirty="0"/>
              <a:t>Mae’r dysgu'n digwydd pan fydd plant yn gwylio eraill sy'n gweithredu’n ‘fodelau’.</a:t>
            </a:r>
          </a:p>
          <a:p>
            <a:pPr indent="-228600" defTabSz="914400"/>
            <a:r>
              <a:rPr lang="cy-GB" sz="2400" dirty="0"/>
              <a:t>Gwyliwch y </a:t>
            </a:r>
            <a:r>
              <a:rPr lang="cy-GB" sz="2400" dirty="0">
                <a:hlinkClick r:id="rId4"/>
              </a:rPr>
              <a:t>fideo</a:t>
            </a:r>
            <a:endParaRPr lang="cy-GB" sz="2400" dirty="0"/>
          </a:p>
          <a:p>
            <a:pPr indent="-228600" defTabSz="914400"/>
            <a:r>
              <a:rPr lang="en-US" sz="2400" dirty="0"/>
              <a:t>Learning takes place when children watch others who act as ‘models’.</a:t>
            </a:r>
          </a:p>
          <a:p>
            <a:pPr indent="-228600" defTabSz="914400"/>
            <a:r>
              <a:rPr lang="en-US" sz="2400" dirty="0"/>
              <a:t>Watch the </a:t>
            </a:r>
            <a:r>
              <a:rPr lang="en-US" sz="2400" dirty="0">
                <a:hlinkClick r:id="rId4"/>
              </a:rPr>
              <a:t>video</a:t>
            </a:r>
            <a:endParaRPr lang="en-US" sz="2400" dirty="0"/>
          </a:p>
          <a:p>
            <a:pPr indent="-228600" defTabSz="914400"/>
            <a:endParaRPr lang="en-US" sz="1700" dirty="0"/>
          </a:p>
        </p:txBody>
      </p:sp>
    </p:spTree>
  </p:cSld>
  <p:clrMapOvr>
    <a:overrideClrMapping bg1="dk1" tx1="lt1" bg2="dk2" tx2="lt2" accent1="accent1" accent2="accent2" accent3="accent3" accent4="accent4" accent5="accent5" accent6="accent6" hlink="hlink" folHlink="folHlink"/>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682" name="Rectangle 2"/>
          <p:cNvSpPr>
            <a:spLocks noGrp="1" noChangeArrowheads="1"/>
          </p:cNvSpPr>
          <p:nvPr>
            <p:ph type="title"/>
          </p:nvPr>
        </p:nvSpPr>
        <p:spPr>
          <a:xfrm>
            <a:off x="407022" y="1412489"/>
            <a:ext cx="2396019" cy="4363844"/>
          </a:xfrm>
        </p:spPr>
        <p:txBody>
          <a:bodyPr anchor="t">
            <a:normAutofit/>
          </a:bodyPr>
          <a:lstStyle/>
          <a:p>
            <a:r>
              <a:rPr lang="en-GB" sz="3500" dirty="0" err="1">
                <a:solidFill>
                  <a:srgbClr val="FFFFFF"/>
                </a:solidFill>
              </a:rPr>
              <a:t>Crynhoi</a:t>
            </a:r>
            <a:r>
              <a:rPr lang="en-GB" sz="3500" dirty="0">
                <a:solidFill>
                  <a:srgbClr val="FFFFFF"/>
                </a:solidFill>
              </a:rPr>
              <a:t>- </a:t>
            </a:r>
            <a:r>
              <a:rPr lang="en-GB" sz="3500" dirty="0" err="1">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Summing up- Nurture</a:t>
            </a:r>
            <a:endParaRPr lang="en-US" sz="3500" dirty="0">
              <a:solidFill>
                <a:srgbClr val="FFFFFF"/>
              </a:solidFill>
            </a:endParaRPr>
          </a:p>
        </p:txBody>
      </p:sp>
      <p:sp>
        <p:nvSpPr>
          <p:cNvPr id="71683" name="Rectangle 3"/>
          <p:cNvSpPr>
            <a:spLocks noGrp="1" noChangeArrowheads="1"/>
          </p:cNvSpPr>
          <p:nvPr>
            <p:ph sz="half" idx="1"/>
          </p:nvPr>
        </p:nvSpPr>
        <p:spPr>
          <a:xfrm>
            <a:off x="3285641" y="1412489"/>
            <a:ext cx="2570462" cy="4363844"/>
          </a:xfrm>
        </p:spPr>
        <p:txBody>
          <a:bodyPr>
            <a:normAutofit lnSpcReduction="10000"/>
          </a:bodyPr>
          <a:lstStyle/>
          <a:p>
            <a:r>
              <a:rPr lang="en-GB" sz="2000" dirty="0" err="1"/>
              <a:t>Yn</a:t>
            </a:r>
            <a:r>
              <a:rPr lang="en-GB" sz="2000" dirty="0"/>
              <a:t> </a:t>
            </a:r>
            <a:r>
              <a:rPr lang="en-GB" sz="2000" dirty="0" err="1"/>
              <a:t>ôl</a:t>
            </a:r>
            <a:r>
              <a:rPr lang="en-GB" sz="2000" dirty="0"/>
              <a:t> </a:t>
            </a:r>
            <a:r>
              <a:rPr lang="en-GB" sz="2000" dirty="0" err="1"/>
              <a:t>damcaniaethau</a:t>
            </a:r>
            <a:r>
              <a:rPr lang="en-GB" sz="2000" dirty="0"/>
              <a:t> </a:t>
            </a:r>
            <a:r>
              <a:rPr lang="en-GB" sz="2000" dirty="0" err="1"/>
              <a:t>anogaeth</a:t>
            </a:r>
            <a:r>
              <a:rPr lang="en-GB" sz="2000" dirty="0"/>
              <a:t> </a:t>
            </a:r>
            <a:r>
              <a:rPr lang="en-GB" sz="2000" dirty="0" err="1"/>
              <a:t>o'r</a:t>
            </a:r>
            <a:r>
              <a:rPr lang="en-GB" sz="2000" dirty="0"/>
              <a:t> </a:t>
            </a:r>
            <a:r>
              <a:rPr lang="en-GB" sz="2000" dirty="0" err="1"/>
              <a:t>fath</a:t>
            </a:r>
            <a:r>
              <a:rPr lang="en-GB" sz="2000" dirty="0"/>
              <a:t>, </a:t>
            </a:r>
            <a:r>
              <a:rPr lang="en-GB" sz="2000" dirty="0" err="1"/>
              <a:t>mae</a:t>
            </a:r>
            <a:r>
              <a:rPr lang="en-GB" sz="2000" dirty="0"/>
              <a:t> </a:t>
            </a:r>
            <a:r>
              <a:rPr lang="en-GB" sz="2000" dirty="0" err="1"/>
              <a:t>profiadau</a:t>
            </a:r>
            <a:r>
              <a:rPr lang="en-GB" sz="2000" dirty="0"/>
              <a:t> </a:t>
            </a:r>
            <a:r>
              <a:rPr lang="en-GB" sz="2000" dirty="0" err="1"/>
              <a:t>plentyndod</a:t>
            </a:r>
            <a:r>
              <a:rPr lang="en-GB" sz="2000" dirty="0"/>
              <a:t> </a:t>
            </a:r>
            <a:r>
              <a:rPr lang="en-GB" sz="2000" dirty="0" err="1"/>
              <a:t>yn</a:t>
            </a:r>
            <a:r>
              <a:rPr lang="en-GB" sz="2000" dirty="0"/>
              <a:t> </a:t>
            </a:r>
            <a:r>
              <a:rPr lang="en-GB" sz="2000" dirty="0" err="1"/>
              <a:t>effeithio</a:t>
            </a:r>
            <a:r>
              <a:rPr lang="en-GB" sz="2000" dirty="0"/>
              <a:t> </a:t>
            </a:r>
            <a:r>
              <a:rPr lang="en-GB" sz="2000" dirty="0" err="1"/>
              <a:t>ar</a:t>
            </a:r>
            <a:r>
              <a:rPr lang="en-GB" sz="2000" dirty="0"/>
              <a:t> </a:t>
            </a:r>
            <a:r>
              <a:rPr lang="en-GB" sz="2000" dirty="0" err="1"/>
              <a:t>ddysgu</a:t>
            </a:r>
            <a:r>
              <a:rPr lang="en-GB" sz="2000" dirty="0"/>
              <a:t>, </a:t>
            </a:r>
            <a:r>
              <a:rPr lang="en-GB" sz="2000" dirty="0" err="1"/>
              <a:t>datblygiad</a:t>
            </a:r>
            <a:r>
              <a:rPr lang="en-GB" sz="2000" dirty="0"/>
              <a:t> a </a:t>
            </a:r>
            <a:r>
              <a:rPr lang="en-GB" sz="2000" dirty="0" err="1"/>
              <a:t>lles</a:t>
            </a:r>
            <a:r>
              <a:rPr lang="en-GB" sz="2000" dirty="0"/>
              <a:t> plant a </a:t>
            </a:r>
            <a:r>
              <a:rPr lang="en-GB" sz="2000" dirty="0" err="1"/>
              <a:t>phobl</a:t>
            </a:r>
            <a:r>
              <a:rPr lang="en-GB" sz="2000" dirty="0"/>
              <a:t> </a:t>
            </a:r>
            <a:r>
              <a:rPr lang="en-GB" sz="2000" dirty="0" err="1"/>
              <a:t>ifanc</a:t>
            </a:r>
            <a:r>
              <a:rPr lang="en-GB" sz="2000" dirty="0"/>
              <a:t>. </a:t>
            </a:r>
            <a:r>
              <a:rPr lang="en-GB" sz="2000" dirty="0" err="1"/>
              <a:t>Caiff</a:t>
            </a:r>
            <a:r>
              <a:rPr lang="en-GB" sz="2000" dirty="0"/>
              <a:t> </a:t>
            </a:r>
            <a:r>
              <a:rPr lang="en-GB" sz="2000" dirty="0" err="1"/>
              <a:t>eu</a:t>
            </a:r>
            <a:r>
              <a:rPr lang="en-GB" sz="2000" dirty="0"/>
              <a:t> </a:t>
            </a:r>
            <a:r>
              <a:rPr lang="en-GB" sz="2000" dirty="0" err="1"/>
              <a:t>hymddygiad</a:t>
            </a:r>
            <a:r>
              <a:rPr lang="en-GB" sz="2000" dirty="0"/>
              <a:t> </a:t>
            </a:r>
            <a:r>
              <a:rPr lang="en-GB" sz="2000" dirty="0" err="1"/>
              <a:t>eu</a:t>
            </a:r>
            <a:r>
              <a:rPr lang="en-GB" sz="2000" dirty="0"/>
              <a:t> </a:t>
            </a:r>
            <a:r>
              <a:rPr lang="en-GB" sz="2000" dirty="0" err="1"/>
              <a:t>llunio</a:t>
            </a:r>
            <a:r>
              <a:rPr lang="en-GB" sz="2000" dirty="0"/>
              <a:t> </a:t>
            </a:r>
            <a:r>
              <a:rPr lang="en-GB" sz="2000" dirty="0" err="1"/>
              <a:t>gan</a:t>
            </a:r>
            <a:r>
              <a:rPr lang="en-GB" sz="2000" dirty="0"/>
              <a:t> y </a:t>
            </a:r>
            <a:r>
              <a:rPr lang="en-GB" sz="2000" dirty="0" err="1"/>
              <a:t>rhyngweithio</a:t>
            </a:r>
            <a:r>
              <a:rPr lang="en-GB" sz="2000" dirty="0"/>
              <a:t> </a:t>
            </a:r>
            <a:r>
              <a:rPr lang="en-GB" sz="2000" dirty="0" err="1"/>
              <a:t>sydd</a:t>
            </a:r>
            <a:r>
              <a:rPr lang="en-GB" sz="2000" dirty="0"/>
              <a:t> </a:t>
            </a:r>
            <a:r>
              <a:rPr lang="en-GB" sz="2000" dirty="0" err="1"/>
              <a:t>ganddynt</a:t>
            </a:r>
            <a:r>
              <a:rPr lang="en-GB" sz="2000" dirty="0"/>
              <a:t> </a:t>
            </a:r>
            <a:r>
              <a:rPr lang="en-GB" sz="2000" dirty="0" err="1"/>
              <a:t>â'r</a:t>
            </a:r>
            <a:r>
              <a:rPr lang="en-GB" sz="2000" dirty="0"/>
              <a:t> </a:t>
            </a:r>
            <a:r>
              <a:rPr lang="en-GB" sz="2000" dirty="0" err="1"/>
              <a:t>amgylchedd</a:t>
            </a:r>
            <a:r>
              <a:rPr lang="en-GB" sz="2000" dirty="0"/>
              <a:t> </a:t>
            </a:r>
            <a:r>
              <a:rPr lang="en-GB" sz="2000" dirty="0" err="1"/>
              <a:t>gan</a:t>
            </a:r>
            <a:r>
              <a:rPr lang="en-GB" sz="2000" dirty="0"/>
              <a:t> </a:t>
            </a:r>
            <a:r>
              <a:rPr lang="en-GB" sz="2000" dirty="0" err="1"/>
              <a:t>gynnwys</a:t>
            </a:r>
            <a:r>
              <a:rPr lang="en-GB" sz="2000" dirty="0"/>
              <a:t> y </a:t>
            </a:r>
            <a:r>
              <a:rPr lang="en-GB" sz="2000" dirty="0" err="1"/>
              <a:t>bobl</a:t>
            </a:r>
            <a:r>
              <a:rPr lang="en-GB" sz="2000" dirty="0"/>
              <a:t> y </a:t>
            </a:r>
            <a:r>
              <a:rPr lang="en-GB" sz="2000" dirty="0" err="1"/>
              <a:t>maent</a:t>
            </a:r>
            <a:r>
              <a:rPr lang="en-GB" sz="2000" dirty="0"/>
              <a:t> </a:t>
            </a:r>
            <a:r>
              <a:rPr lang="en-GB" sz="2000" dirty="0" err="1"/>
              <a:t>yn</a:t>
            </a:r>
            <a:r>
              <a:rPr lang="en-GB" sz="2000" dirty="0"/>
              <a:t> </a:t>
            </a:r>
            <a:r>
              <a:rPr lang="en-GB" sz="2000" dirty="0" err="1"/>
              <a:t>dod</a:t>
            </a:r>
            <a:r>
              <a:rPr lang="en-GB" sz="2000" dirty="0"/>
              <a:t> </a:t>
            </a:r>
            <a:r>
              <a:rPr lang="en-GB" sz="2000" dirty="0" err="1"/>
              <a:t>ar</a:t>
            </a:r>
            <a:r>
              <a:rPr lang="en-GB" sz="2000" dirty="0"/>
              <a:t> </a:t>
            </a:r>
            <a:r>
              <a:rPr lang="en-GB" sz="2000" dirty="0" err="1"/>
              <a:t>eu</a:t>
            </a:r>
            <a:r>
              <a:rPr lang="en-GB" sz="2000" dirty="0"/>
              <a:t> </a:t>
            </a:r>
            <a:r>
              <a:rPr lang="en-GB" sz="2000" dirty="0" err="1"/>
              <a:t>traws</a:t>
            </a:r>
            <a:r>
              <a:rPr lang="en-GB" sz="2000" dirty="0"/>
              <a:t>.</a:t>
            </a:r>
          </a:p>
          <a:p>
            <a:pPr>
              <a:buNone/>
            </a:pPr>
            <a:endParaRPr lang="en-US" sz="1700" dirty="0"/>
          </a:p>
        </p:txBody>
      </p:sp>
      <p:cxnSp>
        <p:nvCxnSpPr>
          <p:cNvPr id="7168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4705D25C-EE07-4581-A918-B9BE49B63B09}"/>
              </a:ext>
            </a:extLst>
          </p:cNvPr>
          <p:cNvSpPr>
            <a:spLocks noGrp="1"/>
          </p:cNvSpPr>
          <p:nvPr>
            <p:ph sz="half" idx="2"/>
          </p:nvPr>
        </p:nvSpPr>
        <p:spPr>
          <a:xfrm>
            <a:off x="6338703" y="1412489"/>
            <a:ext cx="2398275" cy="4363844"/>
          </a:xfrm>
        </p:spPr>
        <p:txBody>
          <a:bodyPr>
            <a:normAutofit lnSpcReduction="10000"/>
          </a:bodyPr>
          <a:lstStyle/>
          <a:p>
            <a:r>
              <a:rPr lang="en-GB" sz="2000" dirty="0"/>
              <a:t>According to such nurture theorists, childhood experiences affect the learning, development and wellbeing of children and young people. Their behaviours are shaped by the interactions that they have with the environment including the people they encounter.</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dirty="0">
                <a:solidFill>
                  <a:schemeClr val="bg1"/>
                </a:solidFill>
              </a:rPr>
              <a:t>NATUR neu FAGWRAETH?</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cy-GB" sz="1500" dirty="0">
                <a:solidFill>
                  <a:schemeClr val="bg1"/>
                </a:solidFill>
              </a:rPr>
              <a:t>Yn draddodiadol, credid bod sgiliau echddygol yn cael eu pennu drwy aeddfedu. Wedi’u rhaglennu ymlaen llaw? NATUR
Yn awr, ystyriwyd rhyngweithio rhwng ffactorau biolegol a thrwy brofiad. NATUR + MAGWRAETH</a:t>
            </a:r>
          </a:p>
          <a:p>
            <a:endParaRPr lang="en-GB" sz="1500" dirty="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extLst>
              <p:ext uri="{D42A27DB-BD31-4B8C-83A1-F6EECF244321}">
                <p14:modId xmlns:p14="http://schemas.microsoft.com/office/powerpoint/2010/main" val="3827103767"/>
              </p:ext>
            </p:extLst>
          </p:nvPr>
        </p:nvGraphicFramePr>
        <p:xfrm>
          <a:off x="251520" y="207135"/>
          <a:ext cx="8651301" cy="4889240"/>
        </p:xfrm>
        <a:graphic>
          <a:graphicData uri="http://schemas.openxmlformats.org/drawingml/2006/table">
            <a:tbl>
              <a:tblPr firstRow="1" bandRow="1">
                <a:tableStyleId>{5C22544A-7EE6-4342-B048-85BDC9FD1C3A}</a:tableStyleId>
              </a:tblPr>
              <a:tblGrid>
                <a:gridCol w="4521658">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45721">
                <a:tc>
                  <a:txBody>
                    <a:bodyPr/>
                    <a:lstStyle/>
                    <a:p>
                      <a:r>
                        <a:rPr lang="cy-GB" sz="1700" noProof="0" dirty="0"/>
                        <a:t>Dadleuon o blaid NATUR
</a:t>
                      </a:r>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1700" noProof="0" dirty="0"/>
                        <a:t>Dadleuon o blaid MAGWRAETH</a:t>
                      </a:r>
                      <a:r>
                        <a:rPr lang="en-GB" sz="1700" dirty="0"/>
                        <a:t>
</a:t>
                      </a:r>
                    </a:p>
                    <a:p>
                      <a:endParaRPr lang="en-GB" sz="1700" dirty="0"/>
                    </a:p>
                  </a:txBody>
                  <a:tcPr marL="112901" marR="112901" marT="56450" marB="56450"/>
                </a:tc>
                <a:extLst>
                  <a:ext uri="{0D108BD9-81ED-4DB2-BD59-A6C34878D82A}">
                    <a16:rowId xmlns:a16="http://schemas.microsoft.com/office/drawing/2014/main" val="98073770"/>
                  </a:ext>
                </a:extLst>
              </a:tr>
              <a:tr h="3799542">
                <a:tc>
                  <a:txBody>
                    <a:bodyPr/>
                    <a:lstStyle/>
                    <a:p>
                      <a:r>
                        <a:rPr lang="cy-GB" sz="1700" b="1" noProof="0" dirty="0">
                          <a:solidFill>
                            <a:srgbClr val="FF0000"/>
                          </a:solidFill>
                        </a:rPr>
                        <a:t>Cyn-addasu genetig
</a:t>
                      </a:r>
                      <a:r>
                        <a:rPr lang="cy-GB" sz="1700" noProof="0" dirty="0">
                          <a:sym typeface="Wingdings"/>
                        </a:rPr>
                        <a:t> </a:t>
                      </a:r>
                      <a:r>
                        <a:rPr lang="cy-GB" sz="1700" noProof="0" dirty="0"/>
                        <a:t>Mae gan blant mewn gwahanol ddiwylliannau gerrig milltir tebyg.</a:t>
                      </a:r>
                    </a:p>
                    <a:p>
                      <a:pPr marL="285750" indent="-285750">
                        <a:buFont typeface="Wingdings" panose="05000000000000000000" pitchFamily="2" charset="2"/>
                        <a:buChar char="s"/>
                      </a:pPr>
                      <a:r>
                        <a:rPr lang="cy-GB" sz="1700" noProof="0" dirty="0">
                          <a:sym typeface="Wingdings"/>
                        </a:rPr>
                        <a:t>Mae plant sydd ag anableddau yn cyflawni cerrig milltir mawr yn yr un drefn â phlant arferol</a:t>
                      </a:r>
                      <a:r>
                        <a:rPr lang="cy-GB" sz="2000" noProof="0" dirty="0"/>
                        <a:t>.</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cy-GB" sz="1700" b="1" noProof="0" dirty="0">
                          <a:solidFill>
                            <a:srgbClr val="FF0000"/>
                          </a:solidFill>
                        </a:rPr>
                        <a:t>Ffactorau amgylcheddol
</a:t>
                      </a:r>
                      <a:r>
                        <a:rPr lang="cy-GB" sz="1700" noProof="0" dirty="0">
                          <a:sym typeface="Wingdings"/>
                        </a:rPr>
                        <a:t> </a:t>
                      </a:r>
                      <a:r>
                        <a:rPr lang="cy-GB" sz="1700" noProof="0" dirty="0"/>
                        <a:t>Gan fod babanod mor anaeddfed yn gorfforol ar enedigaeth gall amrywiaeth o ffactorau amgylcheddol chwarae rhan bwysig </a:t>
                      </a:r>
                    </a:p>
                    <a:p>
                      <a:pPr marL="285750" indent="-285750">
                        <a:buFont typeface="Wingdings" panose="05000000000000000000" pitchFamily="2" charset="2"/>
                        <a:buChar char="s"/>
                      </a:pPr>
                      <a:r>
                        <a:rPr lang="cy-GB" sz="1700" noProof="0" dirty="0"/>
                        <a:t>Gall hyfforddiant ac ymarfer fod yn bwysig, e.e. canfu </a:t>
                      </a:r>
                      <a:r>
                        <a:rPr lang="cy-GB" sz="1700" noProof="0" dirty="0" err="1"/>
                        <a:t>Zelazo</a:t>
                      </a:r>
                      <a:r>
                        <a:rPr lang="cy-GB" sz="1700" noProof="0" dirty="0"/>
                        <a:t> (1983) fod babanod a gafodd ychydig funudau o hyfforddiant bob dydd gyda'r atgyrch camu yn dechrau cerdded yn gynharach na'r rhai na chawsant yr hyfforddiant hwn.</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11698893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a:solidFill>
                  <a:schemeClr val="bg1"/>
                </a:solidFill>
              </a:rPr>
              <a:t>NATURE or NURTURE?</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en-GB" sz="1500">
                <a:solidFill>
                  <a:schemeClr val="bg1"/>
                </a:solidFill>
              </a:rPr>
              <a:t>Traditionally motor skills were thought to be determined by maturation. Pre-programmed? NATURE</a:t>
            </a:r>
          </a:p>
          <a:p>
            <a:r>
              <a:rPr lang="en-GB" sz="1500">
                <a:solidFill>
                  <a:schemeClr val="bg1"/>
                </a:solidFill>
              </a:rPr>
              <a:t>Now, considered an interaction of biological and experiential factors. NATURE + NURTURE</a:t>
            </a:r>
            <a:endParaRPr lang="en-US" sz="1500">
              <a:solidFill>
                <a:schemeClr val="bg1"/>
              </a:solidFill>
            </a:endParaRPr>
          </a:p>
          <a:p>
            <a:endParaRPr lang="en-GB" sz="150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nvGraphicFramePr>
        <p:xfrm>
          <a:off x="241167" y="207135"/>
          <a:ext cx="8661654" cy="4445166"/>
        </p:xfrm>
        <a:graphic>
          <a:graphicData uri="http://schemas.openxmlformats.org/drawingml/2006/table">
            <a:tbl>
              <a:tblPr firstRow="1" bandRow="1">
                <a:tableStyleId>{5C22544A-7EE6-4342-B048-85BDC9FD1C3A}</a:tableStyleId>
              </a:tblPr>
              <a:tblGrid>
                <a:gridCol w="4532011">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37271">
                <a:tc>
                  <a:txBody>
                    <a:bodyPr/>
                    <a:lstStyle/>
                    <a:p>
                      <a:r>
                        <a:rPr lang="en-GB" sz="1700" dirty="0"/>
                        <a:t>Arguments to support NATURE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700" dirty="0"/>
                        <a:t>Arguments to support NURTURE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p>
                      <a:endParaRPr lang="en-GB" sz="1700" dirty="0"/>
                    </a:p>
                  </a:txBody>
                  <a:tcPr marL="112901" marR="112901" marT="56450" marB="56450"/>
                </a:tc>
                <a:extLst>
                  <a:ext uri="{0D108BD9-81ED-4DB2-BD59-A6C34878D82A}">
                    <a16:rowId xmlns:a16="http://schemas.microsoft.com/office/drawing/2014/main" val="98073770"/>
                  </a:ext>
                </a:extLst>
              </a:tr>
              <a:tr h="3555026">
                <a:tc>
                  <a:txBody>
                    <a:bodyPr/>
                    <a:lstStyle/>
                    <a:p>
                      <a:r>
                        <a:rPr lang="en-GB" sz="1700" b="1" dirty="0">
                          <a:solidFill>
                            <a:srgbClr val="FF0000"/>
                          </a:solidFill>
                        </a:rPr>
                        <a:t>Genetic pre-adaption</a:t>
                      </a:r>
                    </a:p>
                    <a:p>
                      <a:r>
                        <a:rPr lang="en-GB" sz="1700" dirty="0">
                          <a:sym typeface="Wingdings"/>
                        </a:rPr>
                        <a:t> </a:t>
                      </a:r>
                      <a:r>
                        <a:rPr lang="en-GB" sz="1700" dirty="0"/>
                        <a:t>Children in different cultures have similar milestones.</a:t>
                      </a:r>
                    </a:p>
                    <a:p>
                      <a:pPr marL="285750" indent="-285750">
                        <a:buFont typeface="Wingdings" panose="05000000000000000000" pitchFamily="2" charset="2"/>
                        <a:buChar char="s"/>
                      </a:pPr>
                      <a:r>
                        <a:rPr lang="en-GB" sz="1700" dirty="0">
                          <a:sym typeface="Wingdings"/>
                        </a:rPr>
                        <a:t>Children with disabilities </a:t>
                      </a:r>
                      <a:r>
                        <a:rPr lang="en-GB" sz="1700" dirty="0"/>
                        <a:t>achieve major milestones in the same order as normal </a:t>
                      </a:r>
                      <a:r>
                        <a:rPr lang="en-GB" sz="2000" dirty="0"/>
                        <a:t>children.</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en-GB" sz="1700" b="1" dirty="0">
                          <a:solidFill>
                            <a:srgbClr val="FF0000"/>
                          </a:solidFill>
                        </a:rPr>
                        <a:t>Environmental factors</a:t>
                      </a:r>
                    </a:p>
                    <a:p>
                      <a:r>
                        <a:rPr lang="en-GB" sz="1700" dirty="0">
                          <a:sym typeface="Wingdings"/>
                        </a:rPr>
                        <a:t> </a:t>
                      </a:r>
                      <a:r>
                        <a:rPr lang="en-GB" sz="1700" dirty="0"/>
                        <a:t>Because infants are so  physically immature at birth a variety of environmental factors can play a major role </a:t>
                      </a:r>
                    </a:p>
                    <a:p>
                      <a:pPr marL="285750" indent="-285750">
                        <a:buFont typeface="Wingdings" panose="05000000000000000000" pitchFamily="2" charset="2"/>
                        <a:buChar char="s"/>
                      </a:pPr>
                      <a:r>
                        <a:rPr lang="en-GB" sz="1700" dirty="0"/>
                        <a:t>Training and practice may be important, e.g. </a:t>
                      </a:r>
                      <a:r>
                        <a:rPr lang="en-GB" sz="1700" dirty="0" err="1"/>
                        <a:t>Zelazo</a:t>
                      </a:r>
                      <a:r>
                        <a:rPr lang="en-GB" sz="1700" dirty="0"/>
                        <a:t> (1983) found infants given a few minutes training each day with the stepping reflex began walking earlier than those who did not have this training.</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2438415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Cyfeiriadau</a:t>
            </a:r>
            <a:r>
              <a:rPr lang="en-GB" dirty="0"/>
              <a:t>/ References</a:t>
            </a:r>
          </a:p>
        </p:txBody>
      </p:sp>
      <p:sp>
        <p:nvSpPr>
          <p:cNvPr id="2" name="Content Placeholder 1"/>
          <p:cNvSpPr>
            <a:spLocks noGrp="1"/>
          </p:cNvSpPr>
          <p:nvPr>
            <p:ph idx="1"/>
          </p:nvPr>
        </p:nvSpPr>
        <p:spPr/>
        <p:txBody>
          <a:bodyPr>
            <a:normAutofit/>
          </a:bodyPr>
          <a:lstStyle/>
          <a:p>
            <a:r>
              <a:rPr lang="en-GB" sz="1800" dirty="0" err="1"/>
              <a:t>Bandura</a:t>
            </a:r>
            <a:r>
              <a:rPr lang="en-GB" sz="1800" dirty="0"/>
              <a:t>, A. (1977). </a:t>
            </a:r>
            <a:r>
              <a:rPr lang="en-GB" sz="1800" i="1" dirty="0"/>
              <a:t>Social Learning Theory</a:t>
            </a:r>
            <a:r>
              <a:rPr lang="en-GB" sz="1800" dirty="0"/>
              <a:t>. Englewood Cliffs, NJ: Prentice Hall</a:t>
            </a:r>
          </a:p>
        </p:txBody>
      </p:sp>
      <p:sp>
        <p:nvSpPr>
          <p:cNvPr id="4" name="Rectangle 3"/>
          <p:cNvSpPr/>
          <p:nvPr/>
        </p:nvSpPr>
        <p:spPr>
          <a:xfrm>
            <a:off x="539552" y="1340768"/>
            <a:ext cx="8136904" cy="3139321"/>
          </a:xfrm>
          <a:prstGeom prst="rect">
            <a:avLst/>
          </a:prstGeom>
        </p:spPr>
        <p:txBody>
          <a:bodyPr wrap="square">
            <a:spAutoFit/>
          </a:bodyPr>
          <a:lstStyle/>
          <a:p>
            <a:pPr>
              <a:buFont typeface="Arial" pitchFamily="34" charset="0"/>
              <a:buChar char="•"/>
            </a:pPr>
            <a:endParaRPr lang="en-GB" dirty="0"/>
          </a:p>
          <a:p>
            <a:endParaRPr lang="en-GB" dirty="0"/>
          </a:p>
          <a:p>
            <a:endParaRPr lang="en-GB" dirty="0"/>
          </a:p>
          <a:p>
            <a:pPr marL="285750" indent="-285750">
              <a:buFont typeface="Arial" panose="020B0604020202020204" pitchFamily="34" charset="0"/>
              <a:buChar char="•"/>
            </a:pPr>
            <a:r>
              <a:rPr lang="en-GB" dirty="0"/>
              <a:t>Boyd, D. &amp; Bee, H. (2014) </a:t>
            </a:r>
            <a:r>
              <a:rPr lang="en-GB" i="1" dirty="0"/>
              <a:t>Lifespan Development. 4</a:t>
            </a:r>
            <a:r>
              <a:rPr lang="en-GB" i="1" baseline="30000" dirty="0"/>
              <a:t>th</a:t>
            </a:r>
            <a:r>
              <a:rPr lang="en-GB" i="1" dirty="0"/>
              <a:t> Edition</a:t>
            </a:r>
            <a:r>
              <a:rPr lang="en-GB" dirty="0"/>
              <a:t>. Pearson. </a:t>
            </a:r>
            <a:r>
              <a:rPr lang="en-GB" dirty="0" err="1"/>
              <a:t>Allyn</a:t>
            </a:r>
            <a:r>
              <a:rPr lang="en-GB" dirty="0"/>
              <a:t> and Bacon.</a:t>
            </a:r>
          </a:p>
          <a:p>
            <a:pPr marL="285750" indent="-285750">
              <a:buFont typeface="Arial" panose="020B0604020202020204" pitchFamily="34" charset="0"/>
              <a:buChar char="•"/>
            </a:pPr>
            <a:r>
              <a:rPr lang="en-GB" dirty="0"/>
              <a:t>Doherty, J and Hughes, M. </a:t>
            </a:r>
            <a:r>
              <a:rPr lang="en-GB"/>
              <a:t>(2009) </a:t>
            </a:r>
            <a:r>
              <a:rPr lang="en-GB" i="1"/>
              <a:t>Child Development, Theory and Practice, </a:t>
            </a:r>
            <a:r>
              <a:rPr lang="en-GB"/>
              <a:t>Harlow: Pearson</a:t>
            </a:r>
          </a:p>
          <a:p>
            <a:pPr marL="285750" indent="-285750">
              <a:buFont typeface="Arial" panose="020B0604020202020204" pitchFamily="34" charset="0"/>
              <a:buChar char="•"/>
            </a:pPr>
            <a:r>
              <a:rPr lang="en-GB"/>
              <a:t>Skinner</a:t>
            </a:r>
            <a:r>
              <a:rPr lang="en-GB" dirty="0"/>
              <a:t>, B. F. (1950) Are theories of learning necessary? </a:t>
            </a:r>
            <a:r>
              <a:rPr lang="en-GB" i="1" dirty="0"/>
              <a:t>Psychological Review, 57</a:t>
            </a:r>
            <a:r>
              <a:rPr lang="en-GB" dirty="0"/>
              <a:t>, 193-216.</a:t>
            </a:r>
          </a:p>
          <a:p>
            <a:pPr marL="285750" indent="-285750">
              <a:buFont typeface="Arial" panose="020B0604020202020204" pitchFamily="34" charset="0"/>
              <a:buChar char="•"/>
            </a:pPr>
            <a:r>
              <a:rPr lang="en-GB" dirty="0" err="1"/>
              <a:t>Zelazo</a:t>
            </a:r>
            <a:r>
              <a:rPr lang="en-GB" dirty="0"/>
              <a:t>, P.R. (1983) </a:t>
            </a:r>
            <a:r>
              <a:rPr lang="en-GB" i="1" dirty="0"/>
              <a:t>The development of walking: new findings and old assumptions. Journal of Motor Behaviour, 15 pp 99-137</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F06F72AB17514DA091E3E358917709" ma:contentTypeVersion="0" ma:contentTypeDescription="Create a new document." ma:contentTypeScope="" ma:versionID="5693bb65d5aaaf8945f0940965b5c70a">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6E4EB9-8948-4439-BC7E-75326C33F2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6AC790F7-497F-4D0B-AD9D-CEF0440221AC}">
  <ds:schemaRefs>
    <ds:schemaRef ds:uri="http://schemas.microsoft.com/office/2006/metadata/properties"/>
  </ds:schemaRefs>
</ds:datastoreItem>
</file>

<file path=customXml/itemProps3.xml><?xml version="1.0" encoding="utf-8"?>
<ds:datastoreItem xmlns:ds="http://schemas.openxmlformats.org/officeDocument/2006/customXml" ds:itemID="{9838A5AE-0542-4569-81FC-A6B85132DE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613</TotalTime>
  <Words>2913</Words>
  <Application>Microsoft Office PowerPoint</Application>
  <PresentationFormat>On-screen Show (4:3)</PresentationFormat>
  <Paragraphs>309</Paragraphs>
  <Slides>30</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Tw Cen MT</vt:lpstr>
      <vt:lpstr>Wingdings</vt:lpstr>
      <vt:lpstr>Office Theme</vt:lpstr>
      <vt:lpstr>Bioleg a datblygiad  Biology and development
</vt:lpstr>
      <vt:lpstr>Trosolwg                           Overview</vt:lpstr>
      <vt:lpstr>Datblygiad cyn-geni
 Prenatal development</vt:lpstr>
      <vt:lpstr>Beichiogrwydd                      Gestation </vt:lpstr>
      <vt:lpstr>Datblygiad o genhedliad i enedigaeth Development from conception to birth</vt:lpstr>
      <vt:lpstr>O’r cenhedlu i’r geni Conception to birth</vt:lpstr>
      <vt:lpstr>Gwahaniaethau rhyw mewn datblygiad cyn geni
  Sex differences in prenatal development</vt:lpstr>
      <vt:lpstr>Gwahaniaethau rhyw mewn datblygiad cyn geni  Sex differences in prenatal development</vt:lpstr>
      <vt:lpstr>Amgylchiadau’r fam a datblygiad cyn geni  Maternal conditions and prenatal development</vt:lpstr>
      <vt:lpstr>Amodau mamau a datblygiad cyn-geni  Maternal conditions and prenatal development</vt:lpstr>
      <vt:lpstr>Teratogens.  Teratogenau.  </vt:lpstr>
      <vt:lpstr>Cyffuriau   Drugs </vt:lpstr>
      <vt:lpstr>Clefyd  Disease </vt:lpstr>
      <vt:lpstr>Peryglon amgylcheddol  Environmental hazards</vt:lpstr>
      <vt:lpstr>Geneteg             Genetics</vt:lpstr>
      <vt:lpstr>Blynyddoedd cyntaf   First years</vt:lpstr>
      <vt:lpstr>Datblygiad yn ystod plentyndod cynnar – twf corfforol  Development in early childhood – physical growth</vt:lpstr>
      <vt:lpstr>PowerPoint Presentation</vt:lpstr>
      <vt:lpstr> Damcaniaethau biolegol / aeddfedu (Natur)  Biological / Maturation theories  (Nature)</vt:lpstr>
      <vt:lpstr>Damcaniaethwyr Natur  Nature Theorists Freud (1856 – 1939)</vt:lpstr>
      <vt:lpstr>Natur/ Nature…… John Bowlby (1907 – 1990) </vt:lpstr>
      <vt:lpstr>I grynhoi – Natur  Summing up - Nature</vt:lpstr>
      <vt:lpstr>Magwraeth  Nurture</vt:lpstr>
      <vt:lpstr> Magwraeth….  Nurture….  Mae dysgu yn broses ryngweithiol rhwng pobl a'u hamgylchedd cymdeithasol a ffisegol sy'n arwain at newidiadau mewn gwybodaeth, agweddau ac arferion.  Learning is an interactive process between people and their social and physical environment which results in changes in knowledge, attitudes and practices. </vt:lpstr>
      <vt:lpstr>B. F. Skinner (1904-1990)</vt:lpstr>
      <vt:lpstr>Magwraeth….         Nurture…. </vt:lpstr>
      <vt:lpstr>Crynhoi- Magwraeth  Summing up- Nurture</vt:lpstr>
      <vt:lpstr>NATUR neu FAGWRAETH?</vt:lpstr>
      <vt:lpstr>NATURE or NURTURE?</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Biology and development</dc:title>
  <dc:creator>Alison Murphy</dc:creator>
  <cp:lastModifiedBy>Alison Murphy</cp:lastModifiedBy>
  <cp:revision>4</cp:revision>
  <dcterms:created xsi:type="dcterms:W3CDTF">2021-02-18T09:52:27Z</dcterms:created>
  <dcterms:modified xsi:type="dcterms:W3CDTF">2022-11-30T13:00:05Z</dcterms:modified>
</cp:coreProperties>
</file>