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notesMasterIdLst>
    <p:notesMasterId r:id="rId22"/>
  </p:notesMasterIdLst>
  <p:sldIdLst>
    <p:sldId id="256" r:id="rId2"/>
    <p:sldId id="260" r:id="rId3"/>
    <p:sldId id="257" r:id="rId4"/>
    <p:sldId id="258" r:id="rId5"/>
    <p:sldId id="259" r:id="rId6"/>
    <p:sldId id="262" r:id="rId7"/>
    <p:sldId id="263" r:id="rId8"/>
    <p:sldId id="261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67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rbara Jones" initials="BJ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-120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11-07T13:31:32.532" idx="4">
    <p:pos x="5523" y="1491"/>
    <p:text>Ydy'n bosibl defnyddio dolen yn lle cysylltiad yma?
Gludwch ddolen i eich ffeil PAP
Dolen = link i'r rhyngrwyd ac ati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11-07T13:20:46.697" idx="2">
    <p:pos x="10" y="10"/>
    <p:text>Angen ychwanegu y yn Adfyfyrio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Pennyn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lfan Dyddiad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5EB8D8-7118-430E-BF36-E3C2719CD32B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4" name="Dalfan Delwedd Sleid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Dalfan Nodiada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y-GB" smtClean="0"/>
              <a:t>Cliciwch i olygu arddulliau'r Meistr testun</a:t>
            </a:r>
          </a:p>
          <a:p>
            <a:pPr lvl="1"/>
            <a:r>
              <a:rPr lang="cy-GB" smtClean="0"/>
              <a:t>Ail lefel</a:t>
            </a:r>
          </a:p>
          <a:p>
            <a:pPr lvl="2"/>
            <a:r>
              <a:rPr lang="cy-GB" smtClean="0"/>
              <a:t>Trydydd lefel</a:t>
            </a:r>
          </a:p>
          <a:p>
            <a:pPr lvl="3"/>
            <a:r>
              <a:rPr lang="cy-GB" smtClean="0"/>
              <a:t>Pedwerydd lefel</a:t>
            </a:r>
          </a:p>
          <a:p>
            <a:pPr lvl="4"/>
            <a:r>
              <a:rPr lang="cy-GB" smtClean="0"/>
              <a:t>Pumed lefel</a:t>
            </a:r>
            <a:endParaRPr lang="en-GB"/>
          </a:p>
        </p:txBody>
      </p:sp>
      <p:sp>
        <p:nvSpPr>
          <p:cNvPr id="6" name="Dalfan Troedyn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Dalfan Rhif y Sleid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D9ACED-208D-4610-A89D-D11AFC8FF3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308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3654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536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2448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963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6828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937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700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910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0328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1414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457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9663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0090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432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2082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7291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3912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2574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6127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D9ACED-208D-4610-A89D-D11AFC8FF31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080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7804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575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3574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361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4109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2694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659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2800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230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232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76722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21419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048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4457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15312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65266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80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851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95BDCDD-A51F-4B3C-9298-4B91AC77BA2C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35D98F8-9949-4E7C-AF19-BF7478A33D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01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4" Type="http://schemas.openxmlformats.org/officeDocument/2006/relationships/comments" Target="../comments/commen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emf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emf"/><Relationship Id="rId4" Type="http://schemas.openxmlformats.org/officeDocument/2006/relationships/image" Target="../media/image12.emf"/><Relationship Id="rId9" Type="http://schemas.openxmlformats.org/officeDocument/2006/relationships/comments" Target="../comments/commen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datblygiad-proffesiynol/safonau-proffesiynol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 smtClean="0"/>
              <a:t>Gwerthuso ac Adfyfyrio</a:t>
            </a:r>
            <a:endParaRPr lang="cy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cy-GB" dirty="0" smtClean="0"/>
              <a:t>Cynlluniau Gwersi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4805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Disgwyliadau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y-GB" dirty="0" smtClean="0"/>
              <a:t>Wedi </a:t>
            </a:r>
            <a:r>
              <a:rPr lang="cy-GB" dirty="0" smtClean="0">
                <a:solidFill>
                  <a:srgbClr val="FF0000"/>
                </a:solidFill>
              </a:rPr>
              <a:t>POB</a:t>
            </a:r>
            <a:r>
              <a:rPr lang="cy-GB" dirty="0" smtClean="0"/>
              <a:t> cyfle addysgu rydych wedi cynllunio amdano, mae angen i chi:</a:t>
            </a:r>
          </a:p>
          <a:p>
            <a:r>
              <a:rPr lang="cy-GB" dirty="0" smtClean="0">
                <a:solidFill>
                  <a:srgbClr val="FF0000"/>
                </a:solidFill>
              </a:rPr>
              <a:t>Werthuso’r</a:t>
            </a:r>
            <a:r>
              <a:rPr lang="cy-GB" dirty="0" smtClean="0"/>
              <a:t> </a:t>
            </a:r>
            <a:r>
              <a:rPr lang="cy-GB" dirty="0" smtClean="0">
                <a:solidFill>
                  <a:srgbClr val="00B050"/>
                </a:solidFill>
              </a:rPr>
              <a:t>dysgu</a:t>
            </a:r>
            <a:r>
              <a:rPr lang="cy-GB" dirty="0" smtClean="0"/>
              <a:t> – pa mor dda mae’r disgyblion wedi dysgu yn ystod eich gwers? </a:t>
            </a:r>
          </a:p>
          <a:p>
            <a:r>
              <a:rPr lang="cy-GB" dirty="0" smtClean="0">
                <a:solidFill>
                  <a:srgbClr val="FF0000"/>
                </a:solidFill>
              </a:rPr>
              <a:t>Adfyfyrio</a:t>
            </a:r>
            <a:r>
              <a:rPr lang="cy-GB" dirty="0" smtClean="0"/>
              <a:t> ar yr </a:t>
            </a:r>
            <a:r>
              <a:rPr lang="cy-GB" dirty="0" smtClean="0">
                <a:solidFill>
                  <a:srgbClr val="00B050"/>
                </a:solidFill>
              </a:rPr>
              <a:t>addysgu</a:t>
            </a:r>
            <a:r>
              <a:rPr lang="cy-GB" dirty="0" smtClean="0"/>
              <a:t> – pa effaith mae’ch strategaethau /dulliau wedi’u cael ar y dysgu a’r dysgwyr?</a:t>
            </a:r>
          </a:p>
          <a:p>
            <a:r>
              <a:rPr lang="cy-GB" dirty="0" smtClean="0">
                <a:solidFill>
                  <a:srgbClr val="FF0000"/>
                </a:solidFill>
              </a:rPr>
              <a:t>Dyfeisio</a:t>
            </a:r>
            <a:r>
              <a:rPr lang="cy-GB" dirty="0" smtClean="0"/>
              <a:t> </a:t>
            </a:r>
            <a:r>
              <a:rPr lang="cy-GB" dirty="0" smtClean="0">
                <a:solidFill>
                  <a:srgbClr val="00B050"/>
                </a:solidFill>
              </a:rPr>
              <a:t>targedau </a:t>
            </a:r>
            <a:r>
              <a:rPr lang="cy-GB" dirty="0" smtClean="0"/>
              <a:t>eglur, cryno a chyraeddadwy i’w gweithredu mewn gwersi yn y dyfodol.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096171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dirty="0" smtClean="0"/>
              <a:t>Gwerthuso’r Dysgu gan Ddisgyblion</a:t>
            </a:r>
            <a:endParaRPr lang="cy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8250652"/>
              </p:ext>
            </p:extLst>
          </p:nvPr>
        </p:nvGraphicFramePr>
        <p:xfrm>
          <a:off x="2576146" y="2214694"/>
          <a:ext cx="6831623" cy="39319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1289">
                  <a:extLst>
                    <a:ext uri="{9D8B030D-6E8A-4147-A177-3AD203B41FA5}">
                      <a16:colId xmlns="" xmlns:a16="http://schemas.microsoft.com/office/drawing/2014/main" val="307692334"/>
                    </a:ext>
                  </a:extLst>
                </a:gridCol>
                <a:gridCol w="5330334">
                  <a:extLst>
                    <a:ext uri="{9D8B030D-6E8A-4147-A177-3AD203B41FA5}">
                      <a16:colId xmlns="" xmlns:a16="http://schemas.microsoft.com/office/drawing/2014/main" val="1308470656"/>
                    </a:ext>
                  </a:extLst>
                </a:gridCol>
              </a:tblGrid>
              <a:tr h="517140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2000" noProof="0" dirty="0" smtClean="0">
                          <a:effectLst/>
                        </a:rPr>
                        <a:t>Gwerthuso’r Dysgu gan Ddisgyblion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 </a:t>
                      </a:r>
                      <a:endParaRPr lang="cy-GB" sz="20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82103552"/>
                  </a:ext>
                </a:extLst>
              </a:tr>
              <a:tr h="18805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Tystiolaeth o Ddysgu (yn cynnwys agwedd at ddysgu dros amser)</a:t>
                      </a:r>
                      <a:endParaRPr lang="cy-GB" sz="20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PWY – Dysgu</a:t>
                      </a:r>
                      <a:r>
                        <a:rPr lang="cy-GB" sz="1400" baseline="0" noProof="0" dirty="0" smtClean="0">
                          <a:effectLst/>
                        </a:rPr>
                        <a:t> gan bwy byddwch yn ei werthuso</a:t>
                      </a:r>
                      <a:r>
                        <a:rPr lang="cy-GB" sz="1400" noProof="0" dirty="0" smtClean="0">
                          <a:effectLst/>
                        </a:rPr>
                        <a:t>? Dysgwyr unigol/grwpiau/dosbarth</a:t>
                      </a:r>
                      <a:r>
                        <a:rPr lang="cy-GB" sz="1400" baseline="0" noProof="0" dirty="0" smtClean="0">
                          <a:effectLst/>
                        </a:rPr>
                        <a:t> cyfan</a:t>
                      </a:r>
                      <a:endParaRPr lang="cy-GB" sz="20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SUT – Sut byddwch yn</a:t>
                      </a:r>
                      <a:r>
                        <a:rPr lang="cy-GB" sz="1400" baseline="0" noProof="0" dirty="0" smtClean="0">
                          <a:effectLst/>
                        </a:rPr>
                        <a:t> gwerthuso</a:t>
                      </a:r>
                      <a:r>
                        <a:rPr lang="cy-GB" sz="1400" noProof="0" dirty="0" smtClean="0">
                          <a:effectLst/>
                        </a:rPr>
                        <a:t>? Arsylwi/tracio dysgwyr/siarad gyda dysgwyr/marcio</a:t>
                      </a:r>
                      <a:endParaRPr lang="cy-GB" sz="20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BETH – Pa agweddau byddwch yn chwilio amdanynt? Annibyniaeth/hyder/dyfalbarhad/ymgysylltu/canolbwyntio</a:t>
                      </a:r>
                      <a:r>
                        <a:rPr lang="cy-GB" sz="1400" baseline="0" noProof="0" dirty="0" smtClean="0">
                          <a:effectLst/>
                        </a:rPr>
                        <a:t> parhaus</a:t>
                      </a:r>
                      <a:r>
                        <a:rPr lang="cy-GB" sz="1400" noProof="0" dirty="0" smtClean="0">
                          <a:effectLst/>
                        </a:rPr>
                        <a:t>/cydweithio/cyfathrebu effeithiol </a:t>
                      </a:r>
                      <a:endParaRPr lang="cy-GB" sz="20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PAM – Ydy’r dystiolaeth rwyf wedi’i chasglu’n cefnogi fy nyfarniadau? Ydy fy nyfarniadau’n ddibynadwy?</a:t>
                      </a:r>
                      <a:endParaRPr lang="cy-GB" sz="20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336550451"/>
                  </a:ext>
                </a:extLst>
              </a:tr>
              <a:tr h="14103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Camau Nesaf</a:t>
                      </a:r>
                      <a:r>
                        <a:rPr lang="cy-GB" sz="1400" baseline="0" noProof="0" dirty="0" smtClean="0">
                          <a:effectLst/>
                        </a:rPr>
                        <a:t> ar gyfer Cynnydd</a:t>
                      </a:r>
                      <a:endParaRPr lang="cy-GB" sz="20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 </a:t>
                      </a:r>
                      <a:endParaRPr lang="cy-GB" sz="20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PWY – pa ddysgwr / ddysgwyr ydych yn</a:t>
                      </a:r>
                      <a:r>
                        <a:rPr lang="cy-GB" sz="1400" baseline="0" noProof="0" dirty="0" smtClean="0">
                          <a:effectLst/>
                        </a:rPr>
                        <a:t> eu hystyried</a:t>
                      </a:r>
                      <a:r>
                        <a:rPr lang="cy-GB" sz="1400" noProof="0" dirty="0" smtClean="0">
                          <a:effectLst/>
                        </a:rPr>
                        <a:t>? (Unigolion /grwpiau/dosbarth</a:t>
                      </a:r>
                      <a:r>
                        <a:rPr lang="cy-GB" sz="1400" baseline="0" noProof="0" dirty="0" smtClean="0">
                          <a:effectLst/>
                        </a:rPr>
                        <a:t> cyfan</a:t>
                      </a:r>
                      <a:r>
                        <a:rPr lang="cy-GB" sz="1400" noProof="0" dirty="0" smtClean="0">
                          <a:effectLst/>
                        </a:rPr>
                        <a:t>)</a:t>
                      </a:r>
                      <a:endParaRPr lang="cy-GB" sz="20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SUT – Sut byddwch yn ceisio eu gweithredu?</a:t>
                      </a:r>
                      <a:endParaRPr lang="cy-GB" sz="20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BETH – pa dargedau fydd yn gwella’r cyfle optimwn ar</a:t>
                      </a:r>
                      <a:r>
                        <a:rPr lang="cy-GB" sz="1400" baseline="0" noProof="0" dirty="0" smtClean="0">
                          <a:effectLst/>
                        </a:rPr>
                        <a:t> gyfer</a:t>
                      </a:r>
                      <a:r>
                        <a:rPr lang="cy-GB" sz="1400" noProof="0" dirty="0" smtClean="0">
                          <a:effectLst/>
                        </a:rPr>
                        <a:t> dysgu? (Ystyriwch</a:t>
                      </a:r>
                      <a:r>
                        <a:rPr lang="cy-GB" sz="1400" baseline="0" noProof="0" dirty="0" smtClean="0">
                          <a:effectLst/>
                        </a:rPr>
                        <a:t> unigolion/</a:t>
                      </a:r>
                      <a:r>
                        <a:rPr lang="cy-GB" sz="1400" noProof="0" dirty="0" smtClean="0">
                          <a:effectLst/>
                        </a:rPr>
                        <a:t>grwpiau/dosbarth</a:t>
                      </a:r>
                      <a:r>
                        <a:rPr lang="cy-GB" sz="1400" baseline="0" noProof="0" dirty="0" smtClean="0">
                          <a:effectLst/>
                        </a:rPr>
                        <a:t> cyfan</a:t>
                      </a:r>
                      <a:r>
                        <a:rPr lang="cy-GB" sz="1400" noProof="0" dirty="0" smtClean="0">
                          <a:effectLst/>
                        </a:rPr>
                        <a:t>) </a:t>
                      </a:r>
                      <a:endParaRPr lang="cy-GB" sz="20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400" noProof="0" dirty="0" smtClean="0">
                          <a:effectLst/>
                        </a:rPr>
                        <a:t>PAM- Ydw i’n deall</a:t>
                      </a:r>
                      <a:r>
                        <a:rPr lang="cy-GB" sz="1400" baseline="0" noProof="0" dirty="0" smtClean="0">
                          <a:effectLst/>
                        </a:rPr>
                        <a:t> sut mae’r camau nesaf yn ffitio i g</a:t>
                      </a:r>
                      <a:r>
                        <a:rPr lang="cy-GB" sz="1400" noProof="0" dirty="0" smtClean="0">
                          <a:effectLst/>
                        </a:rPr>
                        <a:t>ontinwwm o</a:t>
                      </a:r>
                      <a:r>
                        <a:rPr lang="cy-GB" sz="1400" baseline="0" noProof="0" dirty="0" smtClean="0">
                          <a:effectLst/>
                        </a:rPr>
                        <a:t> gynnydd</a:t>
                      </a:r>
                      <a:r>
                        <a:rPr lang="cy-GB" sz="1400" noProof="0" dirty="0" smtClean="0">
                          <a:effectLst/>
                        </a:rPr>
                        <a:t>? Oes</a:t>
                      </a:r>
                      <a:r>
                        <a:rPr lang="cy-GB" sz="1400" baseline="0" noProof="0" dirty="0" smtClean="0">
                          <a:effectLst/>
                        </a:rPr>
                        <a:t> gen i olwg ar y tymor hir</a:t>
                      </a:r>
                      <a:r>
                        <a:rPr lang="cy-GB" sz="1400" noProof="0" dirty="0" smtClean="0">
                          <a:effectLst/>
                        </a:rPr>
                        <a:t>?</a:t>
                      </a:r>
                      <a:endParaRPr lang="cy-GB" sz="20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9196906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7825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dirty="0" smtClean="0"/>
              <a:t>Adfyfyrio ar Addysgu</a:t>
            </a:r>
            <a:endParaRPr lang="cy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4569586"/>
              </p:ext>
            </p:extLst>
          </p:nvPr>
        </p:nvGraphicFramePr>
        <p:xfrm>
          <a:off x="2927838" y="2092570"/>
          <a:ext cx="6216162" cy="43688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8069">
                  <a:extLst>
                    <a:ext uri="{9D8B030D-6E8A-4147-A177-3AD203B41FA5}">
                      <a16:colId xmlns="" xmlns:a16="http://schemas.microsoft.com/office/drawing/2014/main" val="4212723832"/>
                    </a:ext>
                  </a:extLst>
                </a:gridCol>
                <a:gridCol w="4948093">
                  <a:extLst>
                    <a:ext uri="{9D8B030D-6E8A-4147-A177-3AD203B41FA5}">
                      <a16:colId xmlns="" xmlns:a16="http://schemas.microsoft.com/office/drawing/2014/main" val="4188544981"/>
                    </a:ext>
                  </a:extLst>
                </a:gridCol>
              </a:tblGrid>
              <a:tr h="672611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800" noProof="0" dirty="0" smtClean="0">
                          <a:effectLst/>
                        </a:rPr>
                        <a:t>Dadansoddiad Adfyfyriol o Addysgu a Strategaethau ar gyfer Datblygu – yn cynnwys cyfiawnhad/rhesymwaith dros ddewisiadau </a:t>
                      </a:r>
                      <a:r>
                        <a:rPr lang="cy-GB" sz="1800" noProof="1" smtClean="0">
                          <a:effectLst/>
                        </a:rPr>
                        <a:t>addysgegol</a:t>
                      </a:r>
                      <a:r>
                        <a:rPr lang="cy-GB" sz="1800" baseline="0" noProof="0" dirty="0" smtClean="0">
                          <a:effectLst/>
                        </a:rPr>
                        <a:t> 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 </a:t>
                      </a:r>
                      <a:endParaRPr lang="cy-GB" sz="18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30486185"/>
                  </a:ext>
                </a:extLst>
              </a:tr>
              <a:tr h="15826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Tystiolaeth o fy Arfer Effeithiol 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 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 </a:t>
                      </a:r>
                      <a:endParaRPr lang="cy-GB" sz="18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b="1" noProof="0" dirty="0" smtClean="0">
                          <a:effectLst/>
                        </a:rPr>
                        <a:t>Beth oedd yn dda?  BODD</a:t>
                      </a:r>
                      <a:endParaRPr lang="cy-GB" sz="1800" b="1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Pa agwedd/</a:t>
                      </a:r>
                      <a:r>
                        <a:rPr lang="cy-GB" sz="1200" noProof="1" smtClean="0">
                          <a:effectLst/>
                        </a:rPr>
                        <a:t>au </a:t>
                      </a:r>
                      <a:r>
                        <a:rPr lang="cy-GB" sz="1200" noProof="0" dirty="0" smtClean="0">
                          <a:effectLst/>
                        </a:rPr>
                        <a:t>brofodd</a:t>
                      </a:r>
                      <a:r>
                        <a:rPr lang="cy-GB" sz="1200" baseline="0" noProof="0" dirty="0" smtClean="0">
                          <a:effectLst/>
                        </a:rPr>
                        <a:t> yn effeithiol</a:t>
                      </a:r>
                      <a:r>
                        <a:rPr lang="cy-GB" sz="1200" noProof="0" dirty="0" smtClean="0">
                          <a:effectLst/>
                        </a:rPr>
                        <a:t>?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A wnaeth strategaethau</a:t>
                      </a:r>
                      <a:r>
                        <a:rPr lang="cy-GB" sz="1200" baseline="0" noProof="0" dirty="0" smtClean="0">
                          <a:effectLst/>
                        </a:rPr>
                        <a:t> / dulliau penodol brofi’n llwyddiannus</a:t>
                      </a:r>
                      <a:r>
                        <a:rPr lang="cy-GB" sz="1200" noProof="0" dirty="0" smtClean="0">
                          <a:effectLst/>
                        </a:rPr>
                        <a:t>? 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Ydw i wedi gwneud cynnydd gyda</a:t>
                      </a:r>
                      <a:r>
                        <a:rPr lang="cy-GB" sz="1200" baseline="0" noProof="0" dirty="0" smtClean="0">
                          <a:effectLst/>
                        </a:rPr>
                        <a:t> thargedau mwy hirdymor</a:t>
                      </a:r>
                      <a:r>
                        <a:rPr lang="cy-GB" sz="1200" noProof="0" dirty="0" smtClean="0">
                          <a:effectLst/>
                        </a:rPr>
                        <a:t>? (Ydy</a:t>
                      </a:r>
                      <a:r>
                        <a:rPr lang="cy-GB" sz="1200" baseline="0" noProof="0" dirty="0" smtClean="0">
                          <a:effectLst/>
                        </a:rPr>
                        <a:t> agwedd benodol ar fy addysgu’n gwella</a:t>
                      </a:r>
                      <a:r>
                        <a:rPr lang="cy-GB" sz="1200" noProof="0" dirty="0" smtClean="0">
                          <a:effectLst/>
                        </a:rPr>
                        <a:t>?)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Allaf i gyfiawnhau’r penderfyniadau a wnaethpwyd</a:t>
                      </a:r>
                      <a:r>
                        <a:rPr lang="cy-GB" sz="1200" baseline="0" noProof="0" dirty="0" smtClean="0">
                          <a:effectLst/>
                        </a:rPr>
                        <a:t> yn yr ystafell ddosbarth drwy ddefnyddio ymchwil a phrofiad </a:t>
                      </a:r>
                      <a:r>
                        <a:rPr lang="cy-GB" sz="1200" noProof="0" dirty="0" smtClean="0">
                          <a:effectLst/>
                        </a:rPr>
                        <a:t>proffesiynol?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 </a:t>
                      </a:r>
                      <a:endParaRPr lang="cy-GB" sz="18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063822772"/>
                  </a:ext>
                </a:extLst>
              </a:tr>
              <a:tr h="1780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Meysydd i’w Datblygu</a:t>
                      </a:r>
                      <a:r>
                        <a:rPr lang="cy-GB" sz="1200" baseline="0" noProof="0" dirty="0" smtClean="0">
                          <a:effectLst/>
                        </a:rPr>
                        <a:t> gennyf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 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Targedau Personol ar gyfer Cynnydd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 </a:t>
                      </a:r>
                      <a:endParaRPr lang="cy-GB" sz="18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b="1" noProof="0" dirty="0" smtClean="0">
                          <a:effectLst/>
                        </a:rPr>
                        <a:t>Hyd yn oed yn well os… HOWO</a:t>
                      </a:r>
                      <a:endParaRPr lang="cy-GB" sz="1800" b="1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Pa elfen/nau o’r dysgu mae angen ei datblygu? (Ystyriwch adrannau / agweddau gwahanol o’r wers, e.e. cyflwyniad, sesiwn gloi, rhoi canllawiau, monitro cynnydd, delio â chamsyniadau)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Ydy fy nhargedau</a:t>
                      </a:r>
                      <a:r>
                        <a:rPr lang="cy-GB" sz="1200" baseline="0" noProof="0" dirty="0" smtClean="0">
                          <a:effectLst/>
                        </a:rPr>
                        <a:t> </a:t>
                      </a:r>
                      <a:r>
                        <a:rPr lang="cy-GB" sz="1200" noProof="0" dirty="0" smtClean="0">
                          <a:effectLst/>
                        </a:rPr>
                        <a:t>personol yn canolbwyntio ar ddysgu ac addysgu?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Ydynt yn adlewyrchu canlyniadau</a:t>
                      </a:r>
                      <a:r>
                        <a:rPr lang="cy-GB" sz="1200" baseline="0" noProof="0" dirty="0" smtClean="0">
                          <a:effectLst/>
                        </a:rPr>
                        <a:t> </a:t>
                      </a:r>
                      <a:r>
                        <a:rPr lang="cy-GB" sz="1200" noProof="0" dirty="0" smtClean="0">
                          <a:effectLst/>
                        </a:rPr>
                        <a:t>gwerthuso’r dysgu a’r adfyfyrio personol?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Sut byddaf yn mynd i’r afael</a:t>
                      </a:r>
                      <a:r>
                        <a:rPr lang="cy-GB" sz="1200" baseline="0" noProof="0" dirty="0" smtClean="0">
                          <a:effectLst/>
                        </a:rPr>
                        <a:t> â fy nharged personol</a:t>
                      </a:r>
                      <a:r>
                        <a:rPr lang="cy-GB" sz="1200" noProof="0" dirty="0" smtClean="0">
                          <a:effectLst/>
                        </a:rPr>
                        <a:t> (e.e. darllen, arsylwi, mentora, cyngor ar gynllunio ac ati)</a:t>
                      </a:r>
                      <a:endParaRPr lang="cy-GB" sz="1800" noProof="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noProof="0" dirty="0" smtClean="0">
                          <a:effectLst/>
                        </a:rPr>
                        <a:t>Ydw i’n dangos cynnydd dros amser?</a:t>
                      </a:r>
                      <a:endParaRPr lang="cy-GB" sz="18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5694470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3447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3977" y="801157"/>
            <a:ext cx="9601196" cy="1303867"/>
          </a:xfrm>
        </p:spPr>
        <p:txBody>
          <a:bodyPr/>
          <a:lstStyle/>
          <a:p>
            <a:r>
              <a:rPr lang="cy-GB" dirty="0" smtClean="0"/>
              <a:t>Targedau Personol  </a:t>
            </a:r>
            <a:br>
              <a:rPr lang="cy-GB" dirty="0" smtClean="0"/>
            </a:br>
            <a:r>
              <a:rPr lang="cy-GB" sz="2400" dirty="0" smtClean="0"/>
              <a:t>(adran uchaf fformat y cynllun gwers)</a:t>
            </a:r>
            <a:endParaRPr lang="cy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1933151"/>
              </p:ext>
            </p:extLst>
          </p:nvPr>
        </p:nvGraphicFramePr>
        <p:xfrm>
          <a:off x="2338754" y="2063017"/>
          <a:ext cx="7104184" cy="4109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4184">
                  <a:extLst>
                    <a:ext uri="{9D8B030D-6E8A-4147-A177-3AD203B41FA5}">
                      <a16:colId xmlns="" xmlns:a16="http://schemas.microsoft.com/office/drawing/2014/main" val="1016380816"/>
                    </a:ext>
                  </a:extLst>
                </a:gridCol>
              </a:tblGrid>
              <a:tr h="456498">
                <a:tc>
                  <a:txBody>
                    <a:bodyPr/>
                    <a:lstStyle/>
                    <a:p>
                      <a:r>
                        <a:rPr lang="cy-GB" sz="1800" b="1" kern="1200" noProof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Targedau Personol (Yn gysylltiedig â SAC ac yn cael eu dynodi</a:t>
                      </a:r>
                      <a:r>
                        <a:rPr lang="cy-GB" sz="1800" b="1" kern="1200" baseline="0" noProof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yn yr adolygiad wythnosol</a:t>
                      </a:r>
                      <a:r>
                        <a:rPr lang="cy-GB" sz="1800" b="1" kern="1200" noProof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cy-GB" sz="1800" b="1" kern="1200" noProof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cy-GB" sz="1800" b="1" kern="1200" noProof="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82493610"/>
                  </a:ext>
                </a:extLst>
              </a:tr>
              <a:tr h="319548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 smtClean="0"/>
                        <a:t> 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804764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7057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 smtClean="0"/>
              <a:t>Adfyfyrio gyda Mentor</a:t>
            </a:r>
            <a:endParaRPr lang="cy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 dirty="0" smtClean="0"/>
              <a:t>Dyddlyfr Dysgu</a:t>
            </a:r>
          </a:p>
          <a:p>
            <a:r>
              <a:rPr lang="cy-GB" dirty="0" smtClean="0"/>
              <a:t>Adfyfyrio Wythnosol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8974484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 smtClean="0"/>
              <a:t>Disgwyliadau </a:t>
            </a:r>
            <a:br>
              <a:rPr lang="cy-GB" dirty="0" smtClean="0"/>
            </a:br>
            <a:r>
              <a:rPr lang="cy-GB" dirty="0" smtClean="0"/>
              <a:t>Dyddlyfr Dysgu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dirty="0" smtClean="0"/>
              <a:t>Disgwylir i chi gwblhau’r Dyddlyfr </a:t>
            </a:r>
            <a:r>
              <a:rPr lang="cy-GB" dirty="0" smtClean="0">
                <a:solidFill>
                  <a:srgbClr val="00B050"/>
                </a:solidFill>
              </a:rPr>
              <a:t>bob dydd</a:t>
            </a:r>
            <a:r>
              <a:rPr lang="cy-GB" dirty="0" smtClean="0"/>
              <a:t>, yn cynnwys sylwadau anffurfiol, adfyfyrio a chwestiynau sy’n dod i’ch meddwl wrth i chi </a:t>
            </a:r>
            <a:r>
              <a:rPr lang="cy-GB" dirty="0" smtClean="0">
                <a:solidFill>
                  <a:srgbClr val="FF0000"/>
                </a:solidFill>
              </a:rPr>
              <a:t>adfyfyrio</a:t>
            </a:r>
            <a:r>
              <a:rPr lang="cy-GB" dirty="0" smtClean="0"/>
              <a:t> ar eich ymgysylltu â rôl yr athro/athrawes.</a:t>
            </a:r>
          </a:p>
          <a:p>
            <a:r>
              <a:rPr lang="cy-GB" dirty="0" smtClean="0">
                <a:solidFill>
                  <a:srgbClr val="00B050"/>
                </a:solidFill>
              </a:rPr>
              <a:t>Rhaid </a:t>
            </a:r>
            <a:r>
              <a:rPr lang="cy-GB" dirty="0" smtClean="0">
                <a:solidFill>
                  <a:schemeClr val="tx1"/>
                </a:solidFill>
              </a:rPr>
              <a:t>i’ch dyddlyfr </a:t>
            </a:r>
            <a:r>
              <a:rPr lang="cy-GB" dirty="0" smtClean="0">
                <a:solidFill>
                  <a:srgbClr val="00B050"/>
                </a:solidFill>
              </a:rPr>
              <a:t>fod ar gael </a:t>
            </a:r>
            <a:r>
              <a:rPr lang="cy-GB" dirty="0" smtClean="0"/>
              <a:t>i’ch mentor ac i aelodau eraill o’r staff bob amser – ond </a:t>
            </a:r>
            <a:r>
              <a:rPr lang="cy-GB" dirty="0" smtClean="0">
                <a:solidFill>
                  <a:srgbClr val="FF0000"/>
                </a:solidFill>
              </a:rPr>
              <a:t>nid ar gael i’r disgyblion </a:t>
            </a:r>
            <a:r>
              <a:rPr lang="cy-GB" dirty="0" smtClean="0"/>
              <a:t>yn eich dosbarth.</a:t>
            </a:r>
          </a:p>
          <a:p>
            <a:r>
              <a:rPr lang="cy-GB" dirty="0" smtClean="0"/>
              <a:t>Gan fod y dyddlyfr yn ddogfen </a:t>
            </a:r>
            <a:r>
              <a:rPr lang="cy-GB" dirty="0" smtClean="0"/>
              <a:t>b</a:t>
            </a:r>
            <a:r>
              <a:rPr lang="cy-GB" dirty="0" smtClean="0"/>
              <a:t>roffesiynol, er nad yw’n ‘ffurfiol’, mae angen sicrhau o hy</a:t>
            </a:r>
            <a:r>
              <a:rPr lang="cy-GB" dirty="0" smtClean="0"/>
              <a:t>d bod eich </a:t>
            </a:r>
            <a:r>
              <a:rPr lang="cy-GB" dirty="0" smtClean="0">
                <a:solidFill>
                  <a:srgbClr val="00B050"/>
                </a:solidFill>
              </a:rPr>
              <a:t>defnydd o iaith yn briodol</a:t>
            </a:r>
            <a:r>
              <a:rPr lang="cy-GB" dirty="0" smtClean="0"/>
              <a:t> a bod yr holl unigolion y sonnir amdanynt yn cael eu cadw’n </a:t>
            </a:r>
            <a:r>
              <a:rPr lang="cy-GB" dirty="0" smtClean="0">
                <a:solidFill>
                  <a:srgbClr val="FF0000"/>
                </a:solidFill>
              </a:rPr>
              <a:t>gyfrinachol</a:t>
            </a:r>
            <a:r>
              <a:rPr lang="cy-GB" dirty="0" smtClean="0"/>
              <a:t>.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536487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z="4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Dyddlyfr Dysgu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y-GB" dirty="0" smtClean="0"/>
              <a:t>Defnyddiwch </a:t>
            </a:r>
            <a:r>
              <a:rPr lang="cy-GB" noProof="1" smtClean="0"/>
              <a:t>hwn y</a:t>
            </a:r>
            <a:r>
              <a:rPr lang="cy-GB" noProof="1" smtClean="0"/>
              <a:t>n</a:t>
            </a:r>
            <a:r>
              <a:rPr lang="cy-GB" dirty="0" smtClean="0"/>
              <a:t> gyfle i wneud nodyn o unrhyw </a:t>
            </a:r>
            <a:r>
              <a:rPr lang="cy-GB" dirty="0" smtClean="0">
                <a:solidFill>
                  <a:srgbClr val="00B050"/>
                </a:solidFill>
              </a:rPr>
              <a:t>sgyrsiau adfyfyriol </a:t>
            </a:r>
            <a:r>
              <a:rPr lang="cy-GB" dirty="0" smtClean="0"/>
              <a:t>gyda mentoriaid/staff eraill (i’ch helpu i </a:t>
            </a:r>
            <a:r>
              <a:rPr lang="cy-GB" noProof="1" smtClean="0"/>
              <a:t>gofio’r</a:t>
            </a:r>
            <a:r>
              <a:rPr lang="cy-GB" dirty="0" smtClean="0"/>
              <a:t> pwyntiau perthnasol)</a:t>
            </a:r>
          </a:p>
          <a:p>
            <a:r>
              <a:rPr lang="cy-GB" dirty="0" smtClean="0">
                <a:solidFill>
                  <a:schemeClr val="tx1"/>
                </a:solidFill>
              </a:rPr>
              <a:t>Gallai </a:t>
            </a:r>
            <a:r>
              <a:rPr lang="cy-GB" dirty="0" smtClean="0">
                <a:solidFill>
                  <a:srgbClr val="00B050"/>
                </a:solidFill>
              </a:rPr>
              <a:t>mentoriaid</a:t>
            </a:r>
            <a:r>
              <a:rPr lang="cy-GB" dirty="0" smtClean="0"/>
              <a:t> ychwanegu </a:t>
            </a:r>
            <a:r>
              <a:rPr lang="cy-GB" dirty="0" smtClean="0">
                <a:solidFill>
                  <a:srgbClr val="00B050"/>
                </a:solidFill>
              </a:rPr>
              <a:t>sylwadau/awgrymiadau</a:t>
            </a:r>
            <a:r>
              <a:rPr lang="cy-GB" dirty="0" smtClean="0"/>
              <a:t> tra byddwch yn addysgu – </a:t>
            </a:r>
            <a:r>
              <a:rPr lang="cy-GB" dirty="0" smtClean="0">
                <a:solidFill>
                  <a:srgbClr val="00B050"/>
                </a:solidFill>
              </a:rPr>
              <a:t>rhowch sylw </a:t>
            </a:r>
            <a:r>
              <a:rPr lang="cy-GB" dirty="0" smtClean="0"/>
              <a:t>i’r rhain a </a:t>
            </a:r>
            <a:r>
              <a:rPr lang="cy-GB" dirty="0" smtClean="0">
                <a:solidFill>
                  <a:srgbClr val="00B050"/>
                </a:solidFill>
              </a:rPr>
              <a:t>gwiriwch eich dealltwriaeth </a:t>
            </a:r>
            <a:r>
              <a:rPr lang="cy-GB" dirty="0" smtClean="0"/>
              <a:t>os nad ydych yn siŵr</a:t>
            </a:r>
          </a:p>
          <a:p>
            <a:r>
              <a:rPr lang="cy-GB" dirty="0" smtClean="0"/>
              <a:t>Nodwch unrhyw </a:t>
            </a:r>
            <a:r>
              <a:rPr lang="cy-GB" dirty="0" smtClean="0">
                <a:solidFill>
                  <a:srgbClr val="00B050"/>
                </a:solidFill>
              </a:rPr>
              <a:t>ymholiadau/</a:t>
            </a:r>
            <a:r>
              <a:rPr lang="cy-GB" dirty="0" smtClean="0">
                <a:solidFill>
                  <a:srgbClr val="00B050"/>
                </a:solidFill>
              </a:rPr>
              <a:t>cw</a:t>
            </a:r>
            <a:r>
              <a:rPr lang="cy-GB" dirty="0" smtClean="0">
                <a:solidFill>
                  <a:srgbClr val="00B050"/>
                </a:solidFill>
              </a:rPr>
              <a:t>estiynau</a:t>
            </a:r>
            <a:r>
              <a:rPr lang="cy-GB" dirty="0" smtClean="0"/>
              <a:t> yr hoffech eu gofyn i’ch mentor ynglŷn </a:t>
            </a:r>
            <a:r>
              <a:rPr lang="cy-GB" noProof="1" smtClean="0"/>
              <a:t>â’ch</a:t>
            </a:r>
            <a:r>
              <a:rPr lang="cy-GB" dirty="0" smtClean="0"/>
              <a:t> cynnydd proffesiynol</a:t>
            </a:r>
          </a:p>
          <a:p>
            <a:endParaRPr lang="cy-GB" dirty="0" smtClean="0"/>
          </a:p>
          <a:p>
            <a:r>
              <a:rPr lang="cy-GB" dirty="0" smtClean="0">
                <a:solidFill>
                  <a:srgbClr val="FF0000"/>
                </a:solidFill>
              </a:rPr>
              <a:t>NID</a:t>
            </a:r>
            <a:r>
              <a:rPr lang="cy-GB" dirty="0" smtClean="0"/>
              <a:t> yw’r Dyddlyfr Dysgu’n </a:t>
            </a:r>
            <a:r>
              <a:rPr lang="cy-GB" dirty="0" smtClean="0">
                <a:solidFill>
                  <a:srgbClr val="FF0000"/>
                </a:solidFill>
              </a:rPr>
              <a:t>‘Rhestr o Bethau i’w Gwneud’ </a:t>
            </a:r>
            <a:r>
              <a:rPr lang="cy-GB" dirty="0" smtClean="0"/>
              <a:t>– os oes angen i chi wneud rhestrau, gwnewch hyn mewn llyfr arall!</a:t>
            </a:r>
            <a:endParaRPr lang="cy-GB" dirty="0" smtClean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076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/>
              <a:t>Disgwyliadau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cy-GB" dirty="0" smtClean="0"/>
              <a:t>Adfyfyrio Wythnosol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 smtClean="0"/>
              <a:t>Ar wahân i’r wythnos baratoi a wythnos derfynol pob bloc, mae angen i chi gwblhau’r adfyfyrio wythnosol ar y Pasbort Dysgu Proffesiynol (PDP) </a:t>
            </a:r>
            <a:r>
              <a:rPr lang="cy-GB" dirty="0" smtClean="0">
                <a:solidFill>
                  <a:srgbClr val="FF0000"/>
                </a:solidFill>
              </a:rPr>
              <a:t>bob wythnos</a:t>
            </a:r>
            <a:r>
              <a:rPr lang="cy-GB" dirty="0" smtClean="0"/>
              <a:t>.</a:t>
            </a:r>
          </a:p>
          <a:p>
            <a:r>
              <a:rPr lang="cy-GB" dirty="0" smtClean="0">
                <a:solidFill>
                  <a:srgbClr val="FF0000"/>
                </a:solidFill>
              </a:rPr>
              <a:t>Nid oes</a:t>
            </a:r>
            <a:r>
              <a:rPr lang="cy-GB" dirty="0" smtClean="0"/>
              <a:t> angen i chi adfyfyrio ar ddydd Gwener – cwblhewch y ffurflen ar ôl </a:t>
            </a:r>
            <a:r>
              <a:rPr lang="cy-GB" dirty="0" smtClean="0">
                <a:solidFill>
                  <a:srgbClr val="00B050"/>
                </a:solidFill>
              </a:rPr>
              <a:t>eich cyfarfod wythnosol gyda’ch mentor</a:t>
            </a:r>
            <a:r>
              <a:rPr lang="cy-GB" dirty="0" smtClean="0"/>
              <a:t>.</a:t>
            </a:r>
          </a:p>
          <a:p>
            <a:r>
              <a:rPr lang="cy-GB" dirty="0" smtClean="0">
                <a:solidFill>
                  <a:srgbClr val="00B050"/>
                </a:solidFill>
              </a:rPr>
              <a:t>Rhannwch y ddolen fynediad </a:t>
            </a:r>
            <a:r>
              <a:rPr lang="cy-GB" dirty="0" smtClean="0"/>
              <a:t>i’ch adfyfyrio wythnosol cyfredol gyda’ch mentor dosbarth/pwnc, eich uwch fentor a’r tiwtor prifysgol (proffesiynol) </a:t>
            </a:r>
            <a:r>
              <a:rPr lang="cy-GB" dirty="0" smtClean="0">
                <a:solidFill>
                  <a:srgbClr val="FF0000"/>
                </a:solidFill>
              </a:rPr>
              <a:t>bob wythnos</a:t>
            </a:r>
            <a:r>
              <a:rPr lang="cy-GB" dirty="0" smtClean="0"/>
              <a:t>.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3998476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sz="4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Adfyfyrio Wythnosol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688921"/>
              </p:ext>
            </p:extLst>
          </p:nvPr>
        </p:nvGraphicFramePr>
        <p:xfrm>
          <a:off x="3701561" y="2588287"/>
          <a:ext cx="4941278" cy="3347527"/>
        </p:xfrm>
        <a:graphic>
          <a:graphicData uri="http://schemas.openxmlformats.org/drawingml/2006/table">
            <a:tbl>
              <a:tblPr firstRow="1" firstCol="1" bandRow="1"/>
              <a:tblGrid>
                <a:gridCol w="2470639">
                  <a:extLst>
                    <a:ext uri="{9D8B030D-6E8A-4147-A177-3AD203B41FA5}">
                      <a16:colId xmlns="" xmlns:a16="http://schemas.microsoft.com/office/drawing/2014/main" val="2336315142"/>
                    </a:ext>
                  </a:extLst>
                </a:gridCol>
                <a:gridCol w="2470639">
                  <a:extLst>
                    <a:ext uri="{9D8B030D-6E8A-4147-A177-3AD203B41FA5}">
                      <a16:colId xmlns="" xmlns:a16="http://schemas.microsoft.com/office/drawing/2014/main" val="825136776"/>
                    </a:ext>
                  </a:extLst>
                </a:gridCol>
              </a:tblGrid>
              <a:tr h="11003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u="sng" noProof="0" dirty="0" smtClean="0">
                          <a:solidFill>
                            <a:srgbClr val="2E74B5"/>
                          </a:solidFill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Cwrdd</a:t>
                      </a:r>
                      <a:r>
                        <a:rPr lang="cy-GB" sz="1800" b="1" u="sng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dynodi’ch  targed</a:t>
                      </a:r>
                      <a:endParaRPr lang="cy-GB" sz="1200" noProof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y-GB" sz="1200" noProof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	</a:t>
                      </a:r>
                      <a:endParaRPr lang="cy-GB" sz="12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92" marR="547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noProof="0" dirty="0" smtClean="0">
                          <a:solidFill>
                            <a:srgbClr val="2E74B5"/>
                          </a:solidFill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Meddwl</a:t>
                      </a: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datblygu’ch strategaeth</a:t>
                      </a:r>
                      <a:endParaRPr lang="cy-GB" sz="12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92" marR="547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667477097"/>
                  </a:ext>
                </a:extLst>
              </a:tr>
              <a:tr h="6668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u="sng" noProof="0" dirty="0" smtClean="0">
                          <a:solidFill>
                            <a:srgbClr val="2E74B5"/>
                          </a:solidFill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Profi</a:t>
                      </a: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gweithredu</a:t>
                      </a:r>
                      <a:endParaRPr lang="cy-GB" sz="1200" noProof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				 </a:t>
                      </a:r>
                      <a:endParaRPr lang="cy-GB" sz="12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92" marR="547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noProof="0" dirty="0" smtClean="0">
                          <a:solidFill>
                            <a:srgbClr val="2E74B5"/>
                          </a:solidFill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Meddwl </a:t>
                      </a: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adfyfyrio ar eich gweithredu</a:t>
                      </a:r>
                      <a:endParaRPr lang="cy-GB" sz="12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92" marR="547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727851583"/>
                  </a:ext>
                </a:extLst>
              </a:tr>
              <a:tr h="131558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b="1" u="sng" noProof="0" dirty="0" smtClean="0">
                          <a:solidFill>
                            <a:srgbClr val="2E74B5"/>
                          </a:solidFill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Rhannu</a:t>
                      </a: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pa</a:t>
                      </a:r>
                      <a:r>
                        <a:rPr lang="cy-GB" sz="1800" baseline="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adfyfyrio gwnaethoch ei rannu gyda’ch athro/athrawes neu f</a:t>
                      </a: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entor?</a:t>
                      </a:r>
                      <a:endParaRPr lang="cy-GB" sz="1200" noProof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cy-GB" sz="12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92" marR="547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y-GB" sz="2000" noProof="0" dirty="0" smtClean="0">
                          <a:solidFill>
                            <a:srgbClr val="2E74B5"/>
                          </a:solidFill>
                          <a:effectLst/>
                          <a:latin typeface="Calibri Light" panose="020F03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Meddwl </a:t>
                      </a: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 ydych yn cario’r targed hwn ymlaen neu’n datblygu targed</a:t>
                      </a:r>
                      <a:r>
                        <a:rPr lang="cy-GB" sz="1800" baseline="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newydd</a:t>
                      </a:r>
                      <a:r>
                        <a:rPr lang="cy-GB" sz="1800" noProof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  <a:endParaRPr lang="cy-GB" sz="1200" noProof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792" marR="5479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7516818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6307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 smtClean="0"/>
              <a:t>Adfyfyrio ar gynnydd</a:t>
            </a:r>
            <a:r>
              <a:rPr lang="cy-GB" dirty="0" smtClean="0"/>
              <a:t> proffesiynol personol </a:t>
            </a:r>
            <a:endParaRPr lang="cy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 dirty="0" smtClean="0"/>
              <a:t>Proffil </a:t>
            </a:r>
            <a:r>
              <a:rPr lang="cy-GB" dirty="0" smtClean="0"/>
              <a:t>Dysgu P</a:t>
            </a:r>
            <a:r>
              <a:rPr lang="cy-GB" dirty="0" smtClean="0"/>
              <a:t>roffesiynol</a:t>
            </a:r>
          </a:p>
          <a:p>
            <a:r>
              <a:rPr lang="en-GB" dirty="0" smtClean="0"/>
              <a:t>(CGA)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8784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Cynnwys y Llyfr Gwaith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y-GB" dirty="0" smtClean="0"/>
              <a:t>Adran 1: </a:t>
            </a:r>
            <a:r>
              <a:rPr lang="cy-GB" dirty="0" smtClean="0">
                <a:solidFill>
                  <a:srgbClr val="00B050"/>
                </a:solidFill>
              </a:rPr>
              <a:t>Ffeil PAP: </a:t>
            </a:r>
            <a:r>
              <a:rPr lang="cy-GB" dirty="0" smtClean="0"/>
              <a:t>rhannwch ddolen i’ch ffeil cyn pob bloc PAP</a:t>
            </a:r>
          </a:p>
          <a:p>
            <a:pPr marL="0" indent="0">
              <a:buNone/>
            </a:pPr>
            <a:r>
              <a:rPr lang="cy-GB" dirty="0" smtClean="0"/>
              <a:t>Adran 2: </a:t>
            </a:r>
            <a:r>
              <a:rPr lang="cy-GB" dirty="0" smtClean="0">
                <a:solidFill>
                  <a:srgbClr val="00B050"/>
                </a:solidFill>
              </a:rPr>
              <a:t>Adfyfyrio Wythnosol: </a:t>
            </a:r>
            <a:r>
              <a:rPr lang="cy-GB" dirty="0" smtClean="0"/>
              <a:t>bob wythnos, cwblhewch dempled a’i gadw gan ddefnyddio’r dyddiad er mwyn dangos cynnydd dros amser </a:t>
            </a:r>
          </a:p>
          <a:p>
            <a:pPr marL="0" indent="0">
              <a:buNone/>
            </a:pPr>
            <a:r>
              <a:rPr lang="cy-GB" dirty="0" smtClean="0"/>
              <a:t>Adran 3: </a:t>
            </a:r>
            <a:r>
              <a:rPr lang="cy-GB" dirty="0" smtClean="0">
                <a:solidFill>
                  <a:srgbClr val="00B050"/>
                </a:solidFill>
              </a:rPr>
              <a:t>Cynnydd Proffesiynol: </a:t>
            </a:r>
            <a:r>
              <a:rPr lang="cy-GB" dirty="0" smtClean="0"/>
              <a:t>ar dair carreg filltir yn ystod eich rhaglen (Rhagfyr, Chwefror, Mai), cwblhewch y grid i ddangos meysydd o gryfder a meysydd i’w datblygu ymhellach</a:t>
            </a:r>
          </a:p>
          <a:p>
            <a:pPr marL="0" indent="0">
              <a:buNone/>
            </a:pPr>
            <a:r>
              <a:rPr lang="cy-GB" dirty="0" smtClean="0"/>
              <a:t>Adran 4: </a:t>
            </a:r>
            <a:r>
              <a:rPr lang="cy-GB" dirty="0" smtClean="0">
                <a:solidFill>
                  <a:srgbClr val="00B050"/>
                </a:solidFill>
              </a:rPr>
              <a:t>Ymchwil: </a:t>
            </a:r>
            <a:r>
              <a:rPr lang="cy-GB" dirty="0" smtClean="0"/>
              <a:t>yn ystod y rhaglen, cwblhewch dempled adfyfyrio er mwyn dangos eich dysgu drwy brofiadau (e.e. pontio, lleoliadau </a:t>
            </a:r>
            <a:r>
              <a:rPr lang="cy-GB" dirty="0" smtClean="0"/>
              <a:t>amgen</a:t>
            </a:r>
            <a:r>
              <a:rPr lang="cy-GB" dirty="0" smtClean="0"/>
              <a:t>)</a:t>
            </a:r>
          </a:p>
          <a:p>
            <a:pPr marL="0" indent="0">
              <a:buNone/>
            </a:pPr>
            <a:r>
              <a:rPr lang="cy-GB" dirty="0" smtClean="0"/>
              <a:t>Adran 5: </a:t>
            </a:r>
            <a:r>
              <a:rPr lang="cy-GB" dirty="0" smtClean="0">
                <a:solidFill>
                  <a:srgbClr val="00B050"/>
                </a:solidFill>
              </a:rPr>
              <a:t>Datblygu Gwybodaeth Bynciol: </a:t>
            </a:r>
            <a:r>
              <a:rPr lang="cy-GB" dirty="0" smtClean="0"/>
              <a:t>dangoswch yn rheolaidd eich bo</a:t>
            </a:r>
            <a:r>
              <a:rPr lang="cy-GB" dirty="0" smtClean="0"/>
              <a:t>d yn gwella’ch gwybodaeth bynciol drwy ychwanegu tystiolaeth briodol o astudiaeth bersonol</a:t>
            </a:r>
            <a:endParaRPr lang="cy-GB" dirty="0" smtClean="0"/>
          </a:p>
          <a:p>
            <a:pPr marL="0" indent="0">
              <a:buNone/>
            </a:pPr>
            <a:r>
              <a:rPr lang="cy-GB" dirty="0" smtClean="0"/>
              <a:t>Adran 6: </a:t>
            </a:r>
            <a:r>
              <a:rPr lang="cy-GB" dirty="0" smtClean="0">
                <a:solidFill>
                  <a:srgbClr val="00B050"/>
                </a:solidFill>
              </a:rPr>
              <a:t>Mynd yr Ail Filltir: </a:t>
            </a:r>
            <a:r>
              <a:rPr lang="cy-GB" dirty="0" smtClean="0"/>
              <a:t>ychwanegwch unrhyw beth rydych yn arbennig o falch ohono neu eisiau ei ddathlu (e.e. digwyddiad penodol rydych wedi’i drefnu, cyflwyniad i bobl eraill, cymryd rhan mewn cynhadledd, </a:t>
            </a:r>
            <a:r>
              <a:rPr lang="cy-GB" dirty="0" smtClean="0"/>
              <a:t>hyfforddi tîm pêl-rwyd yr ysgol</a:t>
            </a:r>
            <a:r>
              <a:rPr lang="cy-GB" dirty="0" smtClean="0"/>
              <a:t>)</a:t>
            </a:r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4293313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 smtClean="0"/>
              <a:t/>
            </a:r>
            <a:br>
              <a:rPr lang="cy-GB" dirty="0" smtClean="0"/>
            </a:br>
            <a:r>
              <a:rPr lang="cy-GB" dirty="0" smtClean="0"/>
              <a:t/>
            </a:r>
            <a:br>
              <a:rPr lang="cy-GB" dirty="0" smtClean="0"/>
            </a:br>
            <a:r>
              <a:rPr lang="cy-GB" dirty="0" smtClean="0"/>
              <a:t>Adran</a:t>
            </a:r>
            <a:r>
              <a:rPr lang="en-GB" dirty="0" smtClean="0"/>
              <a:t> </a:t>
            </a:r>
            <a:r>
              <a:rPr lang="en-GB" dirty="0"/>
              <a:t>1: </a:t>
            </a:r>
            <a:r>
              <a:rPr lang="cy-GB" dirty="0">
                <a:solidFill>
                  <a:srgbClr val="00B050"/>
                </a:solidFill>
              </a:rPr>
              <a:t>Ffeil </a:t>
            </a:r>
            <a:r>
              <a:rPr lang="cy-GB" dirty="0" smtClean="0">
                <a:solidFill>
                  <a:srgbClr val="00B050"/>
                </a:solidFill>
              </a:rPr>
              <a:t>PAP</a:t>
            </a:r>
            <a:r>
              <a:rPr lang="en-GB" dirty="0" smtClean="0">
                <a:solidFill>
                  <a:srgbClr val="00B050"/>
                </a:solidFill>
              </a:rPr>
              <a:t>: </a:t>
            </a:r>
            <a:r>
              <a:rPr lang="en-GB" dirty="0" smtClean="0">
                <a:solidFill>
                  <a:srgbClr val="00B050"/>
                </a:solidFill>
              </a:rPr>
              <a:t/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cy-GB" dirty="0" smtClean="0"/>
              <a:t>R</a:t>
            </a:r>
            <a:r>
              <a:rPr lang="cy-GB" dirty="0" smtClean="0"/>
              <a:t>hannwch </a:t>
            </a:r>
            <a:r>
              <a:rPr lang="cy-GB" dirty="0"/>
              <a:t>ddolen i’ch ffeil cyn pob bloc PAP</a:t>
            </a:r>
            <a:r>
              <a:rPr lang="en-GB" dirty="0" smtClean="0"/>
              <a:t> </a:t>
            </a:r>
            <a:r>
              <a:rPr lang="en-GB" dirty="0"/>
              <a:t>block</a:t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3424765" y="2366963"/>
            <a:ext cx="5342469" cy="342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2668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cy-GB" dirty="0" smtClean="0"/>
              <a:t>Adran</a:t>
            </a:r>
            <a:r>
              <a:rPr lang="en-GB" dirty="0" smtClean="0"/>
              <a:t> </a:t>
            </a:r>
            <a:r>
              <a:rPr lang="en-GB" dirty="0"/>
              <a:t>2: </a:t>
            </a:r>
            <a:r>
              <a:rPr lang="cy-GB" dirty="0">
                <a:solidFill>
                  <a:srgbClr val="00B050"/>
                </a:solidFill>
              </a:rPr>
              <a:t>Adfyfyrio </a:t>
            </a:r>
            <a:r>
              <a:rPr lang="cy-GB" dirty="0" smtClean="0">
                <a:solidFill>
                  <a:srgbClr val="00B050"/>
                </a:solidFill>
              </a:rPr>
              <a:t>Wythnosol</a:t>
            </a:r>
            <a:r>
              <a:rPr lang="en-GB" dirty="0" smtClean="0">
                <a:solidFill>
                  <a:srgbClr val="00B050"/>
                </a:solidFill>
              </a:rPr>
              <a:t>: </a:t>
            </a:r>
            <a:r>
              <a:rPr lang="en-GB" dirty="0" smtClean="0">
                <a:solidFill>
                  <a:srgbClr val="00B050"/>
                </a:solidFill>
              </a:rPr>
              <a:t/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cy-GB" sz="2400" dirty="0" smtClean="0"/>
              <a:t>B</a:t>
            </a:r>
            <a:r>
              <a:rPr lang="cy-GB" sz="2400" dirty="0" smtClean="0"/>
              <a:t>ob </a:t>
            </a:r>
            <a:r>
              <a:rPr lang="cy-GB" sz="2400" dirty="0"/>
              <a:t>wythnos, cwblhewch dempled a’i gadw gan ddefnyddio’r dyddiad </a:t>
            </a:r>
            <a:r>
              <a:rPr lang="cy-GB" sz="2400" dirty="0" smtClean="0"/>
              <a:t>er mwyn dangos </a:t>
            </a:r>
            <a:r>
              <a:rPr lang="cy-GB" sz="2400" dirty="0"/>
              <a:t>cynnydd dros amser</a:t>
            </a:r>
            <a:r>
              <a:rPr lang="en-GB" sz="2700" dirty="0"/>
              <a:t/>
            </a:r>
            <a:br>
              <a:rPr lang="en-GB" sz="2700" dirty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19560" y="2557463"/>
            <a:ext cx="5152879" cy="331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51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cy-GB" dirty="0"/>
              <a:t>Adran</a:t>
            </a:r>
            <a:r>
              <a:rPr lang="en-GB" dirty="0" smtClean="0"/>
              <a:t> </a:t>
            </a:r>
            <a:r>
              <a:rPr lang="en-GB" dirty="0"/>
              <a:t>3: </a:t>
            </a:r>
            <a:r>
              <a:rPr lang="cy-GB" dirty="0">
                <a:solidFill>
                  <a:srgbClr val="00B050"/>
                </a:solidFill>
              </a:rPr>
              <a:t>Cynnydd </a:t>
            </a:r>
            <a:r>
              <a:rPr lang="cy-GB" dirty="0" smtClean="0">
                <a:solidFill>
                  <a:srgbClr val="00B050"/>
                </a:solidFill>
              </a:rPr>
              <a:t>Proffesiynol</a:t>
            </a:r>
            <a:r>
              <a:rPr lang="en-GB" dirty="0" smtClean="0">
                <a:solidFill>
                  <a:srgbClr val="00B050"/>
                </a:solidFill>
              </a:rPr>
              <a:t>: </a:t>
            </a:r>
            <a:r>
              <a:rPr lang="en-GB" dirty="0" smtClean="0">
                <a:solidFill>
                  <a:srgbClr val="00B050"/>
                </a:solidFill>
              </a:rPr>
              <a:t/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cy-GB" sz="2000" dirty="0" smtClean="0"/>
              <a:t>A</a:t>
            </a:r>
            <a:r>
              <a:rPr lang="cy-GB" sz="2000" dirty="0" smtClean="0"/>
              <a:t>r </a:t>
            </a:r>
            <a:r>
              <a:rPr lang="cy-GB" sz="2000" dirty="0"/>
              <a:t>dair carreg filltir yn ystod eich rhaglen (Rhagfyr, Chwefror, Mai), cwblhewch y grid i ddangos meysydd o gryfder a meysydd i’w datblygu ymhellach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14338" y="2487124"/>
            <a:ext cx="3193894" cy="21271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6253" y="2487124"/>
            <a:ext cx="5231423" cy="2864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4063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cy-GB" dirty="0"/>
              <a:t>Adran</a:t>
            </a:r>
            <a:r>
              <a:rPr lang="en-GB" dirty="0" smtClean="0"/>
              <a:t> </a:t>
            </a:r>
            <a:r>
              <a:rPr lang="en-GB" dirty="0"/>
              <a:t>4: </a:t>
            </a:r>
            <a:r>
              <a:rPr lang="cy-GB" dirty="0" smtClean="0">
                <a:solidFill>
                  <a:srgbClr val="00B050"/>
                </a:solidFill>
              </a:rPr>
              <a:t>Ymchwil</a:t>
            </a:r>
            <a:r>
              <a:rPr lang="en-GB" dirty="0" smtClean="0">
                <a:solidFill>
                  <a:srgbClr val="00B050"/>
                </a:solidFill>
              </a:rPr>
              <a:t>: </a:t>
            </a:r>
            <a:r>
              <a:rPr lang="en-GB" dirty="0" smtClean="0">
                <a:solidFill>
                  <a:srgbClr val="00B050"/>
                </a:solidFill>
              </a:rPr>
              <a:t/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cy-GB" sz="2000" dirty="0" smtClean="0"/>
              <a:t>Yn </a:t>
            </a:r>
            <a:r>
              <a:rPr lang="cy-GB" sz="2000" dirty="0"/>
              <a:t>ystod y rhaglen, cwblhewch dempled </a:t>
            </a:r>
            <a:r>
              <a:rPr lang="cy-GB" sz="2000" dirty="0" smtClean="0"/>
              <a:t>adfyfyrio </a:t>
            </a:r>
            <a:r>
              <a:rPr lang="cy-GB" sz="2000" dirty="0"/>
              <a:t>er mwyn dangos eich dysgu drwy </a:t>
            </a:r>
            <a:r>
              <a:rPr lang="cy-GB" sz="2000" dirty="0" smtClean="0"/>
              <a:t>brofiadau</a:t>
            </a:r>
            <a:br>
              <a:rPr lang="cy-GB" sz="2000" dirty="0" smtClean="0"/>
            </a:br>
            <a:r>
              <a:rPr lang="cy-GB" sz="2000" dirty="0" smtClean="0"/>
              <a:t> </a:t>
            </a:r>
            <a:r>
              <a:rPr lang="cy-GB" sz="2000" dirty="0"/>
              <a:t>(e.e. pontio, lleoliadau amgen)</a:t>
            </a:r>
            <a:r>
              <a:rPr lang="en-GB" sz="2200" dirty="0"/>
              <a:t/>
            </a:r>
            <a:br>
              <a:rPr lang="en-GB" sz="2200" dirty="0"/>
            </a:b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104" y="2970701"/>
            <a:ext cx="2898530" cy="1928707"/>
          </a:xfrm>
          <a:prstGeom prst="rect">
            <a:avLst/>
          </a:prstGeom>
        </p:spPr>
      </p:pic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295402" y="2970702"/>
            <a:ext cx="2898529" cy="192870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0631" y="2975887"/>
            <a:ext cx="2890737" cy="1923522"/>
          </a:xfrm>
          <a:prstGeom prst="rect">
            <a:avLst/>
          </a:prstGeom>
        </p:spPr>
      </p:pic>
      <p:pic>
        <p:nvPicPr>
          <p:cNvPr id="3075" name="Picture 3" descr="../Desktop/MEET%20CWRDD%20EWC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7925" cy="3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../Desktop/TEST%20PROFI%20EWC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7925" cy="3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4" descr="../Desktop/SHARE%20RHANNU%20EWC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7925" cy="3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../Desktop/SHARE%20RHANNU%20EWC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7925" cy="3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../Desktop/MEET%20CWRDD%20EWC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7925" cy="3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../Desktop/TEST%20PROFI%20EWC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47925" cy="360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990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cy-GB" dirty="0" smtClean="0"/>
              <a:t>Adran</a:t>
            </a:r>
            <a:r>
              <a:rPr lang="en-GB" dirty="0" smtClean="0"/>
              <a:t> </a:t>
            </a:r>
            <a:r>
              <a:rPr lang="en-GB" dirty="0"/>
              <a:t>5: </a:t>
            </a:r>
            <a:r>
              <a:rPr lang="cy-GB" dirty="0">
                <a:solidFill>
                  <a:srgbClr val="00B050"/>
                </a:solidFill>
              </a:rPr>
              <a:t>Datblygu Gwybodaeth </a:t>
            </a:r>
            <a:r>
              <a:rPr lang="cy-GB" dirty="0" smtClean="0">
                <a:solidFill>
                  <a:srgbClr val="00B050"/>
                </a:solidFill>
              </a:rPr>
              <a:t>Bynciol</a:t>
            </a:r>
            <a:r>
              <a:rPr lang="en-GB" dirty="0" smtClean="0">
                <a:solidFill>
                  <a:srgbClr val="00B050"/>
                </a:solidFill>
              </a:rPr>
              <a:t>: </a:t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cy-GB" sz="2000" dirty="0" smtClean="0"/>
              <a:t>Dangoswch </a:t>
            </a:r>
            <a:r>
              <a:rPr lang="cy-GB" sz="2000" dirty="0"/>
              <a:t>yn rheolaidd eich bod yn gwella’ch gwybodaeth bynciol drwy ychwanegu </a:t>
            </a:r>
            <a:r>
              <a:rPr lang="cy-GB" sz="2000" dirty="0" smtClean="0"/>
              <a:t/>
            </a:r>
            <a:br>
              <a:rPr lang="cy-GB" sz="2000" dirty="0" smtClean="0"/>
            </a:br>
            <a:r>
              <a:rPr lang="cy-GB" sz="2000" dirty="0" smtClean="0"/>
              <a:t>tystiolaeth </a:t>
            </a:r>
            <a:r>
              <a:rPr lang="cy-GB" sz="2000" dirty="0"/>
              <a:t>briodol o astudiaeth bersonol</a:t>
            </a:r>
            <a:br>
              <a:rPr lang="cy-GB" sz="2000" dirty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093016" y="2557463"/>
            <a:ext cx="4005968" cy="33178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43900" y="3112476"/>
            <a:ext cx="31476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 smtClean="0"/>
              <a:t>Llythrennedd</a:t>
            </a:r>
            <a:endParaRPr lang="cy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 smtClean="0"/>
              <a:t>Rhifedd</a:t>
            </a:r>
            <a:endParaRPr lang="cy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 smtClean="0"/>
              <a:t>Cymhwysedd Digidol</a:t>
            </a:r>
            <a:endParaRPr lang="cy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 smtClean="0"/>
              <a:t>Datblygu’r Gymraeg</a:t>
            </a:r>
            <a:endParaRPr lang="cy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dirty="0" smtClean="0"/>
              <a:t>Gwybodaeth Bynciol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08315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 smtClean="0"/>
              <a:t>Adran</a:t>
            </a:r>
            <a:r>
              <a:rPr lang="en-GB" dirty="0" smtClean="0"/>
              <a:t> </a:t>
            </a:r>
            <a:r>
              <a:rPr lang="en-GB" dirty="0"/>
              <a:t>6: </a:t>
            </a:r>
            <a:r>
              <a:rPr lang="cy-GB" dirty="0">
                <a:solidFill>
                  <a:srgbClr val="00B050"/>
                </a:solidFill>
              </a:rPr>
              <a:t>Mynd yr Ail </a:t>
            </a:r>
            <a:r>
              <a:rPr lang="cy-GB" dirty="0" smtClean="0">
                <a:solidFill>
                  <a:srgbClr val="00B050"/>
                </a:solidFill>
              </a:rPr>
              <a:t>Filltir</a:t>
            </a:r>
            <a:r>
              <a:rPr lang="en-GB" dirty="0" smtClean="0">
                <a:solidFill>
                  <a:srgbClr val="00B050"/>
                </a:solidFill>
              </a:rPr>
              <a:t>: </a:t>
            </a:r>
            <a:r>
              <a:rPr lang="en-GB" dirty="0">
                <a:solidFill>
                  <a:srgbClr val="00B050"/>
                </a:solidFill>
              </a:rPr>
              <a:t/>
            </a:r>
            <a:br>
              <a:rPr lang="en-GB" dirty="0">
                <a:solidFill>
                  <a:srgbClr val="00B050"/>
                </a:solidFill>
              </a:rPr>
            </a:br>
            <a:r>
              <a:rPr lang="cy-GB" sz="1800" dirty="0" smtClean="0"/>
              <a:t>Y</a:t>
            </a:r>
            <a:r>
              <a:rPr lang="cy-GB" sz="1800" dirty="0" smtClean="0"/>
              <a:t>chwanegwch </a:t>
            </a:r>
            <a:r>
              <a:rPr lang="cy-GB" sz="1800" dirty="0"/>
              <a:t>unrhyw beth rydych yn arbennig o falch ohono neu eisiau ei ddathlu (e.e. digwyddiad penodol rydych wedi’i drefnu, cyflwyniad i bobl eraill, cymryd rhan mewn cynhadledd, hyfforddi tîm pêl-rwyd yr ysgol)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51882" y="2557463"/>
            <a:ext cx="4288236" cy="331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7661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Disgwy</a:t>
            </a:r>
            <a:r>
              <a:rPr lang="cy-GB" dirty="0" smtClean="0"/>
              <a:t>liadau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y-GB" dirty="0" smtClean="0">
                <a:solidFill>
                  <a:srgbClr val="FF0000"/>
                </a:solidFill>
              </a:rPr>
              <a:t>Rhannwch y ddolen </a:t>
            </a:r>
            <a:r>
              <a:rPr lang="cy-GB" dirty="0" smtClean="0"/>
              <a:t>i’ch </a:t>
            </a:r>
            <a:r>
              <a:rPr lang="cy-GB" dirty="0" smtClean="0">
                <a:solidFill>
                  <a:srgbClr val="00B050"/>
                </a:solidFill>
              </a:rPr>
              <a:t>ffeil addysgu </a:t>
            </a:r>
            <a:r>
              <a:rPr lang="cy-GB" dirty="0" smtClean="0"/>
              <a:t>yn Adran 1</a:t>
            </a:r>
          </a:p>
          <a:p>
            <a:r>
              <a:rPr lang="cy-GB" dirty="0" smtClean="0"/>
              <a:t>Cwblhewch </a:t>
            </a:r>
            <a:r>
              <a:rPr lang="cy-GB" dirty="0" smtClean="0">
                <a:solidFill>
                  <a:srgbClr val="00B050"/>
                </a:solidFill>
              </a:rPr>
              <a:t>dempled adfyfyrio wythnosol </a:t>
            </a:r>
            <a:r>
              <a:rPr lang="cy-GB" dirty="0" smtClean="0">
                <a:solidFill>
                  <a:srgbClr val="FF0000"/>
                </a:solidFill>
              </a:rPr>
              <a:t>bob wythnos</a:t>
            </a:r>
            <a:r>
              <a:rPr lang="cy-GB" dirty="0" smtClean="0"/>
              <a:t>, a’i gadw gan ddefnyddio’r dyddiad er mwyn adeiladu casgliad sy’n dangos eich cynnydd proffesiynol dros PAP</a:t>
            </a:r>
          </a:p>
          <a:p>
            <a:r>
              <a:rPr lang="cy-GB" dirty="0" smtClean="0"/>
              <a:t>Cwblhewch </a:t>
            </a:r>
            <a:r>
              <a:rPr lang="cy-GB" dirty="0" smtClean="0">
                <a:solidFill>
                  <a:srgbClr val="00B050"/>
                </a:solidFill>
              </a:rPr>
              <a:t>dempled adfyfyrio ymchwil </a:t>
            </a:r>
            <a:r>
              <a:rPr lang="cy-GB" dirty="0" smtClean="0"/>
              <a:t>pan </a:t>
            </a:r>
            <a:r>
              <a:rPr lang="cy-GB" noProof="1" smtClean="0"/>
              <a:t>fo’</a:t>
            </a:r>
            <a:r>
              <a:rPr lang="cy-GB" dirty="0" smtClean="0"/>
              <a:t>n briodol (e.e. yn ystod cyfnod Prawf y Pontio)</a:t>
            </a:r>
          </a:p>
          <a:p>
            <a:r>
              <a:rPr lang="cy-GB" dirty="0" smtClean="0"/>
              <a:t>Ar hyd eich profiadau yn yr ysgol a’r brifysgol, </a:t>
            </a:r>
            <a:r>
              <a:rPr lang="cy-GB" dirty="0" smtClean="0">
                <a:solidFill>
                  <a:srgbClr val="FF0000"/>
                </a:solidFill>
              </a:rPr>
              <a:t>casglwch dystiolaeth </a:t>
            </a:r>
            <a:r>
              <a:rPr lang="cy-GB" dirty="0" smtClean="0"/>
              <a:t>ar gyfer safonau proffesiynol </a:t>
            </a:r>
            <a:r>
              <a:rPr lang="cy-GB" dirty="0" smtClean="0">
                <a:solidFill>
                  <a:srgbClr val="00B050"/>
                </a:solidFill>
              </a:rPr>
              <a:t>Statws Athro Cymwysedig </a:t>
            </a:r>
            <a:r>
              <a:rPr lang="en-GB" sz="1000" dirty="0" smtClean="0">
                <a:hlinkClick r:id="rId3"/>
              </a:rPr>
              <a:t>https</a:t>
            </a:r>
            <a:r>
              <a:rPr lang="en-GB" sz="1000" dirty="0">
                <a:hlinkClick r:id="rId3"/>
              </a:rPr>
              <a:t>://hwb.gov.wales/datblygiad-proffesiynol/safonau-proffesiynol</a:t>
            </a:r>
            <a:r>
              <a:rPr lang="en-GB" sz="1000" dirty="0" smtClean="0">
                <a:hlinkClick r:id="rId3"/>
              </a:rPr>
              <a:t>/</a:t>
            </a:r>
            <a:r>
              <a:rPr lang="en-GB" sz="1000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3587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dirty="0" smtClean="0"/>
              <a:t>Enghreifftiau o Dystiolaeth  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y-GB" dirty="0" smtClean="0"/>
              <a:t>Tystiolaeth a </a:t>
            </a:r>
            <a:r>
              <a:rPr lang="cy-GB" noProof="1" smtClean="0"/>
              <a:t>gasglwyd</a:t>
            </a:r>
            <a:r>
              <a:rPr lang="cy-GB" dirty="0" smtClean="0"/>
              <a:t> drwy arsylwadau/</a:t>
            </a:r>
            <a:r>
              <a:rPr lang="cy-GB" dirty="0" smtClean="0"/>
              <a:t>adborth</a:t>
            </a:r>
            <a:endParaRPr lang="cy-GB" dirty="0" smtClean="0"/>
          </a:p>
          <a:p>
            <a:r>
              <a:rPr lang="cy-GB" dirty="0" smtClean="0"/>
              <a:t>Tystiolaeth o gynllunio ar gyfer dysgu ac addysgu</a:t>
            </a:r>
            <a:endParaRPr lang="cy-GB" dirty="0" smtClean="0"/>
          </a:p>
          <a:p>
            <a:r>
              <a:rPr lang="cy-GB" dirty="0" smtClean="0"/>
              <a:t>Tystiolaeth o’ch ymgysylltu â rôl yr ‘athro/athrawes’</a:t>
            </a:r>
            <a:endParaRPr lang="cy-GB" dirty="0" smtClean="0"/>
          </a:p>
          <a:p>
            <a:pPr marL="0" indent="0">
              <a:buNone/>
            </a:pPr>
            <a:r>
              <a:rPr lang="cy-GB" dirty="0"/>
              <a:t>	</a:t>
            </a:r>
            <a:r>
              <a:rPr lang="cy-GB" dirty="0" smtClean="0"/>
              <a:t>(Gweler yr enghreifftiau ar y daflen.)</a:t>
            </a:r>
            <a:endParaRPr lang="cy-GB" dirty="0" smtClean="0"/>
          </a:p>
          <a:p>
            <a:endParaRPr lang="cy-GB" dirty="0"/>
          </a:p>
          <a:p>
            <a:r>
              <a:rPr lang="cy-GB" dirty="0" smtClean="0"/>
              <a:t>Gallwch gysylltu </a:t>
            </a:r>
            <a:r>
              <a:rPr lang="cy-GB" dirty="0" smtClean="0"/>
              <a:t>tystiolaeth ar unrhyw ffurf</a:t>
            </a:r>
            <a:r>
              <a:rPr lang="cy-GB" dirty="0" smtClean="0"/>
              <a:t> </a:t>
            </a:r>
            <a:r>
              <a:rPr lang="cy-GB" dirty="0" smtClean="0"/>
              <a:t>- </a:t>
            </a:r>
            <a:r>
              <a:rPr lang="cy-GB" dirty="0" smtClean="0"/>
              <a:t>dogfennau, lluniau, ffilmiau, ffeiliau </a:t>
            </a:r>
            <a:r>
              <a:rPr lang="cy-GB" dirty="0" smtClean="0"/>
              <a:t>sain</a:t>
            </a:r>
            <a:r>
              <a:rPr lang="cy-GB" dirty="0" smtClean="0"/>
              <a:t> </a:t>
            </a:r>
            <a:r>
              <a:rPr lang="cy-GB" dirty="0" smtClean="0"/>
              <a:t>– </a:t>
            </a:r>
            <a:r>
              <a:rPr lang="cy-GB" noProof="1" smtClean="0"/>
              <a:t>â’ch</a:t>
            </a:r>
            <a:r>
              <a:rPr lang="cy-GB" dirty="0" smtClean="0"/>
              <a:t> llyfr gwaith a/</a:t>
            </a:r>
            <a:r>
              <a:rPr lang="cy-GB" dirty="0" smtClean="0"/>
              <a:t>neu’r safonau SAC</a:t>
            </a:r>
            <a:endParaRPr lang="cy-GB" dirty="0" smtClean="0"/>
          </a:p>
          <a:p>
            <a:r>
              <a:rPr lang="cy-GB" dirty="0" smtClean="0"/>
              <a:t>Mae ap </a:t>
            </a:r>
            <a:r>
              <a:rPr lang="cy-GB" noProof="1" smtClean="0"/>
              <a:t>PebblePocket</a:t>
            </a:r>
            <a:r>
              <a:rPr lang="cy-GB" dirty="0" smtClean="0"/>
              <a:t> yn caniatáu i chi </a:t>
            </a:r>
            <a:r>
              <a:rPr lang="cy-GB" noProof="1" smtClean="0"/>
              <a:t>gasglu </a:t>
            </a:r>
            <a:r>
              <a:rPr lang="cy-GB" dirty="0" smtClean="0"/>
              <a:t>tystiolaeth ar eich ffôn symudol.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69284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Thema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395</TotalTime>
  <Words>1045</Words>
  <Application>Microsoft Office PowerPoint</Application>
  <PresentationFormat>Personol</PresentationFormat>
  <Paragraphs>138</Paragraphs>
  <Slides>20</Slides>
  <Notes>20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Teitlau Sleidiau</vt:lpstr>
      </vt:variant>
      <vt:variant>
        <vt:i4>20</vt:i4>
      </vt:variant>
    </vt:vector>
  </HeadingPairs>
  <TitlesOfParts>
    <vt:vector size="21" baseType="lpstr">
      <vt:lpstr>Organic</vt:lpstr>
      <vt:lpstr>Gwerthuso ac Adfyfyrio</vt:lpstr>
      <vt:lpstr>Disgwyliadau</vt:lpstr>
      <vt:lpstr>Gwerthuso’r Dysgu gan Ddisgyblion</vt:lpstr>
      <vt:lpstr>Adfyfyrio ar Addysgu</vt:lpstr>
      <vt:lpstr>Targedau Personol   (adran uchaf fformat y cynllun gwers)</vt:lpstr>
      <vt:lpstr>Adfyfyrio gyda Mentor</vt:lpstr>
      <vt:lpstr>Disgwyliadau  Dyddlyfr Dysgu</vt:lpstr>
      <vt:lpstr>Dyddlyfr Dysgu</vt:lpstr>
      <vt:lpstr>Disgwyliadau Adfyfyrio Wythnosol</vt:lpstr>
      <vt:lpstr>Adfyfyrio Wythnosol</vt:lpstr>
      <vt:lpstr>Adfyfyrio ar gynnydd proffesiynol personol </vt:lpstr>
      <vt:lpstr>Cynnwys y Llyfr Gwaith</vt:lpstr>
      <vt:lpstr>  Adran 1: Ffeil PAP:  Rhannwch ddolen i’ch ffeil cyn pob bloc PAP block </vt:lpstr>
      <vt:lpstr> Adran 2: Adfyfyrio Wythnosol:  Bob wythnos, cwblhewch dempled a’i gadw gan ddefnyddio’r dyddiad er mwyn dangos cynnydd dros amser </vt:lpstr>
      <vt:lpstr> Adran 3: Cynnydd Proffesiynol:  Ar dair carreg filltir yn ystod eich rhaglen (Rhagfyr, Chwefror, Mai), cwblhewch y grid i ddangos meysydd o gryfder a meysydd i’w datblygu ymhellach </vt:lpstr>
      <vt:lpstr> Adran 4: Ymchwil:  Yn ystod y rhaglen, cwblhewch dempled adfyfyrio er mwyn dangos eich dysgu drwy brofiadau  (e.e. pontio, lleoliadau amgen) </vt:lpstr>
      <vt:lpstr> Adran 5: Datblygu Gwybodaeth Bynciol:  Dangoswch yn rheolaidd eich bod yn gwella’ch gwybodaeth bynciol drwy ychwanegu  tystiolaeth briodol o astudiaeth bersonol </vt:lpstr>
      <vt:lpstr>Adran 6: Mynd yr Ail Filltir:  Ychwanegwch unrhyw beth rydych yn arbennig o falch ohono neu eisiau ei ddathlu (e.e. digwyddiad penodol rydych wedi’i drefnu, cyflwyniad i bobl eraill, cymryd rhan mewn cynhadledd, hyfforddi tîm pêl-rwyd yr ysgol)</vt:lpstr>
      <vt:lpstr>Disgwyliadau</vt:lpstr>
      <vt:lpstr>Enghreifftiau o Dystiolaeth  </vt:lpstr>
    </vt:vector>
  </TitlesOfParts>
  <Company>University of Wales Trinity Saint David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Evaluation &amp; Reflection</dc:title>
  <dc:creator>Catharine Bleasdale</dc:creator>
  <cp:lastModifiedBy>Barbara Jones</cp:lastModifiedBy>
  <cp:revision>49</cp:revision>
  <dcterms:created xsi:type="dcterms:W3CDTF">2019-10-28T19:11:09Z</dcterms:created>
  <dcterms:modified xsi:type="dcterms:W3CDTF">2019-11-07T13:33:35Z</dcterms:modified>
</cp:coreProperties>
</file>