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8" r:id="rId3"/>
    <p:sldId id="259" r:id="rId4"/>
    <p:sldId id="260" r:id="rId5"/>
    <p:sldId id="261" r:id="rId6"/>
    <p:sldId id="257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92" autoAdjust="0"/>
    <p:restoredTop sz="69984" autoAdjust="0"/>
  </p:normalViewPr>
  <p:slideViewPr>
    <p:cSldViewPr snapToGrid="0">
      <p:cViewPr varScale="1">
        <p:scale>
          <a:sx n="79" d="100"/>
          <a:sy n="79" d="100"/>
        </p:scale>
        <p:origin x="1020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4AF553-137C-4FB3-8C47-220FF2041E26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150730-6D21-4F96-A0AE-37E3338690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5262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government is deciding whether to bulldoze a local forest (The Greenbelt) to build a </a:t>
            </a:r>
            <a:r>
              <a:rPr lang="en-GB" sz="1200" b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£500 million automated delivery hub and highway</a:t>
            </a:r>
            <a:r>
              <a:rPr lang="en-GB" dirty="0"/>
              <a:t> that will bring 5,000 corporate jobs to the region.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150730-6D21-4F96-A0AE-37E33386902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0146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150730-6D21-4F96-A0AE-37E33386902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91156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60-Second Verdict Rule (Replaces the Matrix)</a:t>
            </a:r>
          </a:p>
          <a:p>
            <a:r>
              <a:rPr lang="en-GB" sz="1200" b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Instead of calculating complex combinations, just look at the </a:t>
            </a:r>
            <a:r>
              <a:rPr lang="en-GB" sz="1200" b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highest-cost tactic</a:t>
            </a:r>
            <a:r>
              <a:rPr lang="en-GB" sz="1200" b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each group purchased and read their final result instantly:</a:t>
            </a:r>
          </a:p>
          <a:p>
            <a:pPr lvl="0"/>
            <a:r>
              <a:rPr lang="en-GB" sz="1200" b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🏆 </a:t>
            </a:r>
            <a:r>
              <a:rPr lang="en-GB" sz="1200" b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 their highest spend was Tactic 1 (50 IP - Private Lobbying):</a:t>
            </a:r>
            <a:endParaRPr lang="en-GB" sz="1200" b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1"/>
            <a:r>
              <a:rPr lang="en-GB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Read aloud:</a:t>
            </a:r>
            <a:r>
              <a:rPr lang="en-GB" sz="1200" b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"The Insider Win."</a:t>
            </a:r>
            <a:r>
              <a:rPr lang="en-GB" sz="1200" b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Your lobbyists secured a private meeting. The Minister quietly agrees to your demands behind closed doors. You bypass public debate entirely.</a:t>
            </a:r>
          </a:p>
          <a:p>
            <a:pPr lvl="1"/>
            <a:endParaRPr lang="en-GB" sz="1200" b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b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📢 </a:t>
            </a:r>
            <a:r>
              <a:rPr lang="en-GB" sz="1200" b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 their highest spend was Tactic 4 (40 IP - The Blockade):</a:t>
            </a:r>
            <a:endParaRPr lang="en-GB" sz="1200" b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1"/>
            <a:r>
              <a:rPr lang="en-GB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Read aloud:</a:t>
            </a:r>
            <a:r>
              <a:rPr lang="en-GB" sz="1200" b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"The Media Bomb."</a:t>
            </a:r>
            <a:r>
              <a:rPr lang="en-GB" sz="1200" b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Your protest forces its way onto the evening news. The Minister is publicly embarrassed and halts the project to avoid a PR disaster, but you face a harsh backlash from angry commuters.</a:t>
            </a:r>
          </a:p>
          <a:p>
            <a:pPr lvl="1"/>
            <a:endParaRPr lang="en-GB" sz="1200" b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b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🗳️ </a:t>
            </a:r>
            <a:r>
              <a:rPr lang="en-GB" sz="1200" b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 their highest spend was Tactic 2 or 5 (30 IP - Reports or Billboards):</a:t>
            </a:r>
            <a:endParaRPr lang="en-GB" sz="1200" b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1"/>
            <a:r>
              <a:rPr lang="en-GB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Read aloud:</a:t>
            </a:r>
            <a:r>
              <a:rPr lang="en-GB" sz="1200" b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"The Political Threat."</a:t>
            </a:r>
            <a:r>
              <a:rPr lang="en-GB" sz="1200" b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Your target campaigns make local politicians panic about losing their seats in the next election. The Minister compromises and gives you half of what you wanted.</a:t>
            </a:r>
          </a:p>
          <a:p>
            <a:pPr lvl="1"/>
            <a:endParaRPr lang="en-GB" sz="1200" b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(Note: If a group only bought low-cost Tactic 3, tell them their campaign was lost in the internet noise and completely ignored).</a:t>
            </a:r>
            <a:endParaRPr lang="en-GB" sz="1200" b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150730-6D21-4F96-A0AE-37E33386902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82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 all three groups achieve a "win" based on their spending, you don't actually need to pick a single winner. Instead, you declare a </a:t>
            </a:r>
            <a:r>
              <a:rPr lang="en-GB" sz="1200" b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"Political Compromise"</a:t>
            </a:r>
            <a:r>
              <a:rPr lang="en-GB" sz="1200" b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(which is exactly how real-world politics works!).</a:t>
            </a:r>
          </a:p>
          <a:p>
            <a:r>
              <a:rPr lang="en-GB" sz="1200" b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Here is how you instantly announce the final outcome to the class if everyone succeeded:</a:t>
            </a:r>
          </a:p>
          <a:p>
            <a:endParaRPr lang="en-GB" sz="1200" b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📢 The Ultimate Verdict (Read this aloud):</a:t>
            </a:r>
          </a:p>
          <a:p>
            <a:r>
              <a:rPr lang="en-GB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"Class, look at the final map. Because every group spent their resources perfectly, the government was forced into a massive political compromise:</a:t>
            </a:r>
            <a:endParaRPr lang="en-GB" sz="1200" b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highway </a:t>
            </a:r>
            <a:r>
              <a:rPr lang="en-GB" sz="1200" b="1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will be built</a:t>
            </a:r>
            <a:r>
              <a:rPr lang="en-GB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(Victory for </a:t>
            </a:r>
            <a:r>
              <a:rPr lang="en-GB" sz="1200" b="1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Logistics First</a:t>
            </a:r>
            <a:r>
              <a:rPr lang="en-GB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).</a:t>
            </a:r>
            <a:endParaRPr lang="en-GB" sz="1200" b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But it will be </a:t>
            </a:r>
            <a:r>
              <a:rPr lang="en-GB" sz="1200" b="1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rerouted around the forest</a:t>
            </a:r>
            <a:r>
              <a:rPr lang="en-GB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protect the environment (Victory for </a:t>
            </a:r>
            <a:r>
              <a:rPr lang="en-GB" sz="1200" b="1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Save the Canopy</a:t>
            </a:r>
            <a:r>
              <a:rPr lang="en-GB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).</a:t>
            </a:r>
            <a:endParaRPr lang="en-GB" sz="1200" b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the entire project must be built using </a:t>
            </a:r>
            <a:r>
              <a:rPr lang="en-GB" sz="1200" b="1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80% local union </a:t>
            </a:r>
            <a:r>
              <a:rPr lang="en-GB" sz="1200" b="1" i="1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labor</a:t>
            </a:r>
            <a:r>
              <a:rPr lang="en-GB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(Victory for </a:t>
            </a:r>
            <a:r>
              <a:rPr lang="en-GB" sz="1200" b="1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Union Builders</a:t>
            </a:r>
            <a:r>
              <a:rPr lang="en-GB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).</a:t>
            </a:r>
            <a:endParaRPr lang="en-GB" sz="1200" b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150730-6D21-4F96-A0AE-37E33386902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2702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F1015-91A4-9BAC-0B56-98E42F79C5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D6AF2E-FFBE-078A-2B93-BEE4F4B643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9FD8DC-1017-A90A-B4AA-3F9EE202DE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C5B37-611C-4A32-8A51-15ACE495A634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DD6E09-FD9C-2160-FB06-89BC2794BF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0F8AB0-7B62-9D31-0985-16914AEB68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826C7-BD20-4C61-837E-BAD945F73E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51274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87B37-E16E-CE8A-59D1-40A18640E6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FDB611-FB15-A67A-50C0-90CCD45646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3A9E4E-5F03-FE10-91DF-64FA1A3184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C5B37-611C-4A32-8A51-15ACE495A634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2B94F5-29F2-91E8-5330-70FC90CA2F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FD183D-AF27-3F91-2981-DDF52549AC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826C7-BD20-4C61-837E-BAD945F73E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90710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89097-D167-58AE-8BFB-5DA7002DC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1BA343-A828-4FA8-5712-533E86E8CA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62125F-331E-0F90-B5C3-60E161A82F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C5B37-611C-4A32-8A51-15ACE495A634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57400F-9549-AAC4-3FDB-58E054645B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BA38BD-D891-99A7-4127-D9D97298F1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826C7-BD20-4C61-837E-BAD945F73E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9259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71C240-C706-D0BB-2DA3-D52BD9383C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0DDEF6-76F7-A3DA-8549-4B7292153D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B78CB6-1434-AC27-165B-31C5C2D6EB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4D4D29-EECD-FABD-6855-4DF2E66E7B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C5B37-611C-4A32-8A51-15ACE495A634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29E4D5-FB3A-8AB6-4FA7-B8C05DE1FA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97BC96-0542-D756-C3EF-59D2C341F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826C7-BD20-4C61-837E-BAD945F73E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1505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46D82-BB10-8399-EE9A-852C42FB9F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7BBB53-B480-FAE5-C4CA-D8BCBA2ECE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D70C98-2901-2204-91D4-9208D8F892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EAC831-2292-F010-8BAC-102A61F6FC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1CA4DED-F69B-CB00-5ABE-4D58588BD99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03466E-C0FD-17EE-921A-C98756FC0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C5B37-611C-4A32-8A51-15ACE495A634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9FF711-AE18-BEF2-A317-CF080978A8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9970E7-4E2C-527D-0049-720AAD639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826C7-BD20-4C61-837E-BAD945F73E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3449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BF1AE3-A94C-0597-1730-CEF3FFB9E3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7C50F21-CF99-1D0C-F97B-D707345A8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C5B37-611C-4A32-8A51-15ACE495A634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9563D8-8335-95A0-EC16-970BD4ABC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9E9BDF-7430-AE8B-B454-1231A2702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826C7-BD20-4C61-837E-BAD945F73E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7251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CBC2F31-18C2-DCED-D288-D69892882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C5B37-611C-4A32-8A51-15ACE495A634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E4E6D0-2715-C396-952B-83E95DF79E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95E081-248B-BC7B-3279-F84ECFEC6B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826C7-BD20-4C61-837E-BAD945F73E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0723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68706-9A6B-CE1F-4EB0-FA4279389F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10FE0-4E3B-A274-BB9A-D4AF5F4D48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1EE3AB-A788-2970-9A7E-EE8CB894FF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5BAB1E-0097-FC07-48E0-2EDB95D461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C5B37-611C-4A32-8A51-15ACE495A634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C86F66-6311-795B-077D-994E4732B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4FCFE3-E8C2-AC1B-B9CE-D684899611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826C7-BD20-4C61-837E-BAD945F73E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03110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8C6D7-DD44-DCBD-3383-E454BC726D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02778E4-1793-090E-D0A0-9F600E8320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84E73A-1BE2-E344-6D7D-57C97A3C78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E92BC6-7749-9ACA-D413-F8686FD7A9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C5B37-611C-4A32-8A51-15ACE495A634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AD6168-1D5D-16BC-804B-6DD2136926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B1CE75-41F0-6D01-8F95-9EDD590367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826C7-BD20-4C61-837E-BAD945F73E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7233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197C3-3F27-7E6F-03B4-360EC1A5FF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C7D29F-E7CC-36CE-0A1A-2C8BCEFF42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BA2A34-A2B3-A252-1A2A-FA9EB3E854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C5B37-611C-4A32-8A51-15ACE495A634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A2BB44-B617-D788-FF9E-126855DDA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8FEDF6-4DDC-1766-9BC0-DEA7DE44E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826C7-BD20-4C61-837E-BAD945F73E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5722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5E391BC-590D-F4DD-CDF5-C7634A2DEBC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EBEF2C-048B-26EF-97C9-4B2FC7DDB0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8DAD2C-B9BD-666E-A031-6F547DAEF1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C5B37-611C-4A32-8A51-15ACE495A634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558C49-343F-42B2-17EA-AA55B1000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31C5F2-BE1B-36FE-B225-46A1C6CA6A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826C7-BD20-4C61-837E-BAD945F73E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1780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415659F-1716-3900-8565-FB3362362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53BEAF-F6CD-C864-111A-354271A30D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D018F5-227D-ACD8-A4DF-DF66F46BE7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41C5B37-611C-4A32-8A51-15ACE495A634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9E2A55-B8BA-ABED-C05C-953C9B2DF5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E51A43-EC50-D539-D0F0-B285A3DDDD9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14826C7-BD20-4C61-837E-BAD945F73E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589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2ED2A-8729-C1EC-7C1E-D6E3A8DCC3E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Pressure/Interest </a:t>
            </a:r>
            <a:r>
              <a:rPr lang="en-GB"/>
              <a:t>Group Exercise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399614-ECE3-E403-CFD9-49429655F17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7264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2ECA4-7DAE-BFC5-CE7B-E78D6B2418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scenario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4E6884-3F8B-288A-1730-72509465C9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government is deciding whether to bulldoze a local forest (The Greenbelt) to build a </a:t>
            </a:r>
            <a:r>
              <a:rPr lang="en-GB" b="1" dirty="0"/>
              <a:t>£500 million automated delivery hub and highway</a:t>
            </a:r>
            <a:r>
              <a:rPr lang="en-GB" dirty="0"/>
              <a:t> that will bring 5,000 corporate jobs to the region.</a:t>
            </a:r>
          </a:p>
        </p:txBody>
      </p:sp>
    </p:spTree>
    <p:extLst>
      <p:ext uri="{BB962C8B-B14F-4D97-AF65-F5344CB8AC3E}">
        <p14:creationId xmlns:p14="http://schemas.microsoft.com/office/powerpoint/2010/main" val="3116774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0D9D0-9043-23B1-D779-AABECC4806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 the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7C421-ED18-F20A-00CF-3385F09777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lvl="0"/>
            <a:r>
              <a:rPr lang="en-GB" b="1" dirty="0"/>
              <a:t>Group A: "Logistics First" (Business Interest Group - Insider)</a:t>
            </a:r>
            <a:endParaRPr lang="en-GB" dirty="0"/>
          </a:p>
          <a:p>
            <a:pPr lvl="1"/>
            <a:r>
              <a:rPr lang="en-GB" b="1" dirty="0"/>
              <a:t>Who you are:</a:t>
            </a:r>
            <a:r>
              <a:rPr lang="en-GB" dirty="0"/>
              <a:t> A powerful trade association representing major retail and shipping corporations.</a:t>
            </a:r>
          </a:p>
          <a:p>
            <a:pPr lvl="1"/>
            <a:r>
              <a:rPr lang="en-GB" b="1" dirty="0"/>
              <a:t>Your Goal:</a:t>
            </a:r>
            <a:r>
              <a:rPr lang="en-GB" dirty="0"/>
              <a:t> Ensure the highway and delivery hub are approved.</a:t>
            </a:r>
          </a:p>
          <a:p>
            <a:pPr lvl="1"/>
            <a:r>
              <a:rPr lang="en-GB" b="1" dirty="0"/>
              <a:t>Your Secret Advantage:</a:t>
            </a:r>
            <a:r>
              <a:rPr lang="en-GB" dirty="0"/>
              <a:t> You have a massive budget and data proving this project will boost local tax revenue by 12%.</a:t>
            </a:r>
          </a:p>
          <a:p>
            <a:pPr lvl="1"/>
            <a:endParaRPr lang="en-GB" dirty="0"/>
          </a:p>
          <a:p>
            <a:pPr lvl="0"/>
            <a:r>
              <a:rPr lang="en-GB" b="1" dirty="0"/>
              <a:t>Group B: "Save the Canopy" (Environmental Cause Group - Outsider)</a:t>
            </a:r>
            <a:endParaRPr lang="en-GB" dirty="0"/>
          </a:p>
          <a:p>
            <a:pPr lvl="1"/>
            <a:r>
              <a:rPr lang="en-GB" b="1" dirty="0"/>
              <a:t>Who you are:</a:t>
            </a:r>
            <a:r>
              <a:rPr lang="en-GB" dirty="0"/>
              <a:t> A passionate, community-led grassroots network of local residents and climate activists.</a:t>
            </a:r>
          </a:p>
          <a:p>
            <a:pPr lvl="1"/>
            <a:r>
              <a:rPr lang="en-GB" b="1" dirty="0"/>
              <a:t>Your Goal:</a:t>
            </a:r>
            <a:r>
              <a:rPr lang="en-GB" dirty="0"/>
              <a:t> Block the highway project completely and protect the forest.</a:t>
            </a:r>
          </a:p>
          <a:p>
            <a:pPr lvl="1"/>
            <a:r>
              <a:rPr lang="en-GB" b="1" dirty="0"/>
              <a:t>Your Secret Advantage:</a:t>
            </a:r>
            <a:r>
              <a:rPr lang="en-GB" dirty="0"/>
              <a:t> You have thousands of highly motivated online followers and a sympathetic local celebrity.</a:t>
            </a:r>
          </a:p>
          <a:p>
            <a:pPr lvl="1"/>
            <a:endParaRPr lang="en-GB" dirty="0"/>
          </a:p>
          <a:p>
            <a:pPr lvl="0"/>
            <a:r>
              <a:rPr lang="en-GB" b="1" dirty="0"/>
              <a:t>Group C: "The Union Builders" (Labour/Sectional Group - High-Profile)</a:t>
            </a:r>
            <a:endParaRPr lang="en-GB" dirty="0"/>
          </a:p>
          <a:p>
            <a:pPr lvl="1"/>
            <a:r>
              <a:rPr lang="en-GB" b="1" dirty="0"/>
              <a:t>Who you are:</a:t>
            </a:r>
            <a:r>
              <a:rPr lang="en-GB" dirty="0"/>
              <a:t> The Construction Workers Union, representing local engineering and building labour.</a:t>
            </a:r>
          </a:p>
          <a:p>
            <a:pPr lvl="1"/>
            <a:r>
              <a:rPr lang="en-GB" b="1" dirty="0"/>
              <a:t>Your Goal:</a:t>
            </a:r>
            <a:r>
              <a:rPr lang="en-GB" dirty="0"/>
              <a:t> Get the project approved, </a:t>
            </a:r>
            <a:r>
              <a:rPr lang="en-GB" i="1" dirty="0"/>
              <a:t>but</a:t>
            </a:r>
            <a:r>
              <a:rPr lang="en-GB" dirty="0"/>
              <a:t> legally force the developer to hire at least 80% local union workers.</a:t>
            </a:r>
          </a:p>
          <a:p>
            <a:pPr lvl="1"/>
            <a:r>
              <a:rPr lang="en-GB" b="1" dirty="0"/>
              <a:t>Your Secret Advantage:</a:t>
            </a:r>
            <a:r>
              <a:rPr lang="en-GB" dirty="0"/>
              <a:t> Your members can swing local elections, making politicians nervous to upset you.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09085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ED1B6-0C2D-A784-162E-B6DA653B8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451" y="348941"/>
            <a:ext cx="10515600" cy="1325563"/>
          </a:xfrm>
        </p:spPr>
        <p:txBody>
          <a:bodyPr/>
          <a:lstStyle/>
          <a:p>
            <a:r>
              <a:rPr lang="en-GB" dirty="0"/>
              <a:t>The Strategy Choice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AEF64EFB-56A0-65C6-C447-3C0207C733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l="14705" t="26054" r="42631" b="25632"/>
          <a:stretch>
            <a:fillRect/>
          </a:stretch>
        </p:blipFill>
        <p:spPr>
          <a:xfrm>
            <a:off x="1505118" y="1383738"/>
            <a:ext cx="8079457" cy="5886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63394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61F2B-6476-2368-DE57-CC24BD9803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Verdict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2FE0E9-47B5-13A1-C9BB-52882F5ABD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b="1" dirty="0"/>
              <a:t>If their highest spend was Tactic 1 (50 IP - Private Lobbying):</a:t>
            </a:r>
            <a:endParaRPr lang="en-GB" dirty="0"/>
          </a:p>
          <a:p>
            <a:pPr lvl="1"/>
            <a:r>
              <a:rPr lang="en-GB" b="1" dirty="0"/>
              <a:t>The Insider Win."</a:t>
            </a:r>
            <a:r>
              <a:rPr lang="en-GB" dirty="0"/>
              <a:t> Your lobbyists secured a private meeting. The Minister quietly agrees to your demands behind closed doors. You bypass public debate entirely.</a:t>
            </a:r>
          </a:p>
          <a:p>
            <a:pPr lvl="0"/>
            <a:r>
              <a:rPr lang="en-GB" b="1" dirty="0"/>
              <a:t>If their highest spend was Tactic 4 (40 IP - The Blockade):</a:t>
            </a:r>
            <a:endParaRPr lang="en-GB" dirty="0"/>
          </a:p>
          <a:p>
            <a:pPr lvl="1"/>
            <a:r>
              <a:rPr lang="en-GB" b="1" dirty="0"/>
              <a:t>The Media Bomb."</a:t>
            </a:r>
            <a:r>
              <a:rPr lang="en-GB" dirty="0"/>
              <a:t> Your protest forces its way onto the evening news. The Minister is publicly embarrassed and halts the project to avoid a PR disaster, but you face a harsh backlash from angry commuters.</a:t>
            </a:r>
          </a:p>
          <a:p>
            <a:pPr lvl="0"/>
            <a:r>
              <a:rPr lang="en-GB" b="1" dirty="0"/>
              <a:t>If their highest spend was Tactic 2 or 5 (30 IP - Reports or Billboards):</a:t>
            </a:r>
            <a:endParaRPr lang="en-GB" dirty="0"/>
          </a:p>
          <a:p>
            <a:pPr lvl="1"/>
            <a:r>
              <a:rPr lang="en-GB" b="1" dirty="0"/>
              <a:t>The Political Threat."</a:t>
            </a:r>
            <a:r>
              <a:rPr lang="en-GB" dirty="0"/>
              <a:t> Your target campaigns make local politicians panic about losing their seats in the next election. The Minister compromises and gives you half of what you wanted.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79907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D4A9E-9965-47E3-22E8-45C33764FC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Verdict if more than one team wins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97FF4-9265-1051-B881-56658ACE08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highway will be built (</a:t>
            </a:r>
            <a:r>
              <a:rPr lang="en-GB" b="1" dirty="0"/>
              <a:t>Victory for Logistics First</a:t>
            </a:r>
            <a:r>
              <a:rPr lang="en-GB" dirty="0"/>
              <a:t>).</a:t>
            </a:r>
          </a:p>
          <a:p>
            <a:r>
              <a:rPr lang="en-GB" dirty="0"/>
              <a:t>But it will be rerouted around the forest to protect the environment (</a:t>
            </a:r>
            <a:r>
              <a:rPr lang="en-GB" b="1" dirty="0"/>
              <a:t>Victory for Save the Canopy</a:t>
            </a:r>
            <a:r>
              <a:rPr lang="en-GB" dirty="0"/>
              <a:t>).</a:t>
            </a:r>
          </a:p>
          <a:p>
            <a:r>
              <a:rPr lang="en-GB" dirty="0"/>
              <a:t>And the entire project must be built using 80% local union labour (</a:t>
            </a:r>
            <a:r>
              <a:rPr lang="en-GB" b="1" dirty="0"/>
              <a:t>Victory for The Union Builders</a:t>
            </a:r>
            <a:r>
              <a:rPr lang="en-GB" dirty="0"/>
              <a:t>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24235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849</Words>
  <Application>Microsoft Office PowerPoint</Application>
  <PresentationFormat>Widescreen</PresentationFormat>
  <Paragraphs>55</Paragraphs>
  <Slides>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Aptos Display</vt:lpstr>
      <vt:lpstr>Arial</vt:lpstr>
      <vt:lpstr>Office Theme</vt:lpstr>
      <vt:lpstr>Pressure/Interest Group Exercise</vt:lpstr>
      <vt:lpstr>The scenario</vt:lpstr>
      <vt:lpstr>Assign the groups</vt:lpstr>
      <vt:lpstr>The Strategy Choice</vt:lpstr>
      <vt:lpstr>The Verdict</vt:lpstr>
      <vt:lpstr>Verdict if more than one team wins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Anthony Burns</dc:creator>
  <cp:lastModifiedBy>Anthony Burns</cp:lastModifiedBy>
  <cp:revision>1</cp:revision>
  <dcterms:created xsi:type="dcterms:W3CDTF">2026-10-20T10:19:31Z</dcterms:created>
  <dcterms:modified xsi:type="dcterms:W3CDTF">2026-10-20T10:24:25Z</dcterms:modified>
</cp:coreProperties>
</file>