
<file path=[Content_Types].xml><?xml version="1.0" encoding="utf-8"?>
<Types xmlns="http://schemas.openxmlformats.org/package/2006/content-types">
  <Default Extension="com"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6"/>
  </p:notesMasterIdLst>
  <p:sldIdLst>
    <p:sldId id="256" r:id="rId5"/>
    <p:sldId id="257" r:id="rId6"/>
    <p:sldId id="274" r:id="rId7"/>
    <p:sldId id="258" r:id="rId8"/>
    <p:sldId id="259" r:id="rId9"/>
    <p:sldId id="260" r:id="rId10"/>
    <p:sldId id="281" r:id="rId11"/>
    <p:sldId id="280" r:id="rId12"/>
    <p:sldId id="262" r:id="rId13"/>
    <p:sldId id="277" r:id="rId14"/>
    <p:sldId id="276" r:id="rId15"/>
    <p:sldId id="265" r:id="rId16"/>
    <p:sldId id="266" r:id="rId17"/>
    <p:sldId id="279" r:id="rId18"/>
    <p:sldId id="278" r:id="rId19"/>
    <p:sldId id="275" r:id="rId20"/>
    <p:sldId id="268" r:id="rId21"/>
    <p:sldId id="269" r:id="rId22"/>
    <p:sldId id="270" r:id="rId23"/>
    <p:sldId id="273" r:id="rId24"/>
    <p:sldId id="282" r:id="rId25"/>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97C632-90EF-45DA-A570-15452D3D941D}" v="180" dt="2025-12-09T13:20:29.3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850" autoAdjust="0"/>
  </p:normalViewPr>
  <p:slideViewPr>
    <p:cSldViewPr snapToGrid="0">
      <p:cViewPr varScale="1">
        <p:scale>
          <a:sx n="75" d="100"/>
          <a:sy n="75" d="100"/>
        </p:scale>
        <p:origin x="97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Draghici (2214911)" userId="0c964279-b29f-4643-96e4-dd48ca903f8a" providerId="ADAL" clId="{DA9A2F18-396E-47CC-8012-AA8480EE2E91}"/>
    <pc:docChg chg="undo custSel addSld delSld modSld sldOrd">
      <pc:chgData name="Elena Draghici (2214911)" userId="0c964279-b29f-4643-96e4-dd48ca903f8a" providerId="ADAL" clId="{DA9A2F18-396E-47CC-8012-AA8480EE2E91}" dt="2025-12-09T13:20:29.381" v="5145" actId="207"/>
      <pc:docMkLst>
        <pc:docMk/>
      </pc:docMkLst>
      <pc:sldChg chg="addSp modSp mod">
        <pc:chgData name="Elena Draghici (2214911)" userId="0c964279-b29f-4643-96e4-dd48ca903f8a" providerId="ADAL" clId="{DA9A2F18-396E-47CC-8012-AA8480EE2E91}" dt="2025-12-05T11:33:11.411" v="2484" actId="1076"/>
        <pc:sldMkLst>
          <pc:docMk/>
          <pc:sldMk cId="0" sldId="256"/>
        </pc:sldMkLst>
        <pc:spChg chg="mod">
          <ac:chgData name="Elena Draghici (2214911)" userId="0c964279-b29f-4643-96e4-dd48ca903f8a" providerId="ADAL" clId="{DA9A2F18-396E-47CC-8012-AA8480EE2E91}" dt="2025-12-05T11:33:07.527" v="2482" actId="1076"/>
          <ac:spMkLst>
            <pc:docMk/>
            <pc:sldMk cId="0" sldId="256"/>
            <ac:spMk id="2055" creationId="{9EBBDE0A-EF3A-4A5C-56D8-26642990BFFB}"/>
          </ac:spMkLst>
        </pc:spChg>
        <pc:picChg chg="add mod">
          <ac:chgData name="Elena Draghici (2214911)" userId="0c964279-b29f-4643-96e4-dd48ca903f8a" providerId="ADAL" clId="{DA9A2F18-396E-47CC-8012-AA8480EE2E91}" dt="2025-12-05T11:33:11.411" v="2484" actId="1076"/>
          <ac:picMkLst>
            <pc:docMk/>
            <pc:sldMk cId="0" sldId="256"/>
            <ac:picMk id="3" creationId="{D712A663-A1D1-8627-4308-4CBB27AE17EA}"/>
          </ac:picMkLst>
        </pc:picChg>
      </pc:sldChg>
      <pc:sldChg chg="addSp delSp modSp mod delAnim modAnim">
        <pc:chgData name="Elena Draghici (2214911)" userId="0c964279-b29f-4643-96e4-dd48ca903f8a" providerId="ADAL" clId="{DA9A2F18-396E-47CC-8012-AA8480EE2E91}" dt="2025-12-09T13:20:29.381" v="5145" actId="207"/>
        <pc:sldMkLst>
          <pc:docMk/>
          <pc:sldMk cId="0" sldId="257"/>
        </pc:sldMkLst>
        <pc:spChg chg="mod">
          <ac:chgData name="Elena Draghici (2214911)" userId="0c964279-b29f-4643-96e4-dd48ca903f8a" providerId="ADAL" clId="{DA9A2F18-396E-47CC-8012-AA8480EE2E91}" dt="2025-12-09T13:20:29.381" v="5145" actId="207"/>
          <ac:spMkLst>
            <pc:docMk/>
            <pc:sldMk cId="0" sldId="257"/>
            <ac:spMk id="2" creationId="{D2031B0E-BF20-72E0-71B5-F4D58C8DE2A6}"/>
          </ac:spMkLst>
        </pc:spChg>
        <pc:spChg chg="add mod">
          <ac:chgData name="Elena Draghici (2214911)" userId="0c964279-b29f-4643-96e4-dd48ca903f8a" providerId="ADAL" clId="{DA9A2F18-396E-47CC-8012-AA8480EE2E91}" dt="2025-12-08T21:56:54.491" v="4451" actId="5793"/>
          <ac:spMkLst>
            <pc:docMk/>
            <pc:sldMk cId="0" sldId="257"/>
            <ac:spMk id="4" creationId="{72B8BF4E-035F-3D86-4754-7B1A88A363FC}"/>
          </ac:spMkLst>
        </pc:spChg>
        <pc:spChg chg="add mod">
          <ac:chgData name="Elena Draghici (2214911)" userId="0c964279-b29f-4643-96e4-dd48ca903f8a" providerId="ADAL" clId="{DA9A2F18-396E-47CC-8012-AA8480EE2E91}" dt="2025-12-08T21:57:05.443" v="4453" actId="255"/>
          <ac:spMkLst>
            <pc:docMk/>
            <pc:sldMk cId="0" sldId="257"/>
            <ac:spMk id="5" creationId="{7FA4AF81-FC0C-2A6B-3F81-321D4FE74041}"/>
          </ac:spMkLst>
        </pc:spChg>
        <pc:spChg chg="add mod">
          <ac:chgData name="Elena Draghici (2214911)" userId="0c964279-b29f-4643-96e4-dd48ca903f8a" providerId="ADAL" clId="{DA9A2F18-396E-47CC-8012-AA8480EE2E91}" dt="2025-12-07T12:44:15.198" v="4181" actId="255"/>
          <ac:spMkLst>
            <pc:docMk/>
            <pc:sldMk cId="0" sldId="257"/>
            <ac:spMk id="11" creationId="{58ED929A-1C35-A9F9-1E35-FFC46B478965}"/>
          </ac:spMkLst>
        </pc:spChg>
        <pc:spChg chg="mod">
          <ac:chgData name="Elena Draghici (2214911)" userId="0c964279-b29f-4643-96e4-dd48ca903f8a" providerId="ADAL" clId="{DA9A2F18-396E-47CC-8012-AA8480EE2E91}" dt="2025-11-22T08:07:31.160" v="243" actId="1076"/>
          <ac:spMkLst>
            <pc:docMk/>
            <pc:sldMk cId="0" sldId="257"/>
            <ac:spMk id="3077" creationId="{2BD9F4A5-8165-CF81-0542-652371026EC7}"/>
          </ac:spMkLst>
        </pc:spChg>
        <pc:picChg chg="add mod">
          <ac:chgData name="Elena Draghici (2214911)" userId="0c964279-b29f-4643-96e4-dd48ca903f8a" providerId="ADAL" clId="{DA9A2F18-396E-47CC-8012-AA8480EE2E91}" dt="2025-12-05T22:11:33.235" v="3674" actId="1076"/>
          <ac:picMkLst>
            <pc:docMk/>
            <pc:sldMk cId="0" sldId="257"/>
            <ac:picMk id="9" creationId="{2503C366-65B2-19B3-DA74-08EDE42CDCF8}"/>
          </ac:picMkLst>
        </pc:picChg>
      </pc:sldChg>
      <pc:sldChg chg="addSp delSp modSp mod">
        <pc:chgData name="Elena Draghici (2214911)" userId="0c964279-b29f-4643-96e4-dd48ca903f8a" providerId="ADAL" clId="{DA9A2F18-396E-47CC-8012-AA8480EE2E91}" dt="2025-12-08T23:18:18.408" v="5059"/>
        <pc:sldMkLst>
          <pc:docMk/>
          <pc:sldMk cId="0" sldId="258"/>
        </pc:sldMkLst>
        <pc:spChg chg="mod">
          <ac:chgData name="Elena Draghici (2214911)" userId="0c964279-b29f-4643-96e4-dd48ca903f8a" providerId="ADAL" clId="{DA9A2F18-396E-47CC-8012-AA8480EE2E91}" dt="2025-12-03T23:11:55.032" v="365" actId="14100"/>
          <ac:spMkLst>
            <pc:docMk/>
            <pc:sldMk cId="0" sldId="258"/>
            <ac:spMk id="4102" creationId="{18D2A629-311A-6A91-14D9-389A9857E0A5}"/>
          </ac:spMkLst>
        </pc:spChg>
        <pc:graphicFrameChg chg="mod modGraphic">
          <ac:chgData name="Elena Draghici (2214911)" userId="0c964279-b29f-4643-96e4-dd48ca903f8a" providerId="ADAL" clId="{DA9A2F18-396E-47CC-8012-AA8480EE2E91}" dt="2025-12-08T23:18:18.408" v="5059"/>
          <ac:graphicFrameMkLst>
            <pc:docMk/>
            <pc:sldMk cId="0" sldId="258"/>
            <ac:graphicFrameMk id="5" creationId="{6F1338B7-DEEF-E97B-325F-FB8CFFB07CB4}"/>
          </ac:graphicFrameMkLst>
        </pc:graphicFrameChg>
        <pc:picChg chg="add del mod">
          <ac:chgData name="Elena Draghici (2214911)" userId="0c964279-b29f-4643-96e4-dd48ca903f8a" providerId="ADAL" clId="{DA9A2F18-396E-47CC-8012-AA8480EE2E91}" dt="2025-12-08T22:03:15.642" v="4497" actId="1076"/>
          <ac:picMkLst>
            <pc:docMk/>
            <pc:sldMk cId="0" sldId="258"/>
            <ac:picMk id="2" creationId="{6F39C219-8D82-3422-6216-6097ABD199C0}"/>
          </ac:picMkLst>
        </pc:picChg>
      </pc:sldChg>
      <pc:sldChg chg="addSp delSp modSp mod">
        <pc:chgData name="Elena Draghici (2214911)" userId="0c964279-b29f-4643-96e4-dd48ca903f8a" providerId="ADAL" clId="{DA9A2F18-396E-47CC-8012-AA8480EE2E91}" dt="2025-12-08T23:19:55.863" v="5072" actId="255"/>
        <pc:sldMkLst>
          <pc:docMk/>
          <pc:sldMk cId="0" sldId="259"/>
        </pc:sldMkLst>
        <pc:spChg chg="mod">
          <ac:chgData name="Elena Draghici (2214911)" userId="0c964279-b29f-4643-96e4-dd48ca903f8a" providerId="ADAL" clId="{DA9A2F18-396E-47CC-8012-AA8480EE2E91}" dt="2025-12-08T22:05:11.945" v="4510" actId="1076"/>
          <ac:spMkLst>
            <pc:docMk/>
            <pc:sldMk cId="0" sldId="259"/>
            <ac:spMk id="5126" creationId="{0C246E6F-4540-09C7-6CB4-EE0B5E5564D6}"/>
          </ac:spMkLst>
        </pc:spChg>
        <pc:graphicFrameChg chg="mod modGraphic">
          <ac:chgData name="Elena Draghici (2214911)" userId="0c964279-b29f-4643-96e4-dd48ca903f8a" providerId="ADAL" clId="{DA9A2F18-396E-47CC-8012-AA8480EE2E91}" dt="2025-12-08T23:19:55.863" v="5072" actId="255"/>
          <ac:graphicFrameMkLst>
            <pc:docMk/>
            <pc:sldMk cId="0" sldId="259"/>
            <ac:graphicFrameMk id="5" creationId="{2E5A56D2-3609-0CEE-895D-AF5605498120}"/>
          </ac:graphicFrameMkLst>
        </pc:graphicFrameChg>
        <pc:picChg chg="add del mod">
          <ac:chgData name="Elena Draghici (2214911)" userId="0c964279-b29f-4643-96e4-dd48ca903f8a" providerId="ADAL" clId="{DA9A2F18-396E-47CC-8012-AA8480EE2E91}" dt="2025-12-08T14:12:20.743" v="4183" actId="478"/>
          <ac:picMkLst>
            <pc:docMk/>
            <pc:sldMk cId="0" sldId="259"/>
            <ac:picMk id="3" creationId="{62D035A0-B426-7E46-25C7-CBDE133F9B51}"/>
          </ac:picMkLst>
        </pc:picChg>
      </pc:sldChg>
      <pc:sldChg chg="modSp mod">
        <pc:chgData name="Elena Draghici (2214911)" userId="0c964279-b29f-4643-96e4-dd48ca903f8a" providerId="ADAL" clId="{DA9A2F18-396E-47CC-8012-AA8480EE2E91}" dt="2025-12-08T14:23:54.945" v="4195" actId="20577"/>
        <pc:sldMkLst>
          <pc:docMk/>
          <pc:sldMk cId="0" sldId="260"/>
        </pc:sldMkLst>
        <pc:graphicFrameChg chg="mod modGraphic">
          <ac:chgData name="Elena Draghici (2214911)" userId="0c964279-b29f-4643-96e4-dd48ca903f8a" providerId="ADAL" clId="{DA9A2F18-396E-47CC-8012-AA8480EE2E91}" dt="2025-12-08T14:23:54.945" v="4195" actId="20577"/>
          <ac:graphicFrameMkLst>
            <pc:docMk/>
            <pc:sldMk cId="0" sldId="260"/>
            <ac:graphicFrameMk id="5" creationId="{16737A30-A816-3211-B677-2EE2B7F7C519}"/>
          </ac:graphicFrameMkLst>
        </pc:graphicFrameChg>
      </pc:sldChg>
      <pc:sldChg chg="addSp delSp modSp mod ord">
        <pc:chgData name="Elena Draghici (2214911)" userId="0c964279-b29f-4643-96e4-dd48ca903f8a" providerId="ADAL" clId="{DA9A2F18-396E-47CC-8012-AA8480EE2E91}" dt="2025-12-05T12:26:45.449" v="3110"/>
        <pc:sldMkLst>
          <pc:docMk/>
          <pc:sldMk cId="0" sldId="262"/>
        </pc:sldMkLst>
        <pc:spChg chg="mod">
          <ac:chgData name="Elena Draghici (2214911)" userId="0c964279-b29f-4643-96e4-dd48ca903f8a" providerId="ADAL" clId="{DA9A2F18-396E-47CC-8012-AA8480EE2E91}" dt="2025-11-21T12:26:54.918" v="60"/>
          <ac:spMkLst>
            <pc:docMk/>
            <pc:sldMk cId="0" sldId="262"/>
            <ac:spMk id="8199" creationId="{AAF11216-7F1C-0943-8B9C-250F2B01AE2E}"/>
          </ac:spMkLst>
        </pc:spChg>
        <pc:graphicFrameChg chg="add mod modGraphic">
          <ac:chgData name="Elena Draghici (2214911)" userId="0c964279-b29f-4643-96e4-dd48ca903f8a" providerId="ADAL" clId="{DA9A2F18-396E-47CC-8012-AA8480EE2E91}" dt="2025-12-05T11:52:56.299" v="2644" actId="255"/>
          <ac:graphicFrameMkLst>
            <pc:docMk/>
            <pc:sldMk cId="0" sldId="262"/>
            <ac:graphicFrameMk id="8203" creationId="{CD638639-2F51-161C-AA0E-80B59DB2AE18}"/>
          </ac:graphicFrameMkLst>
        </pc:graphicFrameChg>
      </pc:sldChg>
      <pc:sldChg chg="addSp delSp modSp mod">
        <pc:chgData name="Elena Draghici (2214911)" userId="0c964279-b29f-4643-96e4-dd48ca903f8a" providerId="ADAL" clId="{DA9A2F18-396E-47CC-8012-AA8480EE2E91}" dt="2025-12-08T23:27:22.911" v="5106" actId="14100"/>
        <pc:sldMkLst>
          <pc:docMk/>
          <pc:sldMk cId="0" sldId="265"/>
        </pc:sldMkLst>
        <pc:spChg chg="add mod">
          <ac:chgData name="Elena Draghici (2214911)" userId="0c964279-b29f-4643-96e4-dd48ca903f8a" providerId="ADAL" clId="{DA9A2F18-396E-47CC-8012-AA8480EE2E91}" dt="2025-12-08T23:27:19.958" v="5105" actId="1076"/>
          <ac:spMkLst>
            <pc:docMk/>
            <pc:sldMk cId="0" sldId="265"/>
            <ac:spMk id="3" creationId="{FEE3F6BE-BAE1-9689-3DFD-E2564D7390C0}"/>
          </ac:spMkLst>
        </pc:spChg>
        <pc:graphicFrameChg chg="add mod modGraphic">
          <ac:chgData name="Elena Draghici (2214911)" userId="0c964279-b29f-4643-96e4-dd48ca903f8a" providerId="ADAL" clId="{DA9A2F18-396E-47CC-8012-AA8480EE2E91}" dt="2025-12-05T11:17:29.831" v="2411" actId="114"/>
          <ac:graphicFrameMkLst>
            <pc:docMk/>
            <pc:sldMk cId="0" sldId="265"/>
            <ac:graphicFrameMk id="11271" creationId="{44C5EA52-65B5-6D0E-EE3A-D8ECC1CCE537}"/>
          </ac:graphicFrameMkLst>
        </pc:graphicFrameChg>
        <pc:picChg chg="mod">
          <ac:chgData name="Elena Draghici (2214911)" userId="0c964279-b29f-4643-96e4-dd48ca903f8a" providerId="ADAL" clId="{DA9A2F18-396E-47CC-8012-AA8480EE2E91}" dt="2025-12-08T23:27:22.911" v="5106" actId="14100"/>
          <ac:picMkLst>
            <pc:docMk/>
            <pc:sldMk cId="0" sldId="265"/>
            <ac:picMk id="5" creationId="{D5966CCD-2837-40CE-3A2C-59D5672B5560}"/>
          </ac:picMkLst>
        </pc:picChg>
      </pc:sldChg>
      <pc:sldChg chg="addSp modSp mod">
        <pc:chgData name="Elena Draghici (2214911)" userId="0c964279-b29f-4643-96e4-dd48ca903f8a" providerId="ADAL" clId="{DA9A2F18-396E-47CC-8012-AA8480EE2E91}" dt="2025-12-08T22:10:56.950" v="4529" actId="20577"/>
        <pc:sldMkLst>
          <pc:docMk/>
          <pc:sldMk cId="0" sldId="266"/>
        </pc:sldMkLst>
        <pc:spChg chg="add mod">
          <ac:chgData name="Elena Draghici (2214911)" userId="0c964279-b29f-4643-96e4-dd48ca903f8a" providerId="ADAL" clId="{DA9A2F18-396E-47CC-8012-AA8480EE2E91}" dt="2025-12-08T21:38:16.539" v="4331" actId="20577"/>
          <ac:spMkLst>
            <pc:docMk/>
            <pc:sldMk cId="0" sldId="266"/>
            <ac:spMk id="2" creationId="{7507E7F7-E2F6-DA24-DFF9-4CA97ABC6530}"/>
          </ac:spMkLst>
        </pc:spChg>
        <pc:spChg chg="mod">
          <ac:chgData name="Elena Draghici (2214911)" userId="0c964279-b29f-4643-96e4-dd48ca903f8a" providerId="ADAL" clId="{DA9A2F18-396E-47CC-8012-AA8480EE2E91}" dt="2025-12-05T10:53:22.977" v="2297" actId="113"/>
          <ac:spMkLst>
            <pc:docMk/>
            <pc:sldMk cId="0" sldId="266"/>
            <ac:spMk id="12295" creationId="{7A60B404-2B6E-5910-5FB9-A797442CB7D4}"/>
          </ac:spMkLst>
        </pc:spChg>
        <pc:spChg chg="mod">
          <ac:chgData name="Elena Draghici (2214911)" userId="0c964279-b29f-4643-96e4-dd48ca903f8a" providerId="ADAL" clId="{DA9A2F18-396E-47CC-8012-AA8480EE2E91}" dt="2025-12-08T22:10:56.950" v="4529" actId="20577"/>
          <ac:spMkLst>
            <pc:docMk/>
            <pc:sldMk cId="0" sldId="266"/>
            <ac:spMk id="12296" creationId="{6429E30C-B704-9C69-3DFA-20E4E9C3AD5C}"/>
          </ac:spMkLst>
        </pc:spChg>
        <pc:picChg chg="mod">
          <ac:chgData name="Elena Draghici (2214911)" userId="0c964279-b29f-4643-96e4-dd48ca903f8a" providerId="ADAL" clId="{DA9A2F18-396E-47CC-8012-AA8480EE2E91}" dt="2025-12-05T10:57:08.339" v="2307" actId="14100"/>
          <ac:picMkLst>
            <pc:docMk/>
            <pc:sldMk cId="0" sldId="266"/>
            <ac:picMk id="12291" creationId="{2D84716A-3DE4-748E-FEA9-34E30E2EFAAC}"/>
          </ac:picMkLst>
        </pc:picChg>
      </pc:sldChg>
      <pc:sldChg chg="addSp delSp modSp mod setBg">
        <pc:chgData name="Elena Draghici (2214911)" userId="0c964279-b29f-4643-96e4-dd48ca903f8a" providerId="ADAL" clId="{DA9A2F18-396E-47CC-8012-AA8480EE2E91}" dt="2025-12-08T22:53:25.307" v="4855"/>
        <pc:sldMkLst>
          <pc:docMk/>
          <pc:sldMk cId="0" sldId="268"/>
        </pc:sldMkLst>
        <pc:spChg chg="add del mod">
          <ac:chgData name="Elena Draghici (2214911)" userId="0c964279-b29f-4643-96e4-dd48ca903f8a" providerId="ADAL" clId="{DA9A2F18-396E-47CC-8012-AA8480EE2E91}" dt="2025-12-08T22:47:52.088" v="4809"/>
          <ac:spMkLst>
            <pc:docMk/>
            <pc:sldMk cId="0" sldId="268"/>
            <ac:spMk id="2" creationId="{A2F4F6C8-FF54-E41B-23C1-71939F9694DC}"/>
          </ac:spMkLst>
        </pc:spChg>
        <pc:spChg chg="add mod">
          <ac:chgData name="Elena Draghici (2214911)" userId="0c964279-b29f-4643-96e4-dd48ca903f8a" providerId="ADAL" clId="{DA9A2F18-396E-47CC-8012-AA8480EE2E91}" dt="2025-12-05T22:05:06.443" v="3669" actId="1076"/>
          <ac:spMkLst>
            <pc:docMk/>
            <pc:sldMk cId="0" sldId="268"/>
            <ac:spMk id="3" creationId="{765A8ABE-9666-F35D-322D-393EB5147347}"/>
          </ac:spMkLst>
        </pc:spChg>
        <pc:spChg chg="add mod">
          <ac:chgData name="Elena Draghici (2214911)" userId="0c964279-b29f-4643-96e4-dd48ca903f8a" providerId="ADAL" clId="{DA9A2F18-396E-47CC-8012-AA8480EE2E91}" dt="2025-12-08T22:49:39.415" v="4829" actId="14100"/>
          <ac:spMkLst>
            <pc:docMk/>
            <pc:sldMk cId="0" sldId="268"/>
            <ac:spMk id="4" creationId="{393B7C4E-8035-F76C-A0FF-202F4105C8D1}"/>
          </ac:spMkLst>
        </pc:spChg>
        <pc:spChg chg="mod ord">
          <ac:chgData name="Elena Draghici (2214911)" userId="0c964279-b29f-4643-96e4-dd48ca903f8a" providerId="ADAL" clId="{DA9A2F18-396E-47CC-8012-AA8480EE2E91}" dt="2025-12-08T22:46:35.584" v="4790" actId="167"/>
          <ac:spMkLst>
            <pc:docMk/>
            <pc:sldMk cId="0" sldId="268"/>
            <ac:spMk id="10" creationId="{3AAE955E-0EBD-5732-C5EA-D1915070C181}"/>
          </ac:spMkLst>
        </pc:spChg>
        <pc:spChg chg="mod">
          <ac:chgData name="Elena Draghici (2214911)" userId="0c964279-b29f-4643-96e4-dd48ca903f8a" providerId="ADAL" clId="{DA9A2F18-396E-47CC-8012-AA8480EE2E91}" dt="2025-12-05T11:57:20.331" v="2670" actId="1076"/>
          <ac:spMkLst>
            <pc:docMk/>
            <pc:sldMk cId="0" sldId="268"/>
            <ac:spMk id="14342" creationId="{B3DC10F1-DE5C-2557-B4E7-1D05CEEA6594}"/>
          </ac:spMkLst>
        </pc:spChg>
        <pc:picChg chg="mod">
          <ac:chgData name="Elena Draghici (2214911)" userId="0c964279-b29f-4643-96e4-dd48ca903f8a" providerId="ADAL" clId="{DA9A2F18-396E-47CC-8012-AA8480EE2E91}" dt="2025-12-05T22:02:34.026" v="3659" actId="14100"/>
          <ac:picMkLst>
            <pc:docMk/>
            <pc:sldMk cId="0" sldId="268"/>
            <ac:picMk id="5" creationId="{E3F17788-3BAC-941D-C8D2-9AA747AF1D4E}"/>
          </ac:picMkLst>
        </pc:picChg>
      </pc:sldChg>
      <pc:sldChg chg="addSp delSp modSp mod setBg">
        <pc:chgData name="Elena Draghici (2214911)" userId="0c964279-b29f-4643-96e4-dd48ca903f8a" providerId="ADAL" clId="{DA9A2F18-396E-47CC-8012-AA8480EE2E91}" dt="2025-12-08T23:34:19.305" v="5131" actId="255"/>
        <pc:sldMkLst>
          <pc:docMk/>
          <pc:sldMk cId="0" sldId="269"/>
        </pc:sldMkLst>
        <pc:spChg chg="add mod">
          <ac:chgData name="Elena Draghici (2214911)" userId="0c964279-b29f-4643-96e4-dd48ca903f8a" providerId="ADAL" clId="{DA9A2F18-396E-47CC-8012-AA8480EE2E91}" dt="2025-12-08T23:34:19.305" v="5131" actId="255"/>
          <ac:spMkLst>
            <pc:docMk/>
            <pc:sldMk cId="0" sldId="269"/>
            <ac:spMk id="4" creationId="{C2AB9DA6-B5E7-F2D2-F0B8-64A3CA376AC0}"/>
          </ac:spMkLst>
        </pc:spChg>
        <pc:spChg chg="mod">
          <ac:chgData name="Elena Draghici (2214911)" userId="0c964279-b29f-4643-96e4-dd48ca903f8a" providerId="ADAL" clId="{DA9A2F18-396E-47CC-8012-AA8480EE2E91}" dt="2025-12-05T11:20:29.720" v="2434" actId="1076"/>
          <ac:spMkLst>
            <pc:docMk/>
            <pc:sldMk cId="0" sldId="269"/>
            <ac:spMk id="15363" creationId="{35E2F248-1D76-3F7D-A2C2-108185AA1A2A}"/>
          </ac:spMkLst>
        </pc:spChg>
        <pc:spChg chg="mod">
          <ac:chgData name="Elena Draghici (2214911)" userId="0c964279-b29f-4643-96e4-dd48ca903f8a" providerId="ADAL" clId="{DA9A2F18-396E-47CC-8012-AA8480EE2E91}" dt="2025-12-08T23:02:52.650" v="4916" actId="20577"/>
          <ac:spMkLst>
            <pc:docMk/>
            <pc:sldMk cId="0" sldId="269"/>
            <ac:spMk id="15366" creationId="{57D42053-0276-84A2-1446-5D972F0A3FAB}"/>
          </ac:spMkLst>
        </pc:spChg>
        <pc:picChg chg="add mod">
          <ac:chgData name="Elena Draghici (2214911)" userId="0c964279-b29f-4643-96e4-dd48ca903f8a" providerId="ADAL" clId="{DA9A2F18-396E-47CC-8012-AA8480EE2E91}" dt="2025-12-08T23:33:24.747" v="5120" actId="14100"/>
          <ac:picMkLst>
            <pc:docMk/>
            <pc:sldMk cId="0" sldId="269"/>
            <ac:picMk id="3" creationId="{E8C17469-3EDE-8A7A-0566-5B969E1A4E8D}"/>
          </ac:picMkLst>
        </pc:picChg>
        <pc:picChg chg="del mod">
          <ac:chgData name="Elena Draghici (2214911)" userId="0c964279-b29f-4643-96e4-dd48ca903f8a" providerId="ADAL" clId="{DA9A2F18-396E-47CC-8012-AA8480EE2E91}" dt="2025-12-08T23:31:44.921" v="5112" actId="478"/>
          <ac:picMkLst>
            <pc:docMk/>
            <pc:sldMk cId="0" sldId="269"/>
            <ac:picMk id="15367" creationId="{849CF0A3-5A65-95F2-94AE-67FC1E4AB469}"/>
          </ac:picMkLst>
        </pc:picChg>
      </pc:sldChg>
      <pc:sldChg chg="addSp delSp modSp mod setBg">
        <pc:chgData name="Elena Draghici (2214911)" userId="0c964279-b29f-4643-96e4-dd48ca903f8a" providerId="ADAL" clId="{DA9A2F18-396E-47CC-8012-AA8480EE2E91}" dt="2025-12-08T23:35:07.028" v="5133" actId="20577"/>
        <pc:sldMkLst>
          <pc:docMk/>
          <pc:sldMk cId="0" sldId="270"/>
        </pc:sldMkLst>
        <pc:spChg chg="mod">
          <ac:chgData name="Elena Draghici (2214911)" userId="0c964279-b29f-4643-96e4-dd48ca903f8a" providerId="ADAL" clId="{DA9A2F18-396E-47CC-8012-AA8480EE2E91}" dt="2025-12-07T12:34:02.945" v="4155" actId="14100"/>
          <ac:spMkLst>
            <pc:docMk/>
            <pc:sldMk cId="0" sldId="270"/>
            <ac:spMk id="16386" creationId="{7AA79693-C410-0987-8CEB-BEDD33A60264}"/>
          </ac:spMkLst>
        </pc:spChg>
        <pc:spChg chg="add del mod">
          <ac:chgData name="Elena Draghici (2214911)" userId="0c964279-b29f-4643-96e4-dd48ca903f8a" providerId="ADAL" clId="{DA9A2F18-396E-47CC-8012-AA8480EE2E91}" dt="2025-12-08T23:35:07.028" v="5133" actId="20577"/>
          <ac:spMkLst>
            <pc:docMk/>
            <pc:sldMk cId="0" sldId="270"/>
            <ac:spMk id="16387" creationId="{A5F6D082-A14C-58BC-EC7B-DE39F1F6534D}"/>
          </ac:spMkLst>
        </pc:spChg>
      </pc:sldChg>
      <pc:sldChg chg="modSp mod">
        <pc:chgData name="Elena Draghici (2214911)" userId="0c964279-b29f-4643-96e4-dd48ca903f8a" providerId="ADAL" clId="{DA9A2F18-396E-47CC-8012-AA8480EE2E91}" dt="2025-12-08T23:36:38.018" v="5144" actId="20577"/>
        <pc:sldMkLst>
          <pc:docMk/>
          <pc:sldMk cId="1985834210" sldId="273"/>
        </pc:sldMkLst>
        <pc:spChg chg="mod">
          <ac:chgData name="Elena Draghici (2214911)" userId="0c964279-b29f-4643-96e4-dd48ca903f8a" providerId="ADAL" clId="{DA9A2F18-396E-47CC-8012-AA8480EE2E91}" dt="2025-12-08T23:36:38.018" v="5144" actId="20577"/>
          <ac:spMkLst>
            <pc:docMk/>
            <pc:sldMk cId="1985834210" sldId="273"/>
            <ac:spMk id="2" creationId="{BC89BC0E-86B9-AB4F-67FB-C3A3994B8394}"/>
          </ac:spMkLst>
        </pc:spChg>
      </pc:sldChg>
      <pc:sldChg chg="addSp delSp modSp new mod ord setBg">
        <pc:chgData name="Elena Draghici (2214911)" userId="0c964279-b29f-4643-96e4-dd48ca903f8a" providerId="ADAL" clId="{DA9A2F18-396E-47CC-8012-AA8480EE2E91}" dt="2025-12-08T22:02:43.858" v="4496" actId="1076"/>
        <pc:sldMkLst>
          <pc:docMk/>
          <pc:sldMk cId="1124785777" sldId="274"/>
        </pc:sldMkLst>
        <pc:spChg chg="add mod">
          <ac:chgData name="Elena Draghici (2214911)" userId="0c964279-b29f-4643-96e4-dd48ca903f8a" providerId="ADAL" clId="{DA9A2F18-396E-47CC-8012-AA8480EE2E91}" dt="2025-12-08T22:02:08.836" v="4492" actId="1076"/>
          <ac:spMkLst>
            <pc:docMk/>
            <pc:sldMk cId="1124785777" sldId="274"/>
            <ac:spMk id="4" creationId="{8E3DC333-DE7E-6147-A824-FE8D6FEDCA7E}"/>
          </ac:spMkLst>
        </pc:spChg>
        <pc:spChg chg="add mod ord">
          <ac:chgData name="Elena Draghici (2214911)" userId="0c964279-b29f-4643-96e4-dd48ca903f8a" providerId="ADAL" clId="{DA9A2F18-396E-47CC-8012-AA8480EE2E91}" dt="2025-12-08T22:02:43.858" v="4496" actId="1076"/>
          <ac:spMkLst>
            <pc:docMk/>
            <pc:sldMk cId="1124785777" sldId="274"/>
            <ac:spMk id="6" creationId="{81FA39A9-740E-9388-D553-001902DC2072}"/>
          </ac:spMkLst>
        </pc:spChg>
        <pc:spChg chg="add mod">
          <ac:chgData name="Elena Draghici (2214911)" userId="0c964279-b29f-4643-96e4-dd48ca903f8a" providerId="ADAL" clId="{DA9A2F18-396E-47CC-8012-AA8480EE2E91}" dt="2025-12-05T22:17:02.865" v="3715" actId="255"/>
          <ac:spMkLst>
            <pc:docMk/>
            <pc:sldMk cId="1124785777" sldId="274"/>
            <ac:spMk id="11" creationId="{3C9242E5-D14C-56A8-D30C-4B29885AC2DF}"/>
          </ac:spMkLst>
        </pc:spChg>
        <pc:spChg chg="add">
          <ac:chgData name="Elena Draghici (2214911)" userId="0c964279-b29f-4643-96e4-dd48ca903f8a" providerId="ADAL" clId="{DA9A2F18-396E-47CC-8012-AA8480EE2E91}" dt="2025-12-05T11:40:15.261" v="2529" actId="26606"/>
          <ac:spMkLst>
            <pc:docMk/>
            <pc:sldMk cId="1124785777" sldId="274"/>
            <ac:spMk id="31" creationId="{B1595A09-E336-4D1B-9B3A-06A2287A54E2}"/>
          </ac:spMkLst>
        </pc:spChg>
        <pc:spChg chg="add">
          <ac:chgData name="Elena Draghici (2214911)" userId="0c964279-b29f-4643-96e4-dd48ca903f8a" providerId="ADAL" clId="{DA9A2F18-396E-47CC-8012-AA8480EE2E91}" dt="2025-12-05T11:40:15.261" v="2529" actId="26606"/>
          <ac:spMkLst>
            <pc:docMk/>
            <pc:sldMk cId="1124785777" sldId="274"/>
            <ac:spMk id="33" creationId="{3540989C-C7B8-473B-BF87-6F2DA6A90006}"/>
          </ac:spMkLst>
        </pc:spChg>
        <pc:picChg chg="add mod">
          <ac:chgData name="Elena Draghici (2214911)" userId="0c964279-b29f-4643-96e4-dd48ca903f8a" providerId="ADAL" clId="{DA9A2F18-396E-47CC-8012-AA8480EE2E91}" dt="2025-12-08T22:02:40.293" v="4495" actId="14100"/>
          <ac:picMkLst>
            <pc:docMk/>
            <pc:sldMk cId="1124785777" sldId="274"/>
            <ac:picMk id="9" creationId="{2D2A00D9-480C-F3AC-3D21-884983EFBAF2}"/>
          </ac:picMkLst>
        </pc:picChg>
      </pc:sldChg>
      <pc:sldChg chg="addSp delSp modSp new mod ord setBg">
        <pc:chgData name="Elena Draghici (2214911)" userId="0c964279-b29f-4643-96e4-dd48ca903f8a" providerId="ADAL" clId="{DA9A2F18-396E-47CC-8012-AA8480EE2E91}" dt="2025-12-08T23:03:12.150" v="4923" actId="20577"/>
        <pc:sldMkLst>
          <pc:docMk/>
          <pc:sldMk cId="2849586267" sldId="275"/>
        </pc:sldMkLst>
        <pc:spChg chg="mod">
          <ac:chgData name="Elena Draghici (2214911)" userId="0c964279-b29f-4643-96e4-dd48ca903f8a" providerId="ADAL" clId="{DA9A2F18-396E-47CC-8012-AA8480EE2E91}" dt="2025-12-07T11:18:39.549" v="4003" actId="14100"/>
          <ac:spMkLst>
            <pc:docMk/>
            <pc:sldMk cId="2849586267" sldId="275"/>
            <ac:spMk id="2" creationId="{6A4AB560-67D8-A354-6CEA-C76757C46473}"/>
          </ac:spMkLst>
        </pc:spChg>
        <pc:spChg chg="add del mod">
          <ac:chgData name="Elena Draghici (2214911)" userId="0c964279-b29f-4643-96e4-dd48ca903f8a" providerId="ADAL" clId="{DA9A2F18-396E-47CC-8012-AA8480EE2E91}" dt="2025-12-08T23:03:12.150" v="4923" actId="20577"/>
          <ac:spMkLst>
            <pc:docMk/>
            <pc:sldMk cId="2849586267" sldId="275"/>
            <ac:spMk id="5" creationId="{D63E8B0A-46C0-9F77-8BFF-CCAC6856212E}"/>
          </ac:spMkLst>
        </pc:spChg>
        <pc:spChg chg="add mod">
          <ac:chgData name="Elena Draghici (2214911)" userId="0c964279-b29f-4643-96e4-dd48ca903f8a" providerId="ADAL" clId="{DA9A2F18-396E-47CC-8012-AA8480EE2E91}" dt="2025-12-08T22:43:39.860" v="4786" actId="1076"/>
          <ac:spMkLst>
            <pc:docMk/>
            <pc:sldMk cId="2849586267" sldId="275"/>
            <ac:spMk id="9" creationId="{20782707-45BE-85E5-C038-7CDAC8628CF1}"/>
          </ac:spMkLst>
        </pc:spChg>
        <pc:spChg chg="add mod">
          <ac:chgData name="Elena Draghici (2214911)" userId="0c964279-b29f-4643-96e4-dd48ca903f8a" providerId="ADAL" clId="{DA9A2F18-396E-47CC-8012-AA8480EE2E91}" dt="2025-12-08T22:43:34.038" v="4785" actId="20577"/>
          <ac:spMkLst>
            <pc:docMk/>
            <pc:sldMk cId="2849586267" sldId="275"/>
            <ac:spMk id="11" creationId="{854C2A35-0BCB-CAFA-4934-AD9F58CCC17F}"/>
          </ac:spMkLst>
        </pc:spChg>
        <pc:spChg chg="add mod">
          <ac:chgData name="Elena Draghici (2214911)" userId="0c964279-b29f-4643-96e4-dd48ca903f8a" providerId="ADAL" clId="{DA9A2F18-396E-47CC-8012-AA8480EE2E91}" dt="2025-12-05T11:43:44.719" v="2558" actId="255"/>
          <ac:spMkLst>
            <pc:docMk/>
            <pc:sldMk cId="2849586267" sldId="275"/>
            <ac:spMk id="13" creationId="{B17A3B17-9200-8840-A764-C433174FFEDE}"/>
          </ac:spMkLst>
        </pc:spChg>
        <pc:spChg chg="add mod">
          <ac:chgData name="Elena Draghici (2214911)" userId="0c964279-b29f-4643-96e4-dd48ca903f8a" providerId="ADAL" clId="{DA9A2F18-396E-47CC-8012-AA8480EE2E91}" dt="2025-12-07T11:18:29.408" v="4002" actId="20577"/>
          <ac:spMkLst>
            <pc:docMk/>
            <pc:sldMk cId="2849586267" sldId="275"/>
            <ac:spMk id="21" creationId="{1DBB5C78-87EE-A5D8-9EAA-FE7295B9727A}"/>
          </ac:spMkLst>
        </pc:spChg>
        <pc:picChg chg="add mod">
          <ac:chgData name="Elena Draghici (2214911)" userId="0c964279-b29f-4643-96e4-dd48ca903f8a" providerId="ADAL" clId="{DA9A2F18-396E-47CC-8012-AA8480EE2E91}" dt="2025-12-08T22:43:45.444" v="4787" actId="1076"/>
          <ac:picMkLst>
            <pc:docMk/>
            <pc:sldMk cId="2849586267" sldId="275"/>
            <ac:picMk id="19" creationId="{1117B633-C0A8-42F3-E601-A3527D06D88D}"/>
          </ac:picMkLst>
        </pc:picChg>
      </pc:sldChg>
      <pc:sldChg chg="addSp delSp modSp new mod setBg">
        <pc:chgData name="Elena Draghici (2214911)" userId="0c964279-b29f-4643-96e4-dd48ca903f8a" providerId="ADAL" clId="{DA9A2F18-396E-47CC-8012-AA8480EE2E91}" dt="2025-12-08T23:22:47.768" v="5089" actId="1076"/>
        <pc:sldMkLst>
          <pc:docMk/>
          <pc:sldMk cId="2217714003" sldId="276"/>
        </pc:sldMkLst>
        <pc:spChg chg="mod">
          <ac:chgData name="Elena Draghici (2214911)" userId="0c964279-b29f-4643-96e4-dd48ca903f8a" providerId="ADAL" clId="{DA9A2F18-396E-47CC-8012-AA8480EE2E91}" dt="2025-12-05T09:23:01.198" v="1415" actId="1076"/>
          <ac:spMkLst>
            <pc:docMk/>
            <pc:sldMk cId="2217714003" sldId="276"/>
            <ac:spMk id="2" creationId="{9D92724C-7C6D-A236-AC56-1A145A23FA3F}"/>
          </ac:spMkLst>
        </pc:spChg>
        <pc:spChg chg="add mod ord">
          <ac:chgData name="Elena Draghici (2214911)" userId="0c964279-b29f-4643-96e4-dd48ca903f8a" providerId="ADAL" clId="{DA9A2F18-396E-47CC-8012-AA8480EE2E91}" dt="2025-12-08T23:04:45.462" v="4957" actId="20577"/>
          <ac:spMkLst>
            <pc:docMk/>
            <pc:sldMk cId="2217714003" sldId="276"/>
            <ac:spMk id="4" creationId="{A57D2F6A-EAB7-27BA-610E-B46A43BAA5F8}"/>
          </ac:spMkLst>
        </pc:spChg>
        <pc:spChg chg="add mod">
          <ac:chgData name="Elena Draghici (2214911)" userId="0c964279-b29f-4643-96e4-dd48ca903f8a" providerId="ADAL" clId="{DA9A2F18-396E-47CC-8012-AA8480EE2E91}" dt="2025-12-08T23:22:47.768" v="5089" actId="1076"/>
          <ac:spMkLst>
            <pc:docMk/>
            <pc:sldMk cId="2217714003" sldId="276"/>
            <ac:spMk id="8" creationId="{F904A0ED-78A8-DF60-D963-7AD08A80135B}"/>
          </ac:spMkLst>
        </pc:spChg>
        <pc:spChg chg="add">
          <ac:chgData name="Elena Draghici (2214911)" userId="0c964279-b29f-4643-96e4-dd48ca903f8a" providerId="ADAL" clId="{DA9A2F18-396E-47CC-8012-AA8480EE2E91}" dt="2025-12-05T09:22:17.785" v="1406" actId="26606"/>
          <ac:spMkLst>
            <pc:docMk/>
            <pc:sldMk cId="2217714003" sldId="276"/>
            <ac:spMk id="39" creationId="{743AA782-23D1-4521-8CAD-47662984AA08}"/>
          </ac:spMkLst>
        </pc:spChg>
        <pc:spChg chg="add">
          <ac:chgData name="Elena Draghici (2214911)" userId="0c964279-b29f-4643-96e4-dd48ca903f8a" providerId="ADAL" clId="{DA9A2F18-396E-47CC-8012-AA8480EE2E91}" dt="2025-12-05T09:22:17.785" v="1406" actId="26606"/>
          <ac:spMkLst>
            <pc:docMk/>
            <pc:sldMk cId="2217714003" sldId="276"/>
            <ac:spMk id="41" creationId="{650D18FE-0824-4A46-B22C-A86B52E5780A}"/>
          </ac:spMkLst>
        </pc:spChg>
        <pc:picChg chg="add mod">
          <ac:chgData name="Elena Draghici (2214911)" userId="0c964279-b29f-4643-96e4-dd48ca903f8a" providerId="ADAL" clId="{DA9A2F18-396E-47CC-8012-AA8480EE2E91}" dt="2025-12-08T23:22:01.084" v="5078" actId="14100"/>
          <ac:picMkLst>
            <pc:docMk/>
            <pc:sldMk cId="2217714003" sldId="276"/>
            <ac:picMk id="6" creationId="{9A4E98CD-09A2-22E9-0E6A-D03E39A094F1}"/>
          </ac:picMkLst>
        </pc:picChg>
      </pc:sldChg>
      <pc:sldChg chg="addSp delSp modSp new mod ord setBg">
        <pc:chgData name="Elena Draghici (2214911)" userId="0c964279-b29f-4643-96e4-dd48ca903f8a" providerId="ADAL" clId="{DA9A2F18-396E-47CC-8012-AA8480EE2E91}" dt="2025-12-08T23:05:53.621" v="4973" actId="255"/>
        <pc:sldMkLst>
          <pc:docMk/>
          <pc:sldMk cId="242045510" sldId="277"/>
        </pc:sldMkLst>
        <pc:spChg chg="mod">
          <ac:chgData name="Elena Draghici (2214911)" userId="0c964279-b29f-4643-96e4-dd48ca903f8a" providerId="ADAL" clId="{DA9A2F18-396E-47CC-8012-AA8480EE2E91}" dt="2025-12-08T21:20:17.796" v="4237" actId="1076"/>
          <ac:spMkLst>
            <pc:docMk/>
            <pc:sldMk cId="242045510" sldId="277"/>
            <ac:spMk id="2" creationId="{E594F00D-9401-45F5-408A-070F5124DDC4}"/>
          </ac:spMkLst>
        </pc:spChg>
        <pc:spChg chg="add mod">
          <ac:chgData name="Elena Draghici (2214911)" userId="0c964279-b29f-4643-96e4-dd48ca903f8a" providerId="ADAL" clId="{DA9A2F18-396E-47CC-8012-AA8480EE2E91}" dt="2025-12-08T23:05:53.621" v="4973" actId="255"/>
          <ac:spMkLst>
            <pc:docMk/>
            <pc:sldMk cId="242045510" sldId="277"/>
            <ac:spMk id="3" creationId="{184175F3-7110-C041-2BD5-C3DFB8D2CBB0}"/>
          </ac:spMkLst>
        </pc:spChg>
        <pc:spChg chg="add mod">
          <ac:chgData name="Elena Draghici (2214911)" userId="0c964279-b29f-4643-96e4-dd48ca903f8a" providerId="ADAL" clId="{DA9A2F18-396E-47CC-8012-AA8480EE2E91}" dt="2025-12-08T21:24:59.091" v="4269" actId="255"/>
          <ac:spMkLst>
            <pc:docMk/>
            <pc:sldMk cId="242045510" sldId="277"/>
            <ac:spMk id="10" creationId="{77E5048E-60F5-C84E-0721-2D8DB162E8A6}"/>
          </ac:spMkLst>
        </pc:spChg>
        <pc:spChg chg="add del">
          <ac:chgData name="Elena Draghici (2214911)" userId="0c964279-b29f-4643-96e4-dd48ca903f8a" providerId="ADAL" clId="{DA9A2F18-396E-47CC-8012-AA8480EE2E91}" dt="2025-12-08T21:17:34.682" v="4208" actId="26606"/>
          <ac:spMkLst>
            <pc:docMk/>
            <pc:sldMk cId="242045510" sldId="277"/>
            <ac:spMk id="27" creationId="{79BB35BC-D5C2-4C8B-A22A-A71E6191913B}"/>
          </ac:spMkLst>
        </pc:spChg>
        <pc:spChg chg="add del">
          <ac:chgData name="Elena Draghici (2214911)" userId="0c964279-b29f-4643-96e4-dd48ca903f8a" providerId="ADAL" clId="{DA9A2F18-396E-47CC-8012-AA8480EE2E91}" dt="2025-12-08T21:18:32.105" v="4223" actId="26606"/>
          <ac:spMkLst>
            <pc:docMk/>
            <pc:sldMk cId="242045510" sldId="277"/>
            <ac:spMk id="32" creationId="{04812C46-200A-4DEB-A05E-3ED6C68C2387}"/>
          </ac:spMkLst>
        </pc:spChg>
        <pc:spChg chg="add del">
          <ac:chgData name="Elena Draghici (2214911)" userId="0c964279-b29f-4643-96e4-dd48ca903f8a" providerId="ADAL" clId="{DA9A2F18-396E-47CC-8012-AA8480EE2E91}" dt="2025-12-08T21:18:32.105" v="4223" actId="26606"/>
          <ac:spMkLst>
            <pc:docMk/>
            <pc:sldMk cId="242045510" sldId="277"/>
            <ac:spMk id="34" creationId="{D1EA859B-E555-4109-94F3-6700E046E008}"/>
          </ac:spMkLst>
        </pc:spChg>
        <pc:spChg chg="add del">
          <ac:chgData name="Elena Draghici (2214911)" userId="0c964279-b29f-4643-96e4-dd48ca903f8a" providerId="ADAL" clId="{DA9A2F18-396E-47CC-8012-AA8480EE2E91}" dt="2025-12-08T21:18:26.707" v="4220" actId="26606"/>
          <ac:spMkLst>
            <pc:docMk/>
            <pc:sldMk cId="242045510" sldId="277"/>
            <ac:spMk id="39" creationId="{F13C74B1-5B17-4795-BED0-7140497B445A}"/>
          </ac:spMkLst>
        </pc:spChg>
        <pc:spChg chg="add del">
          <ac:chgData name="Elena Draghici (2214911)" userId="0c964279-b29f-4643-96e4-dd48ca903f8a" providerId="ADAL" clId="{DA9A2F18-396E-47CC-8012-AA8480EE2E91}" dt="2025-12-08T21:18:26.707" v="4220" actId="26606"/>
          <ac:spMkLst>
            <pc:docMk/>
            <pc:sldMk cId="242045510" sldId="277"/>
            <ac:spMk id="41" creationId="{D4974D33-8DC5-464E-8C6D-BE58F0669C17}"/>
          </ac:spMkLst>
        </pc:spChg>
        <pc:spChg chg="add del">
          <ac:chgData name="Elena Draghici (2214911)" userId="0c964279-b29f-4643-96e4-dd48ca903f8a" providerId="ADAL" clId="{DA9A2F18-396E-47CC-8012-AA8480EE2E91}" dt="2025-12-08T21:18:32.094" v="4222" actId="26606"/>
          <ac:spMkLst>
            <pc:docMk/>
            <pc:sldMk cId="242045510" sldId="277"/>
            <ac:spMk id="43" creationId="{9F79630B-0F0B-446E-A637-38FA8F61D10E}"/>
          </ac:spMkLst>
        </pc:spChg>
        <pc:spChg chg="add del">
          <ac:chgData name="Elena Draghici (2214911)" userId="0c964279-b29f-4643-96e4-dd48ca903f8a" providerId="ADAL" clId="{DA9A2F18-396E-47CC-8012-AA8480EE2E91}" dt="2025-12-08T21:18:32.094" v="4222" actId="26606"/>
          <ac:spMkLst>
            <pc:docMk/>
            <pc:sldMk cId="242045510" sldId="277"/>
            <ac:spMk id="44" creationId="{B3437C99-FC8E-4311-B48A-F0C4C329B154}"/>
          </ac:spMkLst>
        </pc:spChg>
        <pc:spChg chg="add">
          <ac:chgData name="Elena Draghici (2214911)" userId="0c964279-b29f-4643-96e4-dd48ca903f8a" providerId="ADAL" clId="{DA9A2F18-396E-47CC-8012-AA8480EE2E91}" dt="2025-12-08T21:18:32.105" v="4223" actId="26606"/>
          <ac:spMkLst>
            <pc:docMk/>
            <pc:sldMk cId="242045510" sldId="277"/>
            <ac:spMk id="46" creationId="{04812C46-200A-4DEB-A05E-3ED6C68C2387}"/>
          </ac:spMkLst>
        </pc:spChg>
        <pc:spChg chg="add">
          <ac:chgData name="Elena Draghici (2214911)" userId="0c964279-b29f-4643-96e4-dd48ca903f8a" providerId="ADAL" clId="{DA9A2F18-396E-47CC-8012-AA8480EE2E91}" dt="2025-12-08T21:18:32.105" v="4223" actId="26606"/>
          <ac:spMkLst>
            <pc:docMk/>
            <pc:sldMk cId="242045510" sldId="277"/>
            <ac:spMk id="47" creationId="{D1EA859B-E555-4109-94F3-6700E046E008}"/>
          </ac:spMkLst>
        </pc:spChg>
        <pc:picChg chg="add del mod ord">
          <ac:chgData name="Elena Draghici (2214911)" userId="0c964279-b29f-4643-96e4-dd48ca903f8a" providerId="ADAL" clId="{DA9A2F18-396E-47CC-8012-AA8480EE2E91}" dt="2025-12-08T21:17:09.407" v="4204" actId="478"/>
          <ac:picMkLst>
            <pc:docMk/>
            <pc:sldMk cId="242045510" sldId="277"/>
            <ac:picMk id="7" creationId="{80E2FF4F-048A-2B48-E57A-B879F8BA79D1}"/>
          </ac:picMkLst>
        </pc:picChg>
        <pc:picChg chg="add mod ord">
          <ac:chgData name="Elena Draghici (2214911)" userId="0c964279-b29f-4643-96e4-dd48ca903f8a" providerId="ADAL" clId="{DA9A2F18-396E-47CC-8012-AA8480EE2E91}" dt="2025-12-08T21:23:26.507" v="4262" actId="14100"/>
          <ac:picMkLst>
            <pc:docMk/>
            <pc:sldMk cId="242045510" sldId="277"/>
            <ac:picMk id="9" creationId="{84DF3E72-F786-4DAC-EFB6-918BA71A7CF3}"/>
          </ac:picMkLst>
        </pc:picChg>
      </pc:sldChg>
      <pc:sldChg chg="addSp delSp modSp new mod setBg modNotesTx">
        <pc:chgData name="Elena Draghici (2214911)" userId="0c964279-b29f-4643-96e4-dd48ca903f8a" providerId="ADAL" clId="{DA9A2F18-396E-47CC-8012-AA8480EE2E91}" dt="2025-12-08T23:03:21.492" v="4927" actId="20577"/>
        <pc:sldMkLst>
          <pc:docMk/>
          <pc:sldMk cId="4243554495" sldId="278"/>
        </pc:sldMkLst>
        <pc:spChg chg="mod">
          <ac:chgData name="Elena Draghici (2214911)" userId="0c964279-b29f-4643-96e4-dd48ca903f8a" providerId="ADAL" clId="{DA9A2F18-396E-47CC-8012-AA8480EE2E91}" dt="2025-12-08T22:35:06.258" v="4778" actId="1076"/>
          <ac:spMkLst>
            <pc:docMk/>
            <pc:sldMk cId="4243554495" sldId="278"/>
            <ac:spMk id="2" creationId="{C7ABA31B-7868-6612-D96E-70DE9098A77D}"/>
          </ac:spMkLst>
        </pc:spChg>
        <pc:spChg chg="add mod ord">
          <ac:chgData name="Elena Draghici (2214911)" userId="0c964279-b29f-4643-96e4-dd48ca903f8a" providerId="ADAL" clId="{DA9A2F18-396E-47CC-8012-AA8480EE2E91}" dt="2025-12-05T11:09:12.653" v="2321" actId="20577"/>
          <ac:spMkLst>
            <pc:docMk/>
            <pc:sldMk cId="4243554495" sldId="278"/>
            <ac:spMk id="7" creationId="{7D20AAA2-EEAD-5F59-EEBA-D2B50E711475}"/>
          </ac:spMkLst>
        </pc:spChg>
        <pc:spChg chg="add del mod">
          <ac:chgData name="Elena Draghici (2214911)" userId="0c964279-b29f-4643-96e4-dd48ca903f8a" providerId="ADAL" clId="{DA9A2F18-396E-47CC-8012-AA8480EE2E91}" dt="2025-12-08T22:31:50.524" v="4746" actId="26606"/>
          <ac:spMkLst>
            <pc:docMk/>
            <pc:sldMk cId="4243554495" sldId="278"/>
            <ac:spMk id="15" creationId="{03EB97E9-154E-48DF-367A-8046CFB7F73C}"/>
          </ac:spMkLst>
        </pc:spChg>
        <pc:spChg chg="add del mod">
          <ac:chgData name="Elena Draghici (2214911)" userId="0c964279-b29f-4643-96e4-dd48ca903f8a" providerId="ADAL" clId="{DA9A2F18-396E-47CC-8012-AA8480EE2E91}" dt="2025-12-08T22:26:38.419" v="4671" actId="478"/>
          <ac:spMkLst>
            <pc:docMk/>
            <pc:sldMk cId="4243554495" sldId="278"/>
            <ac:spMk id="17" creationId="{212383C3-0FC1-A659-4B0A-695CE1EC2369}"/>
          </ac:spMkLst>
        </pc:spChg>
        <pc:spChg chg="add mod">
          <ac:chgData name="Elena Draghici (2214911)" userId="0c964279-b29f-4643-96e4-dd48ca903f8a" providerId="ADAL" clId="{DA9A2F18-396E-47CC-8012-AA8480EE2E91}" dt="2025-12-07T11:46:08.907" v="4107" actId="114"/>
          <ac:spMkLst>
            <pc:docMk/>
            <pc:sldMk cId="4243554495" sldId="278"/>
            <ac:spMk id="23" creationId="{3E9A96E4-4E6C-8978-6322-4F2BBD2EE621}"/>
          </ac:spMkLst>
        </pc:spChg>
        <pc:spChg chg="add">
          <ac:chgData name="Elena Draghici (2214911)" userId="0c964279-b29f-4643-96e4-dd48ca903f8a" providerId="ADAL" clId="{DA9A2F18-396E-47CC-8012-AA8480EE2E91}" dt="2025-12-05T10:49:44.315" v="2281" actId="26606"/>
          <ac:spMkLst>
            <pc:docMk/>
            <pc:sldMk cId="4243554495" sldId="278"/>
            <ac:spMk id="108" creationId="{84ECDE7A-6944-466D-8FFE-149A29BA6BAE}"/>
          </ac:spMkLst>
        </pc:spChg>
        <pc:spChg chg="add">
          <ac:chgData name="Elena Draghici (2214911)" userId="0c964279-b29f-4643-96e4-dd48ca903f8a" providerId="ADAL" clId="{DA9A2F18-396E-47CC-8012-AA8480EE2E91}" dt="2025-12-05T10:49:44.315" v="2281" actId="26606"/>
          <ac:spMkLst>
            <pc:docMk/>
            <pc:sldMk cId="4243554495" sldId="278"/>
            <ac:spMk id="110" creationId="{B3420082-9415-44EC-802E-C77D71D59C57}"/>
          </ac:spMkLst>
        </pc:spChg>
        <pc:spChg chg="add">
          <ac:chgData name="Elena Draghici (2214911)" userId="0c964279-b29f-4643-96e4-dd48ca903f8a" providerId="ADAL" clId="{DA9A2F18-396E-47CC-8012-AA8480EE2E91}" dt="2025-12-05T10:49:44.315" v="2281" actId="26606"/>
          <ac:spMkLst>
            <pc:docMk/>
            <pc:sldMk cId="4243554495" sldId="278"/>
            <ac:spMk id="112" creationId="{55A52C45-1FCB-4636-A80F-2849B8226C01}"/>
          </ac:spMkLst>
        </pc:spChg>
        <pc:spChg chg="add">
          <ac:chgData name="Elena Draghici (2214911)" userId="0c964279-b29f-4643-96e4-dd48ca903f8a" providerId="ADAL" clId="{DA9A2F18-396E-47CC-8012-AA8480EE2E91}" dt="2025-12-05T10:49:44.315" v="2281" actId="26606"/>
          <ac:spMkLst>
            <pc:docMk/>
            <pc:sldMk cId="4243554495" sldId="278"/>
            <ac:spMk id="114" creationId="{768EB4DD-3704-43AD-92B3-C4E0C6EA92CB}"/>
          </ac:spMkLst>
        </pc:spChg>
        <pc:graphicFrameChg chg="add mod modGraphic">
          <ac:chgData name="Elena Draghici (2214911)" userId="0c964279-b29f-4643-96e4-dd48ca903f8a" providerId="ADAL" clId="{DA9A2F18-396E-47CC-8012-AA8480EE2E91}" dt="2025-12-08T23:03:21.492" v="4927" actId="20577"/>
          <ac:graphicFrameMkLst>
            <pc:docMk/>
            <pc:sldMk cId="4243554495" sldId="278"/>
            <ac:graphicFrameMk id="116" creationId="{6E5B51F0-6B28-CFBF-15E4-4DA33E34AF61}"/>
          </ac:graphicFrameMkLst>
        </pc:graphicFrameChg>
        <pc:picChg chg="add mod ord">
          <ac:chgData name="Elena Draghici (2214911)" userId="0c964279-b29f-4643-96e4-dd48ca903f8a" providerId="ADAL" clId="{DA9A2F18-396E-47CC-8012-AA8480EE2E91}" dt="2025-12-08T22:31:28.789" v="4745" actId="14100"/>
          <ac:picMkLst>
            <pc:docMk/>
            <pc:sldMk cId="4243554495" sldId="278"/>
            <ac:picMk id="6" creationId="{C8EC8B17-EB23-94EC-06B6-8DED8E604C9B}"/>
          </ac:picMkLst>
        </pc:picChg>
      </pc:sldChg>
      <pc:sldChg chg="addSp delSp modSp new mod setBg">
        <pc:chgData name="Elena Draghici (2214911)" userId="0c964279-b29f-4643-96e4-dd48ca903f8a" providerId="ADAL" clId="{DA9A2F18-396E-47CC-8012-AA8480EE2E91}" dt="2025-12-08T22:20:35.537" v="4607" actId="14100"/>
        <pc:sldMkLst>
          <pc:docMk/>
          <pc:sldMk cId="3294781711" sldId="279"/>
        </pc:sldMkLst>
        <pc:spChg chg="mod">
          <ac:chgData name="Elena Draghici (2214911)" userId="0c964279-b29f-4643-96e4-dd48ca903f8a" providerId="ADAL" clId="{DA9A2F18-396E-47CC-8012-AA8480EE2E91}" dt="2025-12-05T21:59:03.757" v="3653" actId="255"/>
          <ac:spMkLst>
            <pc:docMk/>
            <pc:sldMk cId="3294781711" sldId="279"/>
            <ac:spMk id="2" creationId="{DE97301A-3267-3531-F7C8-BE9C3F28A91E}"/>
          </ac:spMkLst>
        </pc:spChg>
        <pc:spChg chg="add mod ord">
          <ac:chgData name="Elena Draghici (2214911)" userId="0c964279-b29f-4643-96e4-dd48ca903f8a" providerId="ADAL" clId="{DA9A2F18-396E-47CC-8012-AA8480EE2E91}" dt="2025-12-08T22:19:58.193" v="4602" actId="255"/>
          <ac:spMkLst>
            <pc:docMk/>
            <pc:sldMk cId="3294781711" sldId="279"/>
            <ac:spMk id="3" creationId="{F0969DB2-D985-0B32-A907-24B3DB9B75B5}"/>
          </ac:spMkLst>
        </pc:spChg>
        <pc:spChg chg="add mod">
          <ac:chgData name="Elena Draghici (2214911)" userId="0c964279-b29f-4643-96e4-dd48ca903f8a" providerId="ADAL" clId="{DA9A2F18-396E-47CC-8012-AA8480EE2E91}" dt="2025-12-08T22:20:35.537" v="4607" actId="14100"/>
          <ac:spMkLst>
            <pc:docMk/>
            <pc:sldMk cId="3294781711" sldId="279"/>
            <ac:spMk id="7" creationId="{20AAF451-0C17-58AC-F7D2-FD0779B000BB}"/>
          </ac:spMkLst>
        </pc:spChg>
        <pc:spChg chg="add">
          <ac:chgData name="Elena Draghici (2214911)" userId="0c964279-b29f-4643-96e4-dd48ca903f8a" providerId="ADAL" clId="{DA9A2F18-396E-47CC-8012-AA8480EE2E91}" dt="2025-12-05T21:53:32.135" v="3585" actId="26606"/>
          <ac:spMkLst>
            <pc:docMk/>
            <pc:sldMk cId="3294781711" sldId="279"/>
            <ac:spMk id="31" creationId="{7B831B6F-405A-4B47-B9BB-5CA88F285844}"/>
          </ac:spMkLst>
        </pc:spChg>
        <pc:spChg chg="add">
          <ac:chgData name="Elena Draghici (2214911)" userId="0c964279-b29f-4643-96e4-dd48ca903f8a" providerId="ADAL" clId="{DA9A2F18-396E-47CC-8012-AA8480EE2E91}" dt="2025-12-05T21:53:32.135" v="3585" actId="26606"/>
          <ac:spMkLst>
            <pc:docMk/>
            <pc:sldMk cId="3294781711" sldId="279"/>
            <ac:spMk id="33" creationId="{953EE71A-6488-4203-A7C4-77102FD0DCCA}"/>
          </ac:spMkLst>
        </pc:spChg>
        <pc:picChg chg="add mod">
          <ac:chgData name="Elena Draghici (2214911)" userId="0c964279-b29f-4643-96e4-dd48ca903f8a" providerId="ADAL" clId="{DA9A2F18-396E-47CC-8012-AA8480EE2E91}" dt="2025-12-08T22:20:30.725" v="4606" actId="14100"/>
          <ac:picMkLst>
            <pc:docMk/>
            <pc:sldMk cId="3294781711" sldId="279"/>
            <ac:picMk id="5" creationId="{B1A7337B-03A5-D1D2-817A-16E130D24B8F}"/>
          </ac:picMkLst>
        </pc:picChg>
      </pc:sldChg>
      <pc:sldChg chg="addSp modSp new mod setBg addAnim modAnim">
        <pc:chgData name="Elena Draghici (2214911)" userId="0c964279-b29f-4643-96e4-dd48ca903f8a" providerId="ADAL" clId="{DA9A2F18-396E-47CC-8012-AA8480EE2E91}" dt="2025-12-08T23:16:38.309" v="5058" actId="1076"/>
        <pc:sldMkLst>
          <pc:docMk/>
          <pc:sldMk cId="948778692" sldId="280"/>
        </pc:sldMkLst>
        <pc:spChg chg="mod">
          <ac:chgData name="Elena Draghici (2214911)" userId="0c964279-b29f-4643-96e4-dd48ca903f8a" providerId="ADAL" clId="{DA9A2F18-396E-47CC-8012-AA8480EE2E91}" dt="2025-12-05T22:43:44.114" v="3780" actId="1076"/>
          <ac:spMkLst>
            <pc:docMk/>
            <pc:sldMk cId="948778692" sldId="280"/>
            <ac:spMk id="2" creationId="{4793E1D7-9ECB-083A-7545-05DEECAE81CB}"/>
          </ac:spMkLst>
        </pc:spChg>
        <pc:spChg chg="add mod">
          <ac:chgData name="Elena Draghici (2214911)" userId="0c964279-b29f-4643-96e4-dd48ca903f8a" providerId="ADAL" clId="{DA9A2F18-396E-47CC-8012-AA8480EE2E91}" dt="2025-12-08T23:06:38.697" v="4978" actId="255"/>
          <ac:spMkLst>
            <pc:docMk/>
            <pc:sldMk cId="948778692" sldId="280"/>
            <ac:spMk id="3" creationId="{827FDB82-BDAF-288E-46E3-6BC395D2E5ED}"/>
          </ac:spMkLst>
        </pc:spChg>
        <pc:spChg chg="add mod">
          <ac:chgData name="Elena Draghici (2214911)" userId="0c964279-b29f-4643-96e4-dd48ca903f8a" providerId="ADAL" clId="{DA9A2F18-396E-47CC-8012-AA8480EE2E91}" dt="2025-12-08T23:16:38.309" v="5058" actId="1076"/>
          <ac:spMkLst>
            <pc:docMk/>
            <pc:sldMk cId="948778692" sldId="280"/>
            <ac:spMk id="5" creationId="{7850993C-93F9-6661-550E-1DCA54EC5BD7}"/>
          </ac:spMkLst>
        </pc:spChg>
        <pc:spChg chg="add">
          <ac:chgData name="Elena Draghici (2214911)" userId="0c964279-b29f-4643-96e4-dd48ca903f8a" providerId="ADAL" clId="{DA9A2F18-396E-47CC-8012-AA8480EE2E91}" dt="2025-12-05T13:44:41.537" v="3466" actId="26606"/>
          <ac:spMkLst>
            <pc:docMk/>
            <pc:sldMk cId="948778692" sldId="280"/>
            <ac:spMk id="7" creationId="{5A292AEA-2528-46C0-B426-95822B6141FB}"/>
          </ac:spMkLst>
        </pc:spChg>
        <pc:spChg chg="add">
          <ac:chgData name="Elena Draghici (2214911)" userId="0c964279-b29f-4643-96e4-dd48ca903f8a" providerId="ADAL" clId="{DA9A2F18-396E-47CC-8012-AA8480EE2E91}" dt="2025-12-05T13:44:41.537" v="3466" actId="26606"/>
          <ac:spMkLst>
            <pc:docMk/>
            <pc:sldMk cId="948778692" sldId="280"/>
            <ac:spMk id="9" creationId="{D8B7B198-E4DF-43CD-AD8C-199884323745}"/>
          </ac:spMkLst>
        </pc:spChg>
        <pc:spChg chg="add">
          <ac:chgData name="Elena Draghici (2214911)" userId="0c964279-b29f-4643-96e4-dd48ca903f8a" providerId="ADAL" clId="{DA9A2F18-396E-47CC-8012-AA8480EE2E91}" dt="2025-12-05T13:44:41.537" v="3466" actId="26606"/>
          <ac:spMkLst>
            <pc:docMk/>
            <pc:sldMk cId="948778692" sldId="280"/>
            <ac:spMk id="11" creationId="{2BE67753-EA0E-4819-8D22-0B6600CF7231}"/>
          </ac:spMkLst>
        </pc:spChg>
        <pc:grpChg chg="add">
          <ac:chgData name="Elena Draghici (2214911)" userId="0c964279-b29f-4643-96e4-dd48ca903f8a" providerId="ADAL" clId="{DA9A2F18-396E-47CC-8012-AA8480EE2E91}" dt="2025-12-05T13:44:41.537" v="3466" actId="26606"/>
          <ac:grpSpMkLst>
            <pc:docMk/>
            <pc:sldMk cId="948778692" sldId="280"/>
            <ac:grpSpMk id="13" creationId="{D76D63AC-0421-45EC-B383-E79A61A78C6B}"/>
          </ac:grpSpMkLst>
        </pc:grpChg>
        <pc:grpChg chg="add">
          <ac:chgData name="Elena Draghici (2214911)" userId="0c964279-b29f-4643-96e4-dd48ca903f8a" providerId="ADAL" clId="{DA9A2F18-396E-47CC-8012-AA8480EE2E91}" dt="2025-12-05T13:44:41.537" v="3466" actId="26606"/>
          <ac:grpSpMkLst>
            <pc:docMk/>
            <pc:sldMk cId="948778692" sldId="280"/>
            <ac:grpSpMk id="22" creationId="{87F87F1B-42BA-4AC7-A4E2-41544DDB2CE3}"/>
          </ac:grpSpMkLst>
        </pc:grpChg>
        <pc:grpChg chg="add">
          <ac:chgData name="Elena Draghici (2214911)" userId="0c964279-b29f-4643-96e4-dd48ca903f8a" providerId="ADAL" clId="{DA9A2F18-396E-47CC-8012-AA8480EE2E91}" dt="2025-12-05T13:44:41.537" v="3466" actId="26606"/>
          <ac:grpSpMkLst>
            <pc:docMk/>
            <pc:sldMk cId="948778692" sldId="280"/>
            <ac:grpSpMk id="28" creationId="{967346A5-7569-4F15-AB5D-BE3DADF192C0}"/>
          </ac:grpSpMkLst>
        </pc:grpChg>
        <pc:picChg chg="add mod">
          <ac:chgData name="Elena Draghici (2214911)" userId="0c964279-b29f-4643-96e4-dd48ca903f8a" providerId="ADAL" clId="{DA9A2F18-396E-47CC-8012-AA8480EE2E91}" dt="2025-12-08T21:50:58.023" v="4420" actId="14100"/>
          <ac:picMkLst>
            <pc:docMk/>
            <pc:sldMk cId="948778692" sldId="280"/>
            <ac:picMk id="4" creationId="{93298A30-73E7-0F58-212F-CC93DE5821BB}"/>
          </ac:picMkLst>
        </pc:picChg>
      </pc:sldChg>
      <pc:sldChg chg="addSp delSp modSp new mod setBg">
        <pc:chgData name="Elena Draghici (2214911)" userId="0c964279-b29f-4643-96e4-dd48ca903f8a" providerId="ADAL" clId="{DA9A2F18-396E-47CC-8012-AA8480EE2E91}" dt="2025-12-08T23:11:41.748" v="5041"/>
        <pc:sldMkLst>
          <pc:docMk/>
          <pc:sldMk cId="3813457060" sldId="281"/>
        </pc:sldMkLst>
        <pc:spChg chg="mod">
          <ac:chgData name="Elena Draghici (2214911)" userId="0c964279-b29f-4643-96e4-dd48ca903f8a" providerId="ADAL" clId="{DA9A2F18-396E-47CC-8012-AA8480EE2E91}" dt="2025-12-08T22:05:57.436" v="4516" actId="14100"/>
          <ac:spMkLst>
            <pc:docMk/>
            <pc:sldMk cId="3813457060" sldId="281"/>
            <ac:spMk id="2" creationId="{5028DC0E-A745-4343-7AA1-FA6CED86550A}"/>
          </ac:spMkLst>
        </pc:spChg>
        <pc:spChg chg="add">
          <ac:chgData name="Elena Draghici (2214911)" userId="0c964279-b29f-4643-96e4-dd48ca903f8a" providerId="ADAL" clId="{DA9A2F18-396E-47CC-8012-AA8480EE2E91}" dt="2025-12-05T13:42:46.556" v="3455" actId="26606"/>
          <ac:spMkLst>
            <pc:docMk/>
            <pc:sldMk cId="3813457060" sldId="281"/>
            <ac:spMk id="10" creationId="{B50AB553-2A96-4A92-96F2-93548E096954}"/>
          </ac:spMkLst>
        </pc:spChg>
        <pc:graphicFrameChg chg="add mod modGraphic">
          <ac:chgData name="Elena Draghici (2214911)" userId="0c964279-b29f-4643-96e4-dd48ca903f8a" providerId="ADAL" clId="{DA9A2F18-396E-47CC-8012-AA8480EE2E91}" dt="2025-12-08T23:11:41.748" v="5041"/>
          <ac:graphicFrameMkLst>
            <pc:docMk/>
            <pc:sldMk cId="3813457060" sldId="281"/>
            <ac:graphicFrameMk id="5" creationId="{2D6035A5-0DAC-9518-3BE7-681E55DD8C18}"/>
          </ac:graphicFrameMkLst>
        </pc:graphicFrameChg>
        <pc:picChg chg="add">
          <ac:chgData name="Elena Draghici (2214911)" userId="0c964279-b29f-4643-96e4-dd48ca903f8a" providerId="ADAL" clId="{DA9A2F18-396E-47CC-8012-AA8480EE2E91}" dt="2025-12-05T13:42:46.556" v="3455" actId="26606"/>
          <ac:picMkLst>
            <pc:docMk/>
            <pc:sldMk cId="3813457060" sldId="281"/>
            <ac:picMk id="6" creationId="{368A83EA-AD62-5533-74D1-70B676AF7ADE}"/>
          </ac:picMkLst>
        </pc:picChg>
      </pc:sldChg>
      <pc:sldChg chg="modSp new mod">
        <pc:chgData name="Elena Draghici (2214911)" userId="0c964279-b29f-4643-96e4-dd48ca903f8a" providerId="ADAL" clId="{DA9A2F18-396E-47CC-8012-AA8480EE2E91}" dt="2025-12-08T23:15:14.264" v="5046" actId="20577"/>
        <pc:sldMkLst>
          <pc:docMk/>
          <pc:sldMk cId="2662297651" sldId="282"/>
        </pc:sldMkLst>
        <pc:spChg chg="mod">
          <ac:chgData name="Elena Draghici (2214911)" userId="0c964279-b29f-4643-96e4-dd48ca903f8a" providerId="ADAL" clId="{DA9A2F18-396E-47CC-8012-AA8480EE2E91}" dt="2025-12-08T23:15:14.264" v="5046" actId="20577"/>
          <ac:spMkLst>
            <pc:docMk/>
            <pc:sldMk cId="2662297651" sldId="282"/>
            <ac:spMk id="2" creationId="{1C5E475F-7C1A-CCAB-C4F7-6E1A088F0A00}"/>
          </ac:spMkLst>
        </pc:spChg>
      </pc:sldChg>
    </pc:docChg>
  </pc:docChgLst>
</pc:chgInfo>
</file>

<file path=ppt/diagrams/_rels/data6.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6.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FBF97D-5B28-434A-894A-9933F4F9D36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F9A6AF6E-509E-452D-A245-37CD68E40895}">
      <dgm:prSet custT="1"/>
      <dgm:spPr/>
      <dgm:t>
        <a:bodyPr/>
        <a:lstStyle/>
        <a:p>
          <a:pPr>
            <a:lnSpc>
              <a:spcPct val="100000"/>
            </a:lnSpc>
          </a:pPr>
          <a:r>
            <a:rPr lang="en-GB" sz="2000" dirty="0">
              <a:latin typeface="Arial" panose="020B0604020202020204" pitchFamily="34" charset="0"/>
              <a:cs typeface="Arial" panose="020B0604020202020204" pitchFamily="34" charset="0"/>
            </a:rPr>
            <a:t>Smoking – main cause (80–90% of cases), </a:t>
          </a:r>
          <a:r>
            <a:rPr lang="en-GB" sz="1600" i="1" dirty="0">
              <a:latin typeface="Arial" panose="020B0604020202020204" pitchFamily="34" charset="0"/>
              <a:cs typeface="Arial" panose="020B0604020202020204" pitchFamily="34" charset="0"/>
            </a:rPr>
            <a:t>(NHS, 2023)</a:t>
          </a:r>
        </a:p>
        <a:p>
          <a:pPr>
            <a:lnSpc>
              <a:spcPct val="90000"/>
            </a:lnSpc>
          </a:pPr>
          <a:endParaRPr lang="en-US" sz="1400" dirty="0"/>
        </a:p>
      </dgm:t>
    </dgm:pt>
    <dgm:pt modelId="{3B200890-E84B-4479-8D4C-8816B0348C49}" type="parTrans" cxnId="{41A9ED80-80F3-42AE-84A9-0CC301CF6994}">
      <dgm:prSet/>
      <dgm:spPr/>
      <dgm:t>
        <a:bodyPr/>
        <a:lstStyle/>
        <a:p>
          <a:endParaRPr lang="en-US"/>
        </a:p>
      </dgm:t>
    </dgm:pt>
    <dgm:pt modelId="{A4758198-CDCB-4F64-B6A3-1DB1CF250EC7}" type="sibTrans" cxnId="{41A9ED80-80F3-42AE-84A9-0CC301CF6994}">
      <dgm:prSet/>
      <dgm:spPr/>
      <dgm:t>
        <a:bodyPr/>
        <a:lstStyle/>
        <a:p>
          <a:endParaRPr lang="en-US"/>
        </a:p>
      </dgm:t>
    </dgm:pt>
    <dgm:pt modelId="{6B7016A0-26A7-41D4-9F6B-EAF3F4BEAB1A}">
      <dgm:prSet custT="1"/>
      <dgm:spPr/>
      <dgm:t>
        <a:bodyPr/>
        <a:lstStyle/>
        <a:p>
          <a:pPr>
            <a:lnSpc>
              <a:spcPct val="100000"/>
            </a:lnSpc>
          </a:pPr>
          <a:r>
            <a:rPr lang="en-GB" sz="2000" dirty="0">
              <a:latin typeface="Arial" panose="020B0604020202020204" pitchFamily="34" charset="0"/>
              <a:cs typeface="Arial" panose="020B0604020202020204" pitchFamily="34" charset="0"/>
            </a:rPr>
            <a:t>Air pollution, fumes, and dust exposure </a:t>
          </a:r>
          <a:r>
            <a:rPr lang="en-GB" sz="1600" i="1" dirty="0">
              <a:latin typeface="Arial" panose="020B0604020202020204" pitchFamily="34" charset="0"/>
              <a:cs typeface="Arial" panose="020B0604020202020204" pitchFamily="34" charset="0"/>
            </a:rPr>
            <a:t>(UKHSA, 2025)</a:t>
          </a:r>
        </a:p>
        <a:p>
          <a:pPr>
            <a:lnSpc>
              <a:spcPct val="90000"/>
            </a:lnSpc>
          </a:pPr>
          <a:r>
            <a:rPr lang="en-GB" sz="1400" dirty="0"/>
            <a:t> </a:t>
          </a:r>
          <a:endParaRPr lang="en-US" sz="1400" dirty="0"/>
        </a:p>
      </dgm:t>
    </dgm:pt>
    <dgm:pt modelId="{73EC3D76-391C-4C64-BF6E-FB8C4A33B497}" type="parTrans" cxnId="{CB9E19D2-530F-4EA7-9A74-0DD40B756D85}">
      <dgm:prSet/>
      <dgm:spPr/>
      <dgm:t>
        <a:bodyPr/>
        <a:lstStyle/>
        <a:p>
          <a:endParaRPr lang="en-US"/>
        </a:p>
      </dgm:t>
    </dgm:pt>
    <dgm:pt modelId="{4741F5AD-F3CA-4E51-B26A-804AD466C147}" type="sibTrans" cxnId="{CB9E19D2-530F-4EA7-9A74-0DD40B756D85}">
      <dgm:prSet/>
      <dgm:spPr/>
      <dgm:t>
        <a:bodyPr/>
        <a:lstStyle/>
        <a:p>
          <a:endParaRPr lang="en-US"/>
        </a:p>
      </dgm:t>
    </dgm:pt>
    <dgm:pt modelId="{4D8A42E6-50E8-4CBF-9CB5-D819ADC435C2}">
      <dgm:prSet custT="1"/>
      <dgm:spPr/>
      <dgm: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Genetic factors – alpha-1 antitrypsin deficiency</a:t>
          </a:r>
        </a:p>
        <a:p>
          <a:r>
            <a:rPr lang="en-GB" sz="2000" dirty="0">
              <a:latin typeface="Arial" panose="020B0604020202020204" pitchFamily="34" charset="0"/>
              <a:cs typeface="Arial" panose="020B0604020202020204" pitchFamily="34" charset="0"/>
            </a:rPr>
            <a:t>Recurrent childhood infections </a:t>
          </a:r>
          <a:r>
            <a:rPr lang="en-GB" sz="1600" i="1" dirty="0">
              <a:latin typeface="Arial" panose="020B0604020202020204" pitchFamily="34" charset="0"/>
              <a:cs typeface="Arial" panose="020B0604020202020204" pitchFamily="34" charset="0"/>
            </a:rPr>
            <a:t>(Mayo Clinic, 2024).</a:t>
          </a:r>
        </a:p>
        <a:p>
          <a:endParaRPr lang="en-US" sz="1400" dirty="0"/>
        </a:p>
      </dgm:t>
    </dgm:pt>
    <dgm:pt modelId="{18BF38D5-4271-4EB3-B504-DC5A9FD3EE54}" type="parTrans" cxnId="{AD686890-7299-4EBE-8A3B-99322969799B}">
      <dgm:prSet/>
      <dgm:spPr/>
      <dgm:t>
        <a:bodyPr/>
        <a:lstStyle/>
        <a:p>
          <a:endParaRPr lang="en-US"/>
        </a:p>
      </dgm:t>
    </dgm:pt>
    <dgm:pt modelId="{4BFD97E7-E975-431A-8AB5-A1BE241EEEC0}" type="sibTrans" cxnId="{AD686890-7299-4EBE-8A3B-99322969799B}">
      <dgm:prSet/>
      <dgm:spPr/>
      <dgm:t>
        <a:bodyPr/>
        <a:lstStyle/>
        <a:p>
          <a:endParaRPr lang="en-US"/>
        </a:p>
      </dgm:t>
    </dgm:pt>
    <dgm:pt modelId="{3BAC2CD2-1BD4-4C24-A6C6-348A5F5B9035}">
      <dgm:prSet custT="1"/>
      <dgm:spPr/>
      <dgm:t>
        <a:bodyPr/>
        <a:lstStyle/>
        <a:p>
          <a:pPr>
            <a:lnSpc>
              <a:spcPct val="100000"/>
            </a:lnSpc>
          </a:pPr>
          <a:r>
            <a:rPr lang="en-GB" sz="2000" dirty="0">
              <a:latin typeface="Arial" panose="020B0604020202020204" pitchFamily="34" charset="0"/>
              <a:cs typeface="Arial" panose="020B0604020202020204" pitchFamily="34" charset="0"/>
            </a:rPr>
            <a:t>Second-hand smoke</a:t>
          </a:r>
        </a:p>
        <a:p>
          <a:pPr>
            <a:lnSpc>
              <a:spcPct val="100000"/>
            </a:lnSpc>
          </a:pPr>
          <a:r>
            <a:rPr lang="en-GB" sz="2000" dirty="0">
              <a:latin typeface="Arial" panose="020B0604020202020204" pitchFamily="34" charset="0"/>
              <a:cs typeface="Arial" panose="020B0604020202020204" pitchFamily="34" charset="0"/>
            </a:rPr>
            <a:t>Usually develops after age 40 </a:t>
          </a:r>
          <a:r>
            <a:rPr lang="en-GB" sz="1600" i="1" dirty="0">
              <a:latin typeface="Arial" panose="020B0604020202020204" pitchFamily="34" charset="0"/>
              <a:cs typeface="Arial" panose="020B0604020202020204" pitchFamily="34" charset="0"/>
            </a:rPr>
            <a:t>(NHS, 2023)</a:t>
          </a:r>
          <a:endParaRPr lang="en-US" sz="1600" i="1" dirty="0">
            <a:latin typeface="Arial" panose="020B0604020202020204" pitchFamily="34" charset="0"/>
            <a:cs typeface="Arial" panose="020B0604020202020204" pitchFamily="34" charset="0"/>
          </a:endParaRPr>
        </a:p>
      </dgm:t>
    </dgm:pt>
    <dgm:pt modelId="{DDDCA8C9-F9EB-4E38-9154-E4249367EEF8}" type="parTrans" cxnId="{2048ABED-8FBE-4AAB-AE10-AA653DB688EB}">
      <dgm:prSet/>
      <dgm:spPr/>
      <dgm:t>
        <a:bodyPr/>
        <a:lstStyle/>
        <a:p>
          <a:endParaRPr lang="en-US"/>
        </a:p>
      </dgm:t>
    </dgm:pt>
    <dgm:pt modelId="{0B4B8677-3DBE-4BF3-BC0E-2DA4FFF409AC}" type="sibTrans" cxnId="{2048ABED-8FBE-4AAB-AE10-AA653DB688EB}">
      <dgm:prSet/>
      <dgm:spPr/>
      <dgm:t>
        <a:bodyPr/>
        <a:lstStyle/>
        <a:p>
          <a:endParaRPr lang="en-US"/>
        </a:p>
      </dgm:t>
    </dgm:pt>
    <dgm:pt modelId="{B37A06B2-3790-4A8C-B096-D4927B25B8A1}" type="pres">
      <dgm:prSet presAssocID="{B7FBF97D-5B28-434A-894A-9933F4F9D36E}" presName="outerComposite" presStyleCnt="0">
        <dgm:presLayoutVars>
          <dgm:chMax val="5"/>
          <dgm:dir/>
          <dgm:resizeHandles val="exact"/>
        </dgm:presLayoutVars>
      </dgm:prSet>
      <dgm:spPr/>
    </dgm:pt>
    <dgm:pt modelId="{50B05D33-4EF6-4FA9-994B-9E311AB2A550}" type="pres">
      <dgm:prSet presAssocID="{B7FBF97D-5B28-434A-894A-9933F4F9D36E}" presName="dummyMaxCanvas" presStyleCnt="0">
        <dgm:presLayoutVars/>
      </dgm:prSet>
      <dgm:spPr/>
    </dgm:pt>
    <dgm:pt modelId="{D36AFED5-05FB-40B0-9EEC-2895084300AA}" type="pres">
      <dgm:prSet presAssocID="{B7FBF97D-5B28-434A-894A-9933F4F9D36E}" presName="FourNodes_1" presStyleLbl="node1" presStyleIdx="0" presStyleCnt="4" custScaleX="101659" custScaleY="115962">
        <dgm:presLayoutVars>
          <dgm:bulletEnabled val="1"/>
        </dgm:presLayoutVars>
      </dgm:prSet>
      <dgm:spPr/>
    </dgm:pt>
    <dgm:pt modelId="{CA2F7695-8FD7-42C9-B483-D490B33798A2}" type="pres">
      <dgm:prSet presAssocID="{B7FBF97D-5B28-434A-894A-9933F4F9D36E}" presName="FourNodes_2" presStyleLbl="node1" presStyleIdx="1" presStyleCnt="4" custScaleX="116906" custScaleY="105073" custLinFactNeighborX="1516" custLinFactNeighborY="-3508">
        <dgm:presLayoutVars>
          <dgm:bulletEnabled val="1"/>
        </dgm:presLayoutVars>
      </dgm:prSet>
      <dgm:spPr/>
    </dgm:pt>
    <dgm:pt modelId="{B847F2D8-AF86-4898-9DB6-AED3853C12BD}" type="pres">
      <dgm:prSet presAssocID="{B7FBF97D-5B28-434A-894A-9933F4F9D36E}" presName="FourNodes_3" presStyleLbl="node1" presStyleIdx="2" presStyleCnt="4" custScaleX="122541" custScaleY="120362" custLinFactNeighborX="-1035" custLinFactNeighborY="-2895">
        <dgm:presLayoutVars>
          <dgm:bulletEnabled val="1"/>
        </dgm:presLayoutVars>
      </dgm:prSet>
      <dgm:spPr/>
    </dgm:pt>
    <dgm:pt modelId="{54D0F241-3BAA-412C-B5A4-3559284E6A20}" type="pres">
      <dgm:prSet presAssocID="{B7FBF97D-5B28-434A-894A-9933F4F9D36E}" presName="FourNodes_4" presStyleLbl="node1" presStyleIdx="3" presStyleCnt="4" custScaleX="125000" custScaleY="103040" custLinFactNeighborX="-3959" custLinFactNeighborY="-1998">
        <dgm:presLayoutVars>
          <dgm:bulletEnabled val="1"/>
        </dgm:presLayoutVars>
      </dgm:prSet>
      <dgm:spPr/>
    </dgm:pt>
    <dgm:pt modelId="{E8443B8F-713A-4D55-82D4-0B8EEFB086BF}" type="pres">
      <dgm:prSet presAssocID="{B7FBF97D-5B28-434A-894A-9933F4F9D36E}" presName="FourConn_1-2" presStyleLbl="fgAccFollowNode1" presStyleIdx="0" presStyleCnt="3">
        <dgm:presLayoutVars>
          <dgm:bulletEnabled val="1"/>
        </dgm:presLayoutVars>
      </dgm:prSet>
      <dgm:spPr/>
    </dgm:pt>
    <dgm:pt modelId="{BFA0C724-1DA4-480A-9460-0375D0D2BFDF}" type="pres">
      <dgm:prSet presAssocID="{B7FBF97D-5B28-434A-894A-9933F4F9D36E}" presName="FourConn_2-3" presStyleLbl="fgAccFollowNode1" presStyleIdx="1" presStyleCnt="3">
        <dgm:presLayoutVars>
          <dgm:bulletEnabled val="1"/>
        </dgm:presLayoutVars>
      </dgm:prSet>
      <dgm:spPr/>
    </dgm:pt>
    <dgm:pt modelId="{D9A372CF-2729-4C08-9E11-BE7CB0E7FE39}" type="pres">
      <dgm:prSet presAssocID="{B7FBF97D-5B28-434A-894A-9933F4F9D36E}" presName="FourConn_3-4" presStyleLbl="fgAccFollowNode1" presStyleIdx="2" presStyleCnt="3">
        <dgm:presLayoutVars>
          <dgm:bulletEnabled val="1"/>
        </dgm:presLayoutVars>
      </dgm:prSet>
      <dgm:spPr/>
    </dgm:pt>
    <dgm:pt modelId="{421B1705-5312-48C7-B06B-C1C63F3E6AAD}" type="pres">
      <dgm:prSet presAssocID="{B7FBF97D-5B28-434A-894A-9933F4F9D36E}" presName="FourNodes_1_text" presStyleLbl="node1" presStyleIdx="3" presStyleCnt="4">
        <dgm:presLayoutVars>
          <dgm:bulletEnabled val="1"/>
        </dgm:presLayoutVars>
      </dgm:prSet>
      <dgm:spPr/>
    </dgm:pt>
    <dgm:pt modelId="{09DACA3D-4777-4A6D-9623-508C80E018BA}" type="pres">
      <dgm:prSet presAssocID="{B7FBF97D-5B28-434A-894A-9933F4F9D36E}" presName="FourNodes_2_text" presStyleLbl="node1" presStyleIdx="3" presStyleCnt="4">
        <dgm:presLayoutVars>
          <dgm:bulletEnabled val="1"/>
        </dgm:presLayoutVars>
      </dgm:prSet>
      <dgm:spPr/>
    </dgm:pt>
    <dgm:pt modelId="{6539BD24-F8FF-43A8-926C-16B59676E466}" type="pres">
      <dgm:prSet presAssocID="{B7FBF97D-5B28-434A-894A-9933F4F9D36E}" presName="FourNodes_3_text" presStyleLbl="node1" presStyleIdx="3" presStyleCnt="4">
        <dgm:presLayoutVars>
          <dgm:bulletEnabled val="1"/>
        </dgm:presLayoutVars>
      </dgm:prSet>
      <dgm:spPr/>
    </dgm:pt>
    <dgm:pt modelId="{F4038444-707A-4980-BAA4-467D0BE04924}" type="pres">
      <dgm:prSet presAssocID="{B7FBF97D-5B28-434A-894A-9933F4F9D36E}" presName="FourNodes_4_text" presStyleLbl="node1" presStyleIdx="3" presStyleCnt="4">
        <dgm:presLayoutVars>
          <dgm:bulletEnabled val="1"/>
        </dgm:presLayoutVars>
      </dgm:prSet>
      <dgm:spPr/>
    </dgm:pt>
  </dgm:ptLst>
  <dgm:cxnLst>
    <dgm:cxn modelId="{8ECCCD06-2225-46DD-8FD6-796B59CD6102}" type="presOf" srcId="{6B7016A0-26A7-41D4-9F6B-EAF3F4BEAB1A}" destId="{CA2F7695-8FD7-42C9-B483-D490B33798A2}" srcOrd="0" destOrd="0" presId="urn:microsoft.com/office/officeart/2005/8/layout/vProcess5"/>
    <dgm:cxn modelId="{48FF3924-ADA0-4C78-BC24-9AFF56F88A16}" type="presOf" srcId="{4741F5AD-F3CA-4E51-B26A-804AD466C147}" destId="{BFA0C724-1DA4-480A-9460-0375D0D2BFDF}" srcOrd="0" destOrd="0" presId="urn:microsoft.com/office/officeart/2005/8/layout/vProcess5"/>
    <dgm:cxn modelId="{9E1BB030-B22E-4DB9-9A8C-0C1C13569FFA}" type="presOf" srcId="{4D8A42E6-50E8-4CBF-9CB5-D819ADC435C2}" destId="{B847F2D8-AF86-4898-9DB6-AED3853C12BD}" srcOrd="0" destOrd="0" presId="urn:microsoft.com/office/officeart/2005/8/layout/vProcess5"/>
    <dgm:cxn modelId="{FE439738-D6C8-4024-81AA-224F9FFC0579}" type="presOf" srcId="{B7FBF97D-5B28-434A-894A-9933F4F9D36E}" destId="{B37A06B2-3790-4A8C-B096-D4927B25B8A1}" srcOrd="0" destOrd="0" presId="urn:microsoft.com/office/officeart/2005/8/layout/vProcess5"/>
    <dgm:cxn modelId="{45E9AC39-D5E7-47AB-9EF2-438CF3D45FBB}" type="presOf" srcId="{F9A6AF6E-509E-452D-A245-37CD68E40895}" destId="{421B1705-5312-48C7-B06B-C1C63F3E6AAD}" srcOrd="1" destOrd="0" presId="urn:microsoft.com/office/officeart/2005/8/layout/vProcess5"/>
    <dgm:cxn modelId="{871D5160-A666-4D49-A531-ABCB09C77091}" type="presOf" srcId="{4D8A42E6-50E8-4CBF-9CB5-D819ADC435C2}" destId="{6539BD24-F8FF-43A8-926C-16B59676E466}" srcOrd="1" destOrd="0" presId="urn:microsoft.com/office/officeart/2005/8/layout/vProcess5"/>
    <dgm:cxn modelId="{879D4F43-C36B-4466-B114-7A58AD276350}" type="presOf" srcId="{4BFD97E7-E975-431A-8AB5-A1BE241EEEC0}" destId="{D9A372CF-2729-4C08-9E11-BE7CB0E7FE39}" srcOrd="0" destOrd="0" presId="urn:microsoft.com/office/officeart/2005/8/layout/vProcess5"/>
    <dgm:cxn modelId="{41A9ED80-80F3-42AE-84A9-0CC301CF6994}" srcId="{B7FBF97D-5B28-434A-894A-9933F4F9D36E}" destId="{F9A6AF6E-509E-452D-A245-37CD68E40895}" srcOrd="0" destOrd="0" parTransId="{3B200890-E84B-4479-8D4C-8816B0348C49}" sibTransId="{A4758198-CDCB-4F64-B6A3-1DB1CF250EC7}"/>
    <dgm:cxn modelId="{AD686890-7299-4EBE-8A3B-99322969799B}" srcId="{B7FBF97D-5B28-434A-894A-9933F4F9D36E}" destId="{4D8A42E6-50E8-4CBF-9CB5-D819ADC435C2}" srcOrd="2" destOrd="0" parTransId="{18BF38D5-4271-4EB3-B504-DC5A9FD3EE54}" sibTransId="{4BFD97E7-E975-431A-8AB5-A1BE241EEEC0}"/>
    <dgm:cxn modelId="{21979591-21B9-4FB6-938E-B166AB90ED53}" type="presOf" srcId="{3BAC2CD2-1BD4-4C24-A6C6-348A5F5B9035}" destId="{F4038444-707A-4980-BAA4-467D0BE04924}" srcOrd="1" destOrd="0" presId="urn:microsoft.com/office/officeart/2005/8/layout/vProcess5"/>
    <dgm:cxn modelId="{E0B7BBB5-6BB1-4924-A636-DC0412999759}" type="presOf" srcId="{F9A6AF6E-509E-452D-A245-37CD68E40895}" destId="{D36AFED5-05FB-40B0-9EEC-2895084300AA}" srcOrd="0" destOrd="0" presId="urn:microsoft.com/office/officeart/2005/8/layout/vProcess5"/>
    <dgm:cxn modelId="{62D957B9-DCB3-4951-A539-A9AD299968AD}" type="presOf" srcId="{3BAC2CD2-1BD4-4C24-A6C6-348A5F5B9035}" destId="{54D0F241-3BAA-412C-B5A4-3559284E6A20}" srcOrd="0" destOrd="0" presId="urn:microsoft.com/office/officeart/2005/8/layout/vProcess5"/>
    <dgm:cxn modelId="{CB9E19D2-530F-4EA7-9A74-0DD40B756D85}" srcId="{B7FBF97D-5B28-434A-894A-9933F4F9D36E}" destId="{6B7016A0-26A7-41D4-9F6B-EAF3F4BEAB1A}" srcOrd="1" destOrd="0" parTransId="{73EC3D76-391C-4C64-BF6E-FB8C4A33B497}" sibTransId="{4741F5AD-F3CA-4E51-B26A-804AD466C147}"/>
    <dgm:cxn modelId="{2048ABED-8FBE-4AAB-AE10-AA653DB688EB}" srcId="{B7FBF97D-5B28-434A-894A-9933F4F9D36E}" destId="{3BAC2CD2-1BD4-4C24-A6C6-348A5F5B9035}" srcOrd="3" destOrd="0" parTransId="{DDDCA8C9-F9EB-4E38-9154-E4249367EEF8}" sibTransId="{0B4B8677-3DBE-4BF3-BC0E-2DA4FFF409AC}"/>
    <dgm:cxn modelId="{0BBF7CF3-55BB-4B42-8281-97483BB04980}" type="presOf" srcId="{A4758198-CDCB-4F64-B6A3-1DB1CF250EC7}" destId="{E8443B8F-713A-4D55-82D4-0B8EEFB086BF}" srcOrd="0" destOrd="0" presId="urn:microsoft.com/office/officeart/2005/8/layout/vProcess5"/>
    <dgm:cxn modelId="{F22042FC-7EDB-4DE0-B184-9002B28924A1}" type="presOf" srcId="{6B7016A0-26A7-41D4-9F6B-EAF3F4BEAB1A}" destId="{09DACA3D-4777-4A6D-9623-508C80E018BA}" srcOrd="1" destOrd="0" presId="urn:microsoft.com/office/officeart/2005/8/layout/vProcess5"/>
    <dgm:cxn modelId="{D81DE461-A396-49EB-8317-B0AD6CDE92F6}" type="presParOf" srcId="{B37A06B2-3790-4A8C-B096-D4927B25B8A1}" destId="{50B05D33-4EF6-4FA9-994B-9E311AB2A550}" srcOrd="0" destOrd="0" presId="urn:microsoft.com/office/officeart/2005/8/layout/vProcess5"/>
    <dgm:cxn modelId="{E09B07CF-A5D6-4A8D-B5E9-BCDC32A6FA3B}" type="presParOf" srcId="{B37A06B2-3790-4A8C-B096-D4927B25B8A1}" destId="{D36AFED5-05FB-40B0-9EEC-2895084300AA}" srcOrd="1" destOrd="0" presId="urn:microsoft.com/office/officeart/2005/8/layout/vProcess5"/>
    <dgm:cxn modelId="{6AD44EC3-66E0-4F23-BBF8-2ACE97CE4687}" type="presParOf" srcId="{B37A06B2-3790-4A8C-B096-D4927B25B8A1}" destId="{CA2F7695-8FD7-42C9-B483-D490B33798A2}" srcOrd="2" destOrd="0" presId="urn:microsoft.com/office/officeart/2005/8/layout/vProcess5"/>
    <dgm:cxn modelId="{D8AE8E7E-AC1A-4C45-9222-5EDB50AFB9D5}" type="presParOf" srcId="{B37A06B2-3790-4A8C-B096-D4927B25B8A1}" destId="{B847F2D8-AF86-4898-9DB6-AED3853C12BD}" srcOrd="3" destOrd="0" presId="urn:microsoft.com/office/officeart/2005/8/layout/vProcess5"/>
    <dgm:cxn modelId="{E3BD6161-6376-4A15-BA78-7E93F6B1A5CE}" type="presParOf" srcId="{B37A06B2-3790-4A8C-B096-D4927B25B8A1}" destId="{54D0F241-3BAA-412C-B5A4-3559284E6A20}" srcOrd="4" destOrd="0" presId="urn:microsoft.com/office/officeart/2005/8/layout/vProcess5"/>
    <dgm:cxn modelId="{F45E4B00-9ADC-4708-9A30-3A9A64A33E7C}" type="presParOf" srcId="{B37A06B2-3790-4A8C-B096-D4927B25B8A1}" destId="{E8443B8F-713A-4D55-82D4-0B8EEFB086BF}" srcOrd="5" destOrd="0" presId="urn:microsoft.com/office/officeart/2005/8/layout/vProcess5"/>
    <dgm:cxn modelId="{0DFB2004-9BD2-441D-AB00-AB966331CAB5}" type="presParOf" srcId="{B37A06B2-3790-4A8C-B096-D4927B25B8A1}" destId="{BFA0C724-1DA4-480A-9460-0375D0D2BFDF}" srcOrd="6" destOrd="0" presId="urn:microsoft.com/office/officeart/2005/8/layout/vProcess5"/>
    <dgm:cxn modelId="{A37F9EF2-FBA2-4F76-8231-BE536F962ED8}" type="presParOf" srcId="{B37A06B2-3790-4A8C-B096-D4927B25B8A1}" destId="{D9A372CF-2729-4C08-9E11-BE7CB0E7FE39}" srcOrd="7" destOrd="0" presId="urn:microsoft.com/office/officeart/2005/8/layout/vProcess5"/>
    <dgm:cxn modelId="{3E0E80A7-4D93-413B-9CD5-A7CB9F3E6578}" type="presParOf" srcId="{B37A06B2-3790-4A8C-B096-D4927B25B8A1}" destId="{421B1705-5312-48C7-B06B-C1C63F3E6AAD}" srcOrd="8" destOrd="0" presId="urn:microsoft.com/office/officeart/2005/8/layout/vProcess5"/>
    <dgm:cxn modelId="{53F98BD0-701A-4A1D-B70A-3BA7D6F2F4F4}" type="presParOf" srcId="{B37A06B2-3790-4A8C-B096-D4927B25B8A1}" destId="{09DACA3D-4777-4A6D-9623-508C80E018BA}" srcOrd="9" destOrd="0" presId="urn:microsoft.com/office/officeart/2005/8/layout/vProcess5"/>
    <dgm:cxn modelId="{77DAF627-7111-496E-BC2D-DB5518DB4C85}" type="presParOf" srcId="{B37A06B2-3790-4A8C-B096-D4927B25B8A1}" destId="{6539BD24-F8FF-43A8-926C-16B59676E466}" srcOrd="10" destOrd="0" presId="urn:microsoft.com/office/officeart/2005/8/layout/vProcess5"/>
    <dgm:cxn modelId="{8771D5BC-2F7B-43F6-8662-BA8754D27837}" type="presParOf" srcId="{B37A06B2-3790-4A8C-B096-D4927B25B8A1}" destId="{F4038444-707A-4980-BAA4-467D0BE0492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3559B4-D76C-4859-B215-C5A97C91279E}"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42F5629C-2EED-4559-924A-DE20871C7754}">
      <dgm:prSet custT="1"/>
      <dgm:spPr/>
      <dgm:t>
        <a:bodyPr/>
        <a:lstStyle/>
        <a:p>
          <a:pPr algn="ctr">
            <a:lnSpc>
              <a:spcPct val="100000"/>
            </a:lnSpc>
          </a:pPr>
          <a:r>
            <a:rPr lang="en-GB" sz="2000" dirty="0">
              <a:latin typeface="Arial" panose="020B0604020202020204" pitchFamily="34" charset="0"/>
              <a:cs typeface="Arial" panose="020B0604020202020204" pitchFamily="34" charset="0"/>
            </a:rPr>
            <a:t>1.7 million diagnosed in the UK </a:t>
          </a:r>
          <a:r>
            <a:rPr lang="en-GB" sz="1800" dirty="0">
              <a:latin typeface="Arial" panose="020B0604020202020204" pitchFamily="34" charset="0"/>
              <a:cs typeface="Arial" panose="020B0604020202020204" pitchFamily="34" charset="0"/>
            </a:rPr>
            <a:t>(Duddy, C, 2025).</a:t>
          </a:r>
        </a:p>
        <a:p>
          <a:pPr algn="ctr">
            <a:lnSpc>
              <a:spcPct val="100000"/>
            </a:lnSpc>
          </a:pPr>
          <a:r>
            <a:rPr lang="en-GB" sz="1800" dirty="0">
              <a:latin typeface="Arial" panose="020B0604020202020204" pitchFamily="34" charset="0"/>
              <a:cs typeface="Arial" panose="020B0604020202020204" pitchFamily="34" charset="0"/>
            </a:rPr>
            <a:t>121,000 emergency hospital admissions for COPD </a:t>
          </a:r>
          <a:r>
            <a:rPr lang="en-GB" sz="1600" i="1" dirty="0">
              <a:latin typeface="Arial" panose="020B0604020202020204" pitchFamily="34" charset="0"/>
              <a:cs typeface="Arial" panose="020B0604020202020204" pitchFamily="34" charset="0"/>
            </a:rPr>
            <a:t>(GOV.UK 2025).</a:t>
          </a:r>
          <a:endParaRPr lang="en-US" sz="1600" i="1" dirty="0"/>
        </a:p>
      </dgm:t>
    </dgm:pt>
    <dgm:pt modelId="{22B0A50D-51E7-4FCE-B523-9BB26196A787}" type="parTrans" cxnId="{B99EAFD2-8B17-4273-96A2-A2D725F500A6}">
      <dgm:prSet/>
      <dgm:spPr/>
      <dgm:t>
        <a:bodyPr/>
        <a:lstStyle/>
        <a:p>
          <a:endParaRPr lang="en-US"/>
        </a:p>
      </dgm:t>
    </dgm:pt>
    <dgm:pt modelId="{90FD6E9F-B6C8-4553-B81A-3CBF93679D13}" type="sibTrans" cxnId="{B99EAFD2-8B17-4273-96A2-A2D725F500A6}">
      <dgm:prSet/>
      <dgm:spPr/>
      <dgm:t>
        <a:bodyPr/>
        <a:lstStyle/>
        <a:p>
          <a:endParaRPr lang="en-US"/>
        </a:p>
      </dgm:t>
    </dgm:pt>
    <dgm:pt modelId="{AD1E40F5-74F3-44BA-9B33-14314A2E2A40}">
      <dgm:prSet custT="1"/>
      <dgm:spPr/>
      <dgm:t>
        <a:bodyPr/>
        <a:lstStyle/>
        <a:p>
          <a:pPr>
            <a:lnSpc>
              <a:spcPct val="100000"/>
            </a:lnSpc>
          </a:pPr>
          <a:r>
            <a:rPr lang="en-GB" sz="2000" dirty="0">
              <a:latin typeface="Arial" panose="020B0604020202020204" pitchFamily="34" charset="0"/>
              <a:cs typeface="Arial" panose="020B0604020202020204" pitchFamily="34" charset="0"/>
            </a:rPr>
            <a:t>An estimated 600,000 may be living with an undiagnosed disease. </a:t>
          </a:r>
          <a:r>
            <a:rPr lang="en-GB" sz="1600" i="1" dirty="0">
              <a:latin typeface="Arial" panose="020B0604020202020204" pitchFamily="34" charset="0"/>
              <a:cs typeface="Arial" panose="020B0604020202020204" pitchFamily="34" charset="0"/>
            </a:rPr>
            <a:t>(Duddy, C, 2025).</a:t>
          </a:r>
          <a:endParaRPr lang="en-US" sz="1600" i="1" dirty="0">
            <a:latin typeface="Arial" panose="020B0604020202020204" pitchFamily="34" charset="0"/>
            <a:cs typeface="Arial" panose="020B0604020202020204" pitchFamily="34" charset="0"/>
          </a:endParaRPr>
        </a:p>
      </dgm:t>
    </dgm:pt>
    <dgm:pt modelId="{9114E635-8F8D-4E0D-8AE1-82F3303D891A}" type="parTrans" cxnId="{8EDC96F9-8102-4B23-95F7-6517734D2894}">
      <dgm:prSet/>
      <dgm:spPr/>
      <dgm:t>
        <a:bodyPr/>
        <a:lstStyle/>
        <a:p>
          <a:endParaRPr lang="en-US"/>
        </a:p>
      </dgm:t>
    </dgm:pt>
    <dgm:pt modelId="{0414BDA9-9D27-4D00-9A43-72CF3DB4AB7A}" type="sibTrans" cxnId="{8EDC96F9-8102-4B23-95F7-6517734D2894}">
      <dgm:prSet/>
      <dgm:spPr/>
      <dgm:t>
        <a:bodyPr/>
        <a:lstStyle/>
        <a:p>
          <a:endParaRPr lang="en-US"/>
        </a:p>
      </dgm:t>
    </dgm:pt>
    <dgm:pt modelId="{12CC6978-1D9E-497A-9EBA-7C7B879F5988}">
      <dgm:prSet custT="1"/>
      <dgm:spPr/>
      <dgm:t>
        <a:bodyPr/>
        <a:lstStyle/>
        <a:p>
          <a:pPr>
            <a:lnSpc>
              <a:spcPct val="100000"/>
            </a:lnSpc>
          </a:pPr>
          <a:r>
            <a:rPr lang="en-GB" sz="2000" dirty="0">
              <a:latin typeface="Arial" panose="020B0604020202020204" pitchFamily="34" charset="0"/>
              <a:cs typeface="Arial" panose="020B0604020202020204" pitchFamily="34" charset="0"/>
            </a:rPr>
            <a:t>COPD affects roughly 4–10% of adults in areas with higher risk</a:t>
          </a:r>
          <a:r>
            <a:rPr lang="en-GB" sz="2100" dirty="0"/>
            <a:t> </a:t>
          </a:r>
          <a:r>
            <a:rPr lang="da-DK" sz="1600" i="1" dirty="0">
              <a:latin typeface="Arial" panose="020B0604020202020204" pitchFamily="34" charset="0"/>
              <a:cs typeface="Arial" panose="020B0604020202020204" pitchFamily="34" charset="0"/>
            </a:rPr>
            <a:t>(Stone, P W, et al. 2023).</a:t>
          </a:r>
          <a:endParaRPr lang="en-US" sz="1600" i="1" dirty="0">
            <a:latin typeface="Arial" panose="020B0604020202020204" pitchFamily="34" charset="0"/>
            <a:cs typeface="Arial" panose="020B0604020202020204" pitchFamily="34" charset="0"/>
          </a:endParaRPr>
        </a:p>
      </dgm:t>
    </dgm:pt>
    <dgm:pt modelId="{5B0BC6DD-3850-41E9-A316-474282089A19}" type="parTrans" cxnId="{99B636E0-8DDE-469F-AD04-BE04B8F2FF57}">
      <dgm:prSet/>
      <dgm:spPr/>
      <dgm:t>
        <a:bodyPr/>
        <a:lstStyle/>
        <a:p>
          <a:endParaRPr lang="en-US"/>
        </a:p>
      </dgm:t>
    </dgm:pt>
    <dgm:pt modelId="{B42B5C35-7F70-493C-BC08-077FD1C74657}" type="sibTrans" cxnId="{99B636E0-8DDE-469F-AD04-BE04B8F2FF57}">
      <dgm:prSet/>
      <dgm:spPr/>
      <dgm:t>
        <a:bodyPr/>
        <a:lstStyle/>
        <a:p>
          <a:endParaRPr lang="en-US"/>
        </a:p>
      </dgm:t>
    </dgm:pt>
    <dgm:pt modelId="{EA18D227-0BB6-4534-BB27-35EAB4892F34}">
      <dgm:prSet custT="1"/>
      <dgm:spPr/>
      <dgm:t>
        <a:bodyPr/>
        <a:lstStyle/>
        <a:p>
          <a:pPr>
            <a:lnSpc>
              <a:spcPct val="100000"/>
            </a:lnSpc>
          </a:pPr>
          <a:r>
            <a:rPr lang="en-GB" sz="2000" dirty="0">
              <a:latin typeface="Arial" panose="020B0604020202020204" pitchFamily="34" charset="0"/>
              <a:cs typeface="Arial" panose="020B0604020202020204" pitchFamily="34" charset="0"/>
            </a:rPr>
            <a:t>390 million affected worldwide </a:t>
          </a:r>
          <a:r>
            <a:rPr lang="en-GB" sz="1600" i="1" dirty="0">
              <a:latin typeface="Arial" panose="020B0604020202020204" pitchFamily="34" charset="0"/>
              <a:cs typeface="Arial" panose="020B0604020202020204" pitchFamily="34" charset="0"/>
            </a:rPr>
            <a:t>(WHO, 2023)</a:t>
          </a:r>
          <a:endParaRPr lang="en-US" sz="1600" i="1" dirty="0">
            <a:latin typeface="Arial" panose="020B0604020202020204" pitchFamily="34" charset="0"/>
            <a:cs typeface="Arial" panose="020B0604020202020204" pitchFamily="34" charset="0"/>
          </a:endParaRPr>
        </a:p>
      </dgm:t>
    </dgm:pt>
    <dgm:pt modelId="{486FE6C0-75C2-495E-877C-6896A4F522A3}" type="parTrans" cxnId="{29D41F01-6ABF-4E76-A0FD-FD9A39823CE8}">
      <dgm:prSet/>
      <dgm:spPr/>
      <dgm:t>
        <a:bodyPr/>
        <a:lstStyle/>
        <a:p>
          <a:endParaRPr lang="en-US"/>
        </a:p>
      </dgm:t>
    </dgm:pt>
    <dgm:pt modelId="{83E03873-5DAA-4C95-A3BE-29CF4665B914}" type="sibTrans" cxnId="{29D41F01-6ABF-4E76-A0FD-FD9A39823CE8}">
      <dgm:prSet/>
      <dgm:spPr/>
      <dgm:t>
        <a:bodyPr/>
        <a:lstStyle/>
        <a:p>
          <a:endParaRPr lang="en-US"/>
        </a:p>
      </dgm:t>
    </dgm:pt>
    <dgm:pt modelId="{F710D41F-8C6A-44BC-A8F5-ADBC2075E7DD}" type="pres">
      <dgm:prSet presAssocID="{273559B4-D76C-4859-B215-C5A97C91279E}" presName="outerComposite" presStyleCnt="0">
        <dgm:presLayoutVars>
          <dgm:chMax val="5"/>
          <dgm:dir/>
          <dgm:resizeHandles val="exact"/>
        </dgm:presLayoutVars>
      </dgm:prSet>
      <dgm:spPr/>
    </dgm:pt>
    <dgm:pt modelId="{0D6D9CBE-7579-42EA-A4E2-9F02D6FBF95D}" type="pres">
      <dgm:prSet presAssocID="{273559B4-D76C-4859-B215-C5A97C91279E}" presName="dummyMaxCanvas" presStyleCnt="0">
        <dgm:presLayoutVars/>
      </dgm:prSet>
      <dgm:spPr/>
    </dgm:pt>
    <dgm:pt modelId="{DC89EBAD-C3B6-4D6C-B0EB-6C6CB5BD9351}" type="pres">
      <dgm:prSet presAssocID="{273559B4-D76C-4859-B215-C5A97C91279E}" presName="FourNodes_1" presStyleLbl="node1" presStyleIdx="0" presStyleCnt="4" custScaleX="125000">
        <dgm:presLayoutVars>
          <dgm:bulletEnabled val="1"/>
        </dgm:presLayoutVars>
      </dgm:prSet>
      <dgm:spPr/>
    </dgm:pt>
    <dgm:pt modelId="{D1E17866-C7B7-43E0-A286-F5113D237AC6}" type="pres">
      <dgm:prSet presAssocID="{273559B4-D76C-4859-B215-C5A97C91279E}" presName="FourNodes_2" presStyleLbl="node1" presStyleIdx="1" presStyleCnt="4" custScaleX="125000">
        <dgm:presLayoutVars>
          <dgm:bulletEnabled val="1"/>
        </dgm:presLayoutVars>
      </dgm:prSet>
      <dgm:spPr/>
    </dgm:pt>
    <dgm:pt modelId="{BED76744-C289-48B4-9A45-B5724E3AD87E}" type="pres">
      <dgm:prSet presAssocID="{273559B4-D76C-4859-B215-C5A97C91279E}" presName="FourNodes_3" presStyleLbl="node1" presStyleIdx="2" presStyleCnt="4" custScaleX="124338">
        <dgm:presLayoutVars>
          <dgm:bulletEnabled val="1"/>
        </dgm:presLayoutVars>
      </dgm:prSet>
      <dgm:spPr/>
    </dgm:pt>
    <dgm:pt modelId="{FB26B5CC-46D4-4D34-A6F3-835EA6CF4E70}" type="pres">
      <dgm:prSet presAssocID="{273559B4-D76C-4859-B215-C5A97C91279E}" presName="FourNodes_4" presStyleLbl="node1" presStyleIdx="3" presStyleCnt="4" custScaleX="123807">
        <dgm:presLayoutVars>
          <dgm:bulletEnabled val="1"/>
        </dgm:presLayoutVars>
      </dgm:prSet>
      <dgm:spPr/>
    </dgm:pt>
    <dgm:pt modelId="{8508A916-CFAA-4581-9430-852E143AFB77}" type="pres">
      <dgm:prSet presAssocID="{273559B4-D76C-4859-B215-C5A97C91279E}" presName="FourConn_1-2" presStyleLbl="fgAccFollowNode1" presStyleIdx="0" presStyleCnt="3">
        <dgm:presLayoutVars>
          <dgm:bulletEnabled val="1"/>
        </dgm:presLayoutVars>
      </dgm:prSet>
      <dgm:spPr/>
    </dgm:pt>
    <dgm:pt modelId="{4082ACE3-BADB-4B85-B121-511C42AE4807}" type="pres">
      <dgm:prSet presAssocID="{273559B4-D76C-4859-B215-C5A97C91279E}" presName="FourConn_2-3" presStyleLbl="fgAccFollowNode1" presStyleIdx="1" presStyleCnt="3">
        <dgm:presLayoutVars>
          <dgm:bulletEnabled val="1"/>
        </dgm:presLayoutVars>
      </dgm:prSet>
      <dgm:spPr/>
    </dgm:pt>
    <dgm:pt modelId="{C5ABF711-DA63-43B8-B370-0699536B8AD2}" type="pres">
      <dgm:prSet presAssocID="{273559B4-D76C-4859-B215-C5A97C91279E}" presName="FourConn_3-4" presStyleLbl="fgAccFollowNode1" presStyleIdx="2" presStyleCnt="3">
        <dgm:presLayoutVars>
          <dgm:bulletEnabled val="1"/>
        </dgm:presLayoutVars>
      </dgm:prSet>
      <dgm:spPr/>
    </dgm:pt>
    <dgm:pt modelId="{4E320298-3A6D-4CB5-B623-8A7FCDCB666F}" type="pres">
      <dgm:prSet presAssocID="{273559B4-D76C-4859-B215-C5A97C91279E}" presName="FourNodes_1_text" presStyleLbl="node1" presStyleIdx="3" presStyleCnt="4">
        <dgm:presLayoutVars>
          <dgm:bulletEnabled val="1"/>
        </dgm:presLayoutVars>
      </dgm:prSet>
      <dgm:spPr/>
    </dgm:pt>
    <dgm:pt modelId="{2DD6812D-BC86-41E5-A6DB-546085A15CEA}" type="pres">
      <dgm:prSet presAssocID="{273559B4-D76C-4859-B215-C5A97C91279E}" presName="FourNodes_2_text" presStyleLbl="node1" presStyleIdx="3" presStyleCnt="4">
        <dgm:presLayoutVars>
          <dgm:bulletEnabled val="1"/>
        </dgm:presLayoutVars>
      </dgm:prSet>
      <dgm:spPr/>
    </dgm:pt>
    <dgm:pt modelId="{91E40E3A-E5C9-45B4-B975-99B38C064581}" type="pres">
      <dgm:prSet presAssocID="{273559B4-D76C-4859-B215-C5A97C91279E}" presName="FourNodes_3_text" presStyleLbl="node1" presStyleIdx="3" presStyleCnt="4">
        <dgm:presLayoutVars>
          <dgm:bulletEnabled val="1"/>
        </dgm:presLayoutVars>
      </dgm:prSet>
      <dgm:spPr/>
    </dgm:pt>
    <dgm:pt modelId="{C704829D-18F2-4343-9B62-C4713317F020}" type="pres">
      <dgm:prSet presAssocID="{273559B4-D76C-4859-B215-C5A97C91279E}" presName="FourNodes_4_text" presStyleLbl="node1" presStyleIdx="3" presStyleCnt="4">
        <dgm:presLayoutVars>
          <dgm:bulletEnabled val="1"/>
        </dgm:presLayoutVars>
      </dgm:prSet>
      <dgm:spPr/>
    </dgm:pt>
  </dgm:ptLst>
  <dgm:cxnLst>
    <dgm:cxn modelId="{29D41F01-6ABF-4E76-A0FD-FD9A39823CE8}" srcId="{273559B4-D76C-4859-B215-C5A97C91279E}" destId="{EA18D227-0BB6-4534-BB27-35EAB4892F34}" srcOrd="3" destOrd="0" parTransId="{486FE6C0-75C2-495E-877C-6896A4F522A3}" sibTransId="{83E03873-5DAA-4C95-A3BE-29CF4665B914}"/>
    <dgm:cxn modelId="{8CCB8103-C19D-4D3E-A49A-44081DED67E6}" type="presOf" srcId="{EA18D227-0BB6-4534-BB27-35EAB4892F34}" destId="{FB26B5CC-46D4-4D34-A6F3-835EA6CF4E70}" srcOrd="0" destOrd="0" presId="urn:microsoft.com/office/officeart/2005/8/layout/vProcess5"/>
    <dgm:cxn modelId="{0CF16064-3049-4187-8FEF-4E6AC84C53A7}" type="presOf" srcId="{42F5629C-2EED-4559-924A-DE20871C7754}" destId="{DC89EBAD-C3B6-4D6C-B0EB-6C6CB5BD9351}" srcOrd="0" destOrd="0" presId="urn:microsoft.com/office/officeart/2005/8/layout/vProcess5"/>
    <dgm:cxn modelId="{29EE3681-00AA-4A07-9E19-8122553B4D02}" type="presOf" srcId="{12CC6978-1D9E-497A-9EBA-7C7B879F5988}" destId="{91E40E3A-E5C9-45B4-B975-99B38C064581}" srcOrd="1" destOrd="0" presId="urn:microsoft.com/office/officeart/2005/8/layout/vProcess5"/>
    <dgm:cxn modelId="{A6CEA4A9-47C5-4DDE-9E97-948C2A60C18F}" type="presOf" srcId="{12CC6978-1D9E-497A-9EBA-7C7B879F5988}" destId="{BED76744-C289-48B4-9A45-B5724E3AD87E}" srcOrd="0" destOrd="0" presId="urn:microsoft.com/office/officeart/2005/8/layout/vProcess5"/>
    <dgm:cxn modelId="{5A1E61B2-0FBD-4A0B-A523-E51C547DF557}" type="presOf" srcId="{EA18D227-0BB6-4534-BB27-35EAB4892F34}" destId="{C704829D-18F2-4343-9B62-C4713317F020}" srcOrd="1" destOrd="0" presId="urn:microsoft.com/office/officeart/2005/8/layout/vProcess5"/>
    <dgm:cxn modelId="{A6F458BD-93B1-4C8A-B2E6-1237024619D1}" type="presOf" srcId="{0414BDA9-9D27-4D00-9A43-72CF3DB4AB7A}" destId="{4082ACE3-BADB-4B85-B121-511C42AE4807}" srcOrd="0" destOrd="0" presId="urn:microsoft.com/office/officeart/2005/8/layout/vProcess5"/>
    <dgm:cxn modelId="{45BC4FC2-1732-4F30-8C89-5535B267CC19}" type="presOf" srcId="{273559B4-D76C-4859-B215-C5A97C91279E}" destId="{F710D41F-8C6A-44BC-A8F5-ADBC2075E7DD}" srcOrd="0" destOrd="0" presId="urn:microsoft.com/office/officeart/2005/8/layout/vProcess5"/>
    <dgm:cxn modelId="{B9363EC3-88F6-4E2B-84E0-6EF2F80562A6}" type="presOf" srcId="{42F5629C-2EED-4559-924A-DE20871C7754}" destId="{4E320298-3A6D-4CB5-B623-8A7FCDCB666F}" srcOrd="1" destOrd="0" presId="urn:microsoft.com/office/officeart/2005/8/layout/vProcess5"/>
    <dgm:cxn modelId="{473E67C8-1348-42DF-9FE7-8F9D19957068}" type="presOf" srcId="{AD1E40F5-74F3-44BA-9B33-14314A2E2A40}" destId="{D1E17866-C7B7-43E0-A286-F5113D237AC6}" srcOrd="0" destOrd="0" presId="urn:microsoft.com/office/officeart/2005/8/layout/vProcess5"/>
    <dgm:cxn modelId="{B99EAFD2-8B17-4273-96A2-A2D725F500A6}" srcId="{273559B4-D76C-4859-B215-C5A97C91279E}" destId="{42F5629C-2EED-4559-924A-DE20871C7754}" srcOrd="0" destOrd="0" parTransId="{22B0A50D-51E7-4FCE-B523-9BB26196A787}" sibTransId="{90FD6E9F-B6C8-4553-B81A-3CBF93679D13}"/>
    <dgm:cxn modelId="{0BD380DD-EAA6-4314-AD1A-0B078117B88B}" type="presOf" srcId="{B42B5C35-7F70-493C-BC08-077FD1C74657}" destId="{C5ABF711-DA63-43B8-B370-0699536B8AD2}" srcOrd="0" destOrd="0" presId="urn:microsoft.com/office/officeart/2005/8/layout/vProcess5"/>
    <dgm:cxn modelId="{BEE98CDD-3019-4511-9B1A-EE633AB69ED0}" type="presOf" srcId="{90FD6E9F-B6C8-4553-B81A-3CBF93679D13}" destId="{8508A916-CFAA-4581-9430-852E143AFB77}" srcOrd="0" destOrd="0" presId="urn:microsoft.com/office/officeart/2005/8/layout/vProcess5"/>
    <dgm:cxn modelId="{99B636E0-8DDE-469F-AD04-BE04B8F2FF57}" srcId="{273559B4-D76C-4859-B215-C5A97C91279E}" destId="{12CC6978-1D9E-497A-9EBA-7C7B879F5988}" srcOrd="2" destOrd="0" parTransId="{5B0BC6DD-3850-41E9-A316-474282089A19}" sibTransId="{B42B5C35-7F70-493C-BC08-077FD1C74657}"/>
    <dgm:cxn modelId="{69F55DE9-4A1C-485E-99EF-F7C97CCD90CE}" type="presOf" srcId="{AD1E40F5-74F3-44BA-9B33-14314A2E2A40}" destId="{2DD6812D-BC86-41E5-A6DB-546085A15CEA}" srcOrd="1" destOrd="0" presId="urn:microsoft.com/office/officeart/2005/8/layout/vProcess5"/>
    <dgm:cxn modelId="{8EDC96F9-8102-4B23-95F7-6517734D2894}" srcId="{273559B4-D76C-4859-B215-C5A97C91279E}" destId="{AD1E40F5-74F3-44BA-9B33-14314A2E2A40}" srcOrd="1" destOrd="0" parTransId="{9114E635-8F8D-4E0D-8AE1-82F3303D891A}" sibTransId="{0414BDA9-9D27-4D00-9A43-72CF3DB4AB7A}"/>
    <dgm:cxn modelId="{D61DDC99-030C-4DC0-A739-7326B44CC43E}" type="presParOf" srcId="{F710D41F-8C6A-44BC-A8F5-ADBC2075E7DD}" destId="{0D6D9CBE-7579-42EA-A4E2-9F02D6FBF95D}" srcOrd="0" destOrd="0" presId="urn:microsoft.com/office/officeart/2005/8/layout/vProcess5"/>
    <dgm:cxn modelId="{E81AEBBA-76E9-40FE-98BC-72DB8BD1CA02}" type="presParOf" srcId="{F710D41F-8C6A-44BC-A8F5-ADBC2075E7DD}" destId="{DC89EBAD-C3B6-4D6C-B0EB-6C6CB5BD9351}" srcOrd="1" destOrd="0" presId="urn:microsoft.com/office/officeart/2005/8/layout/vProcess5"/>
    <dgm:cxn modelId="{D08F4C1A-1529-4A82-A6AD-56573D83933D}" type="presParOf" srcId="{F710D41F-8C6A-44BC-A8F5-ADBC2075E7DD}" destId="{D1E17866-C7B7-43E0-A286-F5113D237AC6}" srcOrd="2" destOrd="0" presId="urn:microsoft.com/office/officeart/2005/8/layout/vProcess5"/>
    <dgm:cxn modelId="{70D76650-12C7-461D-8767-855A43EA08D5}" type="presParOf" srcId="{F710D41F-8C6A-44BC-A8F5-ADBC2075E7DD}" destId="{BED76744-C289-48B4-9A45-B5724E3AD87E}" srcOrd="3" destOrd="0" presId="urn:microsoft.com/office/officeart/2005/8/layout/vProcess5"/>
    <dgm:cxn modelId="{4FFE9BC9-BBC7-419C-A99F-91847299CCF9}" type="presParOf" srcId="{F710D41F-8C6A-44BC-A8F5-ADBC2075E7DD}" destId="{FB26B5CC-46D4-4D34-A6F3-835EA6CF4E70}" srcOrd="4" destOrd="0" presId="urn:microsoft.com/office/officeart/2005/8/layout/vProcess5"/>
    <dgm:cxn modelId="{D92E22F3-782D-46A5-84CB-8644A4D417ED}" type="presParOf" srcId="{F710D41F-8C6A-44BC-A8F5-ADBC2075E7DD}" destId="{8508A916-CFAA-4581-9430-852E143AFB77}" srcOrd="5" destOrd="0" presId="urn:microsoft.com/office/officeart/2005/8/layout/vProcess5"/>
    <dgm:cxn modelId="{34DA3264-5EF0-4247-B15D-B8994D09EBA8}" type="presParOf" srcId="{F710D41F-8C6A-44BC-A8F5-ADBC2075E7DD}" destId="{4082ACE3-BADB-4B85-B121-511C42AE4807}" srcOrd="6" destOrd="0" presId="urn:microsoft.com/office/officeart/2005/8/layout/vProcess5"/>
    <dgm:cxn modelId="{24457BDB-4A12-4399-B7DA-5088D455AD61}" type="presParOf" srcId="{F710D41F-8C6A-44BC-A8F5-ADBC2075E7DD}" destId="{C5ABF711-DA63-43B8-B370-0699536B8AD2}" srcOrd="7" destOrd="0" presId="urn:microsoft.com/office/officeart/2005/8/layout/vProcess5"/>
    <dgm:cxn modelId="{8D5012C5-A464-4DAE-BCB6-1B5C1D0B7312}" type="presParOf" srcId="{F710D41F-8C6A-44BC-A8F5-ADBC2075E7DD}" destId="{4E320298-3A6D-4CB5-B623-8A7FCDCB666F}" srcOrd="8" destOrd="0" presId="urn:microsoft.com/office/officeart/2005/8/layout/vProcess5"/>
    <dgm:cxn modelId="{E2AED894-5E13-45E2-8569-1CB825B8D776}" type="presParOf" srcId="{F710D41F-8C6A-44BC-A8F5-ADBC2075E7DD}" destId="{2DD6812D-BC86-41E5-A6DB-546085A15CEA}" srcOrd="9" destOrd="0" presId="urn:microsoft.com/office/officeart/2005/8/layout/vProcess5"/>
    <dgm:cxn modelId="{40173867-6807-4485-8FE9-7BB42DA12E69}" type="presParOf" srcId="{F710D41F-8C6A-44BC-A8F5-ADBC2075E7DD}" destId="{91E40E3A-E5C9-45B4-B975-99B38C064581}" srcOrd="10" destOrd="0" presId="urn:microsoft.com/office/officeart/2005/8/layout/vProcess5"/>
    <dgm:cxn modelId="{74D7B858-1B5E-4CF9-ACB2-88A885C76DCC}" type="presParOf" srcId="{F710D41F-8C6A-44BC-A8F5-ADBC2075E7DD}" destId="{C704829D-18F2-4343-9B62-C4713317F02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5D4491-4A85-4A83-BC71-66C5EC72628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F9AC187-0B69-4ECE-8214-2867F8468D4A}">
      <dgm:prSet custT="1"/>
      <dgm:spPr/>
      <dgm:t>
        <a:bodyPr/>
        <a:lstStyle/>
        <a:p>
          <a:pPr algn="l">
            <a:lnSpc>
              <a:spcPct val="100000"/>
            </a:lnSpc>
          </a:pPr>
          <a:r>
            <a:rPr lang="en-GB" sz="2000" dirty="0">
              <a:latin typeface="Arial" panose="020B0604020202020204" pitchFamily="34" charset="0"/>
              <a:cs typeface="Arial" panose="020B0604020202020204" pitchFamily="34" charset="0"/>
            </a:rPr>
            <a:t>Costs NHS £1.9 billion annually </a:t>
          </a:r>
          <a:r>
            <a:rPr lang="en-GB" sz="1600" i="1" dirty="0">
              <a:latin typeface="Arial" panose="020B0604020202020204" pitchFamily="34" charset="0"/>
              <a:cs typeface="Arial" panose="020B0604020202020204" pitchFamily="34" charset="0"/>
            </a:rPr>
            <a:t>(NHS England, 2023)</a:t>
          </a:r>
          <a:endParaRPr lang="en-US" sz="1600" i="1" dirty="0">
            <a:latin typeface="Arial" panose="020B0604020202020204" pitchFamily="34" charset="0"/>
            <a:cs typeface="Arial" panose="020B0604020202020204" pitchFamily="34" charset="0"/>
          </a:endParaRPr>
        </a:p>
      </dgm:t>
    </dgm:pt>
    <dgm:pt modelId="{F7F35C09-EE98-443B-A9B5-A073A77AF197}" type="parTrans" cxnId="{4E163B4E-D118-486F-A1A2-BB2D171EF854}">
      <dgm:prSet/>
      <dgm:spPr/>
      <dgm:t>
        <a:bodyPr/>
        <a:lstStyle/>
        <a:p>
          <a:endParaRPr lang="en-US"/>
        </a:p>
      </dgm:t>
    </dgm:pt>
    <dgm:pt modelId="{2130630E-6617-4ADF-925E-BB067BF02406}" type="sibTrans" cxnId="{4E163B4E-D118-486F-A1A2-BB2D171EF854}">
      <dgm:prSet/>
      <dgm:spPr/>
      <dgm:t>
        <a:bodyPr/>
        <a:lstStyle/>
        <a:p>
          <a:endParaRPr lang="en-US"/>
        </a:p>
      </dgm:t>
    </dgm:pt>
    <dgm:pt modelId="{1250C5AD-4D9E-4037-981A-9FDF855E2D10}">
      <dgm:prSet custT="1"/>
      <dgm:spPr/>
      <dgm:t>
        <a:bodyPr/>
        <a:lstStyle/>
        <a:p>
          <a:pPr algn="l">
            <a:lnSpc>
              <a:spcPct val="100000"/>
            </a:lnSpc>
          </a:pPr>
          <a:r>
            <a:rPr lang="en-GB" sz="2000" dirty="0">
              <a:latin typeface="Arial" panose="020B0604020202020204" pitchFamily="34" charset="0"/>
              <a:cs typeface="Arial" panose="020B0604020202020204" pitchFamily="34" charset="0"/>
            </a:rPr>
            <a:t>491 million on emergency hospital admissions annually </a:t>
          </a:r>
          <a:r>
            <a:rPr lang="en-GB" sz="1600" i="1" dirty="0">
              <a:latin typeface="Arial" panose="020B0604020202020204" pitchFamily="34" charset="0"/>
              <a:cs typeface="Arial" panose="020B0604020202020204" pitchFamily="34" charset="0"/>
            </a:rPr>
            <a:t>(UKHSA 2025).</a:t>
          </a:r>
          <a:endParaRPr lang="en-US" sz="1600" i="1" dirty="0">
            <a:latin typeface="Arial" panose="020B0604020202020204" pitchFamily="34" charset="0"/>
            <a:cs typeface="Arial" panose="020B0604020202020204" pitchFamily="34" charset="0"/>
          </a:endParaRPr>
        </a:p>
      </dgm:t>
    </dgm:pt>
    <dgm:pt modelId="{C474689D-0440-4510-B5F0-1D58B9E2DE78}" type="parTrans" cxnId="{AD3F4ED4-EEB9-45A6-84C7-4EE00638FC50}">
      <dgm:prSet/>
      <dgm:spPr/>
      <dgm:t>
        <a:bodyPr/>
        <a:lstStyle/>
        <a:p>
          <a:endParaRPr lang="en-US"/>
        </a:p>
      </dgm:t>
    </dgm:pt>
    <dgm:pt modelId="{BD723A5D-D6C2-4A93-BA39-129FB547BD4C}" type="sibTrans" cxnId="{AD3F4ED4-EEB9-45A6-84C7-4EE00638FC50}">
      <dgm:prSet/>
      <dgm:spPr/>
      <dgm:t>
        <a:bodyPr/>
        <a:lstStyle/>
        <a:p>
          <a:endParaRPr lang="en-US"/>
        </a:p>
      </dgm:t>
    </dgm:pt>
    <dgm:pt modelId="{337196C2-B85D-4BCD-A665-545FA88A0AEA}">
      <dgm:prSet custT="1"/>
      <dgm:spPr/>
      <dgm:t>
        <a:bodyPr/>
        <a:lstStyle/>
        <a:p>
          <a:pPr algn="l">
            <a:lnSpc>
              <a:spcPct val="100000"/>
            </a:lnSpc>
          </a:pPr>
          <a:r>
            <a:rPr lang="en-GB" sz="2000" dirty="0">
              <a:latin typeface="Arial" panose="020B0604020202020204" pitchFamily="34" charset="0"/>
              <a:cs typeface="Arial" panose="020B0604020202020204" pitchFamily="34" charset="0"/>
            </a:rPr>
            <a:t>Causes early retirement and reduced income </a:t>
          </a:r>
          <a:r>
            <a:rPr lang="en-GB" sz="1600" i="1" dirty="0">
              <a:latin typeface="Arial" panose="020B0604020202020204" pitchFamily="34" charset="0"/>
              <a:cs typeface="Arial" panose="020B0604020202020204" pitchFamily="34" charset="0"/>
            </a:rPr>
            <a:t>(Iheanacho, I., 2020).</a:t>
          </a:r>
          <a:endParaRPr lang="en-US" sz="1600" i="1" dirty="0">
            <a:latin typeface="Arial" panose="020B0604020202020204" pitchFamily="34" charset="0"/>
            <a:cs typeface="Arial" panose="020B0604020202020204" pitchFamily="34" charset="0"/>
          </a:endParaRPr>
        </a:p>
      </dgm:t>
    </dgm:pt>
    <dgm:pt modelId="{AC015C09-04D4-48C6-99F1-12E962442B00}" type="parTrans" cxnId="{5F5DBA67-1D64-4A71-9AA3-AD33CD56C7CD}">
      <dgm:prSet/>
      <dgm:spPr/>
      <dgm:t>
        <a:bodyPr/>
        <a:lstStyle/>
        <a:p>
          <a:endParaRPr lang="en-US"/>
        </a:p>
      </dgm:t>
    </dgm:pt>
    <dgm:pt modelId="{900D4A24-747D-4AAE-A23A-D46DD7E7DEAD}" type="sibTrans" cxnId="{5F5DBA67-1D64-4A71-9AA3-AD33CD56C7CD}">
      <dgm:prSet/>
      <dgm:spPr/>
      <dgm:t>
        <a:bodyPr/>
        <a:lstStyle/>
        <a:p>
          <a:endParaRPr lang="en-US"/>
        </a:p>
      </dgm:t>
    </dgm:pt>
    <dgm:pt modelId="{3981A42C-0586-4278-9CC2-314C280B7224}">
      <dgm:prSet custT="1"/>
      <dgm:spPr/>
      <dgm:t>
        <a:bodyPr/>
        <a:lstStyle/>
        <a:p>
          <a:pPr algn="l">
            <a:lnSpc>
              <a:spcPct val="100000"/>
            </a:lnSpc>
          </a:pPr>
          <a:r>
            <a:rPr lang="en-GB" sz="2000" dirty="0">
              <a:latin typeface="Arial" panose="020B0604020202020204" pitchFamily="34" charset="0"/>
              <a:cs typeface="Arial" panose="020B0604020202020204" pitchFamily="34" charset="0"/>
            </a:rPr>
            <a:t>Triggers emotional stress, social isolation, anxiety and depression</a:t>
          </a:r>
          <a:r>
            <a:rPr lang="en-GB" sz="2600" dirty="0"/>
            <a:t> </a:t>
          </a:r>
          <a:r>
            <a:rPr lang="en-GB" sz="1600" i="1" dirty="0">
              <a:latin typeface="Arial" panose="020B0604020202020204" pitchFamily="34" charset="0"/>
              <a:cs typeface="Arial" panose="020B0604020202020204" pitchFamily="34" charset="0"/>
            </a:rPr>
            <a:t>(NHS England, 2024).</a:t>
          </a:r>
        </a:p>
        <a:p>
          <a:pPr algn="ctr">
            <a:lnSpc>
              <a:spcPct val="100000"/>
            </a:lnSpc>
          </a:pPr>
          <a:endParaRPr lang="en-US" sz="2600" dirty="0"/>
        </a:p>
      </dgm:t>
    </dgm:pt>
    <dgm:pt modelId="{9E85862A-CC2C-4A1D-A418-B6E18130DCCF}" type="parTrans" cxnId="{9101BDE3-4D2E-443E-A55A-F23A1D4844C4}">
      <dgm:prSet/>
      <dgm:spPr/>
      <dgm:t>
        <a:bodyPr/>
        <a:lstStyle/>
        <a:p>
          <a:endParaRPr lang="en-US"/>
        </a:p>
      </dgm:t>
    </dgm:pt>
    <dgm:pt modelId="{639252DC-6C3A-4BC1-AF0C-8BA751A1CCE3}" type="sibTrans" cxnId="{9101BDE3-4D2E-443E-A55A-F23A1D4844C4}">
      <dgm:prSet/>
      <dgm:spPr/>
      <dgm:t>
        <a:bodyPr/>
        <a:lstStyle/>
        <a:p>
          <a:endParaRPr lang="en-US"/>
        </a:p>
      </dgm:t>
    </dgm:pt>
    <dgm:pt modelId="{65253542-2273-41FD-86EA-42262CF53CB1}" type="pres">
      <dgm:prSet presAssocID="{455D4491-4A85-4A83-BC71-66C5EC72628C}" presName="hierChild1" presStyleCnt="0">
        <dgm:presLayoutVars>
          <dgm:chPref val="1"/>
          <dgm:dir/>
          <dgm:animOne val="branch"/>
          <dgm:animLvl val="lvl"/>
          <dgm:resizeHandles/>
        </dgm:presLayoutVars>
      </dgm:prSet>
      <dgm:spPr/>
    </dgm:pt>
    <dgm:pt modelId="{B00940D0-87CD-4205-AC61-3492C1452AC5}" type="pres">
      <dgm:prSet presAssocID="{4F9AC187-0B69-4ECE-8214-2867F8468D4A}" presName="hierRoot1" presStyleCnt="0"/>
      <dgm:spPr/>
    </dgm:pt>
    <dgm:pt modelId="{FA50D4CB-AA2E-4D1A-8B25-470118ADAF77}" type="pres">
      <dgm:prSet presAssocID="{4F9AC187-0B69-4ECE-8214-2867F8468D4A}" presName="composite" presStyleCnt="0"/>
      <dgm:spPr/>
    </dgm:pt>
    <dgm:pt modelId="{A31D4635-2EE6-4201-AF97-9EE9E17B2B1E}" type="pres">
      <dgm:prSet presAssocID="{4F9AC187-0B69-4ECE-8214-2867F8468D4A}" presName="background" presStyleLbl="node0" presStyleIdx="0" presStyleCnt="4"/>
      <dgm:spPr/>
    </dgm:pt>
    <dgm:pt modelId="{D1F0C8AD-183A-4982-B4F7-50A432AB0D9E}" type="pres">
      <dgm:prSet presAssocID="{4F9AC187-0B69-4ECE-8214-2867F8468D4A}" presName="text" presStyleLbl="fgAcc0" presStyleIdx="0" presStyleCnt="4" custScaleY="217413" custLinFactNeighborY="1202">
        <dgm:presLayoutVars>
          <dgm:chPref val="3"/>
        </dgm:presLayoutVars>
      </dgm:prSet>
      <dgm:spPr/>
    </dgm:pt>
    <dgm:pt modelId="{404F8973-FD89-45EC-9C2E-7C24729340B1}" type="pres">
      <dgm:prSet presAssocID="{4F9AC187-0B69-4ECE-8214-2867F8468D4A}" presName="hierChild2" presStyleCnt="0"/>
      <dgm:spPr/>
    </dgm:pt>
    <dgm:pt modelId="{CCE2DD85-5B08-45C5-9496-5A45DF7610C2}" type="pres">
      <dgm:prSet presAssocID="{1250C5AD-4D9E-4037-981A-9FDF855E2D10}" presName="hierRoot1" presStyleCnt="0"/>
      <dgm:spPr/>
    </dgm:pt>
    <dgm:pt modelId="{94505F0A-0B73-46CE-B016-A718183C1DB0}" type="pres">
      <dgm:prSet presAssocID="{1250C5AD-4D9E-4037-981A-9FDF855E2D10}" presName="composite" presStyleCnt="0"/>
      <dgm:spPr/>
    </dgm:pt>
    <dgm:pt modelId="{D8466FC3-D9EF-436E-A6B1-3CE76611A481}" type="pres">
      <dgm:prSet presAssocID="{1250C5AD-4D9E-4037-981A-9FDF855E2D10}" presName="background" presStyleLbl="node0" presStyleIdx="1" presStyleCnt="4"/>
      <dgm:spPr/>
    </dgm:pt>
    <dgm:pt modelId="{EB696453-DA82-4546-8E08-257EEAD96563}" type="pres">
      <dgm:prSet presAssocID="{1250C5AD-4D9E-4037-981A-9FDF855E2D10}" presName="text" presStyleLbl="fgAcc0" presStyleIdx="1" presStyleCnt="4" custScaleY="210956">
        <dgm:presLayoutVars>
          <dgm:chPref val="3"/>
        </dgm:presLayoutVars>
      </dgm:prSet>
      <dgm:spPr/>
    </dgm:pt>
    <dgm:pt modelId="{4AB7B809-DD15-4A25-BB2C-4D95DFF25FF3}" type="pres">
      <dgm:prSet presAssocID="{1250C5AD-4D9E-4037-981A-9FDF855E2D10}" presName="hierChild2" presStyleCnt="0"/>
      <dgm:spPr/>
    </dgm:pt>
    <dgm:pt modelId="{B9759A4E-72CA-4F2B-9F16-BBBB98C810C4}" type="pres">
      <dgm:prSet presAssocID="{337196C2-B85D-4BCD-A665-545FA88A0AEA}" presName="hierRoot1" presStyleCnt="0"/>
      <dgm:spPr/>
    </dgm:pt>
    <dgm:pt modelId="{AEA1045C-3D56-4FAF-825F-3ABCD7F0F613}" type="pres">
      <dgm:prSet presAssocID="{337196C2-B85D-4BCD-A665-545FA88A0AEA}" presName="composite" presStyleCnt="0"/>
      <dgm:spPr/>
    </dgm:pt>
    <dgm:pt modelId="{EBD9A578-62BC-493C-A892-051BBB322AEA}" type="pres">
      <dgm:prSet presAssocID="{337196C2-B85D-4BCD-A665-545FA88A0AEA}" presName="background" presStyleLbl="node0" presStyleIdx="2" presStyleCnt="4"/>
      <dgm:spPr/>
    </dgm:pt>
    <dgm:pt modelId="{278D9A5E-0D81-43DD-8DD4-C35B2F07B91A}" type="pres">
      <dgm:prSet presAssocID="{337196C2-B85D-4BCD-A665-545FA88A0AEA}" presName="text" presStyleLbl="fgAcc0" presStyleIdx="2" presStyleCnt="4" custScaleY="212700">
        <dgm:presLayoutVars>
          <dgm:chPref val="3"/>
        </dgm:presLayoutVars>
      </dgm:prSet>
      <dgm:spPr/>
    </dgm:pt>
    <dgm:pt modelId="{7196B457-B24D-4FBB-BDD1-DAB5D0102532}" type="pres">
      <dgm:prSet presAssocID="{337196C2-B85D-4BCD-A665-545FA88A0AEA}" presName="hierChild2" presStyleCnt="0"/>
      <dgm:spPr/>
    </dgm:pt>
    <dgm:pt modelId="{70EED432-6A1D-4A5F-BAFF-CAECC9A2DAEA}" type="pres">
      <dgm:prSet presAssocID="{3981A42C-0586-4278-9CC2-314C280B7224}" presName="hierRoot1" presStyleCnt="0"/>
      <dgm:spPr/>
    </dgm:pt>
    <dgm:pt modelId="{D573CECD-65DA-47AB-AF3A-2D6F1A9708D9}" type="pres">
      <dgm:prSet presAssocID="{3981A42C-0586-4278-9CC2-314C280B7224}" presName="composite" presStyleCnt="0"/>
      <dgm:spPr/>
    </dgm:pt>
    <dgm:pt modelId="{D91B4332-C007-449B-80E2-B0B32F0B6A94}" type="pres">
      <dgm:prSet presAssocID="{3981A42C-0586-4278-9CC2-314C280B7224}" presName="background" presStyleLbl="node0" presStyleIdx="3" presStyleCnt="4"/>
      <dgm:spPr/>
    </dgm:pt>
    <dgm:pt modelId="{D20B1E6D-8425-4D3E-B099-22E22B7E306E}" type="pres">
      <dgm:prSet presAssocID="{3981A42C-0586-4278-9CC2-314C280B7224}" presName="text" presStyleLbl="fgAcc0" presStyleIdx="3" presStyleCnt="4" custScaleY="206817">
        <dgm:presLayoutVars>
          <dgm:chPref val="3"/>
        </dgm:presLayoutVars>
      </dgm:prSet>
      <dgm:spPr/>
    </dgm:pt>
    <dgm:pt modelId="{C38604C7-8819-4655-A6CC-20CBC7DDF692}" type="pres">
      <dgm:prSet presAssocID="{3981A42C-0586-4278-9CC2-314C280B7224}" presName="hierChild2" presStyleCnt="0"/>
      <dgm:spPr/>
    </dgm:pt>
  </dgm:ptLst>
  <dgm:cxnLst>
    <dgm:cxn modelId="{75B8572A-21E4-4229-A6F4-FE103F298035}" type="presOf" srcId="{3981A42C-0586-4278-9CC2-314C280B7224}" destId="{D20B1E6D-8425-4D3E-B099-22E22B7E306E}" srcOrd="0" destOrd="0" presId="urn:microsoft.com/office/officeart/2005/8/layout/hierarchy1"/>
    <dgm:cxn modelId="{A70BB03C-0607-46CD-8F3A-7D5A451FC06C}" type="presOf" srcId="{455D4491-4A85-4A83-BC71-66C5EC72628C}" destId="{65253542-2273-41FD-86EA-42262CF53CB1}" srcOrd="0" destOrd="0" presId="urn:microsoft.com/office/officeart/2005/8/layout/hierarchy1"/>
    <dgm:cxn modelId="{15299D65-687A-4757-95D3-D2D0C60FF728}" type="presOf" srcId="{337196C2-B85D-4BCD-A665-545FA88A0AEA}" destId="{278D9A5E-0D81-43DD-8DD4-C35B2F07B91A}" srcOrd="0" destOrd="0" presId="urn:microsoft.com/office/officeart/2005/8/layout/hierarchy1"/>
    <dgm:cxn modelId="{5F5DBA67-1D64-4A71-9AA3-AD33CD56C7CD}" srcId="{455D4491-4A85-4A83-BC71-66C5EC72628C}" destId="{337196C2-B85D-4BCD-A665-545FA88A0AEA}" srcOrd="2" destOrd="0" parTransId="{AC015C09-04D4-48C6-99F1-12E962442B00}" sibTransId="{900D4A24-747D-4AAE-A23A-D46DD7E7DEAD}"/>
    <dgm:cxn modelId="{4E163B4E-D118-486F-A1A2-BB2D171EF854}" srcId="{455D4491-4A85-4A83-BC71-66C5EC72628C}" destId="{4F9AC187-0B69-4ECE-8214-2867F8468D4A}" srcOrd="0" destOrd="0" parTransId="{F7F35C09-EE98-443B-A9B5-A073A77AF197}" sibTransId="{2130630E-6617-4ADF-925E-BB067BF02406}"/>
    <dgm:cxn modelId="{12C22284-E4E6-49A9-B9E8-A4E73835EE54}" type="presOf" srcId="{4F9AC187-0B69-4ECE-8214-2867F8468D4A}" destId="{D1F0C8AD-183A-4982-B4F7-50A432AB0D9E}" srcOrd="0" destOrd="0" presId="urn:microsoft.com/office/officeart/2005/8/layout/hierarchy1"/>
    <dgm:cxn modelId="{A787938A-8BE1-4DDD-9837-9F4E726BF2E0}" type="presOf" srcId="{1250C5AD-4D9E-4037-981A-9FDF855E2D10}" destId="{EB696453-DA82-4546-8E08-257EEAD96563}" srcOrd="0" destOrd="0" presId="urn:microsoft.com/office/officeart/2005/8/layout/hierarchy1"/>
    <dgm:cxn modelId="{AD3F4ED4-EEB9-45A6-84C7-4EE00638FC50}" srcId="{455D4491-4A85-4A83-BC71-66C5EC72628C}" destId="{1250C5AD-4D9E-4037-981A-9FDF855E2D10}" srcOrd="1" destOrd="0" parTransId="{C474689D-0440-4510-B5F0-1D58B9E2DE78}" sibTransId="{BD723A5D-D6C2-4A93-BA39-129FB547BD4C}"/>
    <dgm:cxn modelId="{9101BDE3-4D2E-443E-A55A-F23A1D4844C4}" srcId="{455D4491-4A85-4A83-BC71-66C5EC72628C}" destId="{3981A42C-0586-4278-9CC2-314C280B7224}" srcOrd="3" destOrd="0" parTransId="{9E85862A-CC2C-4A1D-A418-B6E18130DCCF}" sibTransId="{639252DC-6C3A-4BC1-AF0C-8BA751A1CCE3}"/>
    <dgm:cxn modelId="{CC5CD3D0-C1D5-420F-9C91-81B91FF4A732}" type="presParOf" srcId="{65253542-2273-41FD-86EA-42262CF53CB1}" destId="{B00940D0-87CD-4205-AC61-3492C1452AC5}" srcOrd="0" destOrd="0" presId="urn:microsoft.com/office/officeart/2005/8/layout/hierarchy1"/>
    <dgm:cxn modelId="{F7662F90-E316-4442-B479-2F4E9B5E30E6}" type="presParOf" srcId="{B00940D0-87CD-4205-AC61-3492C1452AC5}" destId="{FA50D4CB-AA2E-4D1A-8B25-470118ADAF77}" srcOrd="0" destOrd="0" presId="urn:microsoft.com/office/officeart/2005/8/layout/hierarchy1"/>
    <dgm:cxn modelId="{DEC2F5F6-0D84-4BC1-BBB3-99F5919795E0}" type="presParOf" srcId="{FA50D4CB-AA2E-4D1A-8B25-470118ADAF77}" destId="{A31D4635-2EE6-4201-AF97-9EE9E17B2B1E}" srcOrd="0" destOrd="0" presId="urn:microsoft.com/office/officeart/2005/8/layout/hierarchy1"/>
    <dgm:cxn modelId="{6214C95B-A2E4-4BCE-9E77-8F4EAA16A8B8}" type="presParOf" srcId="{FA50D4CB-AA2E-4D1A-8B25-470118ADAF77}" destId="{D1F0C8AD-183A-4982-B4F7-50A432AB0D9E}" srcOrd="1" destOrd="0" presId="urn:microsoft.com/office/officeart/2005/8/layout/hierarchy1"/>
    <dgm:cxn modelId="{33030F07-8EDC-4DB7-B8B5-7D16F063F6D9}" type="presParOf" srcId="{B00940D0-87CD-4205-AC61-3492C1452AC5}" destId="{404F8973-FD89-45EC-9C2E-7C24729340B1}" srcOrd="1" destOrd="0" presId="urn:microsoft.com/office/officeart/2005/8/layout/hierarchy1"/>
    <dgm:cxn modelId="{81220053-1C71-4A90-ADFB-9ECB58E374EC}" type="presParOf" srcId="{65253542-2273-41FD-86EA-42262CF53CB1}" destId="{CCE2DD85-5B08-45C5-9496-5A45DF7610C2}" srcOrd="1" destOrd="0" presId="urn:microsoft.com/office/officeart/2005/8/layout/hierarchy1"/>
    <dgm:cxn modelId="{8EAFA874-FBBD-48A0-B650-9A80FF32D772}" type="presParOf" srcId="{CCE2DD85-5B08-45C5-9496-5A45DF7610C2}" destId="{94505F0A-0B73-46CE-B016-A718183C1DB0}" srcOrd="0" destOrd="0" presId="urn:microsoft.com/office/officeart/2005/8/layout/hierarchy1"/>
    <dgm:cxn modelId="{1354A91F-FCA0-4CE9-AF54-3B71DA46B4A0}" type="presParOf" srcId="{94505F0A-0B73-46CE-B016-A718183C1DB0}" destId="{D8466FC3-D9EF-436E-A6B1-3CE76611A481}" srcOrd="0" destOrd="0" presId="urn:microsoft.com/office/officeart/2005/8/layout/hierarchy1"/>
    <dgm:cxn modelId="{11DD8F60-DFCF-4345-A674-E8B41F651742}" type="presParOf" srcId="{94505F0A-0B73-46CE-B016-A718183C1DB0}" destId="{EB696453-DA82-4546-8E08-257EEAD96563}" srcOrd="1" destOrd="0" presId="urn:microsoft.com/office/officeart/2005/8/layout/hierarchy1"/>
    <dgm:cxn modelId="{FA013389-04CF-44EC-91B4-D79839FBDA57}" type="presParOf" srcId="{CCE2DD85-5B08-45C5-9496-5A45DF7610C2}" destId="{4AB7B809-DD15-4A25-BB2C-4D95DFF25FF3}" srcOrd="1" destOrd="0" presId="urn:microsoft.com/office/officeart/2005/8/layout/hierarchy1"/>
    <dgm:cxn modelId="{407A3652-95C2-4129-A1DF-5D2CA329F92A}" type="presParOf" srcId="{65253542-2273-41FD-86EA-42262CF53CB1}" destId="{B9759A4E-72CA-4F2B-9F16-BBBB98C810C4}" srcOrd="2" destOrd="0" presId="urn:microsoft.com/office/officeart/2005/8/layout/hierarchy1"/>
    <dgm:cxn modelId="{6992E840-AE4E-49D6-8F85-EC933943659D}" type="presParOf" srcId="{B9759A4E-72CA-4F2B-9F16-BBBB98C810C4}" destId="{AEA1045C-3D56-4FAF-825F-3ABCD7F0F613}" srcOrd="0" destOrd="0" presId="urn:microsoft.com/office/officeart/2005/8/layout/hierarchy1"/>
    <dgm:cxn modelId="{92F9EF86-3B74-4D46-9D2C-6BA654ACD66A}" type="presParOf" srcId="{AEA1045C-3D56-4FAF-825F-3ABCD7F0F613}" destId="{EBD9A578-62BC-493C-A892-051BBB322AEA}" srcOrd="0" destOrd="0" presId="urn:microsoft.com/office/officeart/2005/8/layout/hierarchy1"/>
    <dgm:cxn modelId="{694D9E52-DD4B-411E-8A9F-89E1A954E0EB}" type="presParOf" srcId="{AEA1045C-3D56-4FAF-825F-3ABCD7F0F613}" destId="{278D9A5E-0D81-43DD-8DD4-C35B2F07B91A}" srcOrd="1" destOrd="0" presId="urn:microsoft.com/office/officeart/2005/8/layout/hierarchy1"/>
    <dgm:cxn modelId="{35349E03-5EE8-4AC6-A550-22FB20831007}" type="presParOf" srcId="{B9759A4E-72CA-4F2B-9F16-BBBB98C810C4}" destId="{7196B457-B24D-4FBB-BDD1-DAB5D0102532}" srcOrd="1" destOrd="0" presId="urn:microsoft.com/office/officeart/2005/8/layout/hierarchy1"/>
    <dgm:cxn modelId="{1B521295-B36D-44AC-8C94-8A77DA4B6AB7}" type="presParOf" srcId="{65253542-2273-41FD-86EA-42262CF53CB1}" destId="{70EED432-6A1D-4A5F-BAFF-CAECC9A2DAEA}" srcOrd="3" destOrd="0" presId="urn:microsoft.com/office/officeart/2005/8/layout/hierarchy1"/>
    <dgm:cxn modelId="{E75CA7E7-1BB6-4478-81D1-68492C0974AF}" type="presParOf" srcId="{70EED432-6A1D-4A5F-BAFF-CAECC9A2DAEA}" destId="{D573CECD-65DA-47AB-AF3A-2D6F1A9708D9}" srcOrd="0" destOrd="0" presId="urn:microsoft.com/office/officeart/2005/8/layout/hierarchy1"/>
    <dgm:cxn modelId="{9D53AF8E-87C6-4C78-A665-1867F1946631}" type="presParOf" srcId="{D573CECD-65DA-47AB-AF3A-2D6F1A9708D9}" destId="{D91B4332-C007-449B-80E2-B0B32F0B6A94}" srcOrd="0" destOrd="0" presId="urn:microsoft.com/office/officeart/2005/8/layout/hierarchy1"/>
    <dgm:cxn modelId="{220E4E70-AEF1-4D54-A834-A74E2087E65C}" type="presParOf" srcId="{D573CECD-65DA-47AB-AF3A-2D6F1A9708D9}" destId="{D20B1E6D-8425-4D3E-B099-22E22B7E306E}" srcOrd="1" destOrd="0" presId="urn:microsoft.com/office/officeart/2005/8/layout/hierarchy1"/>
    <dgm:cxn modelId="{9D2567A1-DD83-4AFB-90C0-23A165410FBA}" type="presParOf" srcId="{70EED432-6A1D-4A5F-BAFF-CAECC9A2DAEA}" destId="{C38604C7-8819-4655-A6CC-20CBC7DDF69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B38051-511E-4B93-B3A1-F6BA4EE8803D}"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4A90A1BF-0534-4F2A-9D09-DD68A3FD978D}">
      <dgm:prSet custT="1"/>
      <dgm:spPr/>
      <dgm:t>
        <a:bodyPr/>
        <a:lstStyle/>
        <a:p>
          <a:r>
            <a:rPr lang="en-GB" sz="2000" b="1" dirty="0">
              <a:latin typeface="Arial" panose="020B0604020202020204" pitchFamily="34" charset="0"/>
              <a:cs typeface="Arial" panose="020B0604020202020204" pitchFamily="34" charset="0"/>
            </a:rPr>
            <a:t>Initial Assessment (Primary Care)</a:t>
          </a:r>
          <a:endParaRPr lang="en-US" sz="2000" dirty="0">
            <a:latin typeface="Arial" panose="020B0604020202020204" pitchFamily="34" charset="0"/>
            <a:cs typeface="Arial" panose="020B0604020202020204" pitchFamily="34" charset="0"/>
          </a:endParaRPr>
        </a:p>
      </dgm:t>
    </dgm:pt>
    <dgm:pt modelId="{28200141-F0F3-4C31-95BA-1A035D0ABD3B}" type="parTrans" cxnId="{8CCB9328-4509-467B-9CEF-ACBC0906EEC4}">
      <dgm:prSet/>
      <dgm:spPr/>
      <dgm:t>
        <a:bodyPr/>
        <a:lstStyle/>
        <a:p>
          <a:endParaRPr lang="en-US"/>
        </a:p>
      </dgm:t>
    </dgm:pt>
    <dgm:pt modelId="{D3046028-CB27-4BA4-B96D-F0F9CBFDD4A5}" type="sibTrans" cxnId="{8CCB9328-4509-467B-9CEF-ACBC0906EEC4}">
      <dgm:prSet/>
      <dgm:spPr/>
      <dgm:t>
        <a:bodyPr/>
        <a:lstStyle/>
        <a:p>
          <a:endParaRPr lang="en-US"/>
        </a:p>
      </dgm:t>
    </dgm:pt>
    <dgm:pt modelId="{EDB33F1E-9F68-490D-A1DD-FB141DC68F25}">
      <dgm:prSet custT="1"/>
      <dgm:spPr/>
      <dgm:t>
        <a:bodyPr/>
        <a:lstStyle/>
        <a:p>
          <a:pPr>
            <a:lnSpc>
              <a:spcPct val="100000"/>
            </a:lnSpc>
          </a:pPr>
          <a:r>
            <a:rPr lang="en-GB" sz="1800" dirty="0"/>
            <a:t>Take a </a:t>
          </a:r>
          <a:r>
            <a:rPr lang="en-GB" sz="1800" b="1" dirty="0"/>
            <a:t>full clinical history</a:t>
          </a:r>
          <a:r>
            <a:rPr lang="en-GB" sz="1800" dirty="0"/>
            <a:t>: breathlessness, chronic cough, sputum, smoking history, occupational exposures</a:t>
          </a:r>
          <a:r>
            <a:rPr lang="en-GB" sz="1700" dirty="0"/>
            <a:t>. </a:t>
          </a:r>
          <a:r>
            <a:rPr lang="en-GB" sz="1600" b="0" i="1" dirty="0">
              <a:latin typeface="Arial" panose="020B0604020202020204" pitchFamily="34" charset="0"/>
              <a:cs typeface="Arial" panose="020B0604020202020204" pitchFamily="34" charset="0"/>
            </a:rPr>
            <a:t>(NHS, 2023)</a:t>
          </a:r>
          <a:endParaRPr lang="en-US" sz="1600" b="0" i="1" dirty="0">
            <a:latin typeface="Arial" panose="020B0604020202020204" pitchFamily="34" charset="0"/>
            <a:cs typeface="Arial" panose="020B0604020202020204" pitchFamily="34" charset="0"/>
          </a:endParaRPr>
        </a:p>
      </dgm:t>
    </dgm:pt>
    <dgm:pt modelId="{453EB2EC-FA18-4C35-8D24-C45280EF1843}" type="parTrans" cxnId="{6EFFB7D7-4E6F-4222-95DC-51103D579D3F}">
      <dgm:prSet/>
      <dgm:spPr/>
      <dgm:t>
        <a:bodyPr/>
        <a:lstStyle/>
        <a:p>
          <a:endParaRPr lang="en-US"/>
        </a:p>
      </dgm:t>
    </dgm:pt>
    <dgm:pt modelId="{E847BF90-54C7-4EC6-82AF-5D7FB9C62110}" type="sibTrans" cxnId="{6EFFB7D7-4E6F-4222-95DC-51103D579D3F}">
      <dgm:prSet/>
      <dgm:spPr/>
      <dgm:t>
        <a:bodyPr/>
        <a:lstStyle/>
        <a:p>
          <a:endParaRPr lang="en-US"/>
        </a:p>
      </dgm:t>
    </dgm:pt>
    <dgm:pt modelId="{0D1B4CA5-893C-4084-877E-1E5858A65B4F}">
      <dgm:prSet custT="1"/>
      <dgm:spPr/>
      <dgm:t>
        <a:bodyPr/>
        <a:lstStyle/>
        <a:p>
          <a:pPr>
            <a:lnSpc>
              <a:spcPct val="100000"/>
            </a:lnSpc>
          </a:pPr>
          <a:r>
            <a:rPr lang="en-GB" sz="1800" dirty="0">
              <a:latin typeface="Arial" panose="020B0604020202020204" pitchFamily="34" charset="0"/>
              <a:cs typeface="Arial" panose="020B0604020202020204" pitchFamily="34" charset="0"/>
            </a:rPr>
            <a:t>Use symptom scoring tools such as the </a:t>
          </a:r>
          <a:r>
            <a:rPr lang="en-GB" sz="1800" b="1" dirty="0">
              <a:latin typeface="Arial" panose="020B0604020202020204" pitchFamily="34" charset="0"/>
              <a:cs typeface="Arial" panose="020B0604020202020204" pitchFamily="34" charset="0"/>
            </a:rPr>
            <a:t>MRC Dyspnoea Scale</a:t>
          </a:r>
          <a:r>
            <a:rPr lang="en-GB" sz="1800" dirty="0">
              <a:latin typeface="Arial" panose="020B0604020202020204" pitchFamily="34" charset="0"/>
              <a:cs typeface="Arial" panose="020B0604020202020204" pitchFamily="34" charset="0"/>
            </a:rPr>
            <a:t> and </a:t>
          </a:r>
          <a:r>
            <a:rPr lang="en-GB" sz="1800" b="1" dirty="0">
              <a:latin typeface="Arial" panose="020B0604020202020204" pitchFamily="34" charset="0"/>
              <a:cs typeface="Arial" panose="020B0604020202020204" pitchFamily="34" charset="0"/>
            </a:rPr>
            <a:t>COPD Assessment Test (CAT)</a:t>
          </a:r>
          <a:r>
            <a:rPr lang="en-GB" sz="1800" dirty="0">
              <a:latin typeface="Arial" panose="020B0604020202020204" pitchFamily="34" charset="0"/>
              <a:cs typeface="Arial" panose="020B0604020202020204" pitchFamily="34" charset="0"/>
            </a:rPr>
            <a:t> to measure impact</a:t>
          </a:r>
          <a:r>
            <a:rPr lang="en-GB" sz="1700" dirty="0"/>
            <a:t>. </a:t>
          </a:r>
          <a:r>
            <a:rPr lang="en-GB" sz="1600" b="0" i="1" dirty="0">
              <a:latin typeface="Arial" panose="020B0604020202020204" pitchFamily="34" charset="0"/>
              <a:cs typeface="Arial" panose="020B0604020202020204" pitchFamily="34" charset="0"/>
            </a:rPr>
            <a:t>(NICE, 2023)</a:t>
          </a:r>
          <a:endParaRPr lang="en-US" sz="1600" b="0" i="1" dirty="0">
            <a:latin typeface="Arial" panose="020B0604020202020204" pitchFamily="34" charset="0"/>
            <a:cs typeface="Arial" panose="020B0604020202020204" pitchFamily="34" charset="0"/>
          </a:endParaRPr>
        </a:p>
      </dgm:t>
    </dgm:pt>
    <dgm:pt modelId="{619EE3BB-23AE-49E4-B3DB-B7147D837CDF}" type="parTrans" cxnId="{247D5CDB-182D-47A0-A45D-AE22AB6AB048}">
      <dgm:prSet/>
      <dgm:spPr/>
      <dgm:t>
        <a:bodyPr/>
        <a:lstStyle/>
        <a:p>
          <a:endParaRPr lang="en-US"/>
        </a:p>
      </dgm:t>
    </dgm:pt>
    <dgm:pt modelId="{DC299148-0860-4C4B-B917-B31A6404682A}" type="sibTrans" cxnId="{247D5CDB-182D-47A0-A45D-AE22AB6AB048}">
      <dgm:prSet/>
      <dgm:spPr/>
      <dgm:t>
        <a:bodyPr/>
        <a:lstStyle/>
        <a:p>
          <a:endParaRPr lang="en-US"/>
        </a:p>
      </dgm:t>
    </dgm:pt>
    <dgm:pt modelId="{2423674A-7146-4D38-99AD-41A14BE1E81D}">
      <dgm:prSet custT="1"/>
      <dgm:spPr/>
      <dgm:t>
        <a:bodyPr/>
        <a:lstStyle/>
        <a:p>
          <a:pPr>
            <a:lnSpc>
              <a:spcPct val="100000"/>
            </a:lnSpc>
          </a:pPr>
          <a:r>
            <a:rPr lang="en-GB" sz="1800" dirty="0">
              <a:latin typeface="Arial" panose="020B0604020202020204" pitchFamily="34" charset="0"/>
              <a:cs typeface="Arial" panose="020B0604020202020204" pitchFamily="34" charset="0"/>
            </a:rPr>
            <a:t>Screen for </a:t>
          </a:r>
          <a:r>
            <a:rPr lang="en-GB" sz="1800" b="1" dirty="0">
              <a:latin typeface="Arial" panose="020B0604020202020204" pitchFamily="34" charset="0"/>
              <a:cs typeface="Arial" panose="020B0604020202020204" pitchFamily="34" charset="0"/>
            </a:rPr>
            <a:t>comorbidities</a:t>
          </a:r>
          <a:r>
            <a:rPr lang="en-GB" sz="1800" dirty="0">
              <a:latin typeface="Arial" panose="020B0604020202020204" pitchFamily="34" charset="0"/>
              <a:cs typeface="Arial" panose="020B0604020202020204" pitchFamily="34" charset="0"/>
            </a:rPr>
            <a:t>: cardiovascular disease, anxiety/depression, frailty, osteoporosis.</a:t>
          </a:r>
          <a:br>
            <a:rPr lang="en-GB" sz="1800" dirty="0">
              <a:latin typeface="Arial" panose="020B0604020202020204" pitchFamily="34" charset="0"/>
              <a:cs typeface="Arial" panose="020B0604020202020204" pitchFamily="34" charset="0"/>
            </a:rPr>
          </a:br>
          <a:r>
            <a:rPr lang="en-GB" sz="1900" b="0" i="1" dirty="0"/>
            <a:t>(NHS England, 2024)</a:t>
          </a:r>
          <a:endParaRPr lang="en-US" sz="1900" b="0" i="1" dirty="0"/>
        </a:p>
      </dgm:t>
    </dgm:pt>
    <dgm:pt modelId="{6332A5FF-81DD-44ED-AFDD-43CDD01E7D73}" type="parTrans" cxnId="{3A9B4026-2F8F-468C-ABC4-DDA6273C3FFF}">
      <dgm:prSet/>
      <dgm:spPr/>
      <dgm:t>
        <a:bodyPr/>
        <a:lstStyle/>
        <a:p>
          <a:endParaRPr lang="en-US"/>
        </a:p>
      </dgm:t>
    </dgm:pt>
    <dgm:pt modelId="{4F4739B7-6E41-4138-B9B6-33483211EB2E}" type="sibTrans" cxnId="{3A9B4026-2F8F-468C-ABC4-DDA6273C3FFF}">
      <dgm:prSet/>
      <dgm:spPr/>
      <dgm:t>
        <a:bodyPr/>
        <a:lstStyle/>
        <a:p>
          <a:endParaRPr lang="en-US"/>
        </a:p>
      </dgm:t>
    </dgm:pt>
    <dgm:pt modelId="{BB03C98F-0000-4A05-9BC2-D3E5B35D279B}">
      <dgm:prSet custT="1"/>
      <dgm:spPr/>
      <dgm:t>
        <a:bodyPr/>
        <a:lstStyle/>
        <a:p>
          <a:r>
            <a:rPr lang="en-GB" sz="2000" b="1" dirty="0">
              <a:latin typeface="Arial" panose="020B0604020202020204" pitchFamily="34" charset="0"/>
              <a:cs typeface="Arial" panose="020B0604020202020204" pitchFamily="34" charset="0"/>
            </a:rPr>
            <a:t>Diagnosis (Confirming COPD)</a:t>
          </a:r>
          <a:endParaRPr lang="en-US" sz="2000" dirty="0">
            <a:latin typeface="Arial" panose="020B0604020202020204" pitchFamily="34" charset="0"/>
            <a:cs typeface="Arial" panose="020B0604020202020204" pitchFamily="34" charset="0"/>
          </a:endParaRPr>
        </a:p>
      </dgm:t>
    </dgm:pt>
    <dgm:pt modelId="{7720B4B1-192B-46DA-889B-80720D8B0D6A}" type="parTrans" cxnId="{97962FDC-F3B6-493C-9A86-11093E1FC823}">
      <dgm:prSet/>
      <dgm:spPr/>
      <dgm:t>
        <a:bodyPr/>
        <a:lstStyle/>
        <a:p>
          <a:endParaRPr lang="en-US"/>
        </a:p>
      </dgm:t>
    </dgm:pt>
    <dgm:pt modelId="{CDACB5CB-CAE4-4DF6-9C7B-3BD8C2486DEC}" type="sibTrans" cxnId="{97962FDC-F3B6-493C-9A86-11093E1FC823}">
      <dgm:prSet/>
      <dgm:spPr/>
      <dgm:t>
        <a:bodyPr/>
        <a:lstStyle/>
        <a:p>
          <a:endParaRPr lang="en-US"/>
        </a:p>
      </dgm:t>
    </dgm:pt>
    <dgm:pt modelId="{176D8C03-63B1-4CDE-9FA0-60393C521D0B}">
      <dgm:prSet custT="1"/>
      <dgm:spPr/>
      <dgm:t>
        <a:bodyPr/>
        <a:lstStyle/>
        <a:p>
          <a:pPr>
            <a:lnSpc>
              <a:spcPct val="100000"/>
            </a:lnSpc>
          </a:pPr>
          <a:r>
            <a:rPr lang="en-GB" sz="1800" dirty="0">
              <a:latin typeface="Arial" panose="020B0604020202020204" pitchFamily="34" charset="0"/>
              <a:cs typeface="Arial" panose="020B0604020202020204" pitchFamily="34" charset="0"/>
            </a:rPr>
            <a:t>Confirm COPD using </a:t>
          </a:r>
          <a:r>
            <a:rPr lang="en-GB" sz="1800" b="1" dirty="0">
              <a:latin typeface="Arial" panose="020B0604020202020204" pitchFamily="34" charset="0"/>
              <a:cs typeface="Arial" panose="020B0604020202020204" pitchFamily="34" charset="0"/>
            </a:rPr>
            <a:t>post-bronchodilator spirometry</a:t>
          </a:r>
          <a:r>
            <a:rPr lang="en-GB" sz="1800" dirty="0">
              <a:latin typeface="Arial" panose="020B0604020202020204" pitchFamily="34" charset="0"/>
              <a:cs typeface="Arial" panose="020B0604020202020204" pitchFamily="34" charset="0"/>
            </a:rPr>
            <a:t> showing </a:t>
          </a:r>
          <a:r>
            <a:rPr lang="en-GB" sz="1800" b="1" dirty="0">
              <a:latin typeface="Arial" panose="020B0604020202020204" pitchFamily="34" charset="0"/>
              <a:cs typeface="Arial" panose="020B0604020202020204" pitchFamily="34" charset="0"/>
            </a:rPr>
            <a:t>FEV1/FVC &lt; 0.7</a:t>
          </a:r>
          <a:r>
            <a:rPr lang="en-GB" sz="1800" dirty="0">
              <a:latin typeface="Arial" panose="020B0604020202020204" pitchFamily="34" charset="0"/>
              <a:cs typeface="Arial" panose="020B0604020202020204" pitchFamily="34" charset="0"/>
            </a:rPr>
            <a:t>.</a:t>
          </a:r>
          <a:br>
            <a:rPr lang="en-GB" sz="1800" dirty="0">
              <a:latin typeface="Arial" panose="020B0604020202020204" pitchFamily="34" charset="0"/>
              <a:cs typeface="Arial" panose="020B0604020202020204" pitchFamily="34" charset="0"/>
            </a:rPr>
          </a:br>
          <a:r>
            <a:rPr lang="en-GB" sz="1600" b="0" i="1" dirty="0">
              <a:latin typeface="Arial" panose="020B0604020202020204" pitchFamily="34" charset="0"/>
              <a:cs typeface="Arial" panose="020B0604020202020204" pitchFamily="34" charset="0"/>
            </a:rPr>
            <a:t>(NICE NG115, updated 2023)</a:t>
          </a:r>
          <a:endParaRPr lang="en-US" sz="1600" b="0" i="1" dirty="0">
            <a:latin typeface="Arial" panose="020B0604020202020204" pitchFamily="34" charset="0"/>
            <a:cs typeface="Arial" panose="020B0604020202020204" pitchFamily="34" charset="0"/>
          </a:endParaRPr>
        </a:p>
      </dgm:t>
    </dgm:pt>
    <dgm:pt modelId="{7BC89C2F-FEDC-4B30-9925-C13A11FE969A}" type="parTrans" cxnId="{E8E8B156-F137-4454-ADF2-2C43A7381919}">
      <dgm:prSet/>
      <dgm:spPr/>
      <dgm:t>
        <a:bodyPr/>
        <a:lstStyle/>
        <a:p>
          <a:endParaRPr lang="en-US"/>
        </a:p>
      </dgm:t>
    </dgm:pt>
    <dgm:pt modelId="{B0F5EC69-EF0C-4391-B621-E762173ED5DF}" type="sibTrans" cxnId="{E8E8B156-F137-4454-ADF2-2C43A7381919}">
      <dgm:prSet/>
      <dgm:spPr/>
      <dgm:t>
        <a:bodyPr/>
        <a:lstStyle/>
        <a:p>
          <a:endParaRPr lang="en-US"/>
        </a:p>
      </dgm:t>
    </dgm:pt>
    <dgm:pt modelId="{5D9CD31E-A5E1-4F3E-85A9-CF122F7D687E}">
      <dgm:prSet custT="1"/>
      <dgm:spPr/>
      <dgm:t>
        <a:bodyPr/>
        <a:lstStyle/>
        <a:p>
          <a:pPr>
            <a:lnSpc>
              <a:spcPct val="100000"/>
            </a:lnSpc>
          </a:pPr>
          <a:r>
            <a:rPr lang="en-GB" sz="1800" dirty="0">
              <a:latin typeface="Arial" panose="020B0604020202020204" pitchFamily="34" charset="0"/>
              <a:cs typeface="Arial" panose="020B0604020202020204" pitchFamily="34" charset="0"/>
            </a:rPr>
            <a:t>Identify COPD phenotype (e.g., chronic bronchitis, emphysema) to guide personalised care.</a:t>
          </a:r>
          <a:br>
            <a:rPr lang="en-GB" sz="1800" dirty="0">
              <a:latin typeface="Arial" panose="020B0604020202020204" pitchFamily="34" charset="0"/>
              <a:cs typeface="Arial" panose="020B0604020202020204" pitchFamily="34" charset="0"/>
            </a:rPr>
          </a:br>
          <a:r>
            <a:rPr lang="en-GB" sz="1600" b="0" i="1" dirty="0">
              <a:latin typeface="Arial" panose="020B0604020202020204" pitchFamily="34" charset="0"/>
              <a:cs typeface="Arial" panose="020B0604020202020204" pitchFamily="34" charset="0"/>
            </a:rPr>
            <a:t>(NICE, 2023)</a:t>
          </a:r>
          <a:endParaRPr lang="en-US" sz="1600" b="0" i="1" dirty="0">
            <a:latin typeface="Arial" panose="020B0604020202020204" pitchFamily="34" charset="0"/>
            <a:cs typeface="Arial" panose="020B0604020202020204" pitchFamily="34" charset="0"/>
          </a:endParaRPr>
        </a:p>
      </dgm:t>
    </dgm:pt>
    <dgm:pt modelId="{69C9D72C-231E-4010-BECE-31EB7EDE671C}" type="parTrans" cxnId="{3BED5DF1-E115-4E32-8D21-109955B22BB4}">
      <dgm:prSet/>
      <dgm:spPr/>
      <dgm:t>
        <a:bodyPr/>
        <a:lstStyle/>
        <a:p>
          <a:endParaRPr lang="en-US"/>
        </a:p>
      </dgm:t>
    </dgm:pt>
    <dgm:pt modelId="{D81379ED-7D3C-4350-82D2-B77541CFB0FC}" type="sibTrans" cxnId="{3BED5DF1-E115-4E32-8D21-109955B22BB4}">
      <dgm:prSet/>
      <dgm:spPr/>
      <dgm:t>
        <a:bodyPr/>
        <a:lstStyle/>
        <a:p>
          <a:endParaRPr lang="en-US"/>
        </a:p>
      </dgm:t>
    </dgm:pt>
    <dgm:pt modelId="{D4DEF823-9C1F-4BBE-9D19-58B42BA05EF9}">
      <dgm:prSet custT="1"/>
      <dgm:spPr/>
      <dgm:t>
        <a:bodyPr/>
        <a:lstStyle/>
        <a:p>
          <a:pPr>
            <a:lnSpc>
              <a:spcPct val="100000"/>
            </a:lnSpc>
          </a:pPr>
          <a:r>
            <a:rPr lang="en-GB" sz="1800" dirty="0">
              <a:latin typeface="Arial" panose="020B0604020202020204" pitchFamily="34" charset="0"/>
              <a:cs typeface="Arial" panose="020B0604020202020204" pitchFamily="34" charset="0"/>
            </a:rPr>
            <a:t>Consider further investigations when needed: chest X-ray, full blood count, eosinophils, alpha-1 antitrypsin levels in younger patients. </a:t>
          </a:r>
          <a:r>
            <a:rPr lang="en-GB" sz="1600" b="0" i="1" dirty="0">
              <a:latin typeface="Arial" panose="020B0604020202020204" pitchFamily="34" charset="0"/>
              <a:cs typeface="Arial" panose="020B0604020202020204" pitchFamily="34" charset="0"/>
            </a:rPr>
            <a:t>(NHS, 2023)</a:t>
          </a:r>
          <a:endParaRPr lang="en-US" sz="1600" b="0" i="1" dirty="0">
            <a:latin typeface="Arial" panose="020B0604020202020204" pitchFamily="34" charset="0"/>
            <a:cs typeface="Arial" panose="020B0604020202020204" pitchFamily="34" charset="0"/>
          </a:endParaRPr>
        </a:p>
      </dgm:t>
    </dgm:pt>
    <dgm:pt modelId="{827EB1A2-A5C4-45C2-8F38-B202AE2322DA}" type="parTrans" cxnId="{BEA2047E-A93A-4C48-A36B-25BCF96FA0A1}">
      <dgm:prSet/>
      <dgm:spPr/>
      <dgm:t>
        <a:bodyPr/>
        <a:lstStyle/>
        <a:p>
          <a:endParaRPr lang="en-US"/>
        </a:p>
      </dgm:t>
    </dgm:pt>
    <dgm:pt modelId="{FE6E915B-BCFD-44AD-A3EC-F52DB612FCB2}" type="sibTrans" cxnId="{BEA2047E-A93A-4C48-A36B-25BCF96FA0A1}">
      <dgm:prSet/>
      <dgm:spPr/>
      <dgm:t>
        <a:bodyPr/>
        <a:lstStyle/>
        <a:p>
          <a:endParaRPr lang="en-US"/>
        </a:p>
      </dgm:t>
    </dgm:pt>
    <dgm:pt modelId="{2BB1F7D0-4B90-40B8-863F-80B79BF64A93}" type="pres">
      <dgm:prSet presAssocID="{85B38051-511E-4B93-B3A1-F6BA4EE8803D}" presName="diagram" presStyleCnt="0">
        <dgm:presLayoutVars>
          <dgm:dir/>
          <dgm:resizeHandles val="exact"/>
        </dgm:presLayoutVars>
      </dgm:prSet>
      <dgm:spPr/>
    </dgm:pt>
    <dgm:pt modelId="{4BA732C9-84B2-42DF-BCBF-6EC9181D3444}" type="pres">
      <dgm:prSet presAssocID="{4A90A1BF-0534-4F2A-9D09-DD68A3FD978D}" presName="node" presStyleLbl="node1" presStyleIdx="0" presStyleCnt="8" custScaleX="71310" custLinFactNeighborX="-126" custLinFactNeighborY="2988">
        <dgm:presLayoutVars>
          <dgm:bulletEnabled val="1"/>
        </dgm:presLayoutVars>
      </dgm:prSet>
      <dgm:spPr/>
    </dgm:pt>
    <dgm:pt modelId="{AE9BD852-B88C-4ADE-B175-B4072004059B}" type="pres">
      <dgm:prSet presAssocID="{D3046028-CB27-4BA4-B96D-F0F9CBFDD4A5}" presName="sibTrans" presStyleCnt="0"/>
      <dgm:spPr/>
    </dgm:pt>
    <dgm:pt modelId="{A650FD5D-2558-4CA3-920C-DA4021888CCB}" type="pres">
      <dgm:prSet presAssocID="{EDB33F1E-9F68-490D-A1DD-FB141DC68F25}" presName="node" presStyleLbl="node1" presStyleIdx="1" presStyleCnt="8">
        <dgm:presLayoutVars>
          <dgm:bulletEnabled val="1"/>
        </dgm:presLayoutVars>
      </dgm:prSet>
      <dgm:spPr/>
    </dgm:pt>
    <dgm:pt modelId="{C9E701B2-8329-4248-B727-AC0E8B58BAA0}" type="pres">
      <dgm:prSet presAssocID="{E847BF90-54C7-4EC6-82AF-5D7FB9C62110}" presName="sibTrans" presStyleCnt="0"/>
      <dgm:spPr/>
    </dgm:pt>
    <dgm:pt modelId="{A851B9BE-0C33-4AFA-871E-BEA9D4D19B8F}" type="pres">
      <dgm:prSet presAssocID="{0D1B4CA5-893C-4084-877E-1E5858A65B4F}" presName="node" presStyleLbl="node1" presStyleIdx="2" presStyleCnt="8" custLinFactNeighborX="-1434" custLinFactNeighborY="598">
        <dgm:presLayoutVars>
          <dgm:bulletEnabled val="1"/>
        </dgm:presLayoutVars>
      </dgm:prSet>
      <dgm:spPr/>
    </dgm:pt>
    <dgm:pt modelId="{2B6D94BF-F6A6-4D69-960A-AEFD3C479E16}" type="pres">
      <dgm:prSet presAssocID="{DC299148-0860-4C4B-B917-B31A6404682A}" presName="sibTrans" presStyleCnt="0"/>
      <dgm:spPr/>
    </dgm:pt>
    <dgm:pt modelId="{7DD5792D-1E7C-487D-BE4C-31555855F710}" type="pres">
      <dgm:prSet presAssocID="{2423674A-7146-4D38-99AD-41A14BE1E81D}" presName="node" presStyleLbl="node1" presStyleIdx="3" presStyleCnt="8">
        <dgm:presLayoutVars>
          <dgm:bulletEnabled val="1"/>
        </dgm:presLayoutVars>
      </dgm:prSet>
      <dgm:spPr/>
    </dgm:pt>
    <dgm:pt modelId="{C5870A21-3B1E-4A08-BDC4-64D4A1C3B54F}" type="pres">
      <dgm:prSet presAssocID="{4F4739B7-6E41-4138-B9B6-33483211EB2E}" presName="sibTrans" presStyleCnt="0"/>
      <dgm:spPr/>
    </dgm:pt>
    <dgm:pt modelId="{9A9924BA-852D-435C-9DF1-1231D01759F0}" type="pres">
      <dgm:prSet presAssocID="{BB03C98F-0000-4A05-9BC2-D3E5B35D279B}" presName="node" presStyleLbl="node1" presStyleIdx="4" presStyleCnt="8" custScaleX="73283">
        <dgm:presLayoutVars>
          <dgm:bulletEnabled val="1"/>
        </dgm:presLayoutVars>
      </dgm:prSet>
      <dgm:spPr/>
    </dgm:pt>
    <dgm:pt modelId="{A4D85368-B44F-49E8-988F-111F3E343421}" type="pres">
      <dgm:prSet presAssocID="{CDACB5CB-CAE4-4DF6-9C7B-3BD8C2486DEC}" presName="sibTrans" presStyleCnt="0"/>
      <dgm:spPr/>
    </dgm:pt>
    <dgm:pt modelId="{50AC1CE1-7B30-4F86-8A45-40B82C88CEA1}" type="pres">
      <dgm:prSet presAssocID="{176D8C03-63B1-4CDE-9FA0-60393C521D0B}" presName="node" presStyleLbl="node1" presStyleIdx="5" presStyleCnt="8">
        <dgm:presLayoutVars>
          <dgm:bulletEnabled val="1"/>
        </dgm:presLayoutVars>
      </dgm:prSet>
      <dgm:spPr/>
    </dgm:pt>
    <dgm:pt modelId="{E910AAD1-FF3A-47DE-88B8-6F264E2B3751}" type="pres">
      <dgm:prSet presAssocID="{B0F5EC69-EF0C-4391-B621-E762173ED5DF}" presName="sibTrans" presStyleCnt="0"/>
      <dgm:spPr/>
    </dgm:pt>
    <dgm:pt modelId="{3C404257-1FCD-48A8-BD14-11C66FC580B7}" type="pres">
      <dgm:prSet presAssocID="{5D9CD31E-A5E1-4F3E-85A9-CF122F7D687E}" presName="node" presStyleLbl="node1" presStyleIdx="6" presStyleCnt="8">
        <dgm:presLayoutVars>
          <dgm:bulletEnabled val="1"/>
        </dgm:presLayoutVars>
      </dgm:prSet>
      <dgm:spPr/>
    </dgm:pt>
    <dgm:pt modelId="{0DD799A9-5718-4E9B-8387-1D7F35E50C70}" type="pres">
      <dgm:prSet presAssocID="{D81379ED-7D3C-4350-82D2-B77541CFB0FC}" presName="sibTrans" presStyleCnt="0"/>
      <dgm:spPr/>
    </dgm:pt>
    <dgm:pt modelId="{2F13989E-DFEF-440E-8B64-67EAAB220713}" type="pres">
      <dgm:prSet presAssocID="{D4DEF823-9C1F-4BBE-9D19-58B42BA05EF9}" presName="node" presStyleLbl="node1" presStyleIdx="7" presStyleCnt="8">
        <dgm:presLayoutVars>
          <dgm:bulletEnabled val="1"/>
        </dgm:presLayoutVars>
      </dgm:prSet>
      <dgm:spPr/>
    </dgm:pt>
  </dgm:ptLst>
  <dgm:cxnLst>
    <dgm:cxn modelId="{276E7902-9AA4-4ECF-9355-1E86630543A2}" type="presOf" srcId="{2423674A-7146-4D38-99AD-41A14BE1E81D}" destId="{7DD5792D-1E7C-487D-BE4C-31555855F710}" srcOrd="0" destOrd="0" presId="urn:microsoft.com/office/officeart/2005/8/layout/default"/>
    <dgm:cxn modelId="{3A9B4026-2F8F-468C-ABC4-DDA6273C3FFF}" srcId="{85B38051-511E-4B93-B3A1-F6BA4EE8803D}" destId="{2423674A-7146-4D38-99AD-41A14BE1E81D}" srcOrd="3" destOrd="0" parTransId="{6332A5FF-81DD-44ED-AFDD-43CDD01E7D73}" sibTransId="{4F4739B7-6E41-4138-B9B6-33483211EB2E}"/>
    <dgm:cxn modelId="{8CCB9328-4509-467B-9CEF-ACBC0906EEC4}" srcId="{85B38051-511E-4B93-B3A1-F6BA4EE8803D}" destId="{4A90A1BF-0534-4F2A-9D09-DD68A3FD978D}" srcOrd="0" destOrd="0" parTransId="{28200141-F0F3-4C31-95BA-1A035D0ABD3B}" sibTransId="{D3046028-CB27-4BA4-B96D-F0F9CBFDD4A5}"/>
    <dgm:cxn modelId="{5F140930-389F-4FB1-B563-2EA0A6FFE243}" type="presOf" srcId="{5D9CD31E-A5E1-4F3E-85A9-CF122F7D687E}" destId="{3C404257-1FCD-48A8-BD14-11C66FC580B7}" srcOrd="0" destOrd="0" presId="urn:microsoft.com/office/officeart/2005/8/layout/default"/>
    <dgm:cxn modelId="{46A2C83A-3EA5-4E85-B269-849EB9501546}" type="presOf" srcId="{0D1B4CA5-893C-4084-877E-1E5858A65B4F}" destId="{A851B9BE-0C33-4AFA-871E-BEA9D4D19B8F}" srcOrd="0" destOrd="0" presId="urn:microsoft.com/office/officeart/2005/8/layout/default"/>
    <dgm:cxn modelId="{BF939661-17A2-496D-B653-C794E3F68F1E}" type="presOf" srcId="{85B38051-511E-4B93-B3A1-F6BA4EE8803D}" destId="{2BB1F7D0-4B90-40B8-863F-80B79BF64A93}" srcOrd="0" destOrd="0" presId="urn:microsoft.com/office/officeart/2005/8/layout/default"/>
    <dgm:cxn modelId="{DF2F1C4C-3C24-41DE-8F75-F4915F455A34}" type="presOf" srcId="{BB03C98F-0000-4A05-9BC2-D3E5B35D279B}" destId="{9A9924BA-852D-435C-9DF1-1231D01759F0}" srcOrd="0" destOrd="0" presId="urn:microsoft.com/office/officeart/2005/8/layout/default"/>
    <dgm:cxn modelId="{82663B4E-4AFB-4DA4-8A29-E437CB1E2AF9}" type="presOf" srcId="{D4DEF823-9C1F-4BBE-9D19-58B42BA05EF9}" destId="{2F13989E-DFEF-440E-8B64-67EAAB220713}" srcOrd="0" destOrd="0" presId="urn:microsoft.com/office/officeart/2005/8/layout/default"/>
    <dgm:cxn modelId="{E8E8B156-F137-4454-ADF2-2C43A7381919}" srcId="{85B38051-511E-4B93-B3A1-F6BA4EE8803D}" destId="{176D8C03-63B1-4CDE-9FA0-60393C521D0B}" srcOrd="5" destOrd="0" parTransId="{7BC89C2F-FEDC-4B30-9925-C13A11FE969A}" sibTransId="{B0F5EC69-EF0C-4391-B621-E762173ED5DF}"/>
    <dgm:cxn modelId="{A0FB9477-2E81-447A-BFE3-D2D3F3DD5234}" type="presOf" srcId="{176D8C03-63B1-4CDE-9FA0-60393C521D0B}" destId="{50AC1CE1-7B30-4F86-8A45-40B82C88CEA1}" srcOrd="0" destOrd="0" presId="urn:microsoft.com/office/officeart/2005/8/layout/default"/>
    <dgm:cxn modelId="{BEA2047E-A93A-4C48-A36B-25BCF96FA0A1}" srcId="{85B38051-511E-4B93-B3A1-F6BA4EE8803D}" destId="{D4DEF823-9C1F-4BBE-9D19-58B42BA05EF9}" srcOrd="7" destOrd="0" parTransId="{827EB1A2-A5C4-45C2-8F38-B202AE2322DA}" sibTransId="{FE6E915B-BCFD-44AD-A3EC-F52DB612FCB2}"/>
    <dgm:cxn modelId="{219B01BF-6672-44D0-8A85-44F0FBBB3EB0}" type="presOf" srcId="{4A90A1BF-0534-4F2A-9D09-DD68A3FD978D}" destId="{4BA732C9-84B2-42DF-BCBF-6EC9181D3444}" srcOrd="0" destOrd="0" presId="urn:microsoft.com/office/officeart/2005/8/layout/default"/>
    <dgm:cxn modelId="{6EFFB7D7-4E6F-4222-95DC-51103D579D3F}" srcId="{85B38051-511E-4B93-B3A1-F6BA4EE8803D}" destId="{EDB33F1E-9F68-490D-A1DD-FB141DC68F25}" srcOrd="1" destOrd="0" parTransId="{453EB2EC-FA18-4C35-8D24-C45280EF1843}" sibTransId="{E847BF90-54C7-4EC6-82AF-5D7FB9C62110}"/>
    <dgm:cxn modelId="{247D5CDB-182D-47A0-A45D-AE22AB6AB048}" srcId="{85B38051-511E-4B93-B3A1-F6BA4EE8803D}" destId="{0D1B4CA5-893C-4084-877E-1E5858A65B4F}" srcOrd="2" destOrd="0" parTransId="{619EE3BB-23AE-49E4-B3DB-B7147D837CDF}" sibTransId="{DC299148-0860-4C4B-B917-B31A6404682A}"/>
    <dgm:cxn modelId="{97962FDC-F3B6-493C-9A86-11093E1FC823}" srcId="{85B38051-511E-4B93-B3A1-F6BA4EE8803D}" destId="{BB03C98F-0000-4A05-9BC2-D3E5B35D279B}" srcOrd="4" destOrd="0" parTransId="{7720B4B1-192B-46DA-889B-80720D8B0D6A}" sibTransId="{CDACB5CB-CAE4-4DF6-9C7B-3BD8C2486DEC}"/>
    <dgm:cxn modelId="{3BED5DF1-E115-4E32-8D21-109955B22BB4}" srcId="{85B38051-511E-4B93-B3A1-F6BA4EE8803D}" destId="{5D9CD31E-A5E1-4F3E-85A9-CF122F7D687E}" srcOrd="6" destOrd="0" parTransId="{69C9D72C-231E-4010-BECE-31EB7EDE671C}" sibTransId="{D81379ED-7D3C-4350-82D2-B77541CFB0FC}"/>
    <dgm:cxn modelId="{899EA2F7-D7EE-4F9C-A671-CCCAB8EB8EDC}" type="presOf" srcId="{EDB33F1E-9F68-490D-A1DD-FB141DC68F25}" destId="{A650FD5D-2558-4CA3-920C-DA4021888CCB}" srcOrd="0" destOrd="0" presId="urn:microsoft.com/office/officeart/2005/8/layout/default"/>
    <dgm:cxn modelId="{DC8F2523-01D8-43AD-8507-CDED4A481782}" type="presParOf" srcId="{2BB1F7D0-4B90-40B8-863F-80B79BF64A93}" destId="{4BA732C9-84B2-42DF-BCBF-6EC9181D3444}" srcOrd="0" destOrd="0" presId="urn:microsoft.com/office/officeart/2005/8/layout/default"/>
    <dgm:cxn modelId="{332A8101-CFBF-4A27-87E3-B4F0B6398399}" type="presParOf" srcId="{2BB1F7D0-4B90-40B8-863F-80B79BF64A93}" destId="{AE9BD852-B88C-4ADE-B175-B4072004059B}" srcOrd="1" destOrd="0" presId="urn:microsoft.com/office/officeart/2005/8/layout/default"/>
    <dgm:cxn modelId="{821868F5-FA23-4820-9316-0232066F5108}" type="presParOf" srcId="{2BB1F7D0-4B90-40B8-863F-80B79BF64A93}" destId="{A650FD5D-2558-4CA3-920C-DA4021888CCB}" srcOrd="2" destOrd="0" presId="urn:microsoft.com/office/officeart/2005/8/layout/default"/>
    <dgm:cxn modelId="{DFEF8AEE-EB52-4F24-8C89-37750DB1A5C7}" type="presParOf" srcId="{2BB1F7D0-4B90-40B8-863F-80B79BF64A93}" destId="{C9E701B2-8329-4248-B727-AC0E8B58BAA0}" srcOrd="3" destOrd="0" presId="urn:microsoft.com/office/officeart/2005/8/layout/default"/>
    <dgm:cxn modelId="{FE1F3A4C-F442-4D47-B6C0-4D9EB7978EE9}" type="presParOf" srcId="{2BB1F7D0-4B90-40B8-863F-80B79BF64A93}" destId="{A851B9BE-0C33-4AFA-871E-BEA9D4D19B8F}" srcOrd="4" destOrd="0" presId="urn:microsoft.com/office/officeart/2005/8/layout/default"/>
    <dgm:cxn modelId="{ED288C75-DE1F-48E5-88CF-D13205625E77}" type="presParOf" srcId="{2BB1F7D0-4B90-40B8-863F-80B79BF64A93}" destId="{2B6D94BF-F6A6-4D69-960A-AEFD3C479E16}" srcOrd="5" destOrd="0" presId="urn:microsoft.com/office/officeart/2005/8/layout/default"/>
    <dgm:cxn modelId="{A4FB03D7-3C85-40FA-8FC6-E1B71430F95A}" type="presParOf" srcId="{2BB1F7D0-4B90-40B8-863F-80B79BF64A93}" destId="{7DD5792D-1E7C-487D-BE4C-31555855F710}" srcOrd="6" destOrd="0" presId="urn:microsoft.com/office/officeart/2005/8/layout/default"/>
    <dgm:cxn modelId="{75BFB720-A158-4A33-A24C-8C8D732E927B}" type="presParOf" srcId="{2BB1F7D0-4B90-40B8-863F-80B79BF64A93}" destId="{C5870A21-3B1E-4A08-BDC4-64D4A1C3B54F}" srcOrd="7" destOrd="0" presId="urn:microsoft.com/office/officeart/2005/8/layout/default"/>
    <dgm:cxn modelId="{928834FB-6F6E-4D65-995B-A4563AD13BAB}" type="presParOf" srcId="{2BB1F7D0-4B90-40B8-863F-80B79BF64A93}" destId="{9A9924BA-852D-435C-9DF1-1231D01759F0}" srcOrd="8" destOrd="0" presId="urn:microsoft.com/office/officeart/2005/8/layout/default"/>
    <dgm:cxn modelId="{9E500E61-E1F1-4F74-B33F-1C16306E1C01}" type="presParOf" srcId="{2BB1F7D0-4B90-40B8-863F-80B79BF64A93}" destId="{A4D85368-B44F-49E8-988F-111F3E343421}" srcOrd="9" destOrd="0" presId="urn:microsoft.com/office/officeart/2005/8/layout/default"/>
    <dgm:cxn modelId="{87B98A24-1EFF-4B98-8D45-DF8AF4E07168}" type="presParOf" srcId="{2BB1F7D0-4B90-40B8-863F-80B79BF64A93}" destId="{50AC1CE1-7B30-4F86-8A45-40B82C88CEA1}" srcOrd="10" destOrd="0" presId="urn:microsoft.com/office/officeart/2005/8/layout/default"/>
    <dgm:cxn modelId="{E911FA67-5AE6-4E9C-9D4E-CBBC57E3C5B3}" type="presParOf" srcId="{2BB1F7D0-4B90-40B8-863F-80B79BF64A93}" destId="{E910AAD1-FF3A-47DE-88B8-6F264E2B3751}" srcOrd="11" destOrd="0" presId="urn:microsoft.com/office/officeart/2005/8/layout/default"/>
    <dgm:cxn modelId="{0C5ED46F-9E84-4B8A-A0A0-F5D1BFB1AD8B}" type="presParOf" srcId="{2BB1F7D0-4B90-40B8-863F-80B79BF64A93}" destId="{3C404257-1FCD-48A8-BD14-11C66FC580B7}" srcOrd="12" destOrd="0" presId="urn:microsoft.com/office/officeart/2005/8/layout/default"/>
    <dgm:cxn modelId="{A51550E1-0F34-4A30-BCBA-5FC849C8C340}" type="presParOf" srcId="{2BB1F7D0-4B90-40B8-863F-80B79BF64A93}" destId="{0DD799A9-5718-4E9B-8387-1D7F35E50C70}" srcOrd="13" destOrd="0" presId="urn:microsoft.com/office/officeart/2005/8/layout/default"/>
    <dgm:cxn modelId="{EAD6F9B3-C96B-4921-B5EB-45A173AB19C3}" type="presParOf" srcId="{2BB1F7D0-4B90-40B8-863F-80B79BF64A93}" destId="{2F13989E-DFEF-440E-8B64-67EAAB220713}"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58F2979-2D91-42B9-98A1-342B7E7C0C83}"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B7EC884E-EA80-41F6-81CE-3CE5ED1D1C5C}">
      <dgm:prSet custT="1"/>
      <dgm:spPr/>
      <dgm:t>
        <a:bodyPr/>
        <a:lstStyle/>
        <a:p>
          <a:pPr>
            <a:lnSpc>
              <a:spcPct val="100000"/>
            </a:lnSpc>
          </a:pPr>
          <a:r>
            <a:rPr lang="en-GB" sz="2000" dirty="0">
              <a:latin typeface="Arial" panose="020B0604020202020204" pitchFamily="34" charset="0"/>
              <a:cs typeface="Arial" panose="020B0604020202020204" pitchFamily="34" charset="0"/>
            </a:rPr>
            <a:t>Management follows </a:t>
          </a:r>
          <a:r>
            <a:rPr lang="en-GB" sz="2000" b="1" dirty="0">
              <a:latin typeface="Arial" panose="020B0604020202020204" pitchFamily="34" charset="0"/>
              <a:cs typeface="Arial" panose="020B0604020202020204" pitchFamily="34" charset="0"/>
            </a:rPr>
            <a:t>NICE NG115 </a:t>
          </a:r>
          <a:r>
            <a:rPr lang="en-GB" sz="2000" dirty="0">
              <a:latin typeface="Arial" panose="020B0604020202020204" pitchFamily="34" charset="0"/>
              <a:cs typeface="Arial" panose="020B0604020202020204" pitchFamily="34" charset="0"/>
            </a:rPr>
            <a:t> for diagnosis, inhaled treatment, and long-term care. </a:t>
          </a:r>
          <a:r>
            <a:rPr lang="en-GB" sz="1600" i="1" dirty="0">
              <a:latin typeface="Arial" panose="020B0604020202020204" pitchFamily="34" charset="0"/>
              <a:cs typeface="Arial" panose="020B0604020202020204" pitchFamily="34" charset="0"/>
            </a:rPr>
            <a:t>(NICE, 2023)</a:t>
          </a:r>
          <a:endParaRPr lang="en-US" sz="1600" dirty="0">
            <a:latin typeface="Arial" panose="020B0604020202020204" pitchFamily="34" charset="0"/>
            <a:cs typeface="Arial" panose="020B0604020202020204" pitchFamily="34" charset="0"/>
          </a:endParaRPr>
        </a:p>
      </dgm:t>
    </dgm:pt>
    <dgm:pt modelId="{A67B48F8-0F9A-4643-A6F5-5A82EC19A6D1}" type="parTrans" cxnId="{0511312D-9108-499D-A8F5-7B388F69C041}">
      <dgm:prSet/>
      <dgm:spPr/>
      <dgm:t>
        <a:bodyPr/>
        <a:lstStyle/>
        <a:p>
          <a:endParaRPr lang="en-US"/>
        </a:p>
      </dgm:t>
    </dgm:pt>
    <dgm:pt modelId="{372E22D9-103C-4BFB-A897-71B147705146}" type="sibTrans" cxnId="{0511312D-9108-499D-A8F5-7B388F69C041}">
      <dgm:prSet/>
      <dgm:spPr/>
      <dgm:t>
        <a:bodyPr/>
        <a:lstStyle/>
        <a:p>
          <a:endParaRPr lang="en-US"/>
        </a:p>
      </dgm:t>
    </dgm:pt>
    <dgm:pt modelId="{E06227DE-DB90-4C98-AEC3-91EED3BF064A}">
      <dgm:prSet custT="1"/>
      <dgm:spPr/>
      <dgm:t>
        <a:bodyPr/>
        <a:lstStyle/>
        <a:p>
          <a:pPr>
            <a:lnSpc>
              <a:spcPct val="100000"/>
            </a:lnSpc>
          </a:pPr>
          <a:r>
            <a:rPr lang="en-GB" sz="2000" dirty="0">
              <a:latin typeface="Arial" panose="020B0604020202020204" pitchFamily="34" charset="0"/>
              <a:cs typeface="Arial" panose="020B0604020202020204" pitchFamily="34" charset="0"/>
            </a:rPr>
            <a:t>Priorities include smoking cessation support, the most effective intervention for slowing COPD progression. </a:t>
          </a:r>
          <a:r>
            <a:rPr lang="en-GB" sz="1600" i="1" dirty="0">
              <a:latin typeface="Arial" panose="020B0604020202020204" pitchFamily="34" charset="0"/>
              <a:cs typeface="Arial" panose="020B0604020202020204" pitchFamily="34" charset="0"/>
            </a:rPr>
            <a:t>(DHSC Smokefree 2030, 2023)</a:t>
          </a:r>
          <a:endParaRPr lang="en-US" sz="1600" i="1" dirty="0">
            <a:latin typeface="Arial" panose="020B0604020202020204" pitchFamily="34" charset="0"/>
            <a:cs typeface="Arial" panose="020B0604020202020204" pitchFamily="34" charset="0"/>
          </a:endParaRPr>
        </a:p>
      </dgm:t>
    </dgm:pt>
    <dgm:pt modelId="{678B2E61-1981-46A4-882F-2F1448D1BA2E}" type="parTrans" cxnId="{0BCEC3D3-F84E-425B-A6C3-33C9BC3A58FC}">
      <dgm:prSet/>
      <dgm:spPr/>
      <dgm:t>
        <a:bodyPr/>
        <a:lstStyle/>
        <a:p>
          <a:endParaRPr lang="en-US"/>
        </a:p>
      </dgm:t>
    </dgm:pt>
    <dgm:pt modelId="{745BB132-55D6-4EF1-BCB6-965DF58E4912}" type="sibTrans" cxnId="{0BCEC3D3-F84E-425B-A6C3-33C9BC3A58FC}">
      <dgm:prSet/>
      <dgm:spPr/>
      <dgm:t>
        <a:bodyPr/>
        <a:lstStyle/>
        <a:p>
          <a:endParaRPr lang="en-US"/>
        </a:p>
      </dgm:t>
    </dgm:pt>
    <dgm:pt modelId="{81038374-836E-43B7-857B-9A8B07E914CD}">
      <dgm:prSet custT="1"/>
      <dgm:spPr/>
      <dgm:t>
        <a:bodyPr/>
        <a:lstStyle/>
        <a:p>
          <a:pPr>
            <a:lnSpc>
              <a:spcPct val="100000"/>
            </a:lnSpc>
          </a:pPr>
          <a:r>
            <a:rPr lang="en-GB" sz="2000" b="0" dirty="0">
              <a:latin typeface="Arial" panose="020B0604020202020204" pitchFamily="34" charset="0"/>
              <a:cs typeface="Arial" panose="020B0604020202020204" pitchFamily="34" charset="0"/>
            </a:rPr>
            <a:t>Ensure correct inhaler technique, device optimisation, and adherence checks at every review. </a:t>
          </a:r>
          <a:r>
            <a:rPr lang="en-GB" sz="1600" b="0" i="1" dirty="0">
              <a:latin typeface="Arial" panose="020B0604020202020204" pitchFamily="34" charset="0"/>
              <a:cs typeface="Arial" panose="020B0604020202020204" pitchFamily="34" charset="0"/>
            </a:rPr>
            <a:t>(NRAP/HQIP, 2024)</a:t>
          </a:r>
          <a:endParaRPr lang="en-US" sz="1600" b="0" i="1" dirty="0">
            <a:latin typeface="Arial" panose="020B0604020202020204" pitchFamily="34" charset="0"/>
            <a:cs typeface="Arial" panose="020B0604020202020204" pitchFamily="34" charset="0"/>
          </a:endParaRPr>
        </a:p>
      </dgm:t>
    </dgm:pt>
    <dgm:pt modelId="{3CDD817B-B27D-4F86-9FA2-CB4735B3971F}" type="parTrans" cxnId="{816E5215-6EF8-4511-A468-C86E4948B062}">
      <dgm:prSet/>
      <dgm:spPr/>
      <dgm:t>
        <a:bodyPr/>
        <a:lstStyle/>
        <a:p>
          <a:endParaRPr lang="en-US"/>
        </a:p>
      </dgm:t>
    </dgm:pt>
    <dgm:pt modelId="{93AF4FD9-E4DD-44EA-ACF5-60823C82E42E}" type="sibTrans" cxnId="{816E5215-6EF8-4511-A468-C86E4948B062}">
      <dgm:prSet/>
      <dgm:spPr/>
      <dgm:t>
        <a:bodyPr/>
        <a:lstStyle/>
        <a:p>
          <a:endParaRPr lang="en-US"/>
        </a:p>
      </dgm:t>
    </dgm:pt>
    <dgm:pt modelId="{15F0DBF2-0256-4B03-ABBF-5864CBF3C9FF}">
      <dgm:prSet custT="1"/>
      <dgm:spPr/>
      <dgm:t>
        <a:bodyPr/>
        <a:lstStyle/>
        <a:p>
          <a:pPr>
            <a:lnSpc>
              <a:spcPct val="100000"/>
            </a:lnSpc>
          </a:pPr>
          <a:r>
            <a:rPr lang="en-GB" sz="2000" dirty="0">
              <a:latin typeface="Arial" panose="020B0604020202020204" pitchFamily="34" charset="0"/>
              <a:cs typeface="Arial" panose="020B0604020202020204" pitchFamily="34" charset="0"/>
            </a:rPr>
            <a:t>Offer </a:t>
          </a:r>
          <a:r>
            <a:rPr lang="en-GB" sz="2000" b="1" dirty="0">
              <a:latin typeface="Arial" panose="020B0604020202020204" pitchFamily="34" charset="0"/>
              <a:cs typeface="Arial" panose="020B0604020202020204" pitchFamily="34" charset="0"/>
            </a:rPr>
            <a:t>Pulmonary Rehabilitation (PR), </a:t>
          </a:r>
          <a:r>
            <a:rPr lang="en-GB" sz="2000" b="0" dirty="0">
              <a:latin typeface="Arial" panose="020B0604020202020204" pitchFamily="34" charset="0"/>
              <a:cs typeface="Arial" panose="020B0604020202020204" pitchFamily="34" charset="0"/>
            </a:rPr>
            <a:t>which </a:t>
          </a:r>
          <a:r>
            <a:rPr lang="en-GB" sz="2000" dirty="0">
              <a:latin typeface="Arial" panose="020B0604020202020204" pitchFamily="34" charset="0"/>
              <a:cs typeface="Arial" panose="020B0604020202020204" pitchFamily="34" charset="0"/>
            </a:rPr>
            <a:t>improves breathlessness, exercise capacity and quality of life.</a:t>
          </a:r>
          <a:br>
            <a:rPr lang="en-GB" sz="2000" dirty="0">
              <a:latin typeface="Arial" panose="020B0604020202020204" pitchFamily="34" charset="0"/>
              <a:cs typeface="Arial" panose="020B0604020202020204" pitchFamily="34" charset="0"/>
            </a:rPr>
          </a:br>
          <a:r>
            <a:rPr lang="en-GB" sz="1600" b="0" i="1" dirty="0">
              <a:latin typeface="Arial" panose="020B0604020202020204" pitchFamily="34" charset="0"/>
              <a:cs typeface="Arial" panose="020B0604020202020204" pitchFamily="34" charset="0"/>
            </a:rPr>
            <a:t>(NHS England, 2024)</a:t>
          </a:r>
          <a:endParaRPr lang="en-US" sz="1600" b="0" i="1" dirty="0">
            <a:latin typeface="Arial" panose="020B0604020202020204" pitchFamily="34" charset="0"/>
            <a:cs typeface="Arial" panose="020B0604020202020204" pitchFamily="34" charset="0"/>
          </a:endParaRPr>
        </a:p>
      </dgm:t>
    </dgm:pt>
    <dgm:pt modelId="{77BA3087-71CC-4367-98B2-0A2DB1837AE8}" type="parTrans" cxnId="{B30763DC-76BE-4C5A-85C7-17986B9BA872}">
      <dgm:prSet/>
      <dgm:spPr/>
      <dgm:t>
        <a:bodyPr/>
        <a:lstStyle/>
        <a:p>
          <a:endParaRPr lang="en-US"/>
        </a:p>
      </dgm:t>
    </dgm:pt>
    <dgm:pt modelId="{622B3A81-7A10-41A5-9DD0-30B643546AF2}" type="sibTrans" cxnId="{B30763DC-76BE-4C5A-85C7-17986B9BA872}">
      <dgm:prSet/>
      <dgm:spPr/>
      <dgm:t>
        <a:bodyPr/>
        <a:lstStyle/>
        <a:p>
          <a:endParaRPr lang="en-US"/>
        </a:p>
      </dgm:t>
    </dgm:pt>
    <dgm:pt modelId="{AB7E19A6-AD07-470B-8C4A-83CB9ACCA512}" type="pres">
      <dgm:prSet presAssocID="{E58F2979-2D91-42B9-98A1-342B7E7C0C83}" presName="diagram" presStyleCnt="0">
        <dgm:presLayoutVars>
          <dgm:dir/>
          <dgm:resizeHandles val="exact"/>
        </dgm:presLayoutVars>
      </dgm:prSet>
      <dgm:spPr/>
    </dgm:pt>
    <dgm:pt modelId="{CA243A24-76B9-4CA5-9A3A-EECB65EB3834}" type="pres">
      <dgm:prSet presAssocID="{B7EC884E-EA80-41F6-81CE-3CE5ED1D1C5C}" presName="node" presStyleLbl="node1" presStyleIdx="0" presStyleCnt="4" custScaleX="177255" custLinFactNeighborX="-62004" custLinFactNeighborY="-1615">
        <dgm:presLayoutVars>
          <dgm:bulletEnabled val="1"/>
        </dgm:presLayoutVars>
      </dgm:prSet>
      <dgm:spPr/>
    </dgm:pt>
    <dgm:pt modelId="{87ACDB4D-512B-4383-B784-5139583D66DF}" type="pres">
      <dgm:prSet presAssocID="{372E22D9-103C-4BFB-A897-71B147705146}" presName="sibTrans" presStyleLbl="sibTrans2D1" presStyleIdx="0" presStyleCnt="3"/>
      <dgm:spPr/>
    </dgm:pt>
    <dgm:pt modelId="{B17A6CE5-26D4-4564-AB13-88AE5E5F2CA8}" type="pres">
      <dgm:prSet presAssocID="{372E22D9-103C-4BFB-A897-71B147705146}" presName="connectorText" presStyleLbl="sibTrans2D1" presStyleIdx="0" presStyleCnt="3"/>
      <dgm:spPr/>
    </dgm:pt>
    <dgm:pt modelId="{F8BEF7B8-F2FF-4507-A188-B7A08965418B}" type="pres">
      <dgm:prSet presAssocID="{E06227DE-DB90-4C98-AEC3-91EED3BF064A}" presName="node" presStyleLbl="node1" presStyleIdx="1" presStyleCnt="4" custScaleX="192769" custLinFactNeighborX="11236" custLinFactNeighborY="-1615">
        <dgm:presLayoutVars>
          <dgm:bulletEnabled val="1"/>
        </dgm:presLayoutVars>
      </dgm:prSet>
      <dgm:spPr/>
    </dgm:pt>
    <dgm:pt modelId="{364137DE-437F-4194-8A81-8AD092B12A9F}" type="pres">
      <dgm:prSet presAssocID="{745BB132-55D6-4EF1-BCB6-965DF58E4912}" presName="sibTrans" presStyleLbl="sibTrans2D1" presStyleIdx="1" presStyleCnt="3"/>
      <dgm:spPr/>
    </dgm:pt>
    <dgm:pt modelId="{9F027ECF-7372-4770-9879-39E42D9AF9A1}" type="pres">
      <dgm:prSet presAssocID="{745BB132-55D6-4EF1-BCB6-965DF58E4912}" presName="connectorText" presStyleLbl="sibTrans2D1" presStyleIdx="1" presStyleCnt="3"/>
      <dgm:spPr/>
    </dgm:pt>
    <dgm:pt modelId="{7F4ACAB3-7029-4469-B533-A955B78D002A}" type="pres">
      <dgm:prSet presAssocID="{81038374-836E-43B7-857B-9A8B07E914CD}" presName="node" presStyleLbl="node1" presStyleIdx="2" presStyleCnt="4" custScaleX="191878" custLinFactNeighborX="10819" custLinFactNeighborY="4023">
        <dgm:presLayoutVars>
          <dgm:bulletEnabled val="1"/>
        </dgm:presLayoutVars>
      </dgm:prSet>
      <dgm:spPr/>
    </dgm:pt>
    <dgm:pt modelId="{BB2B6C96-C22B-468A-94AE-168521DFE4E4}" type="pres">
      <dgm:prSet presAssocID="{93AF4FD9-E4DD-44EA-ACF5-60823C82E42E}" presName="sibTrans" presStyleLbl="sibTrans2D1" presStyleIdx="2" presStyleCnt="3"/>
      <dgm:spPr/>
    </dgm:pt>
    <dgm:pt modelId="{7FCFF11D-A83D-454E-B1A8-A1C17FE50C6A}" type="pres">
      <dgm:prSet presAssocID="{93AF4FD9-E4DD-44EA-ACF5-60823C82E42E}" presName="connectorText" presStyleLbl="sibTrans2D1" presStyleIdx="2" presStyleCnt="3"/>
      <dgm:spPr/>
    </dgm:pt>
    <dgm:pt modelId="{8757938F-BD98-44A2-B971-094261D86652}" type="pres">
      <dgm:prSet presAssocID="{15F0DBF2-0256-4B03-ABBF-5864CBF3C9FF}" presName="node" presStyleLbl="node1" presStyleIdx="3" presStyleCnt="4" custScaleX="171092" custLinFactNeighborX="-34021" custLinFactNeighborY="-3002">
        <dgm:presLayoutVars>
          <dgm:bulletEnabled val="1"/>
        </dgm:presLayoutVars>
      </dgm:prSet>
      <dgm:spPr/>
    </dgm:pt>
  </dgm:ptLst>
  <dgm:cxnLst>
    <dgm:cxn modelId="{1BA2320A-A638-45C6-9990-F9050466EC84}" type="presOf" srcId="{372E22D9-103C-4BFB-A897-71B147705146}" destId="{B17A6CE5-26D4-4564-AB13-88AE5E5F2CA8}" srcOrd="1" destOrd="0" presId="urn:microsoft.com/office/officeart/2005/8/layout/process5"/>
    <dgm:cxn modelId="{D843B50B-623C-496A-B714-1B1DB5772C7F}" type="presOf" srcId="{E06227DE-DB90-4C98-AEC3-91EED3BF064A}" destId="{F8BEF7B8-F2FF-4507-A188-B7A08965418B}" srcOrd="0" destOrd="0" presId="urn:microsoft.com/office/officeart/2005/8/layout/process5"/>
    <dgm:cxn modelId="{789DA10C-BE90-4804-A6ED-978C6316183B}" type="presOf" srcId="{745BB132-55D6-4EF1-BCB6-965DF58E4912}" destId="{364137DE-437F-4194-8A81-8AD092B12A9F}" srcOrd="0" destOrd="0" presId="urn:microsoft.com/office/officeart/2005/8/layout/process5"/>
    <dgm:cxn modelId="{816E5215-6EF8-4511-A468-C86E4948B062}" srcId="{E58F2979-2D91-42B9-98A1-342B7E7C0C83}" destId="{81038374-836E-43B7-857B-9A8B07E914CD}" srcOrd="2" destOrd="0" parTransId="{3CDD817B-B27D-4F86-9FA2-CB4735B3971F}" sibTransId="{93AF4FD9-E4DD-44EA-ACF5-60823C82E42E}"/>
    <dgm:cxn modelId="{FA70D81F-7985-4765-80E4-46606CA63ED6}" type="presOf" srcId="{B7EC884E-EA80-41F6-81CE-3CE5ED1D1C5C}" destId="{CA243A24-76B9-4CA5-9A3A-EECB65EB3834}" srcOrd="0" destOrd="0" presId="urn:microsoft.com/office/officeart/2005/8/layout/process5"/>
    <dgm:cxn modelId="{0511312D-9108-499D-A8F5-7B388F69C041}" srcId="{E58F2979-2D91-42B9-98A1-342B7E7C0C83}" destId="{B7EC884E-EA80-41F6-81CE-3CE5ED1D1C5C}" srcOrd="0" destOrd="0" parTransId="{A67B48F8-0F9A-4643-A6F5-5A82EC19A6D1}" sibTransId="{372E22D9-103C-4BFB-A897-71B147705146}"/>
    <dgm:cxn modelId="{F88D0C65-14EB-4D30-9DE8-2FFFEBF8840F}" type="presOf" srcId="{81038374-836E-43B7-857B-9A8B07E914CD}" destId="{7F4ACAB3-7029-4469-B533-A955B78D002A}" srcOrd="0" destOrd="0" presId="urn:microsoft.com/office/officeart/2005/8/layout/process5"/>
    <dgm:cxn modelId="{D739C349-D6E5-476E-8AB7-6B233E8DF814}" type="presOf" srcId="{372E22D9-103C-4BFB-A897-71B147705146}" destId="{87ACDB4D-512B-4383-B784-5139583D66DF}" srcOrd="0" destOrd="0" presId="urn:microsoft.com/office/officeart/2005/8/layout/process5"/>
    <dgm:cxn modelId="{1F7EEC51-3F9E-485B-837A-13C59407D9F9}" type="presOf" srcId="{15F0DBF2-0256-4B03-ABBF-5864CBF3C9FF}" destId="{8757938F-BD98-44A2-B971-094261D86652}" srcOrd="0" destOrd="0" presId="urn:microsoft.com/office/officeart/2005/8/layout/process5"/>
    <dgm:cxn modelId="{955B2AA3-2E39-4C02-9E9A-89AA1E3B3F65}" type="presOf" srcId="{745BB132-55D6-4EF1-BCB6-965DF58E4912}" destId="{9F027ECF-7372-4770-9879-39E42D9AF9A1}" srcOrd="1" destOrd="0" presId="urn:microsoft.com/office/officeart/2005/8/layout/process5"/>
    <dgm:cxn modelId="{7433ABC7-D9DF-4166-B2C0-6FA4362947AF}" type="presOf" srcId="{E58F2979-2D91-42B9-98A1-342B7E7C0C83}" destId="{AB7E19A6-AD07-470B-8C4A-83CB9ACCA512}" srcOrd="0" destOrd="0" presId="urn:microsoft.com/office/officeart/2005/8/layout/process5"/>
    <dgm:cxn modelId="{0BCEC3D3-F84E-425B-A6C3-33C9BC3A58FC}" srcId="{E58F2979-2D91-42B9-98A1-342B7E7C0C83}" destId="{E06227DE-DB90-4C98-AEC3-91EED3BF064A}" srcOrd="1" destOrd="0" parTransId="{678B2E61-1981-46A4-882F-2F1448D1BA2E}" sibTransId="{745BB132-55D6-4EF1-BCB6-965DF58E4912}"/>
    <dgm:cxn modelId="{B30763DC-76BE-4C5A-85C7-17986B9BA872}" srcId="{E58F2979-2D91-42B9-98A1-342B7E7C0C83}" destId="{15F0DBF2-0256-4B03-ABBF-5864CBF3C9FF}" srcOrd="3" destOrd="0" parTransId="{77BA3087-71CC-4367-98B2-0A2DB1837AE8}" sibTransId="{622B3A81-7A10-41A5-9DD0-30B643546AF2}"/>
    <dgm:cxn modelId="{2B051EDD-1ACA-4BDD-9E1F-811C0C9F1EEF}" type="presOf" srcId="{93AF4FD9-E4DD-44EA-ACF5-60823C82E42E}" destId="{7FCFF11D-A83D-454E-B1A8-A1C17FE50C6A}" srcOrd="1" destOrd="0" presId="urn:microsoft.com/office/officeart/2005/8/layout/process5"/>
    <dgm:cxn modelId="{41E44BF6-E731-4ED1-A291-EBED0CB7EE53}" type="presOf" srcId="{93AF4FD9-E4DD-44EA-ACF5-60823C82E42E}" destId="{BB2B6C96-C22B-468A-94AE-168521DFE4E4}" srcOrd="0" destOrd="0" presId="urn:microsoft.com/office/officeart/2005/8/layout/process5"/>
    <dgm:cxn modelId="{0B07F0BE-9FF7-4656-B6ED-299AB94FEC63}" type="presParOf" srcId="{AB7E19A6-AD07-470B-8C4A-83CB9ACCA512}" destId="{CA243A24-76B9-4CA5-9A3A-EECB65EB3834}" srcOrd="0" destOrd="0" presId="urn:microsoft.com/office/officeart/2005/8/layout/process5"/>
    <dgm:cxn modelId="{A80F3684-481B-45B6-9021-C76CC298C335}" type="presParOf" srcId="{AB7E19A6-AD07-470B-8C4A-83CB9ACCA512}" destId="{87ACDB4D-512B-4383-B784-5139583D66DF}" srcOrd="1" destOrd="0" presId="urn:microsoft.com/office/officeart/2005/8/layout/process5"/>
    <dgm:cxn modelId="{C2D90DDC-54DF-4402-9C2A-C9160BC78557}" type="presParOf" srcId="{87ACDB4D-512B-4383-B784-5139583D66DF}" destId="{B17A6CE5-26D4-4564-AB13-88AE5E5F2CA8}" srcOrd="0" destOrd="0" presId="urn:microsoft.com/office/officeart/2005/8/layout/process5"/>
    <dgm:cxn modelId="{047370B2-30C5-4269-86BE-8F0507B3BC4F}" type="presParOf" srcId="{AB7E19A6-AD07-470B-8C4A-83CB9ACCA512}" destId="{F8BEF7B8-F2FF-4507-A188-B7A08965418B}" srcOrd="2" destOrd="0" presId="urn:microsoft.com/office/officeart/2005/8/layout/process5"/>
    <dgm:cxn modelId="{8D0730BC-2ACB-4E1B-8AB1-73BC63D4C6E1}" type="presParOf" srcId="{AB7E19A6-AD07-470B-8C4A-83CB9ACCA512}" destId="{364137DE-437F-4194-8A81-8AD092B12A9F}" srcOrd="3" destOrd="0" presId="urn:microsoft.com/office/officeart/2005/8/layout/process5"/>
    <dgm:cxn modelId="{AFEDEEB4-5989-4132-B53E-43B7D5ACD239}" type="presParOf" srcId="{364137DE-437F-4194-8A81-8AD092B12A9F}" destId="{9F027ECF-7372-4770-9879-39E42D9AF9A1}" srcOrd="0" destOrd="0" presId="urn:microsoft.com/office/officeart/2005/8/layout/process5"/>
    <dgm:cxn modelId="{740BC650-3CE6-4FD6-A706-9FAFC95DEA59}" type="presParOf" srcId="{AB7E19A6-AD07-470B-8C4A-83CB9ACCA512}" destId="{7F4ACAB3-7029-4469-B533-A955B78D002A}" srcOrd="4" destOrd="0" presId="urn:microsoft.com/office/officeart/2005/8/layout/process5"/>
    <dgm:cxn modelId="{82EB56FC-15C4-4D15-B9F7-75A2F321C688}" type="presParOf" srcId="{AB7E19A6-AD07-470B-8C4A-83CB9ACCA512}" destId="{BB2B6C96-C22B-468A-94AE-168521DFE4E4}" srcOrd="5" destOrd="0" presId="urn:microsoft.com/office/officeart/2005/8/layout/process5"/>
    <dgm:cxn modelId="{BC439758-4AE6-4839-BC24-08DD71EF0FE3}" type="presParOf" srcId="{BB2B6C96-C22B-468A-94AE-168521DFE4E4}" destId="{7FCFF11D-A83D-454E-B1A8-A1C17FE50C6A}" srcOrd="0" destOrd="0" presId="urn:microsoft.com/office/officeart/2005/8/layout/process5"/>
    <dgm:cxn modelId="{BBCAFBE2-BE84-46DA-BB1B-836E3D4EB2D9}" type="presParOf" srcId="{AB7E19A6-AD07-470B-8C4A-83CB9ACCA512}" destId="{8757938F-BD98-44A2-B971-094261D86652}"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86CA62-938D-48B8-9446-9A254C4557D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BBE5860-0059-4A96-B468-D2F0232D2BD6}">
      <dgm:prSet custT="1"/>
      <dgm:spPr/>
      <dgm:t>
        <a:bodyPr/>
        <a:lstStyle/>
        <a:p>
          <a:pPr>
            <a:lnSpc>
              <a:spcPct val="100000"/>
            </a:lnSpc>
          </a:pPr>
          <a:r>
            <a:rPr lang="en-GB" sz="1600" b="1" i="0" baseline="0" dirty="0">
              <a:latin typeface="Arial" panose="020B0604020202020204" pitchFamily="34" charset="0"/>
              <a:cs typeface="Arial" panose="020B0604020202020204" pitchFamily="34" charset="0"/>
            </a:rPr>
            <a:t>Smoking prevention &amp; cessation</a:t>
          </a:r>
          <a:r>
            <a:rPr lang="en-GB" sz="1600" b="0" i="0" baseline="0" dirty="0">
              <a:latin typeface="Arial" panose="020B0604020202020204" pitchFamily="34" charset="0"/>
              <a:cs typeface="Arial" panose="020B0604020202020204" pitchFamily="34" charset="0"/>
            </a:rPr>
            <a:t> – the most effective way to reduce COPD risk. </a:t>
          </a:r>
          <a:r>
            <a:rPr lang="en-GB" sz="1600" b="0" i="1" baseline="0" dirty="0">
              <a:latin typeface="Arial" panose="020B0604020202020204" pitchFamily="34" charset="0"/>
              <a:cs typeface="Arial" panose="020B0604020202020204" pitchFamily="34" charset="0"/>
            </a:rPr>
            <a:t>(DHSC Smokefree 2030, 2023)</a:t>
          </a:r>
          <a:endParaRPr lang="en-US" sz="1600" b="0" i="1" dirty="0">
            <a:latin typeface="Arial" panose="020B0604020202020204" pitchFamily="34" charset="0"/>
            <a:cs typeface="Arial" panose="020B0604020202020204" pitchFamily="34" charset="0"/>
          </a:endParaRPr>
        </a:p>
      </dgm:t>
    </dgm:pt>
    <dgm:pt modelId="{CA93BD1B-ED96-4232-BEE2-0EC72AF02832}" type="parTrans" cxnId="{4158BBAD-1964-422F-9EC3-34B28A7EC721}">
      <dgm:prSet/>
      <dgm:spPr/>
      <dgm:t>
        <a:bodyPr/>
        <a:lstStyle/>
        <a:p>
          <a:endParaRPr lang="en-US"/>
        </a:p>
      </dgm:t>
    </dgm:pt>
    <dgm:pt modelId="{064F78D5-2803-4685-B8D2-DAF19830B966}" type="sibTrans" cxnId="{4158BBAD-1964-422F-9EC3-34B28A7EC721}">
      <dgm:prSet/>
      <dgm:spPr/>
      <dgm:t>
        <a:bodyPr/>
        <a:lstStyle/>
        <a:p>
          <a:endParaRPr lang="en-US"/>
        </a:p>
      </dgm:t>
    </dgm:pt>
    <dgm:pt modelId="{6D8B93F6-1D78-445B-95E2-D371CDD886DC}">
      <dgm:prSet custT="1"/>
      <dgm:spPr/>
      <dgm:t>
        <a:bodyPr/>
        <a:lstStyle/>
        <a:p>
          <a:pPr>
            <a:lnSpc>
              <a:spcPct val="100000"/>
            </a:lnSpc>
          </a:pPr>
          <a:r>
            <a:rPr lang="en-GB" sz="1600" b="1" i="0" baseline="0" dirty="0">
              <a:latin typeface="Arial" panose="020B0604020202020204" pitchFamily="34" charset="0"/>
              <a:cs typeface="Arial" panose="020B0604020202020204" pitchFamily="34" charset="0"/>
            </a:rPr>
            <a:t>Reducing exposure to air pollution</a:t>
          </a:r>
          <a:r>
            <a:rPr lang="en-GB" sz="1600" b="0" i="0" baseline="0" dirty="0">
              <a:latin typeface="Arial" panose="020B0604020202020204" pitchFamily="34" charset="0"/>
              <a:cs typeface="Arial" panose="020B0604020202020204" pitchFamily="34" charset="0"/>
            </a:rPr>
            <a:t> – advice for people in high-pollution areas; UKHSA monitors local risk</a:t>
          </a:r>
          <a:r>
            <a:rPr lang="en-GB" sz="1600" b="1" i="1" baseline="0" dirty="0">
              <a:latin typeface="Arial" panose="020B0604020202020204" pitchFamily="34" charset="0"/>
              <a:cs typeface="Arial" panose="020B0604020202020204" pitchFamily="34" charset="0"/>
            </a:rPr>
            <a:t>. </a:t>
          </a:r>
          <a:r>
            <a:rPr lang="en-GB" sz="1600" b="0" i="1" baseline="0" dirty="0">
              <a:latin typeface="Arial" panose="020B0604020202020204" pitchFamily="34" charset="0"/>
              <a:cs typeface="Arial" panose="020B0604020202020204" pitchFamily="34" charset="0"/>
            </a:rPr>
            <a:t>(UKHSA, 2025)</a:t>
          </a:r>
          <a:endParaRPr lang="en-US" sz="1600" b="0" i="1" dirty="0">
            <a:latin typeface="Arial" panose="020B0604020202020204" pitchFamily="34" charset="0"/>
            <a:cs typeface="Arial" panose="020B0604020202020204" pitchFamily="34" charset="0"/>
          </a:endParaRPr>
        </a:p>
      </dgm:t>
    </dgm:pt>
    <dgm:pt modelId="{0DBF6A99-203E-4280-8CF6-0A91E80D95E4}" type="parTrans" cxnId="{E6BB6E66-C695-42F0-95D2-0CB47D6EB1FC}">
      <dgm:prSet/>
      <dgm:spPr/>
      <dgm:t>
        <a:bodyPr/>
        <a:lstStyle/>
        <a:p>
          <a:endParaRPr lang="en-US"/>
        </a:p>
      </dgm:t>
    </dgm:pt>
    <dgm:pt modelId="{90043E2B-DA12-4C42-90B6-440839A7E855}" type="sibTrans" cxnId="{E6BB6E66-C695-42F0-95D2-0CB47D6EB1FC}">
      <dgm:prSet/>
      <dgm:spPr/>
      <dgm:t>
        <a:bodyPr/>
        <a:lstStyle/>
        <a:p>
          <a:endParaRPr lang="en-US"/>
        </a:p>
      </dgm:t>
    </dgm:pt>
    <dgm:pt modelId="{8C8349CC-DD48-4266-950C-6B4CAE85EC85}">
      <dgm:prSet custT="1"/>
      <dgm:spPr/>
      <dgm:t>
        <a:bodyPr/>
        <a:lstStyle/>
        <a:p>
          <a:pPr>
            <a:lnSpc>
              <a:spcPct val="100000"/>
            </a:lnSpc>
          </a:pPr>
          <a:r>
            <a:rPr lang="en-GB" sz="1600" b="1" i="0" baseline="0" dirty="0">
              <a:latin typeface="Arial" panose="020B0604020202020204" pitchFamily="34" charset="0"/>
              <a:cs typeface="Arial" panose="020B0604020202020204" pitchFamily="34" charset="0"/>
            </a:rPr>
            <a:t>Workplace protection</a:t>
          </a:r>
          <a:r>
            <a:rPr lang="en-GB" sz="1600" b="0" i="0" baseline="0" dirty="0">
              <a:latin typeface="Arial" panose="020B0604020202020204" pitchFamily="34" charset="0"/>
              <a:cs typeface="Arial" panose="020B0604020202020204" pitchFamily="34" charset="0"/>
            </a:rPr>
            <a:t> – reduce exposure to dust, fumes, and chemicals in construction, manufacturing, and industrial jobs. </a:t>
          </a:r>
          <a:r>
            <a:rPr lang="en-GB" sz="1600" b="0" i="1" baseline="0" dirty="0">
              <a:latin typeface="Arial" panose="020B0604020202020204" pitchFamily="34" charset="0"/>
              <a:cs typeface="Arial" panose="020B0604020202020204" pitchFamily="34" charset="0"/>
            </a:rPr>
            <a:t>(HSE, 2024)</a:t>
          </a:r>
          <a:endParaRPr lang="en-US" sz="1600" b="0" i="1" dirty="0">
            <a:latin typeface="Arial" panose="020B0604020202020204" pitchFamily="34" charset="0"/>
            <a:cs typeface="Arial" panose="020B0604020202020204" pitchFamily="34" charset="0"/>
          </a:endParaRPr>
        </a:p>
      </dgm:t>
    </dgm:pt>
    <dgm:pt modelId="{CC73BBBE-B092-41AE-A4C8-596F9941C028}" type="parTrans" cxnId="{8C75A26C-78F5-48F3-99DF-BFE7C5F5FE00}">
      <dgm:prSet/>
      <dgm:spPr/>
      <dgm:t>
        <a:bodyPr/>
        <a:lstStyle/>
        <a:p>
          <a:endParaRPr lang="en-US"/>
        </a:p>
      </dgm:t>
    </dgm:pt>
    <dgm:pt modelId="{86C074FA-47D7-49D9-9213-200AC6085C37}" type="sibTrans" cxnId="{8C75A26C-78F5-48F3-99DF-BFE7C5F5FE00}">
      <dgm:prSet/>
      <dgm:spPr/>
      <dgm:t>
        <a:bodyPr/>
        <a:lstStyle/>
        <a:p>
          <a:endParaRPr lang="en-US"/>
        </a:p>
      </dgm:t>
    </dgm:pt>
    <dgm:pt modelId="{61EDB5F1-1F1E-4005-9C40-2E45CF902540}">
      <dgm:prSet custT="1"/>
      <dgm:spPr/>
      <dgm:t>
        <a:bodyPr/>
        <a:lstStyle/>
        <a:p>
          <a:pPr>
            <a:lnSpc>
              <a:spcPct val="100000"/>
            </a:lnSpc>
          </a:pPr>
          <a:r>
            <a:rPr lang="en-GB" sz="1600" b="1" i="0" baseline="0" dirty="0">
              <a:latin typeface="Arial" panose="020B0604020202020204" pitchFamily="34" charset="0"/>
              <a:cs typeface="Arial" panose="020B0604020202020204" pitchFamily="34" charset="0"/>
            </a:rPr>
            <a:t>Vaccination programmes</a:t>
          </a:r>
          <a:r>
            <a:rPr lang="en-GB" sz="1600" b="0" i="0" baseline="0" dirty="0">
              <a:latin typeface="Arial" panose="020B0604020202020204" pitchFamily="34" charset="0"/>
              <a:cs typeface="Arial" panose="020B0604020202020204" pitchFamily="34" charset="0"/>
            </a:rPr>
            <a:t> – flu, pneumococcal, and COVID-19 boosters help prevent infections that worsen COPD. </a:t>
          </a:r>
          <a:r>
            <a:rPr lang="en-GB" sz="1600" b="0" i="1" baseline="0" dirty="0">
              <a:latin typeface="Arial" panose="020B0604020202020204" pitchFamily="34" charset="0"/>
              <a:cs typeface="Arial" panose="020B0604020202020204" pitchFamily="34" charset="0"/>
            </a:rPr>
            <a:t>(NHS England, 2024)</a:t>
          </a:r>
          <a:endParaRPr lang="en-US" sz="1600" b="0" i="1" dirty="0">
            <a:latin typeface="Arial" panose="020B0604020202020204" pitchFamily="34" charset="0"/>
            <a:cs typeface="Arial" panose="020B0604020202020204" pitchFamily="34" charset="0"/>
          </a:endParaRPr>
        </a:p>
      </dgm:t>
    </dgm:pt>
    <dgm:pt modelId="{1C336A01-1D9A-4A9D-8F8C-DFB605B3AF27}" type="parTrans" cxnId="{C22B7B19-9C4A-4E42-ABE4-FC3E760F4CBA}">
      <dgm:prSet/>
      <dgm:spPr/>
      <dgm:t>
        <a:bodyPr/>
        <a:lstStyle/>
        <a:p>
          <a:endParaRPr lang="en-US"/>
        </a:p>
      </dgm:t>
    </dgm:pt>
    <dgm:pt modelId="{BC39C158-A6F0-44FD-A53C-6157EA70C35D}" type="sibTrans" cxnId="{C22B7B19-9C4A-4E42-ABE4-FC3E760F4CBA}">
      <dgm:prSet/>
      <dgm:spPr/>
      <dgm:t>
        <a:bodyPr/>
        <a:lstStyle/>
        <a:p>
          <a:endParaRPr lang="en-US"/>
        </a:p>
      </dgm:t>
    </dgm:pt>
    <dgm:pt modelId="{19610750-9E34-4672-95A6-EE5B33B053FE}">
      <dgm:prSet custT="1"/>
      <dgm:spPr/>
      <dgm:t>
        <a:bodyPr/>
        <a:lstStyle/>
        <a:p>
          <a:pPr>
            <a:lnSpc>
              <a:spcPct val="100000"/>
            </a:lnSpc>
          </a:pPr>
          <a:r>
            <a:rPr lang="en-GB" sz="1600" b="1" i="0" baseline="0" dirty="0">
              <a:latin typeface="Arial" panose="020B0604020202020204" pitchFamily="34" charset="0"/>
              <a:cs typeface="Arial" panose="020B0604020202020204" pitchFamily="34" charset="0"/>
            </a:rPr>
            <a:t>Early diagnosis &amp; case-finding</a:t>
          </a:r>
          <a:r>
            <a:rPr lang="en-GB" sz="1600" b="0" i="0" baseline="0" dirty="0">
              <a:latin typeface="Arial" panose="020B0604020202020204" pitchFamily="34" charset="0"/>
              <a:cs typeface="Arial" panose="020B0604020202020204" pitchFamily="34" charset="0"/>
            </a:rPr>
            <a:t> in high-risk individuals (smokers, ex-smokers, recurrent chest infections). </a:t>
          </a:r>
          <a:r>
            <a:rPr lang="en-GB" sz="1600" b="0" i="1" baseline="0" dirty="0">
              <a:latin typeface="Arial" panose="020B0604020202020204" pitchFamily="34" charset="0"/>
              <a:cs typeface="Arial" panose="020B0604020202020204" pitchFamily="34" charset="0"/>
            </a:rPr>
            <a:t>(NICE NG115, 2023)</a:t>
          </a:r>
          <a:endParaRPr lang="en-US" sz="1600" b="0" i="1" dirty="0">
            <a:latin typeface="Arial" panose="020B0604020202020204" pitchFamily="34" charset="0"/>
            <a:cs typeface="Arial" panose="020B0604020202020204" pitchFamily="34" charset="0"/>
          </a:endParaRPr>
        </a:p>
      </dgm:t>
    </dgm:pt>
    <dgm:pt modelId="{B6CA1DAC-3153-450B-A37D-381A4FC7A95B}" type="parTrans" cxnId="{CF8DF637-DD38-488A-B06C-7884D1CA3C77}">
      <dgm:prSet/>
      <dgm:spPr/>
      <dgm:t>
        <a:bodyPr/>
        <a:lstStyle/>
        <a:p>
          <a:endParaRPr lang="en-US"/>
        </a:p>
      </dgm:t>
    </dgm:pt>
    <dgm:pt modelId="{BBDA99EF-150D-4DCB-8A57-2899C2707D7B}" type="sibTrans" cxnId="{CF8DF637-DD38-488A-B06C-7884D1CA3C77}">
      <dgm:prSet/>
      <dgm:spPr/>
      <dgm:t>
        <a:bodyPr/>
        <a:lstStyle/>
        <a:p>
          <a:endParaRPr lang="en-US"/>
        </a:p>
      </dgm:t>
    </dgm:pt>
    <dgm:pt modelId="{8222FC91-892B-4595-9834-48BF066A5F0C}" type="pres">
      <dgm:prSet presAssocID="{5786CA62-938D-48B8-9446-9A254C4557D6}" presName="root" presStyleCnt="0">
        <dgm:presLayoutVars>
          <dgm:dir/>
          <dgm:resizeHandles val="exact"/>
        </dgm:presLayoutVars>
      </dgm:prSet>
      <dgm:spPr/>
    </dgm:pt>
    <dgm:pt modelId="{7534BD6A-35EA-4D98-AA51-6E0A1E3FDD7F}" type="pres">
      <dgm:prSet presAssocID="{2BBE5860-0059-4A96-B468-D2F0232D2BD6}" presName="compNode" presStyleCnt="0"/>
      <dgm:spPr/>
    </dgm:pt>
    <dgm:pt modelId="{1614F5FE-DED7-4553-B460-D8BCA3AEB052}" type="pres">
      <dgm:prSet presAssocID="{2BBE5860-0059-4A96-B468-D2F0232D2BD6}" presName="bgRect" presStyleLbl="bgShp" presStyleIdx="0" presStyleCnt="5" custLinFactNeighborX="3150" custLinFactNeighborY="3645"/>
      <dgm:spPr/>
    </dgm:pt>
    <dgm:pt modelId="{A2E366BF-60AF-4AA8-882C-B10D40A6ADEF}" type="pres">
      <dgm:prSet presAssocID="{2BBE5860-0059-4A96-B468-D2F0232D2BD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oking"/>
        </a:ext>
      </dgm:extLst>
    </dgm:pt>
    <dgm:pt modelId="{46D7D723-805D-4F1F-AD4D-1449CBAD7621}" type="pres">
      <dgm:prSet presAssocID="{2BBE5860-0059-4A96-B468-D2F0232D2BD6}" presName="spaceRect" presStyleCnt="0"/>
      <dgm:spPr/>
    </dgm:pt>
    <dgm:pt modelId="{DFFBEAFB-19FE-449B-8C8D-C3655914E5C7}" type="pres">
      <dgm:prSet presAssocID="{2BBE5860-0059-4A96-B468-D2F0232D2BD6}" presName="parTx" presStyleLbl="revTx" presStyleIdx="0" presStyleCnt="5">
        <dgm:presLayoutVars>
          <dgm:chMax val="0"/>
          <dgm:chPref val="0"/>
        </dgm:presLayoutVars>
      </dgm:prSet>
      <dgm:spPr/>
    </dgm:pt>
    <dgm:pt modelId="{4967783D-AFB6-4FF3-8A52-0D002960EE61}" type="pres">
      <dgm:prSet presAssocID="{064F78D5-2803-4685-B8D2-DAF19830B966}" presName="sibTrans" presStyleCnt="0"/>
      <dgm:spPr/>
    </dgm:pt>
    <dgm:pt modelId="{E70F971B-4501-478E-A6E6-9807E4FE931B}" type="pres">
      <dgm:prSet presAssocID="{6D8B93F6-1D78-445B-95E2-D371CDD886DC}" presName="compNode" presStyleCnt="0"/>
      <dgm:spPr/>
    </dgm:pt>
    <dgm:pt modelId="{09655D23-A6D2-4177-96CE-C511FF1B79F8}" type="pres">
      <dgm:prSet presAssocID="{6D8B93F6-1D78-445B-95E2-D371CDD886DC}" presName="bgRect" presStyleLbl="bgShp" presStyleIdx="1" presStyleCnt="5" custLinFactNeighborX="6430" custLinFactNeighborY="3633"/>
      <dgm:spPr/>
    </dgm:pt>
    <dgm:pt modelId="{00D68C87-3480-412E-A51B-CFBE5AF6D829}" type="pres">
      <dgm:prSet presAssocID="{6D8B93F6-1D78-445B-95E2-D371CDD886D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No Smoking"/>
        </a:ext>
      </dgm:extLst>
    </dgm:pt>
    <dgm:pt modelId="{5FC6A517-F86D-4FAE-ABB4-0EEC580C3873}" type="pres">
      <dgm:prSet presAssocID="{6D8B93F6-1D78-445B-95E2-D371CDD886DC}" presName="spaceRect" presStyleCnt="0"/>
      <dgm:spPr/>
    </dgm:pt>
    <dgm:pt modelId="{0B69BDAE-F9BB-4E11-936C-987511355BB0}" type="pres">
      <dgm:prSet presAssocID="{6D8B93F6-1D78-445B-95E2-D371CDD886DC}" presName="parTx" presStyleLbl="revTx" presStyleIdx="1" presStyleCnt="5">
        <dgm:presLayoutVars>
          <dgm:chMax val="0"/>
          <dgm:chPref val="0"/>
        </dgm:presLayoutVars>
      </dgm:prSet>
      <dgm:spPr/>
    </dgm:pt>
    <dgm:pt modelId="{4B52CB42-CEC3-4C1A-9C55-25828D067FC6}" type="pres">
      <dgm:prSet presAssocID="{90043E2B-DA12-4C42-90B6-440839A7E855}" presName="sibTrans" presStyleCnt="0"/>
      <dgm:spPr/>
    </dgm:pt>
    <dgm:pt modelId="{FE1ECB26-2BF2-4377-AA55-51C790FDB084}" type="pres">
      <dgm:prSet presAssocID="{8C8349CC-DD48-4266-950C-6B4CAE85EC85}" presName="compNode" presStyleCnt="0"/>
      <dgm:spPr/>
    </dgm:pt>
    <dgm:pt modelId="{1A96DCA4-30A2-49CD-B909-F444B53431F8}" type="pres">
      <dgm:prSet presAssocID="{8C8349CC-DD48-4266-950C-6B4CAE85EC85}" presName="bgRect" presStyleLbl="bgShp" presStyleIdx="2" presStyleCnt="5"/>
      <dgm:spPr/>
    </dgm:pt>
    <dgm:pt modelId="{AA44488F-2056-49D4-B594-298B634BD59B}" type="pres">
      <dgm:prSet presAssocID="{8C8349CC-DD48-4266-950C-6B4CAE85EC8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obot"/>
        </a:ext>
      </dgm:extLst>
    </dgm:pt>
    <dgm:pt modelId="{B71CBAC2-280D-4BE4-A925-6C49DE618DC0}" type="pres">
      <dgm:prSet presAssocID="{8C8349CC-DD48-4266-950C-6B4CAE85EC85}" presName="spaceRect" presStyleCnt="0"/>
      <dgm:spPr/>
    </dgm:pt>
    <dgm:pt modelId="{71D0CC8E-87C4-4183-856C-0633EAC56284}" type="pres">
      <dgm:prSet presAssocID="{8C8349CC-DD48-4266-950C-6B4CAE85EC85}" presName="parTx" presStyleLbl="revTx" presStyleIdx="2" presStyleCnt="5">
        <dgm:presLayoutVars>
          <dgm:chMax val="0"/>
          <dgm:chPref val="0"/>
        </dgm:presLayoutVars>
      </dgm:prSet>
      <dgm:spPr/>
    </dgm:pt>
    <dgm:pt modelId="{D1BFB288-72DA-41C7-BECE-09C18380B1B0}" type="pres">
      <dgm:prSet presAssocID="{86C074FA-47D7-49D9-9213-200AC6085C37}" presName="sibTrans" presStyleCnt="0"/>
      <dgm:spPr/>
    </dgm:pt>
    <dgm:pt modelId="{76C56DBE-8A02-4626-8EB4-F5EC56C69DEE}" type="pres">
      <dgm:prSet presAssocID="{61EDB5F1-1F1E-4005-9C40-2E45CF902540}" presName="compNode" presStyleCnt="0"/>
      <dgm:spPr/>
    </dgm:pt>
    <dgm:pt modelId="{2AE8FD04-11FF-4DDA-9D9B-52B8D0EE71D4}" type="pres">
      <dgm:prSet presAssocID="{61EDB5F1-1F1E-4005-9C40-2E45CF902540}" presName="bgRect" presStyleLbl="bgShp" presStyleIdx="3" presStyleCnt="5"/>
      <dgm:spPr/>
    </dgm:pt>
    <dgm:pt modelId="{4733B479-A838-4767-88F5-51A41512DE22}" type="pres">
      <dgm:prSet presAssocID="{61EDB5F1-1F1E-4005-9C40-2E45CF90254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ctor"/>
        </a:ext>
      </dgm:extLst>
    </dgm:pt>
    <dgm:pt modelId="{9702A8CD-58A2-4E78-8A8B-109E706ECB97}" type="pres">
      <dgm:prSet presAssocID="{61EDB5F1-1F1E-4005-9C40-2E45CF902540}" presName="spaceRect" presStyleCnt="0"/>
      <dgm:spPr/>
    </dgm:pt>
    <dgm:pt modelId="{2945CAA2-704D-494D-808C-3D8FE125BBD9}" type="pres">
      <dgm:prSet presAssocID="{61EDB5F1-1F1E-4005-9C40-2E45CF902540}" presName="parTx" presStyleLbl="revTx" presStyleIdx="3" presStyleCnt="5">
        <dgm:presLayoutVars>
          <dgm:chMax val="0"/>
          <dgm:chPref val="0"/>
        </dgm:presLayoutVars>
      </dgm:prSet>
      <dgm:spPr/>
    </dgm:pt>
    <dgm:pt modelId="{9ACD06C2-C322-45E4-8364-736D8FD62409}" type="pres">
      <dgm:prSet presAssocID="{BC39C158-A6F0-44FD-A53C-6157EA70C35D}" presName="sibTrans" presStyleCnt="0"/>
      <dgm:spPr/>
    </dgm:pt>
    <dgm:pt modelId="{333C4162-F445-4DD5-863C-02363E06EEDD}" type="pres">
      <dgm:prSet presAssocID="{19610750-9E34-4672-95A6-EE5B33B053FE}" presName="compNode" presStyleCnt="0"/>
      <dgm:spPr/>
    </dgm:pt>
    <dgm:pt modelId="{FDF95FF4-E332-4098-8345-2E1E8834F2D3}" type="pres">
      <dgm:prSet presAssocID="{19610750-9E34-4672-95A6-EE5B33B053FE}" presName="bgRect" presStyleLbl="bgShp" presStyleIdx="4" presStyleCnt="5"/>
      <dgm:spPr/>
    </dgm:pt>
    <dgm:pt modelId="{091785CE-6910-4B37-B61C-E8397658393B}" type="pres">
      <dgm:prSet presAssocID="{19610750-9E34-4672-95A6-EE5B33B053F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Lungs"/>
        </a:ext>
      </dgm:extLst>
    </dgm:pt>
    <dgm:pt modelId="{66B812E0-7CF9-428F-9DB5-61FC2FDCAD48}" type="pres">
      <dgm:prSet presAssocID="{19610750-9E34-4672-95A6-EE5B33B053FE}" presName="spaceRect" presStyleCnt="0"/>
      <dgm:spPr/>
    </dgm:pt>
    <dgm:pt modelId="{1140D9E9-2E62-4909-BFA2-792F884E84F1}" type="pres">
      <dgm:prSet presAssocID="{19610750-9E34-4672-95A6-EE5B33B053FE}" presName="parTx" presStyleLbl="revTx" presStyleIdx="4" presStyleCnt="5">
        <dgm:presLayoutVars>
          <dgm:chMax val="0"/>
          <dgm:chPref val="0"/>
        </dgm:presLayoutVars>
      </dgm:prSet>
      <dgm:spPr/>
    </dgm:pt>
  </dgm:ptLst>
  <dgm:cxnLst>
    <dgm:cxn modelId="{BF771205-D87A-4763-95D9-7F5826B4986B}" type="presOf" srcId="{5786CA62-938D-48B8-9446-9A254C4557D6}" destId="{8222FC91-892B-4595-9834-48BF066A5F0C}" srcOrd="0" destOrd="0" presId="urn:microsoft.com/office/officeart/2018/2/layout/IconVerticalSolidList"/>
    <dgm:cxn modelId="{C22B7B19-9C4A-4E42-ABE4-FC3E760F4CBA}" srcId="{5786CA62-938D-48B8-9446-9A254C4557D6}" destId="{61EDB5F1-1F1E-4005-9C40-2E45CF902540}" srcOrd="3" destOrd="0" parTransId="{1C336A01-1D9A-4A9D-8F8C-DFB605B3AF27}" sibTransId="{BC39C158-A6F0-44FD-A53C-6157EA70C35D}"/>
    <dgm:cxn modelId="{CF8DF637-DD38-488A-B06C-7884D1CA3C77}" srcId="{5786CA62-938D-48B8-9446-9A254C4557D6}" destId="{19610750-9E34-4672-95A6-EE5B33B053FE}" srcOrd="4" destOrd="0" parTransId="{B6CA1DAC-3153-450B-A37D-381A4FC7A95B}" sibTransId="{BBDA99EF-150D-4DCB-8A57-2899C2707D7B}"/>
    <dgm:cxn modelId="{19C87241-62BE-4D84-869F-E299E1A2491C}" type="presOf" srcId="{2BBE5860-0059-4A96-B468-D2F0232D2BD6}" destId="{DFFBEAFB-19FE-449B-8C8D-C3655914E5C7}" srcOrd="0" destOrd="0" presId="urn:microsoft.com/office/officeart/2018/2/layout/IconVerticalSolidList"/>
    <dgm:cxn modelId="{E6BB6E66-C695-42F0-95D2-0CB47D6EB1FC}" srcId="{5786CA62-938D-48B8-9446-9A254C4557D6}" destId="{6D8B93F6-1D78-445B-95E2-D371CDD886DC}" srcOrd="1" destOrd="0" parTransId="{0DBF6A99-203E-4280-8CF6-0A91E80D95E4}" sibTransId="{90043E2B-DA12-4C42-90B6-440839A7E855}"/>
    <dgm:cxn modelId="{8C75A26C-78F5-48F3-99DF-BFE7C5F5FE00}" srcId="{5786CA62-938D-48B8-9446-9A254C4557D6}" destId="{8C8349CC-DD48-4266-950C-6B4CAE85EC85}" srcOrd="2" destOrd="0" parTransId="{CC73BBBE-B092-41AE-A4C8-596F9941C028}" sibTransId="{86C074FA-47D7-49D9-9213-200AC6085C37}"/>
    <dgm:cxn modelId="{B192E552-1430-42B9-98E8-A5A8A02B7952}" type="presOf" srcId="{6D8B93F6-1D78-445B-95E2-D371CDD886DC}" destId="{0B69BDAE-F9BB-4E11-936C-987511355BB0}" srcOrd="0" destOrd="0" presId="urn:microsoft.com/office/officeart/2018/2/layout/IconVerticalSolidList"/>
    <dgm:cxn modelId="{624CCC55-F453-471C-9012-56AE123723AB}" type="presOf" srcId="{8C8349CC-DD48-4266-950C-6B4CAE85EC85}" destId="{71D0CC8E-87C4-4183-856C-0633EAC56284}" srcOrd="0" destOrd="0" presId="urn:microsoft.com/office/officeart/2018/2/layout/IconVerticalSolidList"/>
    <dgm:cxn modelId="{4158BBAD-1964-422F-9EC3-34B28A7EC721}" srcId="{5786CA62-938D-48B8-9446-9A254C4557D6}" destId="{2BBE5860-0059-4A96-B468-D2F0232D2BD6}" srcOrd="0" destOrd="0" parTransId="{CA93BD1B-ED96-4232-BEE2-0EC72AF02832}" sibTransId="{064F78D5-2803-4685-B8D2-DAF19830B966}"/>
    <dgm:cxn modelId="{51A9BFDE-6282-417C-94E2-6517D3EABCD4}" type="presOf" srcId="{61EDB5F1-1F1E-4005-9C40-2E45CF902540}" destId="{2945CAA2-704D-494D-808C-3D8FE125BBD9}" srcOrd="0" destOrd="0" presId="urn:microsoft.com/office/officeart/2018/2/layout/IconVerticalSolidList"/>
    <dgm:cxn modelId="{37BD7EDF-1DC8-4685-A042-63AD58D11A63}" type="presOf" srcId="{19610750-9E34-4672-95A6-EE5B33B053FE}" destId="{1140D9E9-2E62-4909-BFA2-792F884E84F1}" srcOrd="0" destOrd="0" presId="urn:microsoft.com/office/officeart/2018/2/layout/IconVerticalSolidList"/>
    <dgm:cxn modelId="{09485FA3-C931-4881-A44E-4B84F892355D}" type="presParOf" srcId="{8222FC91-892B-4595-9834-48BF066A5F0C}" destId="{7534BD6A-35EA-4D98-AA51-6E0A1E3FDD7F}" srcOrd="0" destOrd="0" presId="urn:microsoft.com/office/officeart/2018/2/layout/IconVerticalSolidList"/>
    <dgm:cxn modelId="{B1B7B4B1-88F5-4F86-A68F-D7DAD4EA8A7D}" type="presParOf" srcId="{7534BD6A-35EA-4D98-AA51-6E0A1E3FDD7F}" destId="{1614F5FE-DED7-4553-B460-D8BCA3AEB052}" srcOrd="0" destOrd="0" presId="urn:microsoft.com/office/officeart/2018/2/layout/IconVerticalSolidList"/>
    <dgm:cxn modelId="{8F3E50BD-914C-4AB7-B491-6D5CFB6551BD}" type="presParOf" srcId="{7534BD6A-35EA-4D98-AA51-6E0A1E3FDD7F}" destId="{A2E366BF-60AF-4AA8-882C-B10D40A6ADEF}" srcOrd="1" destOrd="0" presId="urn:microsoft.com/office/officeart/2018/2/layout/IconVerticalSolidList"/>
    <dgm:cxn modelId="{F7848CFB-8DC0-494B-B88A-1DE309075306}" type="presParOf" srcId="{7534BD6A-35EA-4D98-AA51-6E0A1E3FDD7F}" destId="{46D7D723-805D-4F1F-AD4D-1449CBAD7621}" srcOrd="2" destOrd="0" presId="urn:microsoft.com/office/officeart/2018/2/layout/IconVerticalSolidList"/>
    <dgm:cxn modelId="{49E3C871-E03E-40BC-B1B5-98382F5B4530}" type="presParOf" srcId="{7534BD6A-35EA-4D98-AA51-6E0A1E3FDD7F}" destId="{DFFBEAFB-19FE-449B-8C8D-C3655914E5C7}" srcOrd="3" destOrd="0" presId="urn:microsoft.com/office/officeart/2018/2/layout/IconVerticalSolidList"/>
    <dgm:cxn modelId="{59A6FB9F-E3BE-4113-AB9A-4355D307D835}" type="presParOf" srcId="{8222FC91-892B-4595-9834-48BF066A5F0C}" destId="{4967783D-AFB6-4FF3-8A52-0D002960EE61}" srcOrd="1" destOrd="0" presId="urn:microsoft.com/office/officeart/2018/2/layout/IconVerticalSolidList"/>
    <dgm:cxn modelId="{9FE97224-A699-49FF-8F01-561AD65876E1}" type="presParOf" srcId="{8222FC91-892B-4595-9834-48BF066A5F0C}" destId="{E70F971B-4501-478E-A6E6-9807E4FE931B}" srcOrd="2" destOrd="0" presId="urn:microsoft.com/office/officeart/2018/2/layout/IconVerticalSolidList"/>
    <dgm:cxn modelId="{CAF12FC3-39C1-4164-8CB9-22CEEAB818D4}" type="presParOf" srcId="{E70F971B-4501-478E-A6E6-9807E4FE931B}" destId="{09655D23-A6D2-4177-96CE-C511FF1B79F8}" srcOrd="0" destOrd="0" presId="urn:microsoft.com/office/officeart/2018/2/layout/IconVerticalSolidList"/>
    <dgm:cxn modelId="{330E817D-B88F-490C-ABA7-F021E7E365E9}" type="presParOf" srcId="{E70F971B-4501-478E-A6E6-9807E4FE931B}" destId="{00D68C87-3480-412E-A51B-CFBE5AF6D829}" srcOrd="1" destOrd="0" presId="urn:microsoft.com/office/officeart/2018/2/layout/IconVerticalSolidList"/>
    <dgm:cxn modelId="{3B8D3747-F7E4-4CE3-A325-E97380D6421B}" type="presParOf" srcId="{E70F971B-4501-478E-A6E6-9807E4FE931B}" destId="{5FC6A517-F86D-4FAE-ABB4-0EEC580C3873}" srcOrd="2" destOrd="0" presId="urn:microsoft.com/office/officeart/2018/2/layout/IconVerticalSolidList"/>
    <dgm:cxn modelId="{0CB4B68B-AF1F-4746-AB64-107D86402605}" type="presParOf" srcId="{E70F971B-4501-478E-A6E6-9807E4FE931B}" destId="{0B69BDAE-F9BB-4E11-936C-987511355BB0}" srcOrd="3" destOrd="0" presId="urn:microsoft.com/office/officeart/2018/2/layout/IconVerticalSolidList"/>
    <dgm:cxn modelId="{958C7275-F0A0-4850-87A6-F7AD71F82BC0}" type="presParOf" srcId="{8222FC91-892B-4595-9834-48BF066A5F0C}" destId="{4B52CB42-CEC3-4C1A-9C55-25828D067FC6}" srcOrd="3" destOrd="0" presId="urn:microsoft.com/office/officeart/2018/2/layout/IconVerticalSolidList"/>
    <dgm:cxn modelId="{AC4535D7-D960-4748-A25C-C2E62E85E333}" type="presParOf" srcId="{8222FC91-892B-4595-9834-48BF066A5F0C}" destId="{FE1ECB26-2BF2-4377-AA55-51C790FDB084}" srcOrd="4" destOrd="0" presId="urn:microsoft.com/office/officeart/2018/2/layout/IconVerticalSolidList"/>
    <dgm:cxn modelId="{9753E537-6811-4776-802F-6A24EB5B18B1}" type="presParOf" srcId="{FE1ECB26-2BF2-4377-AA55-51C790FDB084}" destId="{1A96DCA4-30A2-49CD-B909-F444B53431F8}" srcOrd="0" destOrd="0" presId="urn:microsoft.com/office/officeart/2018/2/layout/IconVerticalSolidList"/>
    <dgm:cxn modelId="{A41E7533-88D9-4E7D-86F9-B98328552860}" type="presParOf" srcId="{FE1ECB26-2BF2-4377-AA55-51C790FDB084}" destId="{AA44488F-2056-49D4-B594-298B634BD59B}" srcOrd="1" destOrd="0" presId="urn:microsoft.com/office/officeart/2018/2/layout/IconVerticalSolidList"/>
    <dgm:cxn modelId="{721D4A21-848E-4AB6-ACB3-5300F395C910}" type="presParOf" srcId="{FE1ECB26-2BF2-4377-AA55-51C790FDB084}" destId="{B71CBAC2-280D-4BE4-A925-6C49DE618DC0}" srcOrd="2" destOrd="0" presId="urn:microsoft.com/office/officeart/2018/2/layout/IconVerticalSolidList"/>
    <dgm:cxn modelId="{5AF171BD-FB5E-4E6C-9F47-0C867498BF3F}" type="presParOf" srcId="{FE1ECB26-2BF2-4377-AA55-51C790FDB084}" destId="{71D0CC8E-87C4-4183-856C-0633EAC56284}" srcOrd="3" destOrd="0" presId="urn:microsoft.com/office/officeart/2018/2/layout/IconVerticalSolidList"/>
    <dgm:cxn modelId="{D034F3C6-553E-411F-9F7E-D4746216103A}" type="presParOf" srcId="{8222FC91-892B-4595-9834-48BF066A5F0C}" destId="{D1BFB288-72DA-41C7-BECE-09C18380B1B0}" srcOrd="5" destOrd="0" presId="urn:microsoft.com/office/officeart/2018/2/layout/IconVerticalSolidList"/>
    <dgm:cxn modelId="{39F239F2-3704-44B1-9AAB-04B348895547}" type="presParOf" srcId="{8222FC91-892B-4595-9834-48BF066A5F0C}" destId="{76C56DBE-8A02-4626-8EB4-F5EC56C69DEE}" srcOrd="6" destOrd="0" presId="urn:microsoft.com/office/officeart/2018/2/layout/IconVerticalSolidList"/>
    <dgm:cxn modelId="{7FB0DABA-C0F3-4B96-BA13-407A058D3D26}" type="presParOf" srcId="{76C56DBE-8A02-4626-8EB4-F5EC56C69DEE}" destId="{2AE8FD04-11FF-4DDA-9D9B-52B8D0EE71D4}" srcOrd="0" destOrd="0" presId="urn:microsoft.com/office/officeart/2018/2/layout/IconVerticalSolidList"/>
    <dgm:cxn modelId="{D20B3613-EE44-480C-91BD-4B7DEB7D99D9}" type="presParOf" srcId="{76C56DBE-8A02-4626-8EB4-F5EC56C69DEE}" destId="{4733B479-A838-4767-88F5-51A41512DE22}" srcOrd="1" destOrd="0" presId="urn:microsoft.com/office/officeart/2018/2/layout/IconVerticalSolidList"/>
    <dgm:cxn modelId="{9C67F056-C41E-4631-8B38-5C1F1813FFBE}" type="presParOf" srcId="{76C56DBE-8A02-4626-8EB4-F5EC56C69DEE}" destId="{9702A8CD-58A2-4E78-8A8B-109E706ECB97}" srcOrd="2" destOrd="0" presId="urn:microsoft.com/office/officeart/2018/2/layout/IconVerticalSolidList"/>
    <dgm:cxn modelId="{8845307B-3E88-4A22-BA13-31C7F2298349}" type="presParOf" srcId="{76C56DBE-8A02-4626-8EB4-F5EC56C69DEE}" destId="{2945CAA2-704D-494D-808C-3D8FE125BBD9}" srcOrd="3" destOrd="0" presId="urn:microsoft.com/office/officeart/2018/2/layout/IconVerticalSolidList"/>
    <dgm:cxn modelId="{B1F52070-A42A-4AFE-A81E-D51760152C85}" type="presParOf" srcId="{8222FC91-892B-4595-9834-48BF066A5F0C}" destId="{9ACD06C2-C322-45E4-8364-736D8FD62409}" srcOrd="7" destOrd="0" presId="urn:microsoft.com/office/officeart/2018/2/layout/IconVerticalSolidList"/>
    <dgm:cxn modelId="{845D3E4D-34D9-44E7-8C3B-FDB8A9F5FFBA}" type="presParOf" srcId="{8222FC91-892B-4595-9834-48BF066A5F0C}" destId="{333C4162-F445-4DD5-863C-02363E06EEDD}" srcOrd="8" destOrd="0" presId="urn:microsoft.com/office/officeart/2018/2/layout/IconVerticalSolidList"/>
    <dgm:cxn modelId="{479A84B7-CD51-4053-B212-5E6BA1143FF9}" type="presParOf" srcId="{333C4162-F445-4DD5-863C-02363E06EEDD}" destId="{FDF95FF4-E332-4098-8345-2E1E8834F2D3}" srcOrd="0" destOrd="0" presId="urn:microsoft.com/office/officeart/2018/2/layout/IconVerticalSolidList"/>
    <dgm:cxn modelId="{31D02E9E-4E8D-4F57-8552-53F4DFA63F3B}" type="presParOf" srcId="{333C4162-F445-4DD5-863C-02363E06EEDD}" destId="{091785CE-6910-4B37-B61C-E8397658393B}" srcOrd="1" destOrd="0" presId="urn:microsoft.com/office/officeart/2018/2/layout/IconVerticalSolidList"/>
    <dgm:cxn modelId="{11230290-893E-4A19-BFB4-4706C23CDEBB}" type="presParOf" srcId="{333C4162-F445-4DD5-863C-02363E06EEDD}" destId="{66B812E0-7CF9-428F-9DB5-61FC2FDCAD48}" srcOrd="2" destOrd="0" presId="urn:microsoft.com/office/officeart/2018/2/layout/IconVerticalSolidList"/>
    <dgm:cxn modelId="{3642A920-BA64-4E7F-BD78-C2974740882C}" type="presParOf" srcId="{333C4162-F445-4DD5-863C-02363E06EEDD}" destId="{1140D9E9-2E62-4909-BFA2-792F884E84F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FDD989-C553-4D77-B76D-97A3A40083C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A0B93BC-89F7-402B-8558-9A1F0C22DE53}">
      <dgm:prSet custT="1"/>
      <dgm:spPr/>
      <dgm:t>
        <a:bodyPr/>
        <a:lstStyle/>
        <a:p>
          <a:pPr>
            <a:lnSpc>
              <a:spcPct val="100000"/>
            </a:lnSpc>
          </a:pPr>
          <a:r>
            <a:rPr lang="en-GB" sz="1700" b="1" i="0" baseline="0" dirty="0"/>
            <a:t>1. </a:t>
          </a:r>
          <a:r>
            <a:rPr lang="en-GB" sz="1800" b="1" i="0" baseline="0" dirty="0">
              <a:latin typeface="Arial" panose="020B0604020202020204" pitchFamily="34" charset="0"/>
              <a:cs typeface="Arial" panose="020B0604020202020204" pitchFamily="34" charset="0"/>
            </a:rPr>
            <a:t>Shared Decision Making</a:t>
          </a:r>
          <a:r>
            <a:rPr lang="en-GB" sz="1800" b="1" dirty="0">
              <a:latin typeface="Arial" panose="020B0604020202020204" pitchFamily="34" charset="0"/>
              <a:cs typeface="Arial" panose="020B0604020202020204" pitchFamily="34" charset="0"/>
            </a:rPr>
            <a:t>: </a:t>
          </a:r>
          <a:r>
            <a:rPr lang="en-GB" sz="1800" b="0" i="0" baseline="0" dirty="0">
              <a:latin typeface="Arial" panose="020B0604020202020204" pitchFamily="34" charset="0"/>
              <a:cs typeface="Arial" panose="020B0604020202020204" pitchFamily="34" charset="0"/>
            </a:rPr>
            <a:t>Patients engage with treatment decisions and influence choices related to inhalers, PR enrolment, and smoking cessation support. </a:t>
          </a:r>
          <a:r>
            <a:rPr lang="en-GB" sz="1600" b="0" i="1" baseline="0" dirty="0"/>
            <a:t>(NHS England, 2024)</a:t>
          </a:r>
          <a:endParaRPr lang="en-US" sz="1600" i="1" dirty="0"/>
        </a:p>
      </dgm:t>
    </dgm:pt>
    <dgm:pt modelId="{63A7A926-A6FA-47B2-862D-0ABEEB3F67C6}" type="parTrans" cxnId="{3DAE157F-B90E-484F-97A8-8E7289738448}">
      <dgm:prSet/>
      <dgm:spPr/>
      <dgm:t>
        <a:bodyPr/>
        <a:lstStyle/>
        <a:p>
          <a:endParaRPr lang="en-US"/>
        </a:p>
      </dgm:t>
    </dgm:pt>
    <dgm:pt modelId="{68126B02-2875-4053-88EC-D295F9B3F97C}" type="sibTrans" cxnId="{3DAE157F-B90E-484F-97A8-8E7289738448}">
      <dgm:prSet/>
      <dgm:spPr/>
      <dgm:t>
        <a:bodyPr/>
        <a:lstStyle/>
        <a:p>
          <a:endParaRPr lang="en-US"/>
        </a:p>
      </dgm:t>
    </dgm:pt>
    <dgm:pt modelId="{F7104A3B-F5BC-4D26-BC6E-E460E7741C7A}">
      <dgm:prSet custT="1"/>
      <dgm:spPr/>
      <dgm:t>
        <a:bodyPr/>
        <a:lstStyle/>
        <a:p>
          <a:pPr>
            <a:lnSpc>
              <a:spcPct val="100000"/>
            </a:lnSpc>
          </a:pPr>
          <a:r>
            <a:rPr lang="en-GB" sz="1700" b="1" i="0" baseline="0" dirty="0"/>
            <a:t>2. </a:t>
          </a:r>
          <a:r>
            <a:rPr lang="en-GB" sz="1800" b="1" i="0" baseline="0" dirty="0">
              <a:latin typeface="Arial" panose="020B0604020202020204" pitchFamily="34" charset="0"/>
              <a:cs typeface="Arial" panose="020B0604020202020204" pitchFamily="34" charset="0"/>
            </a:rPr>
            <a:t>Personalised Care &amp; Support Planning</a:t>
          </a:r>
          <a:r>
            <a:rPr lang="en-GB" sz="1800" b="1" dirty="0">
              <a:latin typeface="Arial" panose="020B0604020202020204" pitchFamily="34" charset="0"/>
              <a:cs typeface="Arial" panose="020B0604020202020204" pitchFamily="34" charset="0"/>
            </a:rPr>
            <a:t>: </a:t>
          </a:r>
          <a:r>
            <a:rPr lang="en-GB" sz="1800" b="0" i="0" baseline="0" dirty="0">
              <a:latin typeface="Arial" panose="020B0604020202020204" pitchFamily="34" charset="0"/>
              <a:cs typeface="Arial" panose="020B0604020202020204" pitchFamily="34" charset="0"/>
            </a:rPr>
            <a:t>This will include a written COPD care plan, including the goals and symptom management, as well as a personalised exacerbation action plan</a:t>
          </a:r>
          <a:r>
            <a:rPr lang="en-GB" sz="1700" b="0" i="0" baseline="0" dirty="0"/>
            <a:t>. </a:t>
          </a:r>
          <a:r>
            <a:rPr lang="en-GB" sz="1600" b="0" i="1" baseline="0" dirty="0"/>
            <a:t>(NICE NG115, 2023)</a:t>
          </a:r>
          <a:endParaRPr lang="en-US" sz="1600" i="1" dirty="0"/>
        </a:p>
      </dgm:t>
    </dgm:pt>
    <dgm:pt modelId="{32FDB8DB-434E-44E1-B0BF-69E5E185DB15}" type="parTrans" cxnId="{0E0451FA-73E3-4F44-A97F-5F42B5AE993B}">
      <dgm:prSet/>
      <dgm:spPr/>
      <dgm:t>
        <a:bodyPr/>
        <a:lstStyle/>
        <a:p>
          <a:endParaRPr lang="en-US"/>
        </a:p>
      </dgm:t>
    </dgm:pt>
    <dgm:pt modelId="{346A8C6B-BBD8-4446-844B-843771BB17FA}" type="sibTrans" cxnId="{0E0451FA-73E3-4F44-A97F-5F42B5AE993B}">
      <dgm:prSet/>
      <dgm:spPr/>
      <dgm:t>
        <a:bodyPr/>
        <a:lstStyle/>
        <a:p>
          <a:endParaRPr lang="en-US"/>
        </a:p>
      </dgm:t>
    </dgm:pt>
    <dgm:pt modelId="{F6B07C19-29CA-4120-976C-934D441F8B7C}">
      <dgm:prSet custT="1"/>
      <dgm:spPr/>
      <dgm:t>
        <a:bodyPr/>
        <a:lstStyle/>
        <a:p>
          <a:pPr>
            <a:lnSpc>
              <a:spcPct val="100000"/>
            </a:lnSpc>
          </a:pPr>
          <a:r>
            <a:rPr lang="en-GB" sz="1700" b="1" i="0" baseline="0" dirty="0"/>
            <a:t>3. </a:t>
          </a:r>
          <a:r>
            <a:rPr lang="en-GB" sz="1800" b="1" i="0" baseline="0" dirty="0">
              <a:latin typeface="Arial" panose="020B0604020202020204" pitchFamily="34" charset="0"/>
              <a:cs typeface="Arial" panose="020B0604020202020204" pitchFamily="34" charset="0"/>
            </a:rPr>
            <a:t>Self-Management Support</a:t>
          </a:r>
          <a:r>
            <a:rPr lang="en-GB" sz="1800" b="1" dirty="0">
              <a:latin typeface="Arial" panose="020B0604020202020204" pitchFamily="34" charset="0"/>
              <a:cs typeface="Arial" panose="020B0604020202020204" pitchFamily="34" charset="0"/>
            </a:rPr>
            <a:t>: </a:t>
          </a:r>
          <a:r>
            <a:rPr lang="en-GB" sz="1800" b="0" i="0" baseline="0" dirty="0">
              <a:latin typeface="Arial" panose="020B0604020202020204" pitchFamily="34" charset="0"/>
              <a:cs typeface="Arial" panose="020B0604020202020204" pitchFamily="34" charset="0"/>
            </a:rPr>
            <a:t>Education on inhaler technique, breathlessness control and recognising early flare-ups.</a:t>
          </a:r>
          <a:r>
            <a:rPr lang="en-GB" sz="1700" b="0" i="0" baseline="0" dirty="0"/>
            <a:t> </a:t>
          </a:r>
          <a:r>
            <a:rPr lang="en-GB" sz="1600" b="0" i="1" baseline="0" dirty="0"/>
            <a:t>(Asthma and Lung UK, 2025)</a:t>
          </a:r>
          <a:endParaRPr lang="en-US" sz="1600" i="1" dirty="0"/>
        </a:p>
      </dgm:t>
    </dgm:pt>
    <dgm:pt modelId="{FA22BD9B-B268-42C9-84EE-196DB2744BCB}" type="parTrans" cxnId="{53AED904-4E38-4E6C-84C7-58AAA5CB4F64}">
      <dgm:prSet/>
      <dgm:spPr/>
      <dgm:t>
        <a:bodyPr/>
        <a:lstStyle/>
        <a:p>
          <a:endParaRPr lang="en-US"/>
        </a:p>
      </dgm:t>
    </dgm:pt>
    <dgm:pt modelId="{666DF566-7FAC-4CB5-A93B-724E0A48D7D7}" type="sibTrans" cxnId="{53AED904-4E38-4E6C-84C7-58AAA5CB4F64}">
      <dgm:prSet/>
      <dgm:spPr/>
      <dgm:t>
        <a:bodyPr/>
        <a:lstStyle/>
        <a:p>
          <a:endParaRPr lang="en-US"/>
        </a:p>
      </dgm:t>
    </dgm:pt>
    <dgm:pt modelId="{CE0B07C0-D770-4DB4-9EA1-A3E00A012C05}">
      <dgm:prSet custT="1"/>
      <dgm:spPr/>
      <dgm:t>
        <a:bodyPr/>
        <a:lstStyle/>
        <a:p>
          <a:pPr>
            <a:lnSpc>
              <a:spcPct val="100000"/>
            </a:lnSpc>
          </a:pPr>
          <a:r>
            <a:rPr lang="en-GB" sz="1700" b="1" i="0" baseline="0" dirty="0"/>
            <a:t>4</a:t>
          </a:r>
          <a:r>
            <a:rPr lang="en-GB" sz="1800" b="1" i="0" baseline="0" dirty="0">
              <a:latin typeface="Arial" panose="020B0604020202020204" pitchFamily="34" charset="0"/>
              <a:cs typeface="Arial" panose="020B0604020202020204" pitchFamily="34" charset="0"/>
            </a:rPr>
            <a:t>. Social Prescribing</a:t>
          </a:r>
          <a:r>
            <a:rPr lang="en-GB" sz="1800" b="1" dirty="0">
              <a:latin typeface="Arial" panose="020B0604020202020204" pitchFamily="34" charset="0"/>
              <a:cs typeface="Arial" panose="020B0604020202020204" pitchFamily="34" charset="0"/>
            </a:rPr>
            <a:t>: </a:t>
          </a:r>
          <a:r>
            <a:rPr lang="en-GB" sz="1800" b="0" i="0" baseline="0" dirty="0">
              <a:latin typeface="Arial" panose="020B0604020202020204" pitchFamily="34" charset="0"/>
              <a:cs typeface="Arial" panose="020B0604020202020204" pitchFamily="34" charset="0"/>
            </a:rPr>
            <a:t>Referrals for community walking groups, exercise groups, mental health support, money advice, and stop-smoking services.</a:t>
          </a:r>
          <a:r>
            <a:rPr lang="en-GB" sz="1700" b="0" i="0" baseline="0" dirty="0"/>
            <a:t> </a:t>
          </a:r>
          <a:r>
            <a:rPr lang="en-GB" sz="1600" b="0" i="1" baseline="0" dirty="0"/>
            <a:t>(NHS England, 2024)</a:t>
          </a:r>
          <a:endParaRPr lang="en-US" sz="1600" i="1" dirty="0"/>
        </a:p>
      </dgm:t>
    </dgm:pt>
    <dgm:pt modelId="{310D4440-4BE6-438A-8A9D-E4198635CD74}" type="parTrans" cxnId="{605DE4DC-D410-4B12-AC58-7595EC151ECA}">
      <dgm:prSet/>
      <dgm:spPr/>
      <dgm:t>
        <a:bodyPr/>
        <a:lstStyle/>
        <a:p>
          <a:endParaRPr lang="en-US"/>
        </a:p>
      </dgm:t>
    </dgm:pt>
    <dgm:pt modelId="{A9B3EEC7-E0A3-4170-B0D7-1BDC10EC161D}" type="sibTrans" cxnId="{605DE4DC-D410-4B12-AC58-7595EC151ECA}">
      <dgm:prSet/>
      <dgm:spPr/>
      <dgm:t>
        <a:bodyPr/>
        <a:lstStyle/>
        <a:p>
          <a:endParaRPr lang="en-US"/>
        </a:p>
      </dgm:t>
    </dgm:pt>
    <dgm:pt modelId="{DEB2B8EC-607C-4F3A-89EF-E9A5A80CF0E8}">
      <dgm:prSet custT="1"/>
      <dgm:spPr/>
      <dgm:t>
        <a:bodyPr/>
        <a:lstStyle/>
        <a:p>
          <a:pPr>
            <a:lnSpc>
              <a:spcPct val="100000"/>
            </a:lnSpc>
          </a:pPr>
          <a:r>
            <a:rPr lang="en-GB" sz="1700" b="1" i="0" baseline="0" dirty="0"/>
            <a:t>5. </a:t>
          </a:r>
          <a:r>
            <a:rPr lang="en-GB" sz="1800" b="1" i="0" baseline="0" dirty="0">
              <a:latin typeface="Arial" panose="020B0604020202020204" pitchFamily="34" charset="0"/>
              <a:cs typeface="Arial" panose="020B0604020202020204" pitchFamily="34" charset="0"/>
            </a:rPr>
            <a:t>Personal Health Budgets: </a:t>
          </a:r>
          <a:r>
            <a:rPr lang="en-GB" sz="1800" b="0" i="0" baseline="0" dirty="0">
              <a:latin typeface="Arial" panose="020B0604020202020204" pitchFamily="34" charset="0"/>
              <a:cs typeface="Arial" panose="020B0604020202020204" pitchFamily="34" charset="0"/>
            </a:rPr>
            <a:t>Used, for example, for home oxygen supplies, the use of mobility aids, or for personalised support for severe COPD</a:t>
          </a:r>
          <a:r>
            <a:rPr lang="en-GB" sz="1700" b="0" i="0" baseline="0" dirty="0"/>
            <a:t>. </a:t>
          </a:r>
          <a:r>
            <a:rPr lang="en-GB" sz="1600" b="0" i="1" baseline="0" dirty="0"/>
            <a:t>(NHS England, 2023/24)</a:t>
          </a:r>
          <a:endParaRPr lang="en-US" sz="1600" i="1" dirty="0"/>
        </a:p>
      </dgm:t>
    </dgm:pt>
    <dgm:pt modelId="{EB479307-AB6A-41A6-8874-13CD900F34BB}" type="parTrans" cxnId="{B6AC2ABA-E0EB-4B1D-9B6E-14210FF1C21C}">
      <dgm:prSet/>
      <dgm:spPr/>
      <dgm:t>
        <a:bodyPr/>
        <a:lstStyle/>
        <a:p>
          <a:endParaRPr lang="en-US"/>
        </a:p>
      </dgm:t>
    </dgm:pt>
    <dgm:pt modelId="{10C69E8B-03B8-4BC3-A0A6-734B08318361}" type="sibTrans" cxnId="{B6AC2ABA-E0EB-4B1D-9B6E-14210FF1C21C}">
      <dgm:prSet/>
      <dgm:spPr/>
      <dgm:t>
        <a:bodyPr/>
        <a:lstStyle/>
        <a:p>
          <a:endParaRPr lang="en-US"/>
        </a:p>
      </dgm:t>
    </dgm:pt>
    <dgm:pt modelId="{C84271F3-32EE-4386-AAF5-B523B78E9A2A}">
      <dgm:prSet custT="1"/>
      <dgm:spPr/>
      <dgm:t>
        <a:bodyPr/>
        <a:lstStyle/>
        <a:p>
          <a:r>
            <a:rPr lang="en-GB" sz="1700" b="1" i="0" baseline="0" dirty="0"/>
            <a:t>6. </a:t>
          </a:r>
          <a:r>
            <a:rPr lang="en-GB" sz="1800" b="1" i="0" baseline="0" dirty="0">
              <a:latin typeface="Arial" panose="020B0604020202020204" pitchFamily="34" charset="0"/>
              <a:cs typeface="Arial" panose="020B0604020202020204" pitchFamily="34" charset="0"/>
            </a:rPr>
            <a:t>Choice &amp; Control</a:t>
          </a:r>
          <a:r>
            <a:rPr lang="en-GB" sz="1800" b="1" dirty="0">
              <a:latin typeface="Arial" panose="020B0604020202020204" pitchFamily="34" charset="0"/>
              <a:cs typeface="Arial" panose="020B0604020202020204" pitchFamily="34" charset="0"/>
            </a:rPr>
            <a:t>: </a:t>
          </a:r>
          <a:r>
            <a:rPr lang="en-GB" sz="1800" b="0" i="0" baseline="0" dirty="0">
              <a:latin typeface="Arial" panose="020B0604020202020204" pitchFamily="34" charset="0"/>
              <a:cs typeface="Arial" panose="020B0604020202020204" pitchFamily="34" charset="0"/>
            </a:rPr>
            <a:t>Patients select the support that is most meaningful to them (e.g., PR location, inhaler type, support group</a:t>
          </a:r>
          <a:r>
            <a:rPr lang="en-GB" sz="1700" b="0" i="0" baseline="0" dirty="0"/>
            <a:t>. </a:t>
          </a:r>
          <a:r>
            <a:rPr lang="en-GB" sz="1600" b="0" i="1" baseline="0" dirty="0"/>
            <a:t>(NHS England, 2024)</a:t>
          </a:r>
          <a:endParaRPr lang="en-US" sz="1600" i="1" dirty="0"/>
        </a:p>
      </dgm:t>
    </dgm:pt>
    <dgm:pt modelId="{5D2A2495-0F67-450B-A8E4-F58E996F26A3}" type="parTrans" cxnId="{F3CDD921-EECC-4E55-A26C-128A3F111AB1}">
      <dgm:prSet/>
      <dgm:spPr/>
      <dgm:t>
        <a:bodyPr/>
        <a:lstStyle/>
        <a:p>
          <a:endParaRPr lang="en-US"/>
        </a:p>
      </dgm:t>
    </dgm:pt>
    <dgm:pt modelId="{D9DA7BA6-6ED7-40ED-A0BD-3D3694B34C79}" type="sibTrans" cxnId="{F3CDD921-EECC-4E55-A26C-128A3F111AB1}">
      <dgm:prSet/>
      <dgm:spPr/>
      <dgm:t>
        <a:bodyPr/>
        <a:lstStyle/>
        <a:p>
          <a:endParaRPr lang="en-US"/>
        </a:p>
      </dgm:t>
    </dgm:pt>
    <dgm:pt modelId="{0EE13E75-46B1-40E1-B8DA-FA2B1D576243}" type="pres">
      <dgm:prSet presAssocID="{FEFDD989-C553-4D77-B76D-97A3A40083C5}" presName="linear" presStyleCnt="0">
        <dgm:presLayoutVars>
          <dgm:animLvl val="lvl"/>
          <dgm:resizeHandles val="exact"/>
        </dgm:presLayoutVars>
      </dgm:prSet>
      <dgm:spPr/>
    </dgm:pt>
    <dgm:pt modelId="{2083CC37-126F-4144-B14E-6B8370714883}" type="pres">
      <dgm:prSet presAssocID="{1A0B93BC-89F7-402B-8558-9A1F0C22DE53}" presName="parentText" presStyleLbl="node1" presStyleIdx="0" presStyleCnt="6">
        <dgm:presLayoutVars>
          <dgm:chMax val="0"/>
          <dgm:bulletEnabled val="1"/>
        </dgm:presLayoutVars>
      </dgm:prSet>
      <dgm:spPr/>
    </dgm:pt>
    <dgm:pt modelId="{D9AB174C-10EF-4AEA-8E41-EA5E48A2FDCE}" type="pres">
      <dgm:prSet presAssocID="{68126B02-2875-4053-88EC-D295F9B3F97C}" presName="spacer" presStyleCnt="0"/>
      <dgm:spPr/>
    </dgm:pt>
    <dgm:pt modelId="{F6F3EC3E-27B0-411B-8D49-81DD0C71F79A}" type="pres">
      <dgm:prSet presAssocID="{F7104A3B-F5BC-4D26-BC6E-E460E7741C7A}" presName="parentText" presStyleLbl="node1" presStyleIdx="1" presStyleCnt="6">
        <dgm:presLayoutVars>
          <dgm:chMax val="0"/>
          <dgm:bulletEnabled val="1"/>
        </dgm:presLayoutVars>
      </dgm:prSet>
      <dgm:spPr/>
    </dgm:pt>
    <dgm:pt modelId="{775F80DE-339C-482E-914A-CE9E0895BF14}" type="pres">
      <dgm:prSet presAssocID="{346A8C6B-BBD8-4446-844B-843771BB17FA}" presName="spacer" presStyleCnt="0"/>
      <dgm:spPr/>
    </dgm:pt>
    <dgm:pt modelId="{08D5982B-85CF-46EB-86E5-964C4334DB7D}" type="pres">
      <dgm:prSet presAssocID="{F6B07C19-29CA-4120-976C-934D441F8B7C}" presName="parentText" presStyleLbl="node1" presStyleIdx="2" presStyleCnt="6">
        <dgm:presLayoutVars>
          <dgm:chMax val="0"/>
          <dgm:bulletEnabled val="1"/>
        </dgm:presLayoutVars>
      </dgm:prSet>
      <dgm:spPr/>
    </dgm:pt>
    <dgm:pt modelId="{BE5B8651-9ED7-4DAC-9570-F04922EA87CC}" type="pres">
      <dgm:prSet presAssocID="{666DF566-7FAC-4CB5-A93B-724E0A48D7D7}" presName="spacer" presStyleCnt="0"/>
      <dgm:spPr/>
    </dgm:pt>
    <dgm:pt modelId="{D11FACB4-EBA5-4287-AA82-764466ABDCF2}" type="pres">
      <dgm:prSet presAssocID="{CE0B07C0-D770-4DB4-9EA1-A3E00A012C05}" presName="parentText" presStyleLbl="node1" presStyleIdx="3" presStyleCnt="6">
        <dgm:presLayoutVars>
          <dgm:chMax val="0"/>
          <dgm:bulletEnabled val="1"/>
        </dgm:presLayoutVars>
      </dgm:prSet>
      <dgm:spPr/>
    </dgm:pt>
    <dgm:pt modelId="{18E70A5D-BD8F-4603-94DA-C728B1BCC9F3}" type="pres">
      <dgm:prSet presAssocID="{A9B3EEC7-E0A3-4170-B0D7-1BDC10EC161D}" presName="spacer" presStyleCnt="0"/>
      <dgm:spPr/>
    </dgm:pt>
    <dgm:pt modelId="{DF85D55F-0258-4DE7-A7C4-96E43A71DCCB}" type="pres">
      <dgm:prSet presAssocID="{DEB2B8EC-607C-4F3A-89EF-E9A5A80CF0E8}" presName="parentText" presStyleLbl="node1" presStyleIdx="4" presStyleCnt="6">
        <dgm:presLayoutVars>
          <dgm:chMax val="0"/>
          <dgm:bulletEnabled val="1"/>
        </dgm:presLayoutVars>
      </dgm:prSet>
      <dgm:spPr/>
    </dgm:pt>
    <dgm:pt modelId="{38A53B45-6694-41C5-AC47-ED133EEBFC38}" type="pres">
      <dgm:prSet presAssocID="{10C69E8B-03B8-4BC3-A0A6-734B08318361}" presName="spacer" presStyleCnt="0"/>
      <dgm:spPr/>
    </dgm:pt>
    <dgm:pt modelId="{C58A08A5-339A-4C01-A685-D856912BAA40}" type="pres">
      <dgm:prSet presAssocID="{C84271F3-32EE-4386-AAF5-B523B78E9A2A}" presName="parentText" presStyleLbl="node1" presStyleIdx="5" presStyleCnt="6">
        <dgm:presLayoutVars>
          <dgm:chMax val="0"/>
          <dgm:bulletEnabled val="1"/>
        </dgm:presLayoutVars>
      </dgm:prSet>
      <dgm:spPr/>
    </dgm:pt>
  </dgm:ptLst>
  <dgm:cxnLst>
    <dgm:cxn modelId="{53AED904-4E38-4E6C-84C7-58AAA5CB4F64}" srcId="{FEFDD989-C553-4D77-B76D-97A3A40083C5}" destId="{F6B07C19-29CA-4120-976C-934D441F8B7C}" srcOrd="2" destOrd="0" parTransId="{FA22BD9B-B268-42C9-84EE-196DB2744BCB}" sibTransId="{666DF566-7FAC-4CB5-A93B-724E0A48D7D7}"/>
    <dgm:cxn modelId="{F3CDD921-EECC-4E55-A26C-128A3F111AB1}" srcId="{FEFDD989-C553-4D77-B76D-97A3A40083C5}" destId="{C84271F3-32EE-4386-AAF5-B523B78E9A2A}" srcOrd="5" destOrd="0" parTransId="{5D2A2495-0F67-450B-A8E4-F58E996F26A3}" sibTransId="{D9DA7BA6-6ED7-40ED-A0BD-3D3694B34C79}"/>
    <dgm:cxn modelId="{1006912F-196E-45BA-A436-44E98399735A}" type="presOf" srcId="{DEB2B8EC-607C-4F3A-89EF-E9A5A80CF0E8}" destId="{DF85D55F-0258-4DE7-A7C4-96E43A71DCCB}" srcOrd="0" destOrd="0" presId="urn:microsoft.com/office/officeart/2005/8/layout/vList2"/>
    <dgm:cxn modelId="{38FC5234-BEA3-4DCD-A1A1-AC91BE868FB1}" type="presOf" srcId="{FEFDD989-C553-4D77-B76D-97A3A40083C5}" destId="{0EE13E75-46B1-40E1-B8DA-FA2B1D576243}" srcOrd="0" destOrd="0" presId="urn:microsoft.com/office/officeart/2005/8/layout/vList2"/>
    <dgm:cxn modelId="{624B7553-F2CB-45F1-847F-E5B2008338F1}" type="presOf" srcId="{F7104A3B-F5BC-4D26-BC6E-E460E7741C7A}" destId="{F6F3EC3E-27B0-411B-8D49-81DD0C71F79A}" srcOrd="0" destOrd="0" presId="urn:microsoft.com/office/officeart/2005/8/layout/vList2"/>
    <dgm:cxn modelId="{3DAE157F-B90E-484F-97A8-8E7289738448}" srcId="{FEFDD989-C553-4D77-B76D-97A3A40083C5}" destId="{1A0B93BC-89F7-402B-8558-9A1F0C22DE53}" srcOrd="0" destOrd="0" parTransId="{63A7A926-A6FA-47B2-862D-0ABEEB3F67C6}" sibTransId="{68126B02-2875-4053-88EC-D295F9B3F97C}"/>
    <dgm:cxn modelId="{EF089689-35E7-426C-BDED-A38694286AA4}" type="presOf" srcId="{C84271F3-32EE-4386-AAF5-B523B78E9A2A}" destId="{C58A08A5-339A-4C01-A685-D856912BAA40}" srcOrd="0" destOrd="0" presId="urn:microsoft.com/office/officeart/2005/8/layout/vList2"/>
    <dgm:cxn modelId="{1A8250A0-0DF4-4025-A4C7-B4BE6ABD7E6B}" type="presOf" srcId="{1A0B93BC-89F7-402B-8558-9A1F0C22DE53}" destId="{2083CC37-126F-4144-B14E-6B8370714883}" srcOrd="0" destOrd="0" presId="urn:microsoft.com/office/officeart/2005/8/layout/vList2"/>
    <dgm:cxn modelId="{B6AC2ABA-E0EB-4B1D-9B6E-14210FF1C21C}" srcId="{FEFDD989-C553-4D77-B76D-97A3A40083C5}" destId="{DEB2B8EC-607C-4F3A-89EF-E9A5A80CF0E8}" srcOrd="4" destOrd="0" parTransId="{EB479307-AB6A-41A6-8874-13CD900F34BB}" sibTransId="{10C69E8B-03B8-4BC3-A0A6-734B08318361}"/>
    <dgm:cxn modelId="{605DE4DC-D410-4B12-AC58-7595EC151ECA}" srcId="{FEFDD989-C553-4D77-B76D-97A3A40083C5}" destId="{CE0B07C0-D770-4DB4-9EA1-A3E00A012C05}" srcOrd="3" destOrd="0" parTransId="{310D4440-4BE6-438A-8A9D-E4198635CD74}" sibTransId="{A9B3EEC7-E0A3-4170-B0D7-1BDC10EC161D}"/>
    <dgm:cxn modelId="{78D181EE-DD50-4869-A12F-477D8FEB6A06}" type="presOf" srcId="{F6B07C19-29CA-4120-976C-934D441F8B7C}" destId="{08D5982B-85CF-46EB-86E5-964C4334DB7D}" srcOrd="0" destOrd="0" presId="urn:microsoft.com/office/officeart/2005/8/layout/vList2"/>
    <dgm:cxn modelId="{7E2938F9-58C1-44F2-8655-7169C99A461E}" type="presOf" srcId="{CE0B07C0-D770-4DB4-9EA1-A3E00A012C05}" destId="{D11FACB4-EBA5-4287-AA82-764466ABDCF2}" srcOrd="0" destOrd="0" presId="urn:microsoft.com/office/officeart/2005/8/layout/vList2"/>
    <dgm:cxn modelId="{0E0451FA-73E3-4F44-A97F-5F42B5AE993B}" srcId="{FEFDD989-C553-4D77-B76D-97A3A40083C5}" destId="{F7104A3B-F5BC-4D26-BC6E-E460E7741C7A}" srcOrd="1" destOrd="0" parTransId="{32FDB8DB-434E-44E1-B0BF-69E5E185DB15}" sibTransId="{346A8C6B-BBD8-4446-844B-843771BB17FA}"/>
    <dgm:cxn modelId="{219FC75A-FC31-462D-A1AB-E49891812334}" type="presParOf" srcId="{0EE13E75-46B1-40E1-B8DA-FA2B1D576243}" destId="{2083CC37-126F-4144-B14E-6B8370714883}" srcOrd="0" destOrd="0" presId="urn:microsoft.com/office/officeart/2005/8/layout/vList2"/>
    <dgm:cxn modelId="{B9FB9191-B79C-44DF-8387-48D0A93CD51C}" type="presParOf" srcId="{0EE13E75-46B1-40E1-B8DA-FA2B1D576243}" destId="{D9AB174C-10EF-4AEA-8E41-EA5E48A2FDCE}" srcOrd="1" destOrd="0" presId="urn:microsoft.com/office/officeart/2005/8/layout/vList2"/>
    <dgm:cxn modelId="{7FFF6496-8411-4D8B-8431-457408774B2A}" type="presParOf" srcId="{0EE13E75-46B1-40E1-B8DA-FA2B1D576243}" destId="{F6F3EC3E-27B0-411B-8D49-81DD0C71F79A}" srcOrd="2" destOrd="0" presId="urn:microsoft.com/office/officeart/2005/8/layout/vList2"/>
    <dgm:cxn modelId="{5F922AC7-654A-4E68-8F80-11ABF00C7D63}" type="presParOf" srcId="{0EE13E75-46B1-40E1-B8DA-FA2B1D576243}" destId="{775F80DE-339C-482E-914A-CE9E0895BF14}" srcOrd="3" destOrd="0" presId="urn:microsoft.com/office/officeart/2005/8/layout/vList2"/>
    <dgm:cxn modelId="{D0999C11-0440-4FA4-8DD8-25670231F97E}" type="presParOf" srcId="{0EE13E75-46B1-40E1-B8DA-FA2B1D576243}" destId="{08D5982B-85CF-46EB-86E5-964C4334DB7D}" srcOrd="4" destOrd="0" presId="urn:microsoft.com/office/officeart/2005/8/layout/vList2"/>
    <dgm:cxn modelId="{5B965E11-36E5-4AD3-90E2-92D279632C4F}" type="presParOf" srcId="{0EE13E75-46B1-40E1-B8DA-FA2B1D576243}" destId="{BE5B8651-9ED7-4DAC-9570-F04922EA87CC}" srcOrd="5" destOrd="0" presId="urn:microsoft.com/office/officeart/2005/8/layout/vList2"/>
    <dgm:cxn modelId="{54938982-E370-43FC-9227-07719F31F444}" type="presParOf" srcId="{0EE13E75-46B1-40E1-B8DA-FA2B1D576243}" destId="{D11FACB4-EBA5-4287-AA82-764466ABDCF2}" srcOrd="6" destOrd="0" presId="urn:microsoft.com/office/officeart/2005/8/layout/vList2"/>
    <dgm:cxn modelId="{C8BC20C6-1C0C-4352-BA06-4644EBFFF2A9}" type="presParOf" srcId="{0EE13E75-46B1-40E1-B8DA-FA2B1D576243}" destId="{18E70A5D-BD8F-4603-94DA-C728B1BCC9F3}" srcOrd="7" destOrd="0" presId="urn:microsoft.com/office/officeart/2005/8/layout/vList2"/>
    <dgm:cxn modelId="{8C1EE86A-F381-4FBE-A29F-841110FF232E}" type="presParOf" srcId="{0EE13E75-46B1-40E1-B8DA-FA2B1D576243}" destId="{DF85D55F-0258-4DE7-A7C4-96E43A71DCCB}" srcOrd="8" destOrd="0" presId="urn:microsoft.com/office/officeart/2005/8/layout/vList2"/>
    <dgm:cxn modelId="{BC50E0F5-9EB2-4B1F-A391-D20F265AC9A6}" type="presParOf" srcId="{0EE13E75-46B1-40E1-B8DA-FA2B1D576243}" destId="{38A53B45-6694-41C5-AC47-ED133EEBFC38}" srcOrd="9" destOrd="0" presId="urn:microsoft.com/office/officeart/2005/8/layout/vList2"/>
    <dgm:cxn modelId="{D8A2EB41-BA20-4901-A026-5911154F9B7F}" type="presParOf" srcId="{0EE13E75-46B1-40E1-B8DA-FA2B1D576243}" destId="{C58A08A5-339A-4C01-A685-D856912BAA40}"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6AFED5-05FB-40B0-9EEC-2895084300AA}">
      <dsp:nvSpPr>
        <dsp:cNvPr id="0" name=""/>
        <dsp:cNvSpPr/>
      </dsp:nvSpPr>
      <dsp:spPr>
        <a:xfrm>
          <a:off x="-429209" y="-48313"/>
          <a:ext cx="6546837" cy="117935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Smoking – main cause (80–90% of cases), </a:t>
          </a:r>
          <a:r>
            <a:rPr lang="en-GB" sz="1600" i="1" kern="1200" dirty="0">
              <a:latin typeface="Arial" panose="020B0604020202020204" pitchFamily="34" charset="0"/>
              <a:cs typeface="Arial" panose="020B0604020202020204" pitchFamily="34" charset="0"/>
            </a:rPr>
            <a:t>(NHS, 2023)</a:t>
          </a:r>
        </a:p>
        <a:p>
          <a:pPr marL="0" lvl="0" indent="0" algn="l" defTabSz="889000">
            <a:lnSpc>
              <a:spcPct val="90000"/>
            </a:lnSpc>
            <a:spcBef>
              <a:spcPct val="0"/>
            </a:spcBef>
            <a:spcAft>
              <a:spcPct val="35000"/>
            </a:spcAft>
            <a:buNone/>
          </a:pPr>
          <a:endParaRPr lang="en-US" sz="1400" kern="1200" dirty="0"/>
        </a:p>
      </dsp:txBody>
      <dsp:txXfrm>
        <a:off x="-394667" y="-13771"/>
        <a:ext cx="5335306" cy="1110268"/>
      </dsp:txXfrm>
    </dsp:sp>
    <dsp:sp modelId="{CA2F7695-8FD7-42C9-B483-D490B33798A2}">
      <dsp:nvSpPr>
        <dsp:cNvPr id="0" name=""/>
        <dsp:cNvSpPr/>
      </dsp:nvSpPr>
      <dsp:spPr>
        <a:xfrm>
          <a:off x="-283182" y="1173309"/>
          <a:ext cx="7528743" cy="1068609"/>
        </a:xfrm>
        <a:prstGeom prst="roundRect">
          <a:avLst>
            <a:gd name="adj" fmla="val 10000"/>
          </a:avLst>
        </a:prstGeom>
        <a:solidFill>
          <a:schemeClr val="accent2">
            <a:hueOff val="37813"/>
            <a:satOff val="4346"/>
            <a:lumOff val="-346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Air pollution, fumes, and dust exposure </a:t>
          </a:r>
          <a:r>
            <a:rPr lang="en-GB" sz="1600" i="1" kern="1200" dirty="0">
              <a:latin typeface="Arial" panose="020B0604020202020204" pitchFamily="34" charset="0"/>
              <a:cs typeface="Arial" panose="020B0604020202020204" pitchFamily="34" charset="0"/>
            </a:rPr>
            <a:t>(UKHSA, 2025)</a:t>
          </a:r>
        </a:p>
        <a:p>
          <a:pPr marL="0" lvl="0" indent="0" algn="l" defTabSz="889000">
            <a:lnSpc>
              <a:spcPct val="90000"/>
            </a:lnSpc>
            <a:spcBef>
              <a:spcPct val="0"/>
            </a:spcBef>
            <a:spcAft>
              <a:spcPct val="35000"/>
            </a:spcAft>
            <a:buNone/>
          </a:pPr>
          <a:r>
            <a:rPr lang="en-GB" sz="1400" kern="1200" dirty="0"/>
            <a:t> </a:t>
          </a:r>
          <a:endParaRPr lang="en-US" sz="1400" kern="1200" dirty="0"/>
        </a:p>
      </dsp:txBody>
      <dsp:txXfrm>
        <a:off x="-251884" y="1204607"/>
        <a:ext cx="6062796" cy="1006013"/>
      </dsp:txXfrm>
    </dsp:sp>
    <dsp:sp modelId="{B847F2D8-AF86-4898-9DB6-AED3853C12BD}">
      <dsp:nvSpPr>
        <dsp:cNvPr id="0" name=""/>
        <dsp:cNvSpPr/>
      </dsp:nvSpPr>
      <dsp:spPr>
        <a:xfrm>
          <a:off x="-30960" y="2303725"/>
          <a:ext cx="7891637" cy="1224100"/>
        </a:xfrm>
        <a:prstGeom prst="roundRect">
          <a:avLst>
            <a:gd name="adj" fmla="val 10000"/>
          </a:avLst>
        </a:prstGeom>
        <a:solidFill>
          <a:schemeClr val="accent2">
            <a:hueOff val="75626"/>
            <a:satOff val="8693"/>
            <a:lumOff val="-69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endParaRPr lang="en-GB" sz="2000" kern="1200" dirty="0">
            <a:latin typeface="Arial" panose="020B0604020202020204" pitchFamily="34" charset="0"/>
            <a:cs typeface="Arial" panose="020B0604020202020204" pitchFamily="34" charset="0"/>
          </a:endParaRPr>
        </a:p>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Genetic factors – alpha-1 antitrypsin deficiency</a:t>
          </a:r>
        </a:p>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Recurrent childhood infections </a:t>
          </a:r>
          <a:r>
            <a:rPr lang="en-GB" sz="1600" i="1" kern="1200" dirty="0">
              <a:latin typeface="Arial" panose="020B0604020202020204" pitchFamily="34" charset="0"/>
              <a:cs typeface="Arial" panose="020B0604020202020204" pitchFamily="34" charset="0"/>
            </a:rPr>
            <a:t>(Mayo Clinic, 2024).</a:t>
          </a:r>
        </a:p>
        <a:p>
          <a:pPr marL="0" lvl="0" indent="0" algn="l" defTabSz="889000">
            <a:lnSpc>
              <a:spcPct val="90000"/>
            </a:lnSpc>
            <a:spcBef>
              <a:spcPct val="0"/>
            </a:spcBef>
            <a:spcAft>
              <a:spcPct val="35000"/>
            </a:spcAft>
            <a:buNone/>
          </a:pPr>
          <a:endParaRPr lang="en-US" sz="1400" kern="1200" dirty="0"/>
        </a:p>
      </dsp:txBody>
      <dsp:txXfrm>
        <a:off x="4893" y="2339578"/>
        <a:ext cx="6358801" cy="1152394"/>
      </dsp:txXfrm>
    </dsp:sp>
    <dsp:sp modelId="{54D0F241-3BAA-412C-B5A4-3559284E6A20}">
      <dsp:nvSpPr>
        <dsp:cNvPr id="0" name=""/>
        <dsp:cNvSpPr/>
      </dsp:nvSpPr>
      <dsp:spPr>
        <a:xfrm>
          <a:off x="174250" y="3602860"/>
          <a:ext cx="8049997" cy="1047933"/>
        </a:xfrm>
        <a:prstGeom prst="roundRect">
          <a:avLst>
            <a:gd name="adj" fmla="val 10000"/>
          </a:avLst>
        </a:prstGeom>
        <a:solidFill>
          <a:schemeClr val="accent2">
            <a:hueOff val="113439"/>
            <a:satOff val="13039"/>
            <a:lumOff val="-1039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Second-hand smoke</a:t>
          </a:r>
        </a:p>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Usually develops after age 40 </a:t>
          </a:r>
          <a:r>
            <a:rPr lang="en-GB" sz="1600" i="1" kern="1200" dirty="0">
              <a:latin typeface="Arial" panose="020B0604020202020204" pitchFamily="34" charset="0"/>
              <a:cs typeface="Arial" panose="020B0604020202020204" pitchFamily="34" charset="0"/>
            </a:rPr>
            <a:t>(NHS, 2023)</a:t>
          </a:r>
          <a:endParaRPr lang="en-US" sz="1600" i="1" kern="1200" dirty="0">
            <a:latin typeface="Arial" panose="020B0604020202020204" pitchFamily="34" charset="0"/>
            <a:cs typeface="Arial" panose="020B0604020202020204" pitchFamily="34" charset="0"/>
          </a:endParaRPr>
        </a:p>
      </dsp:txBody>
      <dsp:txXfrm>
        <a:off x="204943" y="3633553"/>
        <a:ext cx="6488098" cy="986547"/>
      </dsp:txXfrm>
    </dsp:sp>
    <dsp:sp modelId="{E8443B8F-713A-4D55-82D4-0B8EEFB086BF}">
      <dsp:nvSpPr>
        <dsp:cNvPr id="0" name=""/>
        <dsp:cNvSpPr/>
      </dsp:nvSpPr>
      <dsp:spPr>
        <a:xfrm>
          <a:off x="5403147" y="811796"/>
          <a:ext cx="661060" cy="66106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5551885" y="811796"/>
        <a:ext cx="363584" cy="497448"/>
      </dsp:txXfrm>
    </dsp:sp>
    <dsp:sp modelId="{BFA0C724-1DA4-480A-9460-0375D0D2BFDF}">
      <dsp:nvSpPr>
        <dsp:cNvPr id="0" name=""/>
        <dsp:cNvSpPr/>
      </dsp:nvSpPr>
      <dsp:spPr>
        <a:xfrm>
          <a:off x="5942497" y="2013724"/>
          <a:ext cx="661060" cy="661060"/>
        </a:xfrm>
        <a:prstGeom prst="downArrow">
          <a:avLst>
            <a:gd name="adj1" fmla="val 55000"/>
            <a:gd name="adj2" fmla="val 45000"/>
          </a:avLst>
        </a:prstGeom>
        <a:solidFill>
          <a:schemeClr val="accent2">
            <a:tint val="40000"/>
            <a:alpha val="90000"/>
            <a:hueOff val="214651"/>
            <a:satOff val="3964"/>
            <a:lumOff val="-442"/>
            <a:alphaOff val="0"/>
          </a:schemeClr>
        </a:solidFill>
        <a:ln w="19050" cap="flat" cmpd="sng" algn="ctr">
          <a:solidFill>
            <a:schemeClr val="accent2">
              <a:tint val="40000"/>
              <a:alpha val="90000"/>
              <a:hueOff val="214651"/>
              <a:satOff val="3964"/>
              <a:lumOff val="-4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6091235" y="2013724"/>
        <a:ext cx="363584" cy="497448"/>
      </dsp:txXfrm>
    </dsp:sp>
    <dsp:sp modelId="{D9A372CF-2729-4C08-9E11-BE7CB0E7FE39}">
      <dsp:nvSpPr>
        <dsp:cNvPr id="0" name=""/>
        <dsp:cNvSpPr/>
      </dsp:nvSpPr>
      <dsp:spPr>
        <a:xfrm>
          <a:off x="6473796" y="3215652"/>
          <a:ext cx="661060" cy="661060"/>
        </a:xfrm>
        <a:prstGeom prst="downArrow">
          <a:avLst>
            <a:gd name="adj1" fmla="val 55000"/>
            <a:gd name="adj2" fmla="val 45000"/>
          </a:avLst>
        </a:prstGeom>
        <a:solidFill>
          <a:schemeClr val="accent2">
            <a:tint val="40000"/>
            <a:alpha val="90000"/>
            <a:hueOff val="429303"/>
            <a:satOff val="7928"/>
            <a:lumOff val="-885"/>
            <a:alphaOff val="0"/>
          </a:schemeClr>
        </a:solidFill>
        <a:ln w="19050" cap="flat" cmpd="sng" algn="ctr">
          <a:solidFill>
            <a:schemeClr val="accent2">
              <a:tint val="40000"/>
              <a:alpha val="90000"/>
              <a:hueOff val="429303"/>
              <a:satOff val="7928"/>
              <a:lumOff val="-8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6622534" y="3215652"/>
        <a:ext cx="363584" cy="4974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89EBAD-C3B6-4D6C-B0EB-6C6CB5BD9351}">
      <dsp:nvSpPr>
        <dsp:cNvPr id="0" name=""/>
        <dsp:cNvSpPr/>
      </dsp:nvSpPr>
      <dsp:spPr>
        <a:xfrm>
          <a:off x="-746081" y="0"/>
          <a:ext cx="7643177" cy="134088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1.7 million diagnosed in the UK </a:t>
          </a:r>
          <a:r>
            <a:rPr lang="en-GB" sz="1800" kern="1200" dirty="0">
              <a:latin typeface="Arial" panose="020B0604020202020204" pitchFamily="34" charset="0"/>
              <a:cs typeface="Arial" panose="020B0604020202020204" pitchFamily="34" charset="0"/>
            </a:rPr>
            <a:t>(Duddy, C, 2025).</a:t>
          </a:r>
        </a:p>
        <a:p>
          <a:pPr marL="0" lvl="0" indent="0" algn="ctr" defTabSz="8890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121,000 emergency hospital admissions for COPD </a:t>
          </a:r>
          <a:r>
            <a:rPr lang="en-GB" sz="1600" i="1" kern="1200" dirty="0">
              <a:latin typeface="Arial" panose="020B0604020202020204" pitchFamily="34" charset="0"/>
              <a:cs typeface="Arial" panose="020B0604020202020204" pitchFamily="34" charset="0"/>
            </a:rPr>
            <a:t>(GOV.UK 2025).</a:t>
          </a:r>
          <a:endParaRPr lang="en-US" sz="1600" i="1" kern="1200" dirty="0"/>
        </a:p>
      </dsp:txBody>
      <dsp:txXfrm>
        <a:off x="-706808" y="39273"/>
        <a:ext cx="5712533" cy="1262339"/>
      </dsp:txXfrm>
    </dsp:sp>
    <dsp:sp modelId="{D1E17866-C7B7-43E0-A286-F5113D237AC6}">
      <dsp:nvSpPr>
        <dsp:cNvPr id="0" name=""/>
        <dsp:cNvSpPr/>
      </dsp:nvSpPr>
      <dsp:spPr>
        <a:xfrm>
          <a:off x="-233988" y="1584682"/>
          <a:ext cx="7643177" cy="1340885"/>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An estimated 600,000 may be living with an undiagnosed disease. </a:t>
          </a:r>
          <a:r>
            <a:rPr lang="en-GB" sz="1600" i="1" kern="1200" dirty="0">
              <a:latin typeface="Arial" panose="020B0604020202020204" pitchFamily="34" charset="0"/>
              <a:cs typeface="Arial" panose="020B0604020202020204" pitchFamily="34" charset="0"/>
            </a:rPr>
            <a:t>(Duddy, C, 2025).</a:t>
          </a:r>
          <a:endParaRPr lang="en-US" sz="1600" i="1" kern="1200" dirty="0">
            <a:latin typeface="Arial" panose="020B0604020202020204" pitchFamily="34" charset="0"/>
            <a:cs typeface="Arial" panose="020B0604020202020204" pitchFamily="34" charset="0"/>
          </a:endParaRPr>
        </a:p>
      </dsp:txBody>
      <dsp:txXfrm>
        <a:off x="-194715" y="1623955"/>
        <a:ext cx="5835045" cy="1262339"/>
      </dsp:txXfrm>
    </dsp:sp>
    <dsp:sp modelId="{BED76744-C289-48B4-9A45-B5724E3AD87E}">
      <dsp:nvSpPr>
        <dsp:cNvPr id="0" name=""/>
        <dsp:cNvSpPr/>
      </dsp:nvSpPr>
      <dsp:spPr>
        <a:xfrm>
          <a:off x="290700" y="3169364"/>
          <a:ext cx="7602698" cy="1340885"/>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COPD affects roughly 4–10% of adults in areas with higher risk</a:t>
          </a:r>
          <a:r>
            <a:rPr lang="en-GB" sz="2100" kern="1200" dirty="0"/>
            <a:t> </a:t>
          </a:r>
          <a:r>
            <a:rPr lang="da-DK" sz="1600" i="1" kern="1200" dirty="0">
              <a:latin typeface="Arial" panose="020B0604020202020204" pitchFamily="34" charset="0"/>
              <a:cs typeface="Arial" panose="020B0604020202020204" pitchFamily="34" charset="0"/>
            </a:rPr>
            <a:t>(Stone, P W, et al. 2023).</a:t>
          </a:r>
          <a:endParaRPr lang="en-US" sz="1600" i="1" kern="1200" dirty="0">
            <a:latin typeface="Arial" panose="020B0604020202020204" pitchFamily="34" charset="0"/>
            <a:cs typeface="Arial" panose="020B0604020202020204" pitchFamily="34" charset="0"/>
          </a:endParaRPr>
        </a:p>
      </dsp:txBody>
      <dsp:txXfrm>
        <a:off x="329973" y="3208637"/>
        <a:ext cx="5813230" cy="1262339"/>
      </dsp:txXfrm>
    </dsp:sp>
    <dsp:sp modelId="{FB26B5CC-46D4-4D34-A6F3-835EA6CF4E70}">
      <dsp:nvSpPr>
        <dsp:cNvPr id="0" name=""/>
        <dsp:cNvSpPr/>
      </dsp:nvSpPr>
      <dsp:spPr>
        <a:xfrm>
          <a:off x="819027" y="4754046"/>
          <a:ext cx="7570230" cy="1340885"/>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390 million affected worldwide </a:t>
          </a:r>
          <a:r>
            <a:rPr lang="en-GB" sz="1600" i="1" kern="1200" dirty="0">
              <a:latin typeface="Arial" panose="020B0604020202020204" pitchFamily="34" charset="0"/>
              <a:cs typeface="Arial" panose="020B0604020202020204" pitchFamily="34" charset="0"/>
            </a:rPr>
            <a:t>(WHO, 2023)</a:t>
          </a:r>
          <a:endParaRPr lang="en-US" sz="1600" i="1" kern="1200" dirty="0">
            <a:latin typeface="Arial" panose="020B0604020202020204" pitchFamily="34" charset="0"/>
            <a:cs typeface="Arial" panose="020B0604020202020204" pitchFamily="34" charset="0"/>
          </a:endParaRPr>
        </a:p>
      </dsp:txBody>
      <dsp:txXfrm>
        <a:off x="858300" y="4793319"/>
        <a:ext cx="5778606" cy="1262339"/>
      </dsp:txXfrm>
    </dsp:sp>
    <dsp:sp modelId="{8508A916-CFAA-4581-9430-852E143AFB77}">
      <dsp:nvSpPr>
        <dsp:cNvPr id="0" name=""/>
        <dsp:cNvSpPr/>
      </dsp:nvSpPr>
      <dsp:spPr>
        <a:xfrm>
          <a:off x="5261202" y="1026996"/>
          <a:ext cx="871575" cy="871575"/>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57306" y="1026996"/>
        <a:ext cx="479367" cy="655860"/>
      </dsp:txXfrm>
    </dsp:sp>
    <dsp:sp modelId="{4082ACE3-BADB-4B85-B121-511C42AE4807}">
      <dsp:nvSpPr>
        <dsp:cNvPr id="0" name=""/>
        <dsp:cNvSpPr/>
      </dsp:nvSpPr>
      <dsp:spPr>
        <a:xfrm>
          <a:off x="5773295" y="2611678"/>
          <a:ext cx="871575" cy="871575"/>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969399" y="2611678"/>
        <a:ext cx="479367" cy="655860"/>
      </dsp:txXfrm>
    </dsp:sp>
    <dsp:sp modelId="{C5ABF711-DA63-43B8-B370-0699536B8AD2}">
      <dsp:nvSpPr>
        <dsp:cNvPr id="0" name=""/>
        <dsp:cNvSpPr/>
      </dsp:nvSpPr>
      <dsp:spPr>
        <a:xfrm>
          <a:off x="6277745" y="4196360"/>
          <a:ext cx="871575" cy="871575"/>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3849" y="4196360"/>
        <a:ext cx="479367" cy="6558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D4635-2EE6-4201-AF97-9EE9E17B2B1E}">
      <dsp:nvSpPr>
        <dsp:cNvPr id="0" name=""/>
        <dsp:cNvSpPr/>
      </dsp:nvSpPr>
      <dsp:spPr>
        <a:xfrm>
          <a:off x="30278" y="524"/>
          <a:ext cx="2159556" cy="29814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F0C8AD-183A-4982-B4F7-50A432AB0D9E}">
      <dsp:nvSpPr>
        <dsp:cNvPr id="0" name=""/>
        <dsp:cNvSpPr/>
      </dsp:nvSpPr>
      <dsp:spPr>
        <a:xfrm>
          <a:off x="270229" y="228477"/>
          <a:ext cx="2159556" cy="29814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Costs NHS £1.9 billion annually </a:t>
          </a:r>
          <a:r>
            <a:rPr lang="en-GB" sz="1600" i="1" kern="1200" dirty="0">
              <a:latin typeface="Arial" panose="020B0604020202020204" pitchFamily="34" charset="0"/>
              <a:cs typeface="Arial" panose="020B0604020202020204" pitchFamily="34" charset="0"/>
            </a:rPr>
            <a:t>(NHS England, 2023)</a:t>
          </a:r>
          <a:endParaRPr lang="en-US" sz="1600" i="1" kern="1200" dirty="0">
            <a:latin typeface="Arial" panose="020B0604020202020204" pitchFamily="34" charset="0"/>
            <a:cs typeface="Arial" panose="020B0604020202020204" pitchFamily="34" charset="0"/>
          </a:endParaRPr>
        </a:p>
      </dsp:txBody>
      <dsp:txXfrm>
        <a:off x="333480" y="291728"/>
        <a:ext cx="2033054" cy="2854922"/>
      </dsp:txXfrm>
    </dsp:sp>
    <dsp:sp modelId="{D8466FC3-D9EF-436E-A6B1-3CE76611A481}">
      <dsp:nvSpPr>
        <dsp:cNvPr id="0" name=""/>
        <dsp:cNvSpPr/>
      </dsp:nvSpPr>
      <dsp:spPr>
        <a:xfrm>
          <a:off x="2669737" y="262"/>
          <a:ext cx="2159556" cy="289287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696453-DA82-4546-8E08-257EEAD96563}">
      <dsp:nvSpPr>
        <dsp:cNvPr id="0" name=""/>
        <dsp:cNvSpPr/>
      </dsp:nvSpPr>
      <dsp:spPr>
        <a:xfrm>
          <a:off x="2909687" y="228215"/>
          <a:ext cx="2159556" cy="289287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491 million on emergency hospital admissions annually </a:t>
          </a:r>
          <a:r>
            <a:rPr lang="en-GB" sz="1600" i="1" kern="1200" dirty="0">
              <a:latin typeface="Arial" panose="020B0604020202020204" pitchFamily="34" charset="0"/>
              <a:cs typeface="Arial" panose="020B0604020202020204" pitchFamily="34" charset="0"/>
            </a:rPr>
            <a:t>(UKHSA 2025).</a:t>
          </a:r>
          <a:endParaRPr lang="en-US" sz="1600" i="1" kern="1200" dirty="0">
            <a:latin typeface="Arial" panose="020B0604020202020204" pitchFamily="34" charset="0"/>
            <a:cs typeface="Arial" panose="020B0604020202020204" pitchFamily="34" charset="0"/>
          </a:endParaRPr>
        </a:p>
      </dsp:txBody>
      <dsp:txXfrm>
        <a:off x="2972938" y="291466"/>
        <a:ext cx="2033054" cy="2766376"/>
      </dsp:txXfrm>
    </dsp:sp>
    <dsp:sp modelId="{EBD9A578-62BC-493C-A892-051BBB322AEA}">
      <dsp:nvSpPr>
        <dsp:cNvPr id="0" name=""/>
        <dsp:cNvSpPr/>
      </dsp:nvSpPr>
      <dsp:spPr>
        <a:xfrm>
          <a:off x="5309195" y="262"/>
          <a:ext cx="2159556" cy="29167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8D9A5E-0D81-43DD-8DD4-C35B2F07B91A}">
      <dsp:nvSpPr>
        <dsp:cNvPr id="0" name=""/>
        <dsp:cNvSpPr/>
      </dsp:nvSpPr>
      <dsp:spPr>
        <a:xfrm>
          <a:off x="5549146" y="228215"/>
          <a:ext cx="2159556" cy="291679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Causes early retirement and reduced income </a:t>
          </a:r>
          <a:r>
            <a:rPr lang="en-GB" sz="1600" i="1" kern="1200" dirty="0">
              <a:latin typeface="Arial" panose="020B0604020202020204" pitchFamily="34" charset="0"/>
              <a:cs typeface="Arial" panose="020B0604020202020204" pitchFamily="34" charset="0"/>
            </a:rPr>
            <a:t>(Iheanacho, I., 2020).</a:t>
          </a:r>
          <a:endParaRPr lang="en-US" sz="1600" i="1" kern="1200" dirty="0">
            <a:latin typeface="Arial" panose="020B0604020202020204" pitchFamily="34" charset="0"/>
            <a:cs typeface="Arial" panose="020B0604020202020204" pitchFamily="34" charset="0"/>
          </a:endParaRPr>
        </a:p>
      </dsp:txBody>
      <dsp:txXfrm>
        <a:off x="5612397" y="291466"/>
        <a:ext cx="2033054" cy="2790292"/>
      </dsp:txXfrm>
    </dsp:sp>
    <dsp:sp modelId="{D91B4332-C007-449B-80E2-B0B32F0B6A94}">
      <dsp:nvSpPr>
        <dsp:cNvPr id="0" name=""/>
        <dsp:cNvSpPr/>
      </dsp:nvSpPr>
      <dsp:spPr>
        <a:xfrm>
          <a:off x="7948653" y="262"/>
          <a:ext cx="2159556" cy="283611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0B1E6D-8425-4D3E-B099-22E22B7E306E}">
      <dsp:nvSpPr>
        <dsp:cNvPr id="0" name=""/>
        <dsp:cNvSpPr/>
      </dsp:nvSpPr>
      <dsp:spPr>
        <a:xfrm>
          <a:off x="8188604" y="228215"/>
          <a:ext cx="2159556" cy="2836119"/>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Triggers emotional stress, social isolation, anxiety and depression</a:t>
          </a:r>
          <a:r>
            <a:rPr lang="en-GB" sz="2600" kern="1200" dirty="0"/>
            <a:t> </a:t>
          </a:r>
          <a:r>
            <a:rPr lang="en-GB" sz="1600" i="1" kern="1200" dirty="0">
              <a:latin typeface="Arial" panose="020B0604020202020204" pitchFamily="34" charset="0"/>
              <a:cs typeface="Arial" panose="020B0604020202020204" pitchFamily="34" charset="0"/>
            </a:rPr>
            <a:t>(NHS England, 2024).</a:t>
          </a:r>
        </a:p>
        <a:p>
          <a:pPr marL="0" lvl="0" indent="0" algn="ctr" defTabSz="889000">
            <a:lnSpc>
              <a:spcPct val="100000"/>
            </a:lnSpc>
            <a:spcBef>
              <a:spcPct val="0"/>
            </a:spcBef>
            <a:spcAft>
              <a:spcPct val="35000"/>
            </a:spcAft>
            <a:buNone/>
          </a:pPr>
          <a:endParaRPr lang="en-US" sz="2600" kern="1200" dirty="0"/>
        </a:p>
      </dsp:txBody>
      <dsp:txXfrm>
        <a:off x="8251855" y="291466"/>
        <a:ext cx="2033054" cy="27096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732C9-84B2-42DF-BCBF-6EC9181D3444}">
      <dsp:nvSpPr>
        <dsp:cNvPr id="0" name=""/>
        <dsp:cNvSpPr/>
      </dsp:nvSpPr>
      <dsp:spPr>
        <a:xfrm>
          <a:off x="29982" y="706580"/>
          <a:ext cx="2154421" cy="18127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Initial Assessment (Primary Care)</a:t>
          </a:r>
          <a:endParaRPr lang="en-US" sz="2000" kern="1200" dirty="0">
            <a:latin typeface="Arial" panose="020B0604020202020204" pitchFamily="34" charset="0"/>
            <a:cs typeface="Arial" panose="020B0604020202020204" pitchFamily="34" charset="0"/>
          </a:endParaRPr>
        </a:p>
      </dsp:txBody>
      <dsp:txXfrm>
        <a:off x="29982" y="706580"/>
        <a:ext cx="2154421" cy="1812723"/>
      </dsp:txXfrm>
    </dsp:sp>
    <dsp:sp modelId="{A650FD5D-2558-4CA3-920C-DA4021888CCB}">
      <dsp:nvSpPr>
        <dsp:cNvPr id="0" name=""/>
        <dsp:cNvSpPr/>
      </dsp:nvSpPr>
      <dsp:spPr>
        <a:xfrm>
          <a:off x="2490331" y="652416"/>
          <a:ext cx="3021205" cy="1812723"/>
        </a:xfrm>
        <a:prstGeom prst="rect">
          <a:avLst/>
        </a:prstGeom>
        <a:solidFill>
          <a:schemeClr val="accent5">
            <a:hueOff val="858672"/>
            <a:satOff val="-3769"/>
            <a:lumOff val="112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t>Take a </a:t>
          </a:r>
          <a:r>
            <a:rPr lang="en-GB" sz="1800" b="1" kern="1200" dirty="0"/>
            <a:t>full clinical history</a:t>
          </a:r>
          <a:r>
            <a:rPr lang="en-GB" sz="1800" kern="1200" dirty="0"/>
            <a:t>: breathlessness, chronic cough, sputum, smoking history, occupational exposures</a:t>
          </a:r>
          <a:r>
            <a:rPr lang="en-GB" sz="1700" kern="1200" dirty="0"/>
            <a:t>. </a:t>
          </a:r>
          <a:r>
            <a:rPr lang="en-GB" sz="1600" b="0" i="1" kern="1200" dirty="0">
              <a:latin typeface="Arial" panose="020B0604020202020204" pitchFamily="34" charset="0"/>
              <a:cs typeface="Arial" panose="020B0604020202020204" pitchFamily="34" charset="0"/>
            </a:rPr>
            <a:t>(NHS, 2023)</a:t>
          </a:r>
          <a:endParaRPr lang="en-US" sz="1600" b="0" i="1" kern="1200" dirty="0">
            <a:latin typeface="Arial" panose="020B0604020202020204" pitchFamily="34" charset="0"/>
            <a:cs typeface="Arial" panose="020B0604020202020204" pitchFamily="34" charset="0"/>
          </a:endParaRPr>
        </a:p>
      </dsp:txBody>
      <dsp:txXfrm>
        <a:off x="2490331" y="652416"/>
        <a:ext cx="3021205" cy="1812723"/>
      </dsp:txXfrm>
    </dsp:sp>
    <dsp:sp modelId="{A851B9BE-0C33-4AFA-871E-BEA9D4D19B8F}">
      <dsp:nvSpPr>
        <dsp:cNvPr id="0" name=""/>
        <dsp:cNvSpPr/>
      </dsp:nvSpPr>
      <dsp:spPr>
        <a:xfrm>
          <a:off x="5770334" y="663256"/>
          <a:ext cx="3021205" cy="1812723"/>
        </a:xfrm>
        <a:prstGeom prst="rect">
          <a:avLst/>
        </a:prstGeom>
        <a:solidFill>
          <a:schemeClr val="accent5">
            <a:hueOff val="1717344"/>
            <a:satOff val="-7537"/>
            <a:lumOff val="224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Use symptom scoring tools such as the </a:t>
          </a:r>
          <a:r>
            <a:rPr lang="en-GB" sz="1800" b="1" kern="1200" dirty="0">
              <a:latin typeface="Arial" panose="020B0604020202020204" pitchFamily="34" charset="0"/>
              <a:cs typeface="Arial" panose="020B0604020202020204" pitchFamily="34" charset="0"/>
            </a:rPr>
            <a:t>MRC Dyspnoea Scale</a:t>
          </a:r>
          <a:r>
            <a:rPr lang="en-GB" sz="1800" kern="1200" dirty="0">
              <a:latin typeface="Arial" panose="020B0604020202020204" pitchFamily="34" charset="0"/>
              <a:cs typeface="Arial" panose="020B0604020202020204" pitchFamily="34" charset="0"/>
            </a:rPr>
            <a:t> and </a:t>
          </a:r>
          <a:r>
            <a:rPr lang="en-GB" sz="1800" b="1" kern="1200" dirty="0">
              <a:latin typeface="Arial" panose="020B0604020202020204" pitchFamily="34" charset="0"/>
              <a:cs typeface="Arial" panose="020B0604020202020204" pitchFamily="34" charset="0"/>
            </a:rPr>
            <a:t>COPD Assessment Test (CAT)</a:t>
          </a:r>
          <a:r>
            <a:rPr lang="en-GB" sz="1800" kern="1200" dirty="0">
              <a:latin typeface="Arial" panose="020B0604020202020204" pitchFamily="34" charset="0"/>
              <a:cs typeface="Arial" panose="020B0604020202020204" pitchFamily="34" charset="0"/>
            </a:rPr>
            <a:t> to measure impact</a:t>
          </a:r>
          <a:r>
            <a:rPr lang="en-GB" sz="1700" kern="1200" dirty="0"/>
            <a:t>. </a:t>
          </a:r>
          <a:r>
            <a:rPr lang="en-GB" sz="1600" b="0" i="1" kern="1200" dirty="0">
              <a:latin typeface="Arial" panose="020B0604020202020204" pitchFamily="34" charset="0"/>
              <a:cs typeface="Arial" panose="020B0604020202020204" pitchFamily="34" charset="0"/>
            </a:rPr>
            <a:t>(NICE, 2023)</a:t>
          </a:r>
          <a:endParaRPr lang="en-US" sz="1600" b="0" i="1" kern="1200" dirty="0">
            <a:latin typeface="Arial" panose="020B0604020202020204" pitchFamily="34" charset="0"/>
            <a:cs typeface="Arial" panose="020B0604020202020204" pitchFamily="34" charset="0"/>
          </a:endParaRPr>
        </a:p>
      </dsp:txBody>
      <dsp:txXfrm>
        <a:off x="5770334" y="663256"/>
        <a:ext cx="3021205" cy="1812723"/>
      </dsp:txXfrm>
    </dsp:sp>
    <dsp:sp modelId="{7DD5792D-1E7C-487D-BE4C-31555855F710}">
      <dsp:nvSpPr>
        <dsp:cNvPr id="0" name=""/>
        <dsp:cNvSpPr/>
      </dsp:nvSpPr>
      <dsp:spPr>
        <a:xfrm>
          <a:off x="9136984" y="652416"/>
          <a:ext cx="3021205" cy="1812723"/>
        </a:xfrm>
        <a:prstGeom prst="rect">
          <a:avLst/>
        </a:prstGeom>
        <a:solidFill>
          <a:schemeClr val="accent5">
            <a:hueOff val="2576015"/>
            <a:satOff val="-11306"/>
            <a:lumOff val="33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Screen for </a:t>
          </a:r>
          <a:r>
            <a:rPr lang="en-GB" sz="1800" b="1" kern="1200" dirty="0">
              <a:latin typeface="Arial" panose="020B0604020202020204" pitchFamily="34" charset="0"/>
              <a:cs typeface="Arial" panose="020B0604020202020204" pitchFamily="34" charset="0"/>
            </a:rPr>
            <a:t>comorbidities</a:t>
          </a:r>
          <a:r>
            <a:rPr lang="en-GB" sz="1800" kern="1200" dirty="0">
              <a:latin typeface="Arial" panose="020B0604020202020204" pitchFamily="34" charset="0"/>
              <a:cs typeface="Arial" panose="020B0604020202020204" pitchFamily="34" charset="0"/>
            </a:rPr>
            <a:t>: cardiovascular disease, anxiety/depression, frailty, osteoporosis.</a:t>
          </a:r>
          <a:br>
            <a:rPr lang="en-GB" sz="1800" kern="1200" dirty="0">
              <a:latin typeface="Arial" panose="020B0604020202020204" pitchFamily="34" charset="0"/>
              <a:cs typeface="Arial" panose="020B0604020202020204" pitchFamily="34" charset="0"/>
            </a:rPr>
          </a:br>
          <a:r>
            <a:rPr lang="en-GB" sz="1900" b="0" i="1" kern="1200" dirty="0"/>
            <a:t>(NHS England, 2024)</a:t>
          </a:r>
          <a:endParaRPr lang="en-US" sz="1900" b="0" i="1" kern="1200" dirty="0"/>
        </a:p>
      </dsp:txBody>
      <dsp:txXfrm>
        <a:off x="9136984" y="652416"/>
        <a:ext cx="3021205" cy="1812723"/>
      </dsp:txXfrm>
    </dsp:sp>
    <dsp:sp modelId="{9A9924BA-852D-435C-9DF1-1231D01759F0}">
      <dsp:nvSpPr>
        <dsp:cNvPr id="0" name=""/>
        <dsp:cNvSpPr/>
      </dsp:nvSpPr>
      <dsp:spPr>
        <a:xfrm>
          <a:off x="3984" y="2767260"/>
          <a:ext cx="2214030" cy="1812723"/>
        </a:xfrm>
        <a:prstGeom prst="rect">
          <a:avLst/>
        </a:prstGeom>
        <a:solidFill>
          <a:schemeClr val="accent5">
            <a:hueOff val="3434687"/>
            <a:satOff val="-15074"/>
            <a:lumOff val="448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Diagnosis (Confirming COPD)</a:t>
          </a:r>
          <a:endParaRPr lang="en-US" sz="2000" kern="1200" dirty="0">
            <a:latin typeface="Arial" panose="020B0604020202020204" pitchFamily="34" charset="0"/>
            <a:cs typeface="Arial" panose="020B0604020202020204" pitchFamily="34" charset="0"/>
          </a:endParaRPr>
        </a:p>
      </dsp:txBody>
      <dsp:txXfrm>
        <a:off x="3984" y="2767260"/>
        <a:ext cx="2214030" cy="1812723"/>
      </dsp:txXfrm>
    </dsp:sp>
    <dsp:sp modelId="{50AC1CE1-7B30-4F86-8A45-40B82C88CEA1}">
      <dsp:nvSpPr>
        <dsp:cNvPr id="0" name=""/>
        <dsp:cNvSpPr/>
      </dsp:nvSpPr>
      <dsp:spPr>
        <a:xfrm>
          <a:off x="2520135" y="2767260"/>
          <a:ext cx="3021205" cy="1812723"/>
        </a:xfrm>
        <a:prstGeom prst="rect">
          <a:avLst/>
        </a:prstGeom>
        <a:solidFill>
          <a:schemeClr val="accent5">
            <a:hueOff val="4293359"/>
            <a:satOff val="-18843"/>
            <a:lumOff val="56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Confirm COPD using </a:t>
          </a:r>
          <a:r>
            <a:rPr lang="en-GB" sz="1800" b="1" kern="1200" dirty="0">
              <a:latin typeface="Arial" panose="020B0604020202020204" pitchFamily="34" charset="0"/>
              <a:cs typeface="Arial" panose="020B0604020202020204" pitchFamily="34" charset="0"/>
            </a:rPr>
            <a:t>post-bronchodilator spirometry</a:t>
          </a:r>
          <a:r>
            <a:rPr lang="en-GB" sz="1800" kern="1200" dirty="0">
              <a:latin typeface="Arial" panose="020B0604020202020204" pitchFamily="34" charset="0"/>
              <a:cs typeface="Arial" panose="020B0604020202020204" pitchFamily="34" charset="0"/>
            </a:rPr>
            <a:t> showing </a:t>
          </a:r>
          <a:r>
            <a:rPr lang="en-GB" sz="1800" b="1" kern="1200" dirty="0">
              <a:latin typeface="Arial" panose="020B0604020202020204" pitchFamily="34" charset="0"/>
              <a:cs typeface="Arial" panose="020B0604020202020204" pitchFamily="34" charset="0"/>
            </a:rPr>
            <a:t>FEV1/FVC &lt; 0.7</a:t>
          </a:r>
          <a:r>
            <a:rPr lang="en-GB" sz="1800" kern="1200" dirty="0">
              <a:latin typeface="Arial" panose="020B0604020202020204" pitchFamily="34" charset="0"/>
              <a:cs typeface="Arial" panose="020B0604020202020204" pitchFamily="34" charset="0"/>
            </a:rPr>
            <a:t>.</a:t>
          </a:r>
          <a:br>
            <a:rPr lang="en-GB" sz="1800" kern="1200" dirty="0">
              <a:latin typeface="Arial" panose="020B0604020202020204" pitchFamily="34" charset="0"/>
              <a:cs typeface="Arial" panose="020B0604020202020204" pitchFamily="34" charset="0"/>
            </a:rPr>
          </a:br>
          <a:r>
            <a:rPr lang="en-GB" sz="1600" b="0" i="1" kern="1200" dirty="0">
              <a:latin typeface="Arial" panose="020B0604020202020204" pitchFamily="34" charset="0"/>
              <a:cs typeface="Arial" panose="020B0604020202020204" pitchFamily="34" charset="0"/>
            </a:rPr>
            <a:t>(NICE NG115, updated 2023)</a:t>
          </a:r>
          <a:endParaRPr lang="en-US" sz="1600" b="0" i="1" kern="1200" dirty="0">
            <a:latin typeface="Arial" panose="020B0604020202020204" pitchFamily="34" charset="0"/>
            <a:cs typeface="Arial" panose="020B0604020202020204" pitchFamily="34" charset="0"/>
          </a:endParaRPr>
        </a:p>
      </dsp:txBody>
      <dsp:txXfrm>
        <a:off x="2520135" y="2767260"/>
        <a:ext cx="3021205" cy="1812723"/>
      </dsp:txXfrm>
    </dsp:sp>
    <dsp:sp modelId="{3C404257-1FCD-48A8-BD14-11C66FC580B7}">
      <dsp:nvSpPr>
        <dsp:cNvPr id="0" name=""/>
        <dsp:cNvSpPr/>
      </dsp:nvSpPr>
      <dsp:spPr>
        <a:xfrm>
          <a:off x="5843462" y="2767260"/>
          <a:ext cx="3021205" cy="1812723"/>
        </a:xfrm>
        <a:prstGeom prst="rect">
          <a:avLst/>
        </a:prstGeom>
        <a:solidFill>
          <a:schemeClr val="accent5">
            <a:hueOff val="5152031"/>
            <a:satOff val="-22611"/>
            <a:lumOff val="672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Identify COPD phenotype (e.g., chronic bronchitis, emphysema) to guide personalised care.</a:t>
          </a:r>
          <a:br>
            <a:rPr lang="en-GB" sz="1800" kern="1200" dirty="0">
              <a:latin typeface="Arial" panose="020B0604020202020204" pitchFamily="34" charset="0"/>
              <a:cs typeface="Arial" panose="020B0604020202020204" pitchFamily="34" charset="0"/>
            </a:rPr>
          </a:br>
          <a:r>
            <a:rPr lang="en-GB" sz="1600" b="0" i="1" kern="1200" dirty="0">
              <a:latin typeface="Arial" panose="020B0604020202020204" pitchFamily="34" charset="0"/>
              <a:cs typeface="Arial" panose="020B0604020202020204" pitchFamily="34" charset="0"/>
            </a:rPr>
            <a:t>(NICE, 2023)</a:t>
          </a:r>
          <a:endParaRPr lang="en-US" sz="1600" b="0" i="1" kern="1200" dirty="0">
            <a:latin typeface="Arial" panose="020B0604020202020204" pitchFamily="34" charset="0"/>
            <a:cs typeface="Arial" panose="020B0604020202020204" pitchFamily="34" charset="0"/>
          </a:endParaRPr>
        </a:p>
      </dsp:txBody>
      <dsp:txXfrm>
        <a:off x="5843462" y="2767260"/>
        <a:ext cx="3021205" cy="1812723"/>
      </dsp:txXfrm>
    </dsp:sp>
    <dsp:sp modelId="{2F13989E-DFEF-440E-8B64-67EAAB220713}">
      <dsp:nvSpPr>
        <dsp:cNvPr id="0" name=""/>
        <dsp:cNvSpPr/>
      </dsp:nvSpPr>
      <dsp:spPr>
        <a:xfrm>
          <a:off x="9166789" y="2767260"/>
          <a:ext cx="3021205" cy="1812723"/>
        </a:xfrm>
        <a:prstGeom prst="rect">
          <a:avLst/>
        </a:prstGeom>
        <a:solidFill>
          <a:schemeClr val="accent5">
            <a:hueOff val="6010703"/>
            <a:satOff val="-26380"/>
            <a:lumOff val="784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Consider further investigations when needed: chest X-ray, full blood count, eosinophils, alpha-1 antitrypsin levels in younger patients. </a:t>
          </a:r>
          <a:r>
            <a:rPr lang="en-GB" sz="1600" b="0" i="1" kern="1200" dirty="0">
              <a:latin typeface="Arial" panose="020B0604020202020204" pitchFamily="34" charset="0"/>
              <a:cs typeface="Arial" panose="020B0604020202020204" pitchFamily="34" charset="0"/>
            </a:rPr>
            <a:t>(NHS, 2023)</a:t>
          </a:r>
          <a:endParaRPr lang="en-US" sz="1600" b="0" i="1" kern="1200" dirty="0">
            <a:latin typeface="Arial" panose="020B0604020202020204" pitchFamily="34" charset="0"/>
            <a:cs typeface="Arial" panose="020B0604020202020204" pitchFamily="34" charset="0"/>
          </a:endParaRPr>
        </a:p>
      </dsp:txBody>
      <dsp:txXfrm>
        <a:off x="9166789" y="2767260"/>
        <a:ext cx="3021205" cy="18127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43A24-76B9-4CA5-9A3A-EECB65EB3834}">
      <dsp:nvSpPr>
        <dsp:cNvPr id="0" name=""/>
        <dsp:cNvSpPr/>
      </dsp:nvSpPr>
      <dsp:spPr>
        <a:xfrm>
          <a:off x="0" y="0"/>
          <a:ext cx="4327725" cy="146491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Management follows </a:t>
          </a:r>
          <a:r>
            <a:rPr lang="en-GB" sz="2000" b="1" kern="1200" dirty="0">
              <a:latin typeface="Arial" panose="020B0604020202020204" pitchFamily="34" charset="0"/>
              <a:cs typeface="Arial" panose="020B0604020202020204" pitchFamily="34" charset="0"/>
            </a:rPr>
            <a:t>NICE NG115 </a:t>
          </a:r>
          <a:r>
            <a:rPr lang="en-GB" sz="2000" kern="1200" dirty="0">
              <a:latin typeface="Arial" panose="020B0604020202020204" pitchFamily="34" charset="0"/>
              <a:cs typeface="Arial" panose="020B0604020202020204" pitchFamily="34" charset="0"/>
            </a:rPr>
            <a:t> for diagnosis, inhaled treatment, and long-term care. </a:t>
          </a:r>
          <a:r>
            <a:rPr lang="en-GB" sz="1600" i="1" kern="1200" dirty="0">
              <a:latin typeface="Arial" panose="020B0604020202020204" pitchFamily="34" charset="0"/>
              <a:cs typeface="Arial" panose="020B0604020202020204" pitchFamily="34" charset="0"/>
            </a:rPr>
            <a:t>(NICE, 2023)</a:t>
          </a:r>
          <a:endParaRPr lang="en-US" sz="1600" kern="1200" dirty="0">
            <a:latin typeface="Arial" panose="020B0604020202020204" pitchFamily="34" charset="0"/>
            <a:cs typeface="Arial" panose="020B0604020202020204" pitchFamily="34" charset="0"/>
          </a:endParaRPr>
        </a:p>
      </dsp:txBody>
      <dsp:txXfrm>
        <a:off x="42906" y="42906"/>
        <a:ext cx="4241913" cy="1379103"/>
      </dsp:txXfrm>
    </dsp:sp>
    <dsp:sp modelId="{87ACDB4D-512B-4383-B784-5139583D66DF}">
      <dsp:nvSpPr>
        <dsp:cNvPr id="0" name=""/>
        <dsp:cNvSpPr/>
      </dsp:nvSpPr>
      <dsp:spPr>
        <a:xfrm>
          <a:off x="4620099" y="429708"/>
          <a:ext cx="704354" cy="6054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620099" y="550808"/>
        <a:ext cx="522705" cy="363298"/>
      </dsp:txXfrm>
    </dsp:sp>
    <dsp:sp modelId="{F8BEF7B8-F2FF-4507-A188-B7A08965418B}">
      <dsp:nvSpPr>
        <dsp:cNvPr id="0" name=""/>
        <dsp:cNvSpPr/>
      </dsp:nvSpPr>
      <dsp:spPr>
        <a:xfrm>
          <a:off x="5656695" y="0"/>
          <a:ext cx="4706504" cy="146491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Priorities include smoking cessation support, the most effective intervention for slowing COPD progression. </a:t>
          </a:r>
          <a:r>
            <a:rPr lang="en-GB" sz="1600" i="1" kern="1200" dirty="0">
              <a:latin typeface="Arial" panose="020B0604020202020204" pitchFamily="34" charset="0"/>
              <a:cs typeface="Arial" panose="020B0604020202020204" pitchFamily="34" charset="0"/>
            </a:rPr>
            <a:t>(DHSC Smokefree 2030, 2023)</a:t>
          </a:r>
          <a:endParaRPr lang="en-US" sz="1600" i="1" kern="1200" dirty="0">
            <a:latin typeface="Arial" panose="020B0604020202020204" pitchFamily="34" charset="0"/>
            <a:cs typeface="Arial" panose="020B0604020202020204" pitchFamily="34" charset="0"/>
          </a:endParaRPr>
        </a:p>
      </dsp:txBody>
      <dsp:txXfrm>
        <a:off x="5699601" y="42906"/>
        <a:ext cx="4620692" cy="1379103"/>
      </dsp:txXfrm>
    </dsp:sp>
    <dsp:sp modelId="{364137DE-437F-4194-8A81-8AD092B12A9F}">
      <dsp:nvSpPr>
        <dsp:cNvPr id="0" name=""/>
        <dsp:cNvSpPr/>
      </dsp:nvSpPr>
      <dsp:spPr>
        <a:xfrm rot="5384695">
          <a:off x="7756099" y="1636585"/>
          <a:ext cx="518442" cy="6054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7833325" y="1680113"/>
        <a:ext cx="363298" cy="362909"/>
      </dsp:txXfrm>
    </dsp:sp>
    <dsp:sp modelId="{7F4ACAB3-7029-4469-B533-A955B78D002A}">
      <dsp:nvSpPr>
        <dsp:cNvPr id="0" name=""/>
        <dsp:cNvSpPr/>
      </dsp:nvSpPr>
      <dsp:spPr>
        <a:xfrm>
          <a:off x="5678449" y="2443099"/>
          <a:ext cx="4684750" cy="146491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b="0" kern="1200" dirty="0">
              <a:latin typeface="Arial" panose="020B0604020202020204" pitchFamily="34" charset="0"/>
              <a:cs typeface="Arial" panose="020B0604020202020204" pitchFamily="34" charset="0"/>
            </a:rPr>
            <a:t>Ensure correct inhaler technique, device optimisation, and adherence checks at every review. </a:t>
          </a:r>
          <a:r>
            <a:rPr lang="en-GB" sz="1600" b="0" i="1" kern="1200" dirty="0">
              <a:latin typeface="Arial" panose="020B0604020202020204" pitchFamily="34" charset="0"/>
              <a:cs typeface="Arial" panose="020B0604020202020204" pitchFamily="34" charset="0"/>
            </a:rPr>
            <a:t>(NRAP/HQIP, 2024)</a:t>
          </a:r>
          <a:endParaRPr lang="en-US" sz="1600" b="0" i="1" kern="1200" dirty="0">
            <a:latin typeface="Arial" panose="020B0604020202020204" pitchFamily="34" charset="0"/>
            <a:cs typeface="Arial" panose="020B0604020202020204" pitchFamily="34" charset="0"/>
          </a:endParaRPr>
        </a:p>
      </dsp:txBody>
      <dsp:txXfrm>
        <a:off x="5721355" y="2486005"/>
        <a:ext cx="4598938" cy="1379103"/>
      </dsp:txXfrm>
    </dsp:sp>
    <dsp:sp modelId="{BB2B6C96-C22B-468A-94AE-168521DFE4E4}">
      <dsp:nvSpPr>
        <dsp:cNvPr id="0" name=""/>
        <dsp:cNvSpPr/>
      </dsp:nvSpPr>
      <dsp:spPr>
        <a:xfrm rot="10825941">
          <a:off x="4552542" y="2849638"/>
          <a:ext cx="795656" cy="6054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4734188" y="2971423"/>
        <a:ext cx="614007" cy="363298"/>
      </dsp:txXfrm>
    </dsp:sp>
    <dsp:sp modelId="{8757938F-BD98-44A2-B971-094261D86652}">
      <dsp:nvSpPr>
        <dsp:cNvPr id="0" name=""/>
        <dsp:cNvSpPr/>
      </dsp:nvSpPr>
      <dsp:spPr>
        <a:xfrm>
          <a:off x="0" y="2398335"/>
          <a:ext cx="4177254" cy="146491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Offer </a:t>
          </a:r>
          <a:r>
            <a:rPr lang="en-GB" sz="2000" b="1" kern="1200" dirty="0">
              <a:latin typeface="Arial" panose="020B0604020202020204" pitchFamily="34" charset="0"/>
              <a:cs typeface="Arial" panose="020B0604020202020204" pitchFamily="34" charset="0"/>
            </a:rPr>
            <a:t>Pulmonary Rehabilitation (PR), </a:t>
          </a:r>
          <a:r>
            <a:rPr lang="en-GB" sz="2000" b="0" kern="1200" dirty="0">
              <a:latin typeface="Arial" panose="020B0604020202020204" pitchFamily="34" charset="0"/>
              <a:cs typeface="Arial" panose="020B0604020202020204" pitchFamily="34" charset="0"/>
            </a:rPr>
            <a:t>which </a:t>
          </a:r>
          <a:r>
            <a:rPr lang="en-GB" sz="2000" kern="1200" dirty="0">
              <a:latin typeface="Arial" panose="020B0604020202020204" pitchFamily="34" charset="0"/>
              <a:cs typeface="Arial" panose="020B0604020202020204" pitchFamily="34" charset="0"/>
            </a:rPr>
            <a:t>improves breathlessness, exercise capacity and quality of life.</a:t>
          </a:r>
          <a:br>
            <a:rPr lang="en-GB" sz="2000" kern="1200" dirty="0">
              <a:latin typeface="Arial" panose="020B0604020202020204" pitchFamily="34" charset="0"/>
              <a:cs typeface="Arial" panose="020B0604020202020204" pitchFamily="34" charset="0"/>
            </a:rPr>
          </a:br>
          <a:r>
            <a:rPr lang="en-GB" sz="1600" b="0" i="1" kern="1200" dirty="0">
              <a:latin typeface="Arial" panose="020B0604020202020204" pitchFamily="34" charset="0"/>
              <a:cs typeface="Arial" panose="020B0604020202020204" pitchFamily="34" charset="0"/>
            </a:rPr>
            <a:t>(NHS England, 2024)</a:t>
          </a:r>
          <a:endParaRPr lang="en-US" sz="1600" b="0" i="1" kern="1200" dirty="0">
            <a:latin typeface="Arial" panose="020B0604020202020204" pitchFamily="34" charset="0"/>
            <a:cs typeface="Arial" panose="020B0604020202020204" pitchFamily="34" charset="0"/>
          </a:endParaRPr>
        </a:p>
      </dsp:txBody>
      <dsp:txXfrm>
        <a:off x="42906" y="2441241"/>
        <a:ext cx="4091442" cy="1379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4F5FE-DED7-4553-B460-D8BCA3AEB052}">
      <dsp:nvSpPr>
        <dsp:cNvPr id="0" name=""/>
        <dsp:cNvSpPr/>
      </dsp:nvSpPr>
      <dsp:spPr>
        <a:xfrm>
          <a:off x="0" y="32785"/>
          <a:ext cx="7741920" cy="796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E366BF-60AF-4AA8-882C-B10D40A6ADEF}">
      <dsp:nvSpPr>
        <dsp:cNvPr id="0" name=""/>
        <dsp:cNvSpPr/>
      </dsp:nvSpPr>
      <dsp:spPr>
        <a:xfrm>
          <a:off x="241044" y="183030"/>
          <a:ext cx="438263" cy="4382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FBEAFB-19FE-449B-8C8D-C3655914E5C7}">
      <dsp:nvSpPr>
        <dsp:cNvPr id="0" name=""/>
        <dsp:cNvSpPr/>
      </dsp:nvSpPr>
      <dsp:spPr>
        <a:xfrm>
          <a:off x="920352" y="3741"/>
          <a:ext cx="6821567" cy="796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32" tIns="84332" rIns="84332" bIns="84332" numCol="1" spcCol="1270" anchor="ctr" anchorCtr="0">
          <a:noAutofit/>
        </a:bodyPr>
        <a:lstStyle/>
        <a:p>
          <a:pPr marL="0" lvl="0" indent="0" algn="l" defTabSz="711200">
            <a:lnSpc>
              <a:spcPct val="100000"/>
            </a:lnSpc>
            <a:spcBef>
              <a:spcPct val="0"/>
            </a:spcBef>
            <a:spcAft>
              <a:spcPct val="35000"/>
            </a:spcAft>
            <a:buNone/>
          </a:pPr>
          <a:r>
            <a:rPr lang="en-GB" sz="1600" b="1" i="0" kern="1200" baseline="0" dirty="0">
              <a:latin typeface="Arial" panose="020B0604020202020204" pitchFamily="34" charset="0"/>
              <a:cs typeface="Arial" panose="020B0604020202020204" pitchFamily="34" charset="0"/>
            </a:rPr>
            <a:t>Smoking prevention &amp; cessation</a:t>
          </a:r>
          <a:r>
            <a:rPr lang="en-GB" sz="1600" b="0" i="0" kern="1200" baseline="0" dirty="0">
              <a:latin typeface="Arial" panose="020B0604020202020204" pitchFamily="34" charset="0"/>
              <a:cs typeface="Arial" panose="020B0604020202020204" pitchFamily="34" charset="0"/>
            </a:rPr>
            <a:t> – the most effective way to reduce COPD risk. </a:t>
          </a:r>
          <a:r>
            <a:rPr lang="en-GB" sz="1600" b="0" i="1" kern="1200" baseline="0" dirty="0">
              <a:latin typeface="Arial" panose="020B0604020202020204" pitchFamily="34" charset="0"/>
              <a:cs typeface="Arial" panose="020B0604020202020204" pitchFamily="34" charset="0"/>
            </a:rPr>
            <a:t>(DHSC Smokefree 2030, 2023)</a:t>
          </a:r>
          <a:endParaRPr lang="en-US" sz="1600" b="0" i="1" kern="1200" dirty="0">
            <a:latin typeface="Arial" panose="020B0604020202020204" pitchFamily="34" charset="0"/>
            <a:cs typeface="Arial" panose="020B0604020202020204" pitchFamily="34" charset="0"/>
          </a:endParaRPr>
        </a:p>
      </dsp:txBody>
      <dsp:txXfrm>
        <a:off x="920352" y="3741"/>
        <a:ext cx="6821567" cy="796842"/>
      </dsp:txXfrm>
    </dsp:sp>
    <dsp:sp modelId="{09655D23-A6D2-4177-96CE-C511FF1B79F8}">
      <dsp:nvSpPr>
        <dsp:cNvPr id="0" name=""/>
        <dsp:cNvSpPr/>
      </dsp:nvSpPr>
      <dsp:spPr>
        <a:xfrm>
          <a:off x="0" y="1028743"/>
          <a:ext cx="7741920" cy="796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D68C87-3480-412E-A51B-CFBE5AF6D829}">
      <dsp:nvSpPr>
        <dsp:cNvPr id="0" name=""/>
        <dsp:cNvSpPr/>
      </dsp:nvSpPr>
      <dsp:spPr>
        <a:xfrm>
          <a:off x="241044" y="1179083"/>
          <a:ext cx="438263" cy="4382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69BDAE-F9BB-4E11-936C-987511355BB0}">
      <dsp:nvSpPr>
        <dsp:cNvPr id="0" name=""/>
        <dsp:cNvSpPr/>
      </dsp:nvSpPr>
      <dsp:spPr>
        <a:xfrm>
          <a:off x="920352" y="999793"/>
          <a:ext cx="6821567" cy="796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32" tIns="84332" rIns="84332" bIns="84332" numCol="1" spcCol="1270" anchor="ctr" anchorCtr="0">
          <a:noAutofit/>
        </a:bodyPr>
        <a:lstStyle/>
        <a:p>
          <a:pPr marL="0" lvl="0" indent="0" algn="l" defTabSz="711200">
            <a:lnSpc>
              <a:spcPct val="100000"/>
            </a:lnSpc>
            <a:spcBef>
              <a:spcPct val="0"/>
            </a:spcBef>
            <a:spcAft>
              <a:spcPct val="35000"/>
            </a:spcAft>
            <a:buNone/>
          </a:pPr>
          <a:r>
            <a:rPr lang="en-GB" sz="1600" b="1" i="0" kern="1200" baseline="0" dirty="0">
              <a:latin typeface="Arial" panose="020B0604020202020204" pitchFamily="34" charset="0"/>
              <a:cs typeface="Arial" panose="020B0604020202020204" pitchFamily="34" charset="0"/>
            </a:rPr>
            <a:t>Reducing exposure to air pollution</a:t>
          </a:r>
          <a:r>
            <a:rPr lang="en-GB" sz="1600" b="0" i="0" kern="1200" baseline="0" dirty="0">
              <a:latin typeface="Arial" panose="020B0604020202020204" pitchFamily="34" charset="0"/>
              <a:cs typeface="Arial" panose="020B0604020202020204" pitchFamily="34" charset="0"/>
            </a:rPr>
            <a:t> – advice for people in high-pollution areas; UKHSA monitors local risk</a:t>
          </a:r>
          <a:r>
            <a:rPr lang="en-GB" sz="1600" b="1" i="1" kern="1200" baseline="0" dirty="0">
              <a:latin typeface="Arial" panose="020B0604020202020204" pitchFamily="34" charset="0"/>
              <a:cs typeface="Arial" panose="020B0604020202020204" pitchFamily="34" charset="0"/>
            </a:rPr>
            <a:t>. </a:t>
          </a:r>
          <a:r>
            <a:rPr lang="en-GB" sz="1600" b="0" i="1" kern="1200" baseline="0" dirty="0">
              <a:latin typeface="Arial" panose="020B0604020202020204" pitchFamily="34" charset="0"/>
              <a:cs typeface="Arial" panose="020B0604020202020204" pitchFamily="34" charset="0"/>
            </a:rPr>
            <a:t>(UKHSA, 2025)</a:t>
          </a:r>
          <a:endParaRPr lang="en-US" sz="1600" b="0" i="1" kern="1200" dirty="0">
            <a:latin typeface="Arial" panose="020B0604020202020204" pitchFamily="34" charset="0"/>
            <a:cs typeface="Arial" panose="020B0604020202020204" pitchFamily="34" charset="0"/>
          </a:endParaRPr>
        </a:p>
      </dsp:txBody>
      <dsp:txXfrm>
        <a:off x="920352" y="999793"/>
        <a:ext cx="6821567" cy="796842"/>
      </dsp:txXfrm>
    </dsp:sp>
    <dsp:sp modelId="{1A96DCA4-30A2-49CD-B909-F444B53431F8}">
      <dsp:nvSpPr>
        <dsp:cNvPr id="0" name=""/>
        <dsp:cNvSpPr/>
      </dsp:nvSpPr>
      <dsp:spPr>
        <a:xfrm>
          <a:off x="0" y="1995846"/>
          <a:ext cx="7741920" cy="796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44488F-2056-49D4-B594-298B634BD59B}">
      <dsp:nvSpPr>
        <dsp:cNvPr id="0" name=""/>
        <dsp:cNvSpPr/>
      </dsp:nvSpPr>
      <dsp:spPr>
        <a:xfrm>
          <a:off x="241044" y="2175135"/>
          <a:ext cx="438263" cy="4382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D0CC8E-87C4-4183-856C-0633EAC56284}">
      <dsp:nvSpPr>
        <dsp:cNvPr id="0" name=""/>
        <dsp:cNvSpPr/>
      </dsp:nvSpPr>
      <dsp:spPr>
        <a:xfrm>
          <a:off x="920352" y="1995846"/>
          <a:ext cx="6821567" cy="796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32" tIns="84332" rIns="84332" bIns="84332" numCol="1" spcCol="1270" anchor="ctr" anchorCtr="0">
          <a:noAutofit/>
        </a:bodyPr>
        <a:lstStyle/>
        <a:p>
          <a:pPr marL="0" lvl="0" indent="0" algn="l" defTabSz="711200">
            <a:lnSpc>
              <a:spcPct val="100000"/>
            </a:lnSpc>
            <a:spcBef>
              <a:spcPct val="0"/>
            </a:spcBef>
            <a:spcAft>
              <a:spcPct val="35000"/>
            </a:spcAft>
            <a:buNone/>
          </a:pPr>
          <a:r>
            <a:rPr lang="en-GB" sz="1600" b="1" i="0" kern="1200" baseline="0" dirty="0">
              <a:latin typeface="Arial" panose="020B0604020202020204" pitchFamily="34" charset="0"/>
              <a:cs typeface="Arial" panose="020B0604020202020204" pitchFamily="34" charset="0"/>
            </a:rPr>
            <a:t>Workplace protection</a:t>
          </a:r>
          <a:r>
            <a:rPr lang="en-GB" sz="1600" b="0" i="0" kern="1200" baseline="0" dirty="0">
              <a:latin typeface="Arial" panose="020B0604020202020204" pitchFamily="34" charset="0"/>
              <a:cs typeface="Arial" panose="020B0604020202020204" pitchFamily="34" charset="0"/>
            </a:rPr>
            <a:t> – reduce exposure to dust, fumes, and chemicals in construction, manufacturing, and industrial jobs. </a:t>
          </a:r>
          <a:r>
            <a:rPr lang="en-GB" sz="1600" b="0" i="1" kern="1200" baseline="0" dirty="0">
              <a:latin typeface="Arial" panose="020B0604020202020204" pitchFamily="34" charset="0"/>
              <a:cs typeface="Arial" panose="020B0604020202020204" pitchFamily="34" charset="0"/>
            </a:rPr>
            <a:t>(HSE, 2024)</a:t>
          </a:r>
          <a:endParaRPr lang="en-US" sz="1600" b="0" i="1" kern="1200" dirty="0">
            <a:latin typeface="Arial" panose="020B0604020202020204" pitchFamily="34" charset="0"/>
            <a:cs typeface="Arial" panose="020B0604020202020204" pitchFamily="34" charset="0"/>
          </a:endParaRPr>
        </a:p>
      </dsp:txBody>
      <dsp:txXfrm>
        <a:off x="920352" y="1995846"/>
        <a:ext cx="6821567" cy="796842"/>
      </dsp:txXfrm>
    </dsp:sp>
    <dsp:sp modelId="{2AE8FD04-11FF-4DDA-9D9B-52B8D0EE71D4}">
      <dsp:nvSpPr>
        <dsp:cNvPr id="0" name=""/>
        <dsp:cNvSpPr/>
      </dsp:nvSpPr>
      <dsp:spPr>
        <a:xfrm>
          <a:off x="0" y="2991899"/>
          <a:ext cx="7741920" cy="796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33B479-A838-4767-88F5-51A41512DE22}">
      <dsp:nvSpPr>
        <dsp:cNvPr id="0" name=""/>
        <dsp:cNvSpPr/>
      </dsp:nvSpPr>
      <dsp:spPr>
        <a:xfrm>
          <a:off x="241044" y="3171188"/>
          <a:ext cx="438263" cy="4382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45CAA2-704D-494D-808C-3D8FE125BBD9}">
      <dsp:nvSpPr>
        <dsp:cNvPr id="0" name=""/>
        <dsp:cNvSpPr/>
      </dsp:nvSpPr>
      <dsp:spPr>
        <a:xfrm>
          <a:off x="920352" y="2991899"/>
          <a:ext cx="6821567" cy="796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32" tIns="84332" rIns="84332" bIns="84332" numCol="1" spcCol="1270" anchor="ctr" anchorCtr="0">
          <a:noAutofit/>
        </a:bodyPr>
        <a:lstStyle/>
        <a:p>
          <a:pPr marL="0" lvl="0" indent="0" algn="l" defTabSz="711200">
            <a:lnSpc>
              <a:spcPct val="100000"/>
            </a:lnSpc>
            <a:spcBef>
              <a:spcPct val="0"/>
            </a:spcBef>
            <a:spcAft>
              <a:spcPct val="35000"/>
            </a:spcAft>
            <a:buNone/>
          </a:pPr>
          <a:r>
            <a:rPr lang="en-GB" sz="1600" b="1" i="0" kern="1200" baseline="0" dirty="0">
              <a:latin typeface="Arial" panose="020B0604020202020204" pitchFamily="34" charset="0"/>
              <a:cs typeface="Arial" panose="020B0604020202020204" pitchFamily="34" charset="0"/>
            </a:rPr>
            <a:t>Vaccination programmes</a:t>
          </a:r>
          <a:r>
            <a:rPr lang="en-GB" sz="1600" b="0" i="0" kern="1200" baseline="0" dirty="0">
              <a:latin typeface="Arial" panose="020B0604020202020204" pitchFamily="34" charset="0"/>
              <a:cs typeface="Arial" panose="020B0604020202020204" pitchFamily="34" charset="0"/>
            </a:rPr>
            <a:t> – flu, pneumococcal, and COVID-19 boosters help prevent infections that worsen COPD. </a:t>
          </a:r>
          <a:r>
            <a:rPr lang="en-GB" sz="1600" b="0" i="1" kern="1200" baseline="0" dirty="0">
              <a:latin typeface="Arial" panose="020B0604020202020204" pitchFamily="34" charset="0"/>
              <a:cs typeface="Arial" panose="020B0604020202020204" pitchFamily="34" charset="0"/>
            </a:rPr>
            <a:t>(NHS England, 2024)</a:t>
          </a:r>
          <a:endParaRPr lang="en-US" sz="1600" b="0" i="1" kern="1200" dirty="0">
            <a:latin typeface="Arial" panose="020B0604020202020204" pitchFamily="34" charset="0"/>
            <a:cs typeface="Arial" panose="020B0604020202020204" pitchFamily="34" charset="0"/>
          </a:endParaRPr>
        </a:p>
      </dsp:txBody>
      <dsp:txXfrm>
        <a:off x="920352" y="2991899"/>
        <a:ext cx="6821567" cy="796842"/>
      </dsp:txXfrm>
    </dsp:sp>
    <dsp:sp modelId="{FDF95FF4-E332-4098-8345-2E1E8834F2D3}">
      <dsp:nvSpPr>
        <dsp:cNvPr id="0" name=""/>
        <dsp:cNvSpPr/>
      </dsp:nvSpPr>
      <dsp:spPr>
        <a:xfrm>
          <a:off x="0" y="3987951"/>
          <a:ext cx="7741920" cy="79684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1785CE-6910-4B37-B61C-E8397658393B}">
      <dsp:nvSpPr>
        <dsp:cNvPr id="0" name=""/>
        <dsp:cNvSpPr/>
      </dsp:nvSpPr>
      <dsp:spPr>
        <a:xfrm>
          <a:off x="241044" y="4167241"/>
          <a:ext cx="438263" cy="4382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40D9E9-2E62-4909-BFA2-792F884E84F1}">
      <dsp:nvSpPr>
        <dsp:cNvPr id="0" name=""/>
        <dsp:cNvSpPr/>
      </dsp:nvSpPr>
      <dsp:spPr>
        <a:xfrm>
          <a:off x="920352" y="3987951"/>
          <a:ext cx="6821567" cy="796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32" tIns="84332" rIns="84332" bIns="84332" numCol="1" spcCol="1270" anchor="ctr" anchorCtr="0">
          <a:noAutofit/>
        </a:bodyPr>
        <a:lstStyle/>
        <a:p>
          <a:pPr marL="0" lvl="0" indent="0" algn="l" defTabSz="711200">
            <a:lnSpc>
              <a:spcPct val="100000"/>
            </a:lnSpc>
            <a:spcBef>
              <a:spcPct val="0"/>
            </a:spcBef>
            <a:spcAft>
              <a:spcPct val="35000"/>
            </a:spcAft>
            <a:buNone/>
          </a:pPr>
          <a:r>
            <a:rPr lang="en-GB" sz="1600" b="1" i="0" kern="1200" baseline="0" dirty="0">
              <a:latin typeface="Arial" panose="020B0604020202020204" pitchFamily="34" charset="0"/>
              <a:cs typeface="Arial" panose="020B0604020202020204" pitchFamily="34" charset="0"/>
            </a:rPr>
            <a:t>Early diagnosis &amp; case-finding</a:t>
          </a:r>
          <a:r>
            <a:rPr lang="en-GB" sz="1600" b="0" i="0" kern="1200" baseline="0" dirty="0">
              <a:latin typeface="Arial" panose="020B0604020202020204" pitchFamily="34" charset="0"/>
              <a:cs typeface="Arial" panose="020B0604020202020204" pitchFamily="34" charset="0"/>
            </a:rPr>
            <a:t> in high-risk individuals (smokers, ex-smokers, recurrent chest infections). </a:t>
          </a:r>
          <a:r>
            <a:rPr lang="en-GB" sz="1600" b="0" i="1" kern="1200" baseline="0" dirty="0">
              <a:latin typeface="Arial" panose="020B0604020202020204" pitchFamily="34" charset="0"/>
              <a:cs typeface="Arial" panose="020B0604020202020204" pitchFamily="34" charset="0"/>
            </a:rPr>
            <a:t>(NICE NG115, 2023)</a:t>
          </a:r>
          <a:endParaRPr lang="en-US" sz="1600" b="0" i="1" kern="1200" dirty="0">
            <a:latin typeface="Arial" panose="020B0604020202020204" pitchFamily="34" charset="0"/>
            <a:cs typeface="Arial" panose="020B0604020202020204" pitchFamily="34" charset="0"/>
          </a:endParaRPr>
        </a:p>
      </dsp:txBody>
      <dsp:txXfrm>
        <a:off x="920352" y="3987951"/>
        <a:ext cx="6821567" cy="7968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83CC37-126F-4144-B14E-6B8370714883}">
      <dsp:nvSpPr>
        <dsp:cNvPr id="0" name=""/>
        <dsp:cNvSpPr/>
      </dsp:nvSpPr>
      <dsp:spPr>
        <a:xfrm>
          <a:off x="0" y="2474"/>
          <a:ext cx="8350301" cy="9406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GB" sz="1700" b="1" i="0" kern="1200" baseline="0" dirty="0"/>
            <a:t>1. </a:t>
          </a:r>
          <a:r>
            <a:rPr lang="en-GB" sz="1800" b="1" i="0" kern="1200" baseline="0" dirty="0">
              <a:latin typeface="Arial" panose="020B0604020202020204" pitchFamily="34" charset="0"/>
              <a:cs typeface="Arial" panose="020B0604020202020204" pitchFamily="34" charset="0"/>
            </a:rPr>
            <a:t>Shared Decision Making</a:t>
          </a:r>
          <a:r>
            <a:rPr lang="en-GB" sz="1800" b="1" kern="1200" dirty="0">
              <a:latin typeface="Arial" panose="020B0604020202020204" pitchFamily="34" charset="0"/>
              <a:cs typeface="Arial" panose="020B0604020202020204" pitchFamily="34" charset="0"/>
            </a:rPr>
            <a:t>: </a:t>
          </a:r>
          <a:r>
            <a:rPr lang="en-GB" sz="1800" b="0" i="0" kern="1200" baseline="0" dirty="0">
              <a:latin typeface="Arial" panose="020B0604020202020204" pitchFamily="34" charset="0"/>
              <a:cs typeface="Arial" panose="020B0604020202020204" pitchFamily="34" charset="0"/>
            </a:rPr>
            <a:t>Patients engage with treatment decisions and influence choices related to inhalers, PR enrolment, and smoking cessation support. </a:t>
          </a:r>
          <a:r>
            <a:rPr lang="en-GB" sz="1600" b="0" i="1" kern="1200" baseline="0" dirty="0"/>
            <a:t>(NHS England, 2024)</a:t>
          </a:r>
          <a:endParaRPr lang="en-US" sz="1600" i="1" kern="1200" dirty="0"/>
        </a:p>
      </dsp:txBody>
      <dsp:txXfrm>
        <a:off x="45919" y="48393"/>
        <a:ext cx="8258463" cy="848823"/>
      </dsp:txXfrm>
    </dsp:sp>
    <dsp:sp modelId="{F6F3EC3E-27B0-411B-8D49-81DD0C71F79A}">
      <dsp:nvSpPr>
        <dsp:cNvPr id="0" name=""/>
        <dsp:cNvSpPr/>
      </dsp:nvSpPr>
      <dsp:spPr>
        <a:xfrm>
          <a:off x="0" y="957255"/>
          <a:ext cx="8350301" cy="9406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GB" sz="1700" b="1" i="0" kern="1200" baseline="0" dirty="0"/>
            <a:t>2. </a:t>
          </a:r>
          <a:r>
            <a:rPr lang="en-GB" sz="1800" b="1" i="0" kern="1200" baseline="0" dirty="0">
              <a:latin typeface="Arial" panose="020B0604020202020204" pitchFamily="34" charset="0"/>
              <a:cs typeface="Arial" panose="020B0604020202020204" pitchFamily="34" charset="0"/>
            </a:rPr>
            <a:t>Personalised Care &amp; Support Planning</a:t>
          </a:r>
          <a:r>
            <a:rPr lang="en-GB" sz="1800" b="1" kern="1200" dirty="0">
              <a:latin typeface="Arial" panose="020B0604020202020204" pitchFamily="34" charset="0"/>
              <a:cs typeface="Arial" panose="020B0604020202020204" pitchFamily="34" charset="0"/>
            </a:rPr>
            <a:t>: </a:t>
          </a:r>
          <a:r>
            <a:rPr lang="en-GB" sz="1800" b="0" i="0" kern="1200" baseline="0" dirty="0">
              <a:latin typeface="Arial" panose="020B0604020202020204" pitchFamily="34" charset="0"/>
              <a:cs typeface="Arial" panose="020B0604020202020204" pitchFamily="34" charset="0"/>
            </a:rPr>
            <a:t>This will include a written COPD care plan, including the goals and symptom management, as well as a personalised exacerbation action plan</a:t>
          </a:r>
          <a:r>
            <a:rPr lang="en-GB" sz="1700" b="0" i="0" kern="1200" baseline="0" dirty="0"/>
            <a:t>. </a:t>
          </a:r>
          <a:r>
            <a:rPr lang="en-GB" sz="1600" b="0" i="1" kern="1200" baseline="0" dirty="0"/>
            <a:t>(NICE NG115, 2023)</a:t>
          </a:r>
          <a:endParaRPr lang="en-US" sz="1600" i="1" kern="1200" dirty="0"/>
        </a:p>
      </dsp:txBody>
      <dsp:txXfrm>
        <a:off x="45919" y="1003174"/>
        <a:ext cx="8258463" cy="848823"/>
      </dsp:txXfrm>
    </dsp:sp>
    <dsp:sp modelId="{08D5982B-85CF-46EB-86E5-964C4334DB7D}">
      <dsp:nvSpPr>
        <dsp:cNvPr id="0" name=""/>
        <dsp:cNvSpPr/>
      </dsp:nvSpPr>
      <dsp:spPr>
        <a:xfrm>
          <a:off x="0" y="1912035"/>
          <a:ext cx="8350301" cy="9406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GB" sz="1700" b="1" i="0" kern="1200" baseline="0" dirty="0"/>
            <a:t>3. </a:t>
          </a:r>
          <a:r>
            <a:rPr lang="en-GB" sz="1800" b="1" i="0" kern="1200" baseline="0" dirty="0">
              <a:latin typeface="Arial" panose="020B0604020202020204" pitchFamily="34" charset="0"/>
              <a:cs typeface="Arial" panose="020B0604020202020204" pitchFamily="34" charset="0"/>
            </a:rPr>
            <a:t>Self-Management Support</a:t>
          </a:r>
          <a:r>
            <a:rPr lang="en-GB" sz="1800" b="1" kern="1200" dirty="0">
              <a:latin typeface="Arial" panose="020B0604020202020204" pitchFamily="34" charset="0"/>
              <a:cs typeface="Arial" panose="020B0604020202020204" pitchFamily="34" charset="0"/>
            </a:rPr>
            <a:t>: </a:t>
          </a:r>
          <a:r>
            <a:rPr lang="en-GB" sz="1800" b="0" i="0" kern="1200" baseline="0" dirty="0">
              <a:latin typeface="Arial" panose="020B0604020202020204" pitchFamily="34" charset="0"/>
              <a:cs typeface="Arial" panose="020B0604020202020204" pitchFamily="34" charset="0"/>
            </a:rPr>
            <a:t>Education on inhaler technique, breathlessness control and recognising early flare-ups.</a:t>
          </a:r>
          <a:r>
            <a:rPr lang="en-GB" sz="1700" b="0" i="0" kern="1200" baseline="0" dirty="0"/>
            <a:t> </a:t>
          </a:r>
          <a:r>
            <a:rPr lang="en-GB" sz="1600" b="0" i="1" kern="1200" baseline="0" dirty="0"/>
            <a:t>(Asthma and Lung UK, 2025)</a:t>
          </a:r>
          <a:endParaRPr lang="en-US" sz="1600" i="1" kern="1200" dirty="0"/>
        </a:p>
      </dsp:txBody>
      <dsp:txXfrm>
        <a:off x="45919" y="1957954"/>
        <a:ext cx="8258463" cy="848823"/>
      </dsp:txXfrm>
    </dsp:sp>
    <dsp:sp modelId="{D11FACB4-EBA5-4287-AA82-764466ABDCF2}">
      <dsp:nvSpPr>
        <dsp:cNvPr id="0" name=""/>
        <dsp:cNvSpPr/>
      </dsp:nvSpPr>
      <dsp:spPr>
        <a:xfrm>
          <a:off x="0" y="2866816"/>
          <a:ext cx="8350301" cy="9406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GB" sz="1700" b="1" i="0" kern="1200" baseline="0" dirty="0"/>
            <a:t>4</a:t>
          </a:r>
          <a:r>
            <a:rPr lang="en-GB" sz="1800" b="1" i="0" kern="1200" baseline="0" dirty="0">
              <a:latin typeface="Arial" panose="020B0604020202020204" pitchFamily="34" charset="0"/>
              <a:cs typeface="Arial" panose="020B0604020202020204" pitchFamily="34" charset="0"/>
            </a:rPr>
            <a:t>. Social Prescribing</a:t>
          </a:r>
          <a:r>
            <a:rPr lang="en-GB" sz="1800" b="1" kern="1200" dirty="0">
              <a:latin typeface="Arial" panose="020B0604020202020204" pitchFamily="34" charset="0"/>
              <a:cs typeface="Arial" panose="020B0604020202020204" pitchFamily="34" charset="0"/>
            </a:rPr>
            <a:t>: </a:t>
          </a:r>
          <a:r>
            <a:rPr lang="en-GB" sz="1800" b="0" i="0" kern="1200" baseline="0" dirty="0">
              <a:latin typeface="Arial" panose="020B0604020202020204" pitchFamily="34" charset="0"/>
              <a:cs typeface="Arial" panose="020B0604020202020204" pitchFamily="34" charset="0"/>
            </a:rPr>
            <a:t>Referrals for community walking groups, exercise groups, mental health support, money advice, and stop-smoking services.</a:t>
          </a:r>
          <a:r>
            <a:rPr lang="en-GB" sz="1700" b="0" i="0" kern="1200" baseline="0" dirty="0"/>
            <a:t> </a:t>
          </a:r>
          <a:r>
            <a:rPr lang="en-GB" sz="1600" b="0" i="1" kern="1200" baseline="0" dirty="0"/>
            <a:t>(NHS England, 2024)</a:t>
          </a:r>
          <a:endParaRPr lang="en-US" sz="1600" i="1" kern="1200" dirty="0"/>
        </a:p>
      </dsp:txBody>
      <dsp:txXfrm>
        <a:off x="45919" y="2912735"/>
        <a:ext cx="8258463" cy="848823"/>
      </dsp:txXfrm>
    </dsp:sp>
    <dsp:sp modelId="{DF85D55F-0258-4DE7-A7C4-96E43A71DCCB}">
      <dsp:nvSpPr>
        <dsp:cNvPr id="0" name=""/>
        <dsp:cNvSpPr/>
      </dsp:nvSpPr>
      <dsp:spPr>
        <a:xfrm>
          <a:off x="0" y="3821596"/>
          <a:ext cx="8350301" cy="9406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GB" sz="1700" b="1" i="0" kern="1200" baseline="0" dirty="0"/>
            <a:t>5. </a:t>
          </a:r>
          <a:r>
            <a:rPr lang="en-GB" sz="1800" b="1" i="0" kern="1200" baseline="0" dirty="0">
              <a:latin typeface="Arial" panose="020B0604020202020204" pitchFamily="34" charset="0"/>
              <a:cs typeface="Arial" panose="020B0604020202020204" pitchFamily="34" charset="0"/>
            </a:rPr>
            <a:t>Personal Health Budgets: </a:t>
          </a:r>
          <a:r>
            <a:rPr lang="en-GB" sz="1800" b="0" i="0" kern="1200" baseline="0" dirty="0">
              <a:latin typeface="Arial" panose="020B0604020202020204" pitchFamily="34" charset="0"/>
              <a:cs typeface="Arial" panose="020B0604020202020204" pitchFamily="34" charset="0"/>
            </a:rPr>
            <a:t>Used, for example, for home oxygen supplies, the use of mobility aids, or for personalised support for severe COPD</a:t>
          </a:r>
          <a:r>
            <a:rPr lang="en-GB" sz="1700" b="0" i="0" kern="1200" baseline="0" dirty="0"/>
            <a:t>. </a:t>
          </a:r>
          <a:r>
            <a:rPr lang="en-GB" sz="1600" b="0" i="1" kern="1200" baseline="0" dirty="0"/>
            <a:t>(NHS England, 2023/24)</a:t>
          </a:r>
          <a:endParaRPr lang="en-US" sz="1600" i="1" kern="1200" dirty="0"/>
        </a:p>
      </dsp:txBody>
      <dsp:txXfrm>
        <a:off x="45919" y="3867515"/>
        <a:ext cx="8258463" cy="848823"/>
      </dsp:txXfrm>
    </dsp:sp>
    <dsp:sp modelId="{C58A08A5-339A-4C01-A685-D856912BAA40}">
      <dsp:nvSpPr>
        <dsp:cNvPr id="0" name=""/>
        <dsp:cNvSpPr/>
      </dsp:nvSpPr>
      <dsp:spPr>
        <a:xfrm>
          <a:off x="0" y="4776377"/>
          <a:ext cx="8350301" cy="94066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kern="1200" baseline="0" dirty="0"/>
            <a:t>6. </a:t>
          </a:r>
          <a:r>
            <a:rPr lang="en-GB" sz="1800" b="1" i="0" kern="1200" baseline="0" dirty="0">
              <a:latin typeface="Arial" panose="020B0604020202020204" pitchFamily="34" charset="0"/>
              <a:cs typeface="Arial" panose="020B0604020202020204" pitchFamily="34" charset="0"/>
            </a:rPr>
            <a:t>Choice &amp; Control</a:t>
          </a:r>
          <a:r>
            <a:rPr lang="en-GB" sz="1800" b="1" kern="1200" dirty="0">
              <a:latin typeface="Arial" panose="020B0604020202020204" pitchFamily="34" charset="0"/>
              <a:cs typeface="Arial" panose="020B0604020202020204" pitchFamily="34" charset="0"/>
            </a:rPr>
            <a:t>: </a:t>
          </a:r>
          <a:r>
            <a:rPr lang="en-GB" sz="1800" b="0" i="0" kern="1200" baseline="0" dirty="0">
              <a:latin typeface="Arial" panose="020B0604020202020204" pitchFamily="34" charset="0"/>
              <a:cs typeface="Arial" panose="020B0604020202020204" pitchFamily="34" charset="0"/>
            </a:rPr>
            <a:t>Patients select the support that is most meaningful to them (e.g., PR location, inhaler type, support group</a:t>
          </a:r>
          <a:r>
            <a:rPr lang="en-GB" sz="1700" b="0" i="0" kern="1200" baseline="0" dirty="0"/>
            <a:t>. </a:t>
          </a:r>
          <a:r>
            <a:rPr lang="en-GB" sz="1600" b="0" i="1" kern="1200" baseline="0" dirty="0"/>
            <a:t>(NHS England, 2024)</a:t>
          </a:r>
          <a:endParaRPr lang="en-US" sz="1600" i="1" kern="1200" dirty="0"/>
        </a:p>
      </dsp:txBody>
      <dsp:txXfrm>
        <a:off x="45919" y="4822296"/>
        <a:ext cx="8258463" cy="84882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223666-049F-4B60-892D-624C4C52AE73}" type="datetimeFigureOut">
              <a:rPr lang="en-GB" smtClean="0"/>
              <a:t>05/12/2025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5A7224-92C8-410F-BA36-2DF0F039CE4A}" type="slidenum">
              <a:rPr lang="en-GB" smtClean="0"/>
              <a:t>‹#›</a:t>
            </a:fld>
            <a:endParaRPr lang="en-GB"/>
          </a:p>
        </p:txBody>
      </p:sp>
    </p:spTree>
    <p:extLst>
      <p:ext uri="{BB962C8B-B14F-4D97-AF65-F5344CB8AC3E}">
        <p14:creationId xmlns:p14="http://schemas.microsoft.com/office/powerpoint/2010/main" val="873286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A7224-92C8-410F-BA36-2DF0F039CE4A}" type="slidenum">
              <a:rPr lang="en-GB" smtClean="0"/>
              <a:t>8</a:t>
            </a:fld>
            <a:endParaRPr lang="en-GB"/>
          </a:p>
        </p:txBody>
      </p:sp>
    </p:spTree>
    <p:extLst>
      <p:ext uri="{BB962C8B-B14F-4D97-AF65-F5344CB8AC3E}">
        <p14:creationId xmlns:p14="http://schemas.microsoft.com/office/powerpoint/2010/main" val="287100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A7224-92C8-410F-BA36-2DF0F039CE4A}" type="slidenum">
              <a:rPr lang="en-GB" smtClean="0"/>
              <a:t>10</a:t>
            </a:fld>
            <a:endParaRPr lang="en-GB"/>
          </a:p>
        </p:txBody>
      </p:sp>
    </p:spTree>
    <p:extLst>
      <p:ext uri="{BB962C8B-B14F-4D97-AF65-F5344CB8AC3E}">
        <p14:creationId xmlns:p14="http://schemas.microsoft.com/office/powerpoint/2010/main" val="2081839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A7224-92C8-410F-BA36-2DF0F039CE4A}" type="slidenum">
              <a:rPr lang="en-GB" smtClean="0"/>
              <a:t>12</a:t>
            </a:fld>
            <a:endParaRPr lang="en-GB"/>
          </a:p>
        </p:txBody>
      </p:sp>
    </p:spTree>
    <p:extLst>
      <p:ext uri="{BB962C8B-B14F-4D97-AF65-F5344CB8AC3E}">
        <p14:creationId xmlns:p14="http://schemas.microsoft.com/office/powerpoint/2010/main" val="27687152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A7224-92C8-410F-BA36-2DF0F039CE4A}" type="slidenum">
              <a:rPr lang="en-GB" smtClean="0"/>
              <a:t>13</a:t>
            </a:fld>
            <a:endParaRPr lang="en-GB"/>
          </a:p>
        </p:txBody>
      </p:sp>
    </p:spTree>
    <p:extLst>
      <p:ext uri="{BB962C8B-B14F-4D97-AF65-F5344CB8AC3E}">
        <p14:creationId xmlns:p14="http://schemas.microsoft.com/office/powerpoint/2010/main" val="3481952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A7224-92C8-410F-BA36-2DF0F039CE4A}" type="slidenum">
              <a:rPr lang="en-GB" smtClean="0"/>
              <a:t>14</a:t>
            </a:fld>
            <a:endParaRPr lang="en-GB"/>
          </a:p>
        </p:txBody>
      </p:sp>
    </p:spTree>
    <p:extLst>
      <p:ext uri="{BB962C8B-B14F-4D97-AF65-F5344CB8AC3E}">
        <p14:creationId xmlns:p14="http://schemas.microsoft.com/office/powerpoint/2010/main" val="6644756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A7224-92C8-410F-BA36-2DF0F039CE4A}" type="slidenum">
              <a:rPr lang="en-GB" smtClean="0"/>
              <a:t>15</a:t>
            </a:fld>
            <a:endParaRPr lang="en-GB"/>
          </a:p>
        </p:txBody>
      </p:sp>
    </p:spTree>
    <p:extLst>
      <p:ext uri="{BB962C8B-B14F-4D97-AF65-F5344CB8AC3E}">
        <p14:creationId xmlns:p14="http://schemas.microsoft.com/office/powerpoint/2010/main" val="3336432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5A7224-92C8-410F-BA36-2DF0F039CE4A}" type="slidenum">
              <a:rPr lang="en-GB" smtClean="0"/>
              <a:t>17</a:t>
            </a:fld>
            <a:endParaRPr lang="en-GB"/>
          </a:p>
        </p:txBody>
      </p:sp>
    </p:spTree>
    <p:extLst>
      <p:ext uri="{BB962C8B-B14F-4D97-AF65-F5344CB8AC3E}">
        <p14:creationId xmlns:p14="http://schemas.microsoft.com/office/powerpoint/2010/main" val="2792422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1A42F024-F9FD-B5C0-1F0F-DF2769DB24D9}"/>
              </a:ext>
            </a:extLst>
          </p:cNvPr>
          <p:cNvSpPr>
            <a:spLocks noGrp="1"/>
          </p:cNvSpPr>
          <p:nvPr>
            <p:ph type="dt" sz="half" idx="10"/>
          </p:nvPr>
        </p:nvSpPr>
        <p:spPr/>
        <p:txBody>
          <a:bodyPr/>
          <a:lstStyle>
            <a:lvl1pPr>
              <a:defRPr/>
            </a:lvl1pPr>
          </a:lstStyle>
          <a:p>
            <a:pPr>
              <a:defRPr/>
            </a:pPr>
            <a:fld id="{10050A73-92F3-4C4E-B423-A35F9F639B13}" type="datetimeFigureOut">
              <a:rPr lang="en-GB"/>
              <a:pPr>
                <a:defRPr/>
              </a:pPr>
              <a:t>19/11/2025</a:t>
            </a:fld>
            <a:endParaRPr lang="en-GB"/>
          </a:p>
        </p:txBody>
      </p:sp>
      <p:sp>
        <p:nvSpPr>
          <p:cNvPr id="5" name="Footer Placeholder 4">
            <a:extLst>
              <a:ext uri="{FF2B5EF4-FFF2-40B4-BE49-F238E27FC236}">
                <a16:creationId xmlns:a16="http://schemas.microsoft.com/office/drawing/2014/main" id="{DE611265-9F7D-6090-DE8E-C236E924235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675497A-A38B-845D-4236-6E216D6137C4}"/>
              </a:ext>
            </a:extLst>
          </p:cNvPr>
          <p:cNvSpPr>
            <a:spLocks noGrp="1"/>
          </p:cNvSpPr>
          <p:nvPr>
            <p:ph type="sldNum" sz="quarter" idx="12"/>
          </p:nvPr>
        </p:nvSpPr>
        <p:spPr/>
        <p:txBody>
          <a:bodyPr/>
          <a:lstStyle>
            <a:lvl1pPr>
              <a:defRPr/>
            </a:lvl1pPr>
          </a:lstStyle>
          <a:p>
            <a:pPr>
              <a:defRPr/>
            </a:pPr>
            <a:fld id="{FCC4CA90-25F4-4CB0-8ADF-A2CC4EC08468}" type="slidenum">
              <a:rPr lang="en-GB"/>
              <a:pPr>
                <a:defRPr/>
              </a:pPr>
              <a:t>‹#›</a:t>
            </a:fld>
            <a:endParaRPr lang="en-GB"/>
          </a:p>
        </p:txBody>
      </p:sp>
    </p:spTree>
    <p:extLst>
      <p:ext uri="{BB962C8B-B14F-4D97-AF65-F5344CB8AC3E}">
        <p14:creationId xmlns:p14="http://schemas.microsoft.com/office/powerpoint/2010/main" val="82400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CF7117F2-A7DF-625A-CF35-C4974782A369}"/>
              </a:ext>
            </a:extLst>
          </p:cNvPr>
          <p:cNvSpPr>
            <a:spLocks noGrp="1"/>
          </p:cNvSpPr>
          <p:nvPr>
            <p:ph type="dt" sz="half" idx="10"/>
          </p:nvPr>
        </p:nvSpPr>
        <p:spPr/>
        <p:txBody>
          <a:bodyPr/>
          <a:lstStyle>
            <a:lvl1pPr>
              <a:defRPr/>
            </a:lvl1pPr>
          </a:lstStyle>
          <a:p>
            <a:pPr>
              <a:defRPr/>
            </a:pPr>
            <a:fld id="{6BBE653C-025E-4BCE-A82B-B67E3DEB8A1E}" type="datetimeFigureOut">
              <a:rPr lang="en-GB"/>
              <a:pPr>
                <a:defRPr/>
              </a:pPr>
              <a:t>19/11/2025</a:t>
            </a:fld>
            <a:endParaRPr lang="en-GB"/>
          </a:p>
        </p:txBody>
      </p:sp>
      <p:sp>
        <p:nvSpPr>
          <p:cNvPr id="5" name="Footer Placeholder 4">
            <a:extLst>
              <a:ext uri="{FF2B5EF4-FFF2-40B4-BE49-F238E27FC236}">
                <a16:creationId xmlns:a16="http://schemas.microsoft.com/office/drawing/2014/main" id="{681A08AA-5EF2-1D34-F313-47B7406E2EF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24797A8-B4F9-ADA8-B294-0925EC56658D}"/>
              </a:ext>
            </a:extLst>
          </p:cNvPr>
          <p:cNvSpPr>
            <a:spLocks noGrp="1"/>
          </p:cNvSpPr>
          <p:nvPr>
            <p:ph type="sldNum" sz="quarter" idx="12"/>
          </p:nvPr>
        </p:nvSpPr>
        <p:spPr/>
        <p:txBody>
          <a:bodyPr/>
          <a:lstStyle>
            <a:lvl1pPr>
              <a:defRPr/>
            </a:lvl1pPr>
          </a:lstStyle>
          <a:p>
            <a:pPr>
              <a:defRPr/>
            </a:pPr>
            <a:fld id="{3A785C52-853F-4B9F-827C-9DF9FDE26A2F}" type="slidenum">
              <a:rPr lang="en-GB"/>
              <a:pPr>
                <a:defRPr/>
              </a:pPr>
              <a:t>‹#›</a:t>
            </a:fld>
            <a:endParaRPr lang="en-GB"/>
          </a:p>
        </p:txBody>
      </p:sp>
    </p:spTree>
    <p:extLst>
      <p:ext uri="{BB962C8B-B14F-4D97-AF65-F5344CB8AC3E}">
        <p14:creationId xmlns:p14="http://schemas.microsoft.com/office/powerpoint/2010/main" val="4237044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49391E8-7D95-3505-CE0C-080A5E00AD5E}"/>
              </a:ext>
            </a:extLst>
          </p:cNvPr>
          <p:cNvSpPr>
            <a:spLocks noGrp="1"/>
          </p:cNvSpPr>
          <p:nvPr>
            <p:ph type="dt" sz="half" idx="10"/>
          </p:nvPr>
        </p:nvSpPr>
        <p:spPr/>
        <p:txBody>
          <a:bodyPr/>
          <a:lstStyle>
            <a:lvl1pPr>
              <a:defRPr/>
            </a:lvl1pPr>
          </a:lstStyle>
          <a:p>
            <a:pPr>
              <a:defRPr/>
            </a:pPr>
            <a:fld id="{0C5EE893-7C5C-43F5-82C5-400EA5FBC31B}" type="datetimeFigureOut">
              <a:rPr lang="en-GB"/>
              <a:pPr>
                <a:defRPr/>
              </a:pPr>
              <a:t>19/11/2025</a:t>
            </a:fld>
            <a:endParaRPr lang="en-GB"/>
          </a:p>
        </p:txBody>
      </p:sp>
      <p:sp>
        <p:nvSpPr>
          <p:cNvPr id="5" name="Footer Placeholder 4">
            <a:extLst>
              <a:ext uri="{FF2B5EF4-FFF2-40B4-BE49-F238E27FC236}">
                <a16:creationId xmlns:a16="http://schemas.microsoft.com/office/drawing/2014/main" id="{18F45D3E-5A74-69D0-78A1-C74439CEB82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83DEE31-6D86-DF38-2DEE-FE87C940EC97}"/>
              </a:ext>
            </a:extLst>
          </p:cNvPr>
          <p:cNvSpPr>
            <a:spLocks noGrp="1"/>
          </p:cNvSpPr>
          <p:nvPr>
            <p:ph type="sldNum" sz="quarter" idx="12"/>
          </p:nvPr>
        </p:nvSpPr>
        <p:spPr/>
        <p:txBody>
          <a:bodyPr/>
          <a:lstStyle>
            <a:lvl1pPr>
              <a:defRPr/>
            </a:lvl1pPr>
          </a:lstStyle>
          <a:p>
            <a:pPr>
              <a:defRPr/>
            </a:pPr>
            <a:fld id="{0FA37A3A-828F-461F-9E4C-F59BFF22EC4B}" type="slidenum">
              <a:rPr lang="en-GB"/>
              <a:pPr>
                <a:defRPr/>
              </a:pPr>
              <a:t>‹#›</a:t>
            </a:fld>
            <a:endParaRPr lang="en-GB"/>
          </a:p>
        </p:txBody>
      </p:sp>
    </p:spTree>
    <p:extLst>
      <p:ext uri="{BB962C8B-B14F-4D97-AF65-F5344CB8AC3E}">
        <p14:creationId xmlns:p14="http://schemas.microsoft.com/office/powerpoint/2010/main" val="2669297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3">
            <a:extLst>
              <a:ext uri="{FF2B5EF4-FFF2-40B4-BE49-F238E27FC236}">
                <a16:creationId xmlns:a16="http://schemas.microsoft.com/office/drawing/2014/main" id="{3AA58FEE-73C8-CDD9-95FC-3DBE927EDDF1}"/>
              </a:ext>
            </a:extLst>
          </p:cNvPr>
          <p:cNvSpPr>
            <a:spLocks noGrp="1"/>
          </p:cNvSpPr>
          <p:nvPr>
            <p:ph type="dt" sz="half" idx="10"/>
          </p:nvPr>
        </p:nvSpPr>
        <p:spPr/>
        <p:txBody>
          <a:bodyPr/>
          <a:lstStyle>
            <a:lvl1pPr>
              <a:defRPr/>
            </a:lvl1pPr>
          </a:lstStyle>
          <a:p>
            <a:pPr>
              <a:defRPr/>
            </a:pPr>
            <a:fld id="{0993E65D-DF96-47F2-A3B6-61B666C22CBC}" type="datetimeFigureOut">
              <a:rPr lang="en-GB"/>
              <a:pPr>
                <a:defRPr/>
              </a:pPr>
              <a:t>19/11/2025</a:t>
            </a:fld>
            <a:endParaRPr lang="en-GB"/>
          </a:p>
        </p:txBody>
      </p:sp>
      <p:sp>
        <p:nvSpPr>
          <p:cNvPr id="6" name="Footer Placeholder 4">
            <a:extLst>
              <a:ext uri="{FF2B5EF4-FFF2-40B4-BE49-F238E27FC236}">
                <a16:creationId xmlns:a16="http://schemas.microsoft.com/office/drawing/2014/main" id="{ACD5DEB8-B4CF-1346-8BFC-AC62A0B8590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6846C98-FD6B-FC44-8C45-5F896B743611}"/>
              </a:ext>
            </a:extLst>
          </p:cNvPr>
          <p:cNvSpPr>
            <a:spLocks noGrp="1"/>
          </p:cNvSpPr>
          <p:nvPr>
            <p:ph type="sldNum" sz="quarter" idx="12"/>
          </p:nvPr>
        </p:nvSpPr>
        <p:spPr/>
        <p:txBody>
          <a:bodyPr/>
          <a:lstStyle>
            <a:lvl1pPr>
              <a:defRPr/>
            </a:lvl1pPr>
          </a:lstStyle>
          <a:p>
            <a:pPr>
              <a:defRPr/>
            </a:pPr>
            <a:fld id="{654C2710-220C-436D-9F68-1E9257459833}" type="slidenum">
              <a:rPr lang="en-GB"/>
              <a:pPr>
                <a:defRPr/>
              </a:pPr>
              <a:t>‹#›</a:t>
            </a:fld>
            <a:endParaRPr lang="en-GB"/>
          </a:p>
        </p:txBody>
      </p:sp>
    </p:spTree>
    <p:extLst>
      <p:ext uri="{BB962C8B-B14F-4D97-AF65-F5344CB8AC3E}">
        <p14:creationId xmlns:p14="http://schemas.microsoft.com/office/powerpoint/2010/main" val="726156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a:extLst>
              <a:ext uri="{FF2B5EF4-FFF2-40B4-BE49-F238E27FC236}">
                <a16:creationId xmlns:a16="http://schemas.microsoft.com/office/drawing/2014/main" id="{5D7830BD-07BD-8384-9085-8DF118FA7B75}"/>
              </a:ext>
            </a:extLst>
          </p:cNvPr>
          <p:cNvSpPr>
            <a:spLocks noGrp="1"/>
          </p:cNvSpPr>
          <p:nvPr>
            <p:ph type="dt" sz="half" idx="10"/>
          </p:nvPr>
        </p:nvSpPr>
        <p:spPr/>
        <p:txBody>
          <a:bodyPr/>
          <a:lstStyle>
            <a:lvl1pPr>
              <a:defRPr/>
            </a:lvl1pPr>
          </a:lstStyle>
          <a:p>
            <a:pPr>
              <a:defRPr/>
            </a:pPr>
            <a:fld id="{A43E4DA3-4D21-4A96-923C-0024A7A82110}" type="datetimeFigureOut">
              <a:rPr lang="en-GB"/>
              <a:pPr>
                <a:defRPr/>
              </a:pPr>
              <a:t>19/11/2025</a:t>
            </a:fld>
            <a:endParaRPr lang="en-GB"/>
          </a:p>
        </p:txBody>
      </p:sp>
      <p:sp>
        <p:nvSpPr>
          <p:cNvPr id="8" name="Footer Placeholder 4">
            <a:extLst>
              <a:ext uri="{FF2B5EF4-FFF2-40B4-BE49-F238E27FC236}">
                <a16:creationId xmlns:a16="http://schemas.microsoft.com/office/drawing/2014/main" id="{4AAAC6F3-FFBB-8459-6953-A6FEB7481FD6}"/>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B20DEF02-BCED-A9B2-9A72-358D12DF9548}"/>
              </a:ext>
            </a:extLst>
          </p:cNvPr>
          <p:cNvSpPr>
            <a:spLocks noGrp="1"/>
          </p:cNvSpPr>
          <p:nvPr>
            <p:ph type="sldNum" sz="quarter" idx="12"/>
          </p:nvPr>
        </p:nvSpPr>
        <p:spPr/>
        <p:txBody>
          <a:bodyPr/>
          <a:lstStyle>
            <a:lvl1pPr>
              <a:defRPr/>
            </a:lvl1pPr>
          </a:lstStyle>
          <a:p>
            <a:pPr>
              <a:defRPr/>
            </a:pPr>
            <a:fld id="{00A2B420-6288-46B8-89AB-842152797693}" type="slidenum">
              <a:rPr lang="en-GB"/>
              <a:pPr>
                <a:defRPr/>
              </a:pPr>
              <a:t>‹#›</a:t>
            </a:fld>
            <a:endParaRPr lang="en-GB"/>
          </a:p>
        </p:txBody>
      </p:sp>
    </p:spTree>
    <p:extLst>
      <p:ext uri="{BB962C8B-B14F-4D97-AF65-F5344CB8AC3E}">
        <p14:creationId xmlns:p14="http://schemas.microsoft.com/office/powerpoint/2010/main" val="2838583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3">
            <a:extLst>
              <a:ext uri="{FF2B5EF4-FFF2-40B4-BE49-F238E27FC236}">
                <a16:creationId xmlns:a16="http://schemas.microsoft.com/office/drawing/2014/main" id="{EE673E6A-D615-5206-BE13-B339548AE088}"/>
              </a:ext>
            </a:extLst>
          </p:cNvPr>
          <p:cNvSpPr>
            <a:spLocks noGrp="1"/>
          </p:cNvSpPr>
          <p:nvPr>
            <p:ph type="dt" sz="half" idx="10"/>
          </p:nvPr>
        </p:nvSpPr>
        <p:spPr/>
        <p:txBody>
          <a:bodyPr/>
          <a:lstStyle>
            <a:lvl1pPr>
              <a:defRPr/>
            </a:lvl1pPr>
          </a:lstStyle>
          <a:p>
            <a:pPr>
              <a:defRPr/>
            </a:pPr>
            <a:fld id="{34A20C5A-FD4E-4716-A498-36A13F979C15}" type="datetimeFigureOut">
              <a:rPr lang="en-GB"/>
              <a:pPr>
                <a:defRPr/>
              </a:pPr>
              <a:t>19/11/2025</a:t>
            </a:fld>
            <a:endParaRPr lang="en-GB"/>
          </a:p>
        </p:txBody>
      </p:sp>
      <p:sp>
        <p:nvSpPr>
          <p:cNvPr id="4" name="Footer Placeholder 4">
            <a:extLst>
              <a:ext uri="{FF2B5EF4-FFF2-40B4-BE49-F238E27FC236}">
                <a16:creationId xmlns:a16="http://schemas.microsoft.com/office/drawing/2014/main" id="{BD7C127A-D77A-F13A-42F0-BF2D8539265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13DE6CD5-016A-F3A7-9D96-D7A972009562}"/>
              </a:ext>
            </a:extLst>
          </p:cNvPr>
          <p:cNvSpPr>
            <a:spLocks noGrp="1"/>
          </p:cNvSpPr>
          <p:nvPr>
            <p:ph type="sldNum" sz="quarter" idx="12"/>
          </p:nvPr>
        </p:nvSpPr>
        <p:spPr/>
        <p:txBody>
          <a:bodyPr/>
          <a:lstStyle>
            <a:lvl1pPr>
              <a:defRPr/>
            </a:lvl1pPr>
          </a:lstStyle>
          <a:p>
            <a:pPr>
              <a:defRPr/>
            </a:pPr>
            <a:fld id="{DD21099C-0C67-49FC-B8D1-A54107565486}" type="slidenum">
              <a:rPr lang="en-GB"/>
              <a:pPr>
                <a:defRPr/>
              </a:pPr>
              <a:t>‹#›</a:t>
            </a:fld>
            <a:endParaRPr lang="en-GB"/>
          </a:p>
        </p:txBody>
      </p:sp>
    </p:spTree>
    <p:extLst>
      <p:ext uri="{BB962C8B-B14F-4D97-AF65-F5344CB8AC3E}">
        <p14:creationId xmlns:p14="http://schemas.microsoft.com/office/powerpoint/2010/main" val="2653246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BC906D9-2739-B9F6-7F12-3B70EB04D264}"/>
              </a:ext>
            </a:extLst>
          </p:cNvPr>
          <p:cNvSpPr>
            <a:spLocks noGrp="1"/>
          </p:cNvSpPr>
          <p:nvPr>
            <p:ph type="dt" sz="half" idx="10"/>
          </p:nvPr>
        </p:nvSpPr>
        <p:spPr/>
        <p:txBody>
          <a:bodyPr/>
          <a:lstStyle>
            <a:lvl1pPr>
              <a:defRPr/>
            </a:lvl1pPr>
          </a:lstStyle>
          <a:p>
            <a:pPr>
              <a:defRPr/>
            </a:pPr>
            <a:fld id="{A5712AF4-A694-4F25-8F5C-04A5F47B65BB}" type="datetimeFigureOut">
              <a:rPr lang="en-GB"/>
              <a:pPr>
                <a:defRPr/>
              </a:pPr>
              <a:t>19/11/2025</a:t>
            </a:fld>
            <a:endParaRPr lang="en-GB"/>
          </a:p>
        </p:txBody>
      </p:sp>
      <p:sp>
        <p:nvSpPr>
          <p:cNvPr id="3" name="Footer Placeholder 4">
            <a:extLst>
              <a:ext uri="{FF2B5EF4-FFF2-40B4-BE49-F238E27FC236}">
                <a16:creationId xmlns:a16="http://schemas.microsoft.com/office/drawing/2014/main" id="{5D5B9146-0FAC-7407-8D0B-10808906213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E0F8D436-68AF-DCEA-BFFD-097877BA6426}"/>
              </a:ext>
            </a:extLst>
          </p:cNvPr>
          <p:cNvSpPr>
            <a:spLocks noGrp="1"/>
          </p:cNvSpPr>
          <p:nvPr>
            <p:ph type="sldNum" sz="quarter" idx="12"/>
          </p:nvPr>
        </p:nvSpPr>
        <p:spPr/>
        <p:txBody>
          <a:bodyPr/>
          <a:lstStyle>
            <a:lvl1pPr>
              <a:defRPr/>
            </a:lvl1pPr>
          </a:lstStyle>
          <a:p>
            <a:pPr>
              <a:defRPr/>
            </a:pPr>
            <a:fld id="{7BAC61BC-A139-4771-9F3B-437BEECFC318}" type="slidenum">
              <a:rPr lang="en-GB"/>
              <a:pPr>
                <a:defRPr/>
              </a:pPr>
              <a:t>‹#›</a:t>
            </a:fld>
            <a:endParaRPr lang="en-GB"/>
          </a:p>
        </p:txBody>
      </p:sp>
    </p:spTree>
    <p:extLst>
      <p:ext uri="{BB962C8B-B14F-4D97-AF65-F5344CB8AC3E}">
        <p14:creationId xmlns:p14="http://schemas.microsoft.com/office/powerpoint/2010/main" val="2885505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3">
            <a:extLst>
              <a:ext uri="{FF2B5EF4-FFF2-40B4-BE49-F238E27FC236}">
                <a16:creationId xmlns:a16="http://schemas.microsoft.com/office/drawing/2014/main" id="{8DA15AE2-0CEB-A5E3-F1D5-BE294CE4190D}"/>
              </a:ext>
            </a:extLst>
          </p:cNvPr>
          <p:cNvSpPr>
            <a:spLocks noGrp="1"/>
          </p:cNvSpPr>
          <p:nvPr>
            <p:ph type="dt" sz="half" idx="10"/>
          </p:nvPr>
        </p:nvSpPr>
        <p:spPr/>
        <p:txBody>
          <a:bodyPr/>
          <a:lstStyle>
            <a:lvl1pPr>
              <a:defRPr/>
            </a:lvl1pPr>
          </a:lstStyle>
          <a:p>
            <a:pPr>
              <a:defRPr/>
            </a:pPr>
            <a:fld id="{7FBEACB4-3E57-43D2-8A5D-3D822E688EEF}" type="datetimeFigureOut">
              <a:rPr lang="en-GB"/>
              <a:pPr>
                <a:defRPr/>
              </a:pPr>
              <a:t>19/11/2025</a:t>
            </a:fld>
            <a:endParaRPr lang="en-GB"/>
          </a:p>
        </p:txBody>
      </p:sp>
      <p:sp>
        <p:nvSpPr>
          <p:cNvPr id="6" name="Footer Placeholder 4">
            <a:extLst>
              <a:ext uri="{FF2B5EF4-FFF2-40B4-BE49-F238E27FC236}">
                <a16:creationId xmlns:a16="http://schemas.microsoft.com/office/drawing/2014/main" id="{B6F03748-71BC-98E9-005E-65EA5DD6C80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31D8661-640B-2F86-4BBB-B19A7A9BEFD1}"/>
              </a:ext>
            </a:extLst>
          </p:cNvPr>
          <p:cNvSpPr>
            <a:spLocks noGrp="1"/>
          </p:cNvSpPr>
          <p:nvPr>
            <p:ph type="sldNum" sz="quarter" idx="12"/>
          </p:nvPr>
        </p:nvSpPr>
        <p:spPr/>
        <p:txBody>
          <a:bodyPr/>
          <a:lstStyle>
            <a:lvl1pPr>
              <a:defRPr/>
            </a:lvl1pPr>
          </a:lstStyle>
          <a:p>
            <a:pPr>
              <a:defRPr/>
            </a:pPr>
            <a:fld id="{5ED37270-B63A-4299-B626-EF8114B16518}" type="slidenum">
              <a:rPr lang="en-GB"/>
              <a:pPr>
                <a:defRPr/>
              </a:pPr>
              <a:t>‹#›</a:t>
            </a:fld>
            <a:endParaRPr lang="en-GB"/>
          </a:p>
        </p:txBody>
      </p:sp>
    </p:spTree>
    <p:extLst>
      <p:ext uri="{BB962C8B-B14F-4D97-AF65-F5344CB8AC3E}">
        <p14:creationId xmlns:p14="http://schemas.microsoft.com/office/powerpoint/2010/main" val="328555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Click icon to add picture</a:t>
            </a:r>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3">
            <a:extLst>
              <a:ext uri="{FF2B5EF4-FFF2-40B4-BE49-F238E27FC236}">
                <a16:creationId xmlns:a16="http://schemas.microsoft.com/office/drawing/2014/main" id="{63ACEC60-F8F2-52DC-3B30-BADEF0E23C81}"/>
              </a:ext>
            </a:extLst>
          </p:cNvPr>
          <p:cNvSpPr>
            <a:spLocks noGrp="1"/>
          </p:cNvSpPr>
          <p:nvPr>
            <p:ph type="dt" sz="half" idx="10"/>
          </p:nvPr>
        </p:nvSpPr>
        <p:spPr/>
        <p:txBody>
          <a:bodyPr/>
          <a:lstStyle>
            <a:lvl1pPr>
              <a:defRPr/>
            </a:lvl1pPr>
          </a:lstStyle>
          <a:p>
            <a:pPr>
              <a:defRPr/>
            </a:pPr>
            <a:fld id="{8017FA21-2FE1-483A-9461-8CF005202005}" type="datetimeFigureOut">
              <a:rPr lang="en-GB"/>
              <a:pPr>
                <a:defRPr/>
              </a:pPr>
              <a:t>19/11/2025</a:t>
            </a:fld>
            <a:endParaRPr lang="en-GB"/>
          </a:p>
        </p:txBody>
      </p:sp>
      <p:sp>
        <p:nvSpPr>
          <p:cNvPr id="6" name="Footer Placeholder 4">
            <a:extLst>
              <a:ext uri="{FF2B5EF4-FFF2-40B4-BE49-F238E27FC236}">
                <a16:creationId xmlns:a16="http://schemas.microsoft.com/office/drawing/2014/main" id="{2E5066F7-B7A5-A2AA-9F61-4E03119DB38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474DB1A-7753-9D5D-3FCC-D326B7F154D6}"/>
              </a:ext>
            </a:extLst>
          </p:cNvPr>
          <p:cNvSpPr>
            <a:spLocks noGrp="1"/>
          </p:cNvSpPr>
          <p:nvPr>
            <p:ph type="sldNum" sz="quarter" idx="12"/>
          </p:nvPr>
        </p:nvSpPr>
        <p:spPr/>
        <p:txBody>
          <a:bodyPr/>
          <a:lstStyle>
            <a:lvl1pPr>
              <a:defRPr/>
            </a:lvl1pPr>
          </a:lstStyle>
          <a:p>
            <a:pPr>
              <a:defRPr/>
            </a:pPr>
            <a:fld id="{9E1F35AD-687A-4372-8760-55929778B414}" type="slidenum">
              <a:rPr lang="en-GB"/>
              <a:pPr>
                <a:defRPr/>
              </a:pPr>
              <a:t>‹#›</a:t>
            </a:fld>
            <a:endParaRPr lang="en-GB"/>
          </a:p>
        </p:txBody>
      </p:sp>
    </p:spTree>
    <p:extLst>
      <p:ext uri="{BB962C8B-B14F-4D97-AF65-F5344CB8AC3E}">
        <p14:creationId xmlns:p14="http://schemas.microsoft.com/office/powerpoint/2010/main" val="2539880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6976DA3A-D707-1AA0-20AC-42AF700595DA}"/>
              </a:ext>
            </a:extLst>
          </p:cNvPr>
          <p:cNvSpPr>
            <a:spLocks noGrp="1"/>
          </p:cNvSpPr>
          <p:nvPr>
            <p:ph type="dt" sz="half" idx="10"/>
          </p:nvPr>
        </p:nvSpPr>
        <p:spPr/>
        <p:txBody>
          <a:bodyPr/>
          <a:lstStyle>
            <a:lvl1pPr>
              <a:defRPr/>
            </a:lvl1pPr>
          </a:lstStyle>
          <a:p>
            <a:pPr>
              <a:defRPr/>
            </a:pPr>
            <a:fld id="{E7301D38-CA7E-4C9F-9B5F-21B3B694BA98}" type="datetimeFigureOut">
              <a:rPr lang="en-GB"/>
              <a:pPr>
                <a:defRPr/>
              </a:pPr>
              <a:t>19/11/2025</a:t>
            </a:fld>
            <a:endParaRPr lang="en-GB"/>
          </a:p>
        </p:txBody>
      </p:sp>
      <p:sp>
        <p:nvSpPr>
          <p:cNvPr id="5" name="Footer Placeholder 4">
            <a:extLst>
              <a:ext uri="{FF2B5EF4-FFF2-40B4-BE49-F238E27FC236}">
                <a16:creationId xmlns:a16="http://schemas.microsoft.com/office/drawing/2014/main" id="{ADBF7B86-675C-137F-EF65-1F3A32D6CBE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9529928-17A0-DD1D-851D-AC6EE0A5A7F4}"/>
              </a:ext>
            </a:extLst>
          </p:cNvPr>
          <p:cNvSpPr>
            <a:spLocks noGrp="1"/>
          </p:cNvSpPr>
          <p:nvPr>
            <p:ph type="sldNum" sz="quarter" idx="12"/>
          </p:nvPr>
        </p:nvSpPr>
        <p:spPr/>
        <p:txBody>
          <a:bodyPr/>
          <a:lstStyle>
            <a:lvl1pPr>
              <a:defRPr/>
            </a:lvl1pPr>
          </a:lstStyle>
          <a:p>
            <a:pPr>
              <a:defRPr/>
            </a:pPr>
            <a:fld id="{AD1BD949-1DA5-4DC2-AD68-8E97A9F4AED6}" type="slidenum">
              <a:rPr lang="en-GB"/>
              <a:pPr>
                <a:defRPr/>
              </a:pPr>
              <a:t>‹#›</a:t>
            </a:fld>
            <a:endParaRPr lang="en-GB"/>
          </a:p>
        </p:txBody>
      </p:sp>
    </p:spTree>
    <p:extLst>
      <p:ext uri="{BB962C8B-B14F-4D97-AF65-F5344CB8AC3E}">
        <p14:creationId xmlns:p14="http://schemas.microsoft.com/office/powerpoint/2010/main" val="2457193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7E3E446E-C428-4715-BE51-569A994ECF1E}"/>
              </a:ext>
            </a:extLst>
          </p:cNvPr>
          <p:cNvSpPr>
            <a:spLocks noGrp="1"/>
          </p:cNvSpPr>
          <p:nvPr>
            <p:ph type="dt" sz="half" idx="10"/>
          </p:nvPr>
        </p:nvSpPr>
        <p:spPr/>
        <p:txBody>
          <a:bodyPr/>
          <a:lstStyle>
            <a:lvl1pPr>
              <a:defRPr/>
            </a:lvl1pPr>
          </a:lstStyle>
          <a:p>
            <a:pPr>
              <a:defRPr/>
            </a:pPr>
            <a:fld id="{85671981-095A-47CC-9407-8466776C4815}" type="datetimeFigureOut">
              <a:rPr lang="en-GB"/>
              <a:pPr>
                <a:defRPr/>
              </a:pPr>
              <a:t>19/11/2025</a:t>
            </a:fld>
            <a:endParaRPr lang="en-GB"/>
          </a:p>
        </p:txBody>
      </p:sp>
      <p:sp>
        <p:nvSpPr>
          <p:cNvPr id="5" name="Footer Placeholder 4">
            <a:extLst>
              <a:ext uri="{FF2B5EF4-FFF2-40B4-BE49-F238E27FC236}">
                <a16:creationId xmlns:a16="http://schemas.microsoft.com/office/drawing/2014/main" id="{E054CEE6-891A-6594-2BCF-8F803BCA6F2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AE3EAD9-E7E3-DB71-F0A9-58E7E4FDE767}"/>
              </a:ext>
            </a:extLst>
          </p:cNvPr>
          <p:cNvSpPr>
            <a:spLocks noGrp="1"/>
          </p:cNvSpPr>
          <p:nvPr>
            <p:ph type="sldNum" sz="quarter" idx="12"/>
          </p:nvPr>
        </p:nvSpPr>
        <p:spPr/>
        <p:txBody>
          <a:bodyPr/>
          <a:lstStyle>
            <a:lvl1pPr>
              <a:defRPr/>
            </a:lvl1pPr>
          </a:lstStyle>
          <a:p>
            <a:pPr>
              <a:defRPr/>
            </a:pPr>
            <a:fld id="{514846CD-F3C4-4C3A-B2D9-5655A996D279}" type="slidenum">
              <a:rPr lang="en-GB"/>
              <a:pPr>
                <a:defRPr/>
              </a:pPr>
              <a:t>‹#›</a:t>
            </a:fld>
            <a:endParaRPr lang="en-GB"/>
          </a:p>
        </p:txBody>
      </p:sp>
    </p:spTree>
    <p:extLst>
      <p:ext uri="{BB962C8B-B14F-4D97-AF65-F5344CB8AC3E}">
        <p14:creationId xmlns:p14="http://schemas.microsoft.com/office/powerpoint/2010/main" val="1995732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53A8CF4-AF34-F1E3-4BC8-3748EB678C02}"/>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7" name="Text Placeholder 2">
            <a:extLst>
              <a:ext uri="{FF2B5EF4-FFF2-40B4-BE49-F238E27FC236}">
                <a16:creationId xmlns:a16="http://schemas.microsoft.com/office/drawing/2014/main" id="{31C1D15A-1ABF-D791-F252-F84DD28DD608}"/>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a:extLst>
              <a:ext uri="{FF2B5EF4-FFF2-40B4-BE49-F238E27FC236}">
                <a16:creationId xmlns:a16="http://schemas.microsoft.com/office/drawing/2014/main" id="{44C4D1EB-54B5-3155-37CD-517C7B39A9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smtClean="0">
                <a:solidFill>
                  <a:schemeClr val="tx1">
                    <a:tint val="82000"/>
                  </a:schemeClr>
                </a:solidFill>
                <a:latin typeface="+mn-lt"/>
              </a:defRPr>
            </a:lvl1pPr>
          </a:lstStyle>
          <a:p>
            <a:pPr>
              <a:defRPr/>
            </a:pPr>
            <a:fld id="{F6807309-09C4-464A-A516-1F6FF3E0507F}" type="datetimeFigureOut">
              <a:rPr lang="en-GB"/>
              <a:pPr>
                <a:defRPr/>
              </a:pPr>
              <a:t>19/11/2025</a:t>
            </a:fld>
            <a:endParaRPr lang="en-GB"/>
          </a:p>
        </p:txBody>
      </p:sp>
      <p:sp>
        <p:nvSpPr>
          <p:cNvPr id="5" name="Footer Placeholder 4">
            <a:extLst>
              <a:ext uri="{FF2B5EF4-FFF2-40B4-BE49-F238E27FC236}">
                <a16:creationId xmlns:a16="http://schemas.microsoft.com/office/drawing/2014/main" id="{AD623BDD-EEEA-68FD-5215-443FEA8B45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82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997FB30A-7FC5-990B-C363-1E13581B5D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1">
                    <a:tint val="82000"/>
                  </a:schemeClr>
                </a:solidFill>
                <a:latin typeface="+mn-lt"/>
              </a:defRPr>
            </a:lvl1pPr>
          </a:lstStyle>
          <a:p>
            <a:pPr>
              <a:defRPr/>
            </a:pPr>
            <a:fld id="{62FC89AB-5362-4BF3-8B82-4CF159740D85}"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Arial" panose="020B0604020202020204" pitchFamily="34" charset="0"/>
        </a:defRPr>
      </a:lvl2pPr>
      <a:lvl3pPr algn="l" rtl="0" fontAlgn="base">
        <a:lnSpc>
          <a:spcPct val="90000"/>
        </a:lnSpc>
        <a:spcBef>
          <a:spcPct val="0"/>
        </a:spcBef>
        <a:spcAft>
          <a:spcPct val="0"/>
        </a:spcAft>
        <a:defRPr sz="4400">
          <a:solidFill>
            <a:schemeClr val="tx1"/>
          </a:solidFill>
          <a:latin typeface="Arial" panose="020B0604020202020204" pitchFamily="34" charset="0"/>
        </a:defRPr>
      </a:lvl3pPr>
      <a:lvl4pPr algn="l" rtl="0" fontAlgn="base">
        <a:lnSpc>
          <a:spcPct val="90000"/>
        </a:lnSpc>
        <a:spcBef>
          <a:spcPct val="0"/>
        </a:spcBef>
        <a:spcAft>
          <a:spcPct val="0"/>
        </a:spcAft>
        <a:defRPr sz="4400">
          <a:solidFill>
            <a:schemeClr val="tx1"/>
          </a:solidFill>
          <a:latin typeface="Arial" panose="020B0604020202020204" pitchFamily="34" charset="0"/>
        </a:defRPr>
      </a:lvl4pPr>
      <a:lvl5pPr algn="l" rtl="0" fontAlgn="base">
        <a:lnSpc>
          <a:spcPct val="90000"/>
        </a:lnSpc>
        <a:spcBef>
          <a:spcPct val="0"/>
        </a:spcBef>
        <a:spcAft>
          <a:spcPct val="0"/>
        </a:spcAft>
        <a:defRPr sz="4400">
          <a:solidFill>
            <a:schemeClr val="tx1"/>
          </a:solidFill>
          <a:latin typeface="Arial" panose="020B0604020202020204" pitchFamily="34" charset="0"/>
        </a:defRPr>
      </a:lvl5pPr>
      <a:lvl6pPr marL="457200" algn="l" rtl="0" fontAlgn="base">
        <a:lnSpc>
          <a:spcPct val="90000"/>
        </a:lnSpc>
        <a:spcBef>
          <a:spcPct val="0"/>
        </a:spcBef>
        <a:spcAft>
          <a:spcPct val="0"/>
        </a:spcAft>
        <a:defRPr sz="4400">
          <a:solidFill>
            <a:schemeClr val="tx1"/>
          </a:solidFill>
          <a:latin typeface="Arial" panose="020B0604020202020204" pitchFamily="34" charset="0"/>
        </a:defRPr>
      </a:lvl6pPr>
      <a:lvl7pPr marL="914400" algn="l" rtl="0" fontAlgn="base">
        <a:lnSpc>
          <a:spcPct val="90000"/>
        </a:lnSpc>
        <a:spcBef>
          <a:spcPct val="0"/>
        </a:spcBef>
        <a:spcAft>
          <a:spcPct val="0"/>
        </a:spcAft>
        <a:defRPr sz="4400">
          <a:solidFill>
            <a:schemeClr val="tx1"/>
          </a:solidFill>
          <a:latin typeface="Arial" panose="020B0604020202020204" pitchFamily="34" charset="0"/>
        </a:defRPr>
      </a:lvl7pPr>
      <a:lvl8pPr marL="1371600" algn="l" rtl="0" fontAlgn="base">
        <a:lnSpc>
          <a:spcPct val="90000"/>
        </a:lnSpc>
        <a:spcBef>
          <a:spcPct val="0"/>
        </a:spcBef>
        <a:spcAft>
          <a:spcPct val="0"/>
        </a:spcAft>
        <a:defRPr sz="4400">
          <a:solidFill>
            <a:schemeClr val="tx1"/>
          </a:solidFill>
          <a:latin typeface="Arial" panose="020B0604020202020204" pitchFamily="34" charset="0"/>
        </a:defRPr>
      </a:lvl8pPr>
      <a:lvl9pPr marL="1828800" algn="l" rtl="0" fontAlgn="base">
        <a:lnSpc>
          <a:spcPct val="90000"/>
        </a:lnSpc>
        <a:spcBef>
          <a:spcPct val="0"/>
        </a:spcBef>
        <a:spcAft>
          <a:spcPct val="0"/>
        </a:spcAft>
        <a:defRPr sz="4400">
          <a:solidFill>
            <a:schemeClr val="tx1"/>
          </a:solidFill>
          <a:latin typeface="Arial" panose="020B0604020202020204" pitchFamily="34" charset="0"/>
        </a:defRPr>
      </a:lvl9pPr>
    </p:titleStyle>
    <p:bodyStyle>
      <a:lvl1pPr marL="228600" indent="-228600" algn="l" rtl="0" fontAlgn="base">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hyperlink" Target="https://www.freeflowmedical.com/de/patienten/ueber-asthma-copd-lungenemphysem/"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nihgov/49086168136/" TargetMode="External"/><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6.jpeg"/><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8.png"/><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www.everydayhealth.com/copd/what-is-barrel-chest/"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thorax.bmj.com/content/74/9/898" TargetMode="External"/><Relationship Id="rId2" Type="http://schemas.openxmlformats.org/officeDocument/2006/relationships/image" Target="../media/image10.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1.jpg"/><Relationship Id="rId7" Type="http://schemas.openxmlformats.org/officeDocument/2006/relationships/diagramColors" Target="../diagrams/colors6.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hyperlink" Target="https://storage.googleapis.com/dwzmyourctanje/diagnosis-for-copd.html" TargetMode="Externa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24.png"/><Relationship Id="rId7" Type="http://schemas.openxmlformats.org/officeDocument/2006/relationships/diagramQuickStyle" Target="../diagrams/quickStyle7.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hyperlink" Target="https://www.happyhealthylives.uk/integrated-care-board/resources-and-services/personalising-care-for-our-people/what-is-personalised-care-the-comprehensive-model-and-the-six-components/" TargetMode="External"/><Relationship Id="rId9" Type="http://schemas.microsoft.com/office/2007/relationships/diagramDrawing" Target="../diagrams/drawing7.xml"/></Relationships>
</file>

<file path=ppt/slides/_rels/slide16.xml.rels><?xml version="1.0" encoding="UTF-8" standalone="yes"?>
<Relationships xmlns="http://schemas.openxmlformats.org/package/2006/relationships"><Relationship Id="rId3" Type="http://schemas.openxmlformats.org/officeDocument/2006/relationships/hyperlink" Target="https://worksitemed.com/tag/copd-prevention/" TargetMode="External"/><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moneywellness.com/blog/more-brits-paying-for-private-hospital-care-as-nhs-struggles" TargetMode="External"/><Relationship Id="rId2" Type="http://schemas.openxmlformats.org/officeDocument/2006/relationships/image" Target="../media/image27.com"/><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hyperlink" Target="https://images.everydayhealth.com/images/2025-gateway-illustrations/eh-copd-gg-1440x810.png" TargetMode="External"/><Relationship Id="rId13" Type="http://schemas.openxmlformats.org/officeDocument/2006/relationships/hyperlink" Target="https://www.rcp.ac.uk/projects/nrap" TargetMode="External"/><Relationship Id="rId3" Type="http://schemas.openxmlformats.org/officeDocument/2006/relationships/hyperlink" Target="https://www.asthmaandlung.org.uk/" TargetMode="External"/><Relationship Id="rId7" Type="http://schemas.openxmlformats.org/officeDocument/2006/relationships/hyperlink" Target="https://www.gov.uk/" TargetMode="External"/><Relationship Id="rId12" Type="http://schemas.openxmlformats.org/officeDocument/2006/relationships/hyperlink" Target="https://hsph.harvard.edu/news/addressing-the-health-care-needs-of-undocumented-seniors/" TargetMode="External"/><Relationship Id="rId2" Type="http://schemas.openxmlformats.org/officeDocument/2006/relationships/hyperlink" Target="https://www.agingassistant.com/wp-content/uploads/2024/06/Blog-Stock-Photos-3-300x251.png" TargetMode="External"/><Relationship Id="rId1" Type="http://schemas.openxmlformats.org/officeDocument/2006/relationships/slideLayout" Target="../slideLayouts/slideLayout6.xml"/><Relationship Id="rId6" Type="http://schemas.openxmlformats.org/officeDocument/2006/relationships/hyperlink" Target="https://www.cancerresearchuk.org/health-professional/cancer-statistics/statistics-by-cancer-type/lung-cancer" TargetMode="External"/><Relationship Id="rId11" Type="http://schemas.openxmlformats.org/officeDocument/2006/relationships/hyperlink" Target="https://www.hse.gov.uk/" TargetMode="External"/><Relationship Id="rId5" Type="http://schemas.openxmlformats.org/officeDocument/2006/relationships/hyperlink" Target="https://doi.org/10.1111/hsc.12292" TargetMode="External"/><Relationship Id="rId15" Type="http://schemas.openxmlformats.org/officeDocument/2006/relationships/hyperlink" Target="https://commonslibrary.parliament.uk/" TargetMode="External"/><Relationship Id="rId10" Type="http://schemas.openxmlformats.org/officeDocument/2006/relationships/hyperlink" Target="https://www.freeflowmedical.com/wp-content/uploads/2022/04/ffm_patients_img_acos.svg" TargetMode="External"/><Relationship Id="rId4" Type="http://schemas.openxmlformats.org/officeDocument/2006/relationships/hyperlink" Target="https://thorax.bmj.com/content/thoraxjnl/74/9/898/F3.large.jpg?width=800&amp;height=600&amp;carousel=1" TargetMode="External"/><Relationship Id="rId9" Type="http://schemas.openxmlformats.org/officeDocument/2006/relationships/hyperlink" Target="https://img.freepik.com/premium-psd/world-notobacco-day-creative-concept-stop-smoking-anti-smoking-day-banner-design_510654-781.jpg" TargetMode="External"/><Relationship Id="rId14" Type="http://schemas.openxmlformats.org/officeDocument/2006/relationships/hyperlink" Target="https://assets.publishing.service.gov.uk/government/uploads/system/uploads/attachment_data/file/213757/dh_124960.pdf"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digital.nhs.uk/" TargetMode="External"/><Relationship Id="rId3" Type="http://schemas.openxmlformats.org/officeDocument/2006/relationships/hyperlink" Target="https://www.lancashireandsouthcumbriaformulary.nhs.uk/docs/files/COPD%20Desktop%20Guideline%20v1.9.1.pdf" TargetMode="External"/><Relationship Id="rId7" Type="http://schemas.openxmlformats.org/officeDocument/2006/relationships/hyperlink" Target="https://www.nhs.uk/conditions/chronic-obstructive-pulmonary-disease-copd" TargetMode="External"/><Relationship Id="rId12" Type="http://schemas.openxmlformats.org/officeDocument/2006/relationships/hyperlink" Target="https://www.happyhealthylives.uk/integrated-care-board/resources-and-services/personalising-care-for-our-people/what-is-personalised-care-the-comprehensive-model-and-the-six-components/" TargetMode="External"/><Relationship Id="rId2" Type="http://schemas.openxmlformats.org/officeDocument/2006/relationships/hyperlink" Target="https://doi.org/10.2147/copd.s234942" TargetMode="External"/><Relationship Id="rId1" Type="http://schemas.openxmlformats.org/officeDocument/2006/relationships/slideLayout" Target="../slideLayouts/slideLayout6.xml"/><Relationship Id="rId6" Type="http://schemas.openxmlformats.org/officeDocument/2006/relationships/hyperlink" Target="https://www.nhs.uk/conditions/lung-cancer/symptoms/" TargetMode="External"/><Relationship Id="rId11" Type="http://schemas.openxmlformats.org/officeDocument/2006/relationships/hyperlink" Target="https://www.nice.org.uk/guidance/ng122" TargetMode="External"/><Relationship Id="rId5" Type="http://schemas.openxmlformats.org/officeDocument/2006/relationships/hyperlink" Target="https://www.moneywellness.com/_next/image?url=https:%2F%2Fcdn.buttercms.com%2FSAF1ECnQrqvADQ8FkYN3&amp;w=3840&amp;q=75" TargetMode="External"/><Relationship Id="rId10" Type="http://schemas.openxmlformats.org/officeDocument/2006/relationships/hyperlink" Target="https://www.england.nhs.uk/" TargetMode="External"/><Relationship Id="rId4" Type="http://schemas.openxmlformats.org/officeDocument/2006/relationships/hyperlink" Target="https://www.mayoclinic.org/diseases-conditions/lung-cancer/symptoms-causes/syc-20374620" TargetMode="External"/><Relationship Id="rId9" Type="http://schemas.openxmlformats.org/officeDocument/2006/relationships/hyperlink" Target="https://www.england.nhs.uk/rightcare/wp-content/uploads/sites/40/2017/12/nhs-rightcare-copd-pathway-v18.pdf"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uklcc.org.uk/blog/april-2024/where-are-we-now-findings-new-national-lung-cancer-audit-state-nation-report" TargetMode="External"/><Relationship Id="rId3" Type="http://schemas.openxmlformats.org/officeDocument/2006/relationships/hyperlink" Target="https://cks.nice.org.uk/topics/chronic-obstructive-pulmonary-disease/background-information/prevalence-incidence/" TargetMode="External"/><Relationship Id="rId7" Type="http://schemas.openxmlformats.org/officeDocument/2006/relationships/hyperlink" Target="https://www.gov.uk/" TargetMode="External"/><Relationship Id="rId2" Type="http://schemas.openxmlformats.org/officeDocument/2006/relationships/hyperlink" Target="https://www.nice.org.uk/guidance/ng115" TargetMode="External"/><Relationship Id="rId1" Type="http://schemas.openxmlformats.org/officeDocument/2006/relationships/slideLayout" Target="../slideLayouts/slideLayout6.xml"/><Relationship Id="rId6" Type="http://schemas.openxmlformats.org/officeDocument/2006/relationships/hyperlink" Target="https://doi.org/10.1136/thoraxjnl-2018-213035" TargetMode="External"/><Relationship Id="rId11" Type="http://schemas.openxmlformats.org/officeDocument/2006/relationships/hyperlink" Target="https://www.who.int/news-room/fact-sheets/detail/chronic-obstructive-pulmonary-disease-(copd)" TargetMode="External"/><Relationship Id="rId5" Type="http://schemas.openxmlformats.org/officeDocument/2006/relationships/hyperlink" Target="https://image1.slideserve.com/2257571/the-house-of-care-l.jpg" TargetMode="External"/><Relationship Id="rId10" Type="http://schemas.openxmlformats.org/officeDocument/2006/relationships/hyperlink" Target="https://live.staticflickr.com/65535/49086168136_36bfae6d72_b.jpg" TargetMode="External"/><Relationship Id="rId4" Type="http://schemas.openxmlformats.org/officeDocument/2006/relationships/hyperlink" Target="https://www.natcan.org.uk/wp-content/uploads/2025/07/NLCA-State-of-the-Nation-2024_16.05.24_V2.0.pdf" TargetMode="External"/><Relationship Id="rId9" Type="http://schemas.openxmlformats.org/officeDocument/2006/relationships/hyperlink" Target="https://view-health-screening-recommendations.service.gov.uk/lung-ca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descr="&quot;&quot;">
            <a:extLst>
              <a:ext uri="{FF2B5EF4-FFF2-40B4-BE49-F238E27FC236}">
                <a16:creationId xmlns:a16="http://schemas.microsoft.com/office/drawing/2014/main" id="{2E95F938-03C8-92C3-0501-72F6C047196E}"/>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9" name="Rectangle 8" descr="&quot;&quot;">
            <a:extLst>
              <a:ext uri="{FF2B5EF4-FFF2-40B4-BE49-F238E27FC236}">
                <a16:creationId xmlns:a16="http://schemas.microsoft.com/office/drawing/2014/main" id="{60209E7A-F570-D06A-FF64-135ECDE6A50D}"/>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800"/>
          </a:p>
        </p:txBody>
      </p:sp>
      <p:sp>
        <p:nvSpPr>
          <p:cNvPr id="11" name="Rectangle 10">
            <a:extLst>
              <a:ext uri="{FF2B5EF4-FFF2-40B4-BE49-F238E27FC236}">
                <a16:creationId xmlns:a16="http://schemas.microsoft.com/office/drawing/2014/main" id="{6EB13F92-9F25-4318-822C-B9D81FB72EFF}"/>
              </a:ext>
            </a:extLst>
          </p:cNvPr>
          <p:cNvSpPr>
            <a:spLocks noGrp="1" noRot="1" noChangeAspect="1" noMove="1" noResize="1" noEditPoints="1" noAdjustHandles="1" noChangeArrowheads="1" noChangeShapeType="1" noTextEdit="1"/>
          </p:cNvSpPr>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055" name="Title 1">
            <a:extLst>
              <a:ext uri="{FF2B5EF4-FFF2-40B4-BE49-F238E27FC236}">
                <a16:creationId xmlns:a16="http://schemas.microsoft.com/office/drawing/2014/main" id="{9EBBDE0A-EF3A-4A5C-56D8-26642990BFFB}"/>
              </a:ext>
            </a:extLst>
          </p:cNvPr>
          <p:cNvSpPr>
            <a:spLocks noGrp="1" noChangeArrowheads="1"/>
          </p:cNvSpPr>
          <p:nvPr>
            <p:ph type="ctrTitle"/>
          </p:nvPr>
        </p:nvSpPr>
        <p:spPr>
          <a:xfrm>
            <a:off x="4460240" y="2657478"/>
            <a:ext cx="6375522" cy="2387600"/>
          </a:xfrm>
        </p:spPr>
        <p:txBody>
          <a:bodyPr/>
          <a:lstStyle/>
          <a:p>
            <a:r>
              <a:rPr lang="en-GB" altLang="en-US" sz="2400" dirty="0">
                <a:solidFill>
                  <a:schemeClr val="tx2"/>
                </a:solidFill>
                <a:latin typeface="Arial" panose="020B0604020202020204" pitchFamily="34" charset="0"/>
                <a:cs typeface="Arial" panose="020B0604020202020204" pitchFamily="34" charset="0"/>
              </a:rPr>
              <a:t>Programme: MSc Public Health and Social Care in Practice </a:t>
            </a:r>
            <a:br>
              <a:rPr lang="en-GB" altLang="en-US" sz="2400" dirty="0">
                <a:solidFill>
                  <a:schemeClr val="tx2"/>
                </a:solidFill>
                <a:latin typeface="Arial" panose="020B0604020202020204" pitchFamily="34" charset="0"/>
                <a:cs typeface="Arial" panose="020B0604020202020204" pitchFamily="34" charset="0"/>
              </a:rPr>
            </a:br>
            <a:r>
              <a:rPr lang="en-GB" altLang="en-US" sz="2400" dirty="0">
                <a:solidFill>
                  <a:schemeClr val="tx2"/>
                </a:solidFill>
                <a:latin typeface="Arial" panose="020B0604020202020204" pitchFamily="34" charset="0"/>
                <a:cs typeface="Arial" panose="020B0604020202020204" pitchFamily="34" charset="0"/>
              </a:rPr>
              <a:t>Module: Community Care and Management of Longer-term Conditions   </a:t>
            </a:r>
            <a:br>
              <a:rPr lang="en-GB" altLang="en-US" sz="2400" dirty="0">
                <a:solidFill>
                  <a:schemeClr val="tx2"/>
                </a:solidFill>
                <a:latin typeface="Arial" panose="020B0604020202020204" pitchFamily="34" charset="0"/>
                <a:cs typeface="Arial" panose="020B0604020202020204" pitchFamily="34" charset="0"/>
              </a:rPr>
            </a:br>
            <a:r>
              <a:rPr lang="en-GB" altLang="en-US" sz="2400" dirty="0">
                <a:solidFill>
                  <a:schemeClr val="tx2"/>
                </a:solidFill>
                <a:latin typeface="Arial" panose="020B0604020202020204" pitchFamily="34" charset="0"/>
                <a:cs typeface="Arial" panose="020B0604020202020204" pitchFamily="34" charset="0"/>
              </a:rPr>
              <a:t>Module code: LCHS7003 </a:t>
            </a:r>
            <a:br>
              <a:rPr lang="en-GB" altLang="en-US" sz="2400" dirty="0">
                <a:solidFill>
                  <a:schemeClr val="tx2"/>
                </a:solidFill>
                <a:latin typeface="Arial" panose="020B0604020202020204" pitchFamily="34" charset="0"/>
                <a:cs typeface="Arial" panose="020B0604020202020204" pitchFamily="34" charset="0"/>
              </a:rPr>
            </a:br>
            <a:r>
              <a:rPr lang="en-GB" altLang="en-US" sz="2400" dirty="0">
                <a:solidFill>
                  <a:schemeClr val="tx2"/>
                </a:solidFill>
                <a:latin typeface="Arial" panose="020B0604020202020204" pitchFamily="34" charset="0"/>
                <a:cs typeface="Arial" panose="020B0604020202020204" pitchFamily="34" charset="0"/>
              </a:rPr>
              <a:t>Student name: Elena Draghici    </a:t>
            </a:r>
            <a:br>
              <a:rPr lang="en-GB" altLang="en-US" sz="2400" dirty="0">
                <a:solidFill>
                  <a:schemeClr val="tx2"/>
                </a:solidFill>
                <a:latin typeface="Arial" panose="020B0604020202020204" pitchFamily="34" charset="0"/>
                <a:cs typeface="Arial" panose="020B0604020202020204" pitchFamily="34" charset="0"/>
              </a:rPr>
            </a:br>
            <a:r>
              <a:rPr lang="en-GB" altLang="en-US" sz="2400" dirty="0">
                <a:solidFill>
                  <a:schemeClr val="tx2"/>
                </a:solidFill>
                <a:latin typeface="Arial" panose="020B0604020202020204" pitchFamily="34" charset="0"/>
                <a:cs typeface="Arial" panose="020B0604020202020204" pitchFamily="34" charset="0"/>
              </a:rPr>
              <a:t>Student ID: 2214911</a:t>
            </a:r>
            <a:br>
              <a:rPr lang="en-GB" altLang="en-US" sz="2400" dirty="0">
                <a:solidFill>
                  <a:schemeClr val="tx2"/>
                </a:solidFill>
                <a:latin typeface="Arial" panose="020B0604020202020204" pitchFamily="34" charset="0"/>
                <a:cs typeface="Arial" panose="020B0604020202020204" pitchFamily="34" charset="0"/>
              </a:rPr>
            </a:br>
            <a:br>
              <a:rPr lang="en-GB" altLang="en-US" sz="2400" dirty="0">
                <a:solidFill>
                  <a:schemeClr val="tx2"/>
                </a:solidFill>
                <a:latin typeface="Arial" panose="020B0604020202020204" pitchFamily="34" charset="0"/>
                <a:cs typeface="Arial" panose="020B0604020202020204" pitchFamily="34" charset="0"/>
              </a:rPr>
            </a:br>
            <a:r>
              <a:rPr lang="en-GB" altLang="en-US" sz="2400" dirty="0">
                <a:solidFill>
                  <a:schemeClr val="tx2"/>
                </a:solidFill>
                <a:latin typeface="Arial" panose="020B0604020202020204" pitchFamily="34" charset="0"/>
                <a:cs typeface="Arial" panose="020B0604020202020204" pitchFamily="34" charset="0"/>
              </a:rPr>
              <a:t>Lecturer: Muhammed Khan</a:t>
            </a:r>
            <a:br>
              <a:rPr lang="en-GB" altLang="en-US" sz="2400" dirty="0">
                <a:solidFill>
                  <a:schemeClr val="tx2"/>
                </a:solidFill>
                <a:latin typeface="Arial" panose="020B0604020202020204" pitchFamily="34" charset="0"/>
                <a:cs typeface="Arial" panose="020B0604020202020204" pitchFamily="34" charset="0"/>
              </a:rPr>
            </a:br>
            <a:endParaRPr lang="en-GB" altLang="en-US" sz="2400" dirty="0">
              <a:solidFill>
                <a:schemeClr val="tx2"/>
              </a:solidFill>
              <a:latin typeface="Arial" panose="020B0604020202020204" pitchFamily="34" charset="0"/>
              <a:cs typeface="Arial" panose="020B0604020202020204" pitchFamily="34" charset="0"/>
            </a:endParaRPr>
          </a:p>
        </p:txBody>
      </p:sp>
      <p:grpSp>
        <p:nvGrpSpPr>
          <p:cNvPr id="13" name="Group 12" descr="&quot;&quot;">
            <a:extLst>
              <a:ext uri="{FF2B5EF4-FFF2-40B4-BE49-F238E27FC236}">
                <a16:creationId xmlns:a16="http://schemas.microsoft.com/office/drawing/2014/main" id="{43A4DD0B-1FC7-4211-1943-0737870FB25A}"/>
              </a:ext>
            </a:extLst>
          </p:cNvPr>
          <p:cNvGrpSpPr>
            <a:grpSpLocks noGrp="1" noUngrp="1" noRot="1" noChangeAspect="1" noMove="1" noResize="1"/>
          </p:cNvGrpSpPr>
          <p:nvPr/>
        </p:nvGrpSpPr>
        <p:grpSpPr>
          <a:xfrm flipH="1">
            <a:off x="-18230" y="-43336"/>
            <a:ext cx="5163047" cy="2657478"/>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B5B2CFA4-9087-91CD-4BF2-082494272A70}"/>
                </a:ext>
              </a:extLst>
            </p:cNvPr>
            <p:cNvSpPr/>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5" name="Freeform: Shape 14">
              <a:extLst>
                <a:ext uri="{FF2B5EF4-FFF2-40B4-BE49-F238E27FC236}">
                  <a16:creationId xmlns:a16="http://schemas.microsoft.com/office/drawing/2014/main" id="{8A96935B-3396-F165-67D1-C2CF19741BDD}"/>
                </a:ext>
              </a:extLst>
            </p:cNvPr>
            <p:cNvSpPr/>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6" name="Freeform: Shape 15">
              <a:extLst>
                <a:ext uri="{FF2B5EF4-FFF2-40B4-BE49-F238E27FC236}">
                  <a16:creationId xmlns:a16="http://schemas.microsoft.com/office/drawing/2014/main" id="{35295D51-B300-1942-A579-4E232AACA509}"/>
                </a:ext>
              </a:extLst>
            </p:cNvPr>
            <p:cNvSpPr/>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7" name="Freeform: Shape 16">
              <a:extLst>
                <a:ext uri="{FF2B5EF4-FFF2-40B4-BE49-F238E27FC236}">
                  <a16:creationId xmlns:a16="http://schemas.microsoft.com/office/drawing/2014/main" id="{6C147CBF-6493-32F0-5688-A44F6A01B74F}"/>
                </a:ext>
              </a:extLst>
            </p:cNvPr>
            <p:cNvSpPr/>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grpSp>
      <p:grpSp>
        <p:nvGrpSpPr>
          <p:cNvPr id="19" name="Group 18" descr="&quot;&quot;">
            <a:extLst>
              <a:ext uri="{FF2B5EF4-FFF2-40B4-BE49-F238E27FC236}">
                <a16:creationId xmlns:a16="http://schemas.microsoft.com/office/drawing/2014/main" id="{F38666BE-DE79-97E2-002E-18A0BD15487A}"/>
              </a:ext>
            </a:extLst>
          </p:cNvPr>
          <p:cNvGrpSpPr>
            <a:grpSpLocks noGrp="1" noUngrp="1" noRot="1" noChangeAspect="1" noMove="1" noResize="1"/>
          </p:cNvGrpSpPr>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BBC07743-E5D4-8295-1820-E54E2F88D44F}"/>
                </a:ext>
              </a:extLst>
            </p:cNvPr>
            <p:cNvSpPr/>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1" name="Freeform: Shape 20">
              <a:extLst>
                <a:ext uri="{FF2B5EF4-FFF2-40B4-BE49-F238E27FC236}">
                  <a16:creationId xmlns:a16="http://schemas.microsoft.com/office/drawing/2014/main" id="{D191720B-F1F1-462C-0AD6-E42BB7A6B58A}"/>
                </a:ext>
              </a:extLst>
            </p:cNvPr>
            <p:cNvSpPr/>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22" name="Freeform: Shape 21">
              <a:extLst>
                <a:ext uri="{FF2B5EF4-FFF2-40B4-BE49-F238E27FC236}">
                  <a16:creationId xmlns:a16="http://schemas.microsoft.com/office/drawing/2014/main" id="{2D1A6E04-4929-81BF-81CB-32BDB2EA4083}"/>
                </a:ext>
              </a:extLst>
            </p:cNvPr>
            <p:cNvSpPr/>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sz="800"/>
            </a:p>
          </p:txBody>
        </p:sp>
        <p:sp>
          <p:nvSpPr>
            <p:cNvPr id="23" name="Freeform: Shape 22">
              <a:extLst>
                <a:ext uri="{FF2B5EF4-FFF2-40B4-BE49-F238E27FC236}">
                  <a16:creationId xmlns:a16="http://schemas.microsoft.com/office/drawing/2014/main" id="{8A6B25AA-C88A-AF20-03E0-692145A5466A}"/>
                </a:ext>
              </a:extLst>
            </p:cNvPr>
            <p:cNvSpPr/>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grpSp>
      <p:pic>
        <p:nvPicPr>
          <p:cNvPr id="3" name="Picture 2">
            <a:extLst>
              <a:ext uri="{FF2B5EF4-FFF2-40B4-BE49-F238E27FC236}">
                <a16:creationId xmlns:a16="http://schemas.microsoft.com/office/drawing/2014/main" id="{D712A663-A1D1-8627-4308-4CBB27AE17EA}"/>
              </a:ext>
            </a:extLst>
          </p:cNvPr>
          <p:cNvPicPr>
            <a:picLocks noChangeAspect="1"/>
          </p:cNvPicPr>
          <p:nvPr/>
        </p:nvPicPr>
        <p:blipFill>
          <a:blip r:embed="rId2"/>
          <a:stretch>
            <a:fillRect/>
          </a:stretch>
        </p:blipFill>
        <p:spPr>
          <a:xfrm>
            <a:off x="3348417" y="5577342"/>
            <a:ext cx="7364606" cy="64013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descr="&quot;&quot;">
            <a:extLst>
              <a:ext uri="{FF2B5EF4-FFF2-40B4-BE49-F238E27FC236}">
                <a16:creationId xmlns:a16="http://schemas.microsoft.com/office/drawing/2014/main" id="{ADF77764-CD2D-3855-664B-F40AA643345A}"/>
              </a:ext>
            </a:extLst>
          </p:cNvPr>
          <p:cNvSpPr>
            <a:spLocks noGrp="1" noRot="1" noChangeAspect="1" noMove="1" noResize="1" noEditPoints="1" noAdjustHandles="1" noChangeArrowheads="1" noChangeShapeType="1" noTextEdit="1"/>
          </p:cNvSpPr>
          <p:nvPr/>
        </p:nvSpPr>
        <p:spPr>
          <a:xfrm>
            <a:off x="0" y="0"/>
            <a:ext cx="12192000" cy="68516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2" name="Rectangle 11" descr="&quot;&quot;">
            <a:extLst>
              <a:ext uri="{FF2B5EF4-FFF2-40B4-BE49-F238E27FC236}">
                <a16:creationId xmlns:a16="http://schemas.microsoft.com/office/drawing/2014/main" id="{C02B4B71-B806-BF3E-BAC7-38E08C018E07}"/>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1">
            <a:extLst>
              <a:ext uri="{FF2B5EF4-FFF2-40B4-BE49-F238E27FC236}">
                <a16:creationId xmlns:a16="http://schemas.microsoft.com/office/drawing/2014/main" id="{D2031B0E-BF20-72E0-71B5-F4D58C8DE2A6}"/>
              </a:ext>
            </a:extLst>
          </p:cNvPr>
          <p:cNvSpPr>
            <a:spLocks noGrp="1" noChangeArrowheads="1"/>
          </p:cNvSpPr>
          <p:nvPr>
            <p:ph type="title"/>
          </p:nvPr>
        </p:nvSpPr>
        <p:spPr>
          <a:xfrm>
            <a:off x="375877" y="5488573"/>
            <a:ext cx="11775210" cy="1232565"/>
          </a:xfrm>
        </p:spPr>
        <p:txBody>
          <a:bodyPr anchor="t"/>
          <a:lstStyle/>
          <a:p>
            <a:pPr>
              <a:lnSpc>
                <a:spcPct val="150000"/>
              </a:lnSpc>
            </a:pPr>
            <a:r>
              <a:rPr lang="en-GB" altLang="en-US" sz="1800" dirty="0">
                <a:cs typeface="Arial" panose="020B0604020202020204" pitchFamily="34" charset="0"/>
              </a:rPr>
              <a:t>Those with COPD often feel like they “can’t get enough air,” especially when they are active. This dyspnoea, over time, can impact the ability to do daily things such as walk, climb stairs or put on clothes </a:t>
            </a:r>
            <a:r>
              <a:rPr lang="en-GB" altLang="en-US" sz="1600" i="1" dirty="0">
                <a:cs typeface="Arial" panose="020B0604020202020204" pitchFamily="34" charset="0"/>
              </a:rPr>
              <a:t>(NICE, 2018).</a:t>
            </a:r>
            <a:endParaRPr lang="en-US" altLang="en-US" sz="1600" i="1" dirty="0">
              <a:cs typeface="Arial" panose="020B0604020202020204" pitchFamily="34" charset="0"/>
            </a:endParaRPr>
          </a:p>
        </p:txBody>
      </p:sp>
      <p:sp>
        <p:nvSpPr>
          <p:cNvPr id="3077" name="TextBox 2">
            <a:extLst>
              <a:ext uri="{FF2B5EF4-FFF2-40B4-BE49-F238E27FC236}">
                <a16:creationId xmlns:a16="http://schemas.microsoft.com/office/drawing/2014/main" id="{2BD9F4A5-8165-CF81-0542-652371026EC7}"/>
              </a:ext>
            </a:extLst>
          </p:cNvPr>
          <p:cNvSpPr txBox="1">
            <a:spLocks noChangeArrowheads="1"/>
          </p:cNvSpPr>
          <p:nvPr/>
        </p:nvSpPr>
        <p:spPr bwMode="auto">
          <a:xfrm>
            <a:off x="5171440" y="132735"/>
            <a:ext cx="6550343"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defTabSz="914400" eaLnBrk="1" hangingPunct="1">
              <a:lnSpc>
                <a:spcPct val="90000"/>
              </a:lnSpc>
              <a:spcBef>
                <a:spcPts val="1000"/>
              </a:spcBef>
            </a:pPr>
            <a:r>
              <a:rPr lang="en-US" altLang="en-US" sz="2000" b="1" dirty="0">
                <a:solidFill>
                  <a:schemeClr val="tx2"/>
                </a:solidFill>
              </a:rPr>
              <a:t>Overview of Chronic Obstructive Pulmonary Disease</a:t>
            </a:r>
          </a:p>
        </p:txBody>
      </p:sp>
      <p:grpSp>
        <p:nvGrpSpPr>
          <p:cNvPr id="3079" name="Group 13">
            <a:extLst>
              <a:ext uri="{FF2B5EF4-FFF2-40B4-BE49-F238E27FC236}">
                <a16:creationId xmlns:a16="http://schemas.microsoft.com/office/drawing/2014/main" id="{2B0E98F1-BE90-FC19-05D8-F282CD0B88B5}"/>
              </a:ext>
              <a:ext uri="{C183D7F6-B498-43B3-948B-1728B52AA6E4}">
                <adec:decorative xmlns:adec="http://schemas.microsoft.com/office/drawing/2017/decorative" val="1"/>
              </a:ext>
            </a:extLst>
          </p:cNvPr>
          <p:cNvGrpSpPr>
            <a:grpSpLocks noGrp="1" noUngrp="1" noRot="1" noChangeAspect="1" noMove="1" noResize="1"/>
          </p:cNvGrpSpPr>
          <p:nvPr/>
        </p:nvGrpSpPr>
        <p:grpSpPr bwMode="auto">
          <a:xfrm>
            <a:off x="-4763" y="-6350"/>
            <a:ext cx="6238876" cy="6864350"/>
            <a:chOff x="305" y="-5977"/>
            <a:chExt cx="6238675" cy="6863979"/>
          </a:xfrm>
        </p:grpSpPr>
        <p:sp>
          <p:nvSpPr>
            <p:cNvPr id="15" name="Freeform: Shape 14" descr="&quot;&quot;">
              <a:extLst>
                <a:ext uri="{FF2B5EF4-FFF2-40B4-BE49-F238E27FC236}">
                  <a16:creationId xmlns:a16="http://schemas.microsoft.com/office/drawing/2014/main" id="{3CD109F7-61ED-9986-34AA-1C457B95BD98}"/>
                </a:ext>
              </a:extLst>
            </p:cNvPr>
            <p:cNvSpPr/>
            <p:nvPr/>
          </p:nvSpPr>
          <p:spPr>
            <a:xfrm flipH="1">
              <a:off x="305" y="35296"/>
              <a:ext cx="6029132" cy="6816357"/>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6" name="Freeform: Shape 15" descr="&quot;&quot;">
              <a:extLst>
                <a:ext uri="{FF2B5EF4-FFF2-40B4-BE49-F238E27FC236}">
                  <a16:creationId xmlns:a16="http://schemas.microsoft.com/office/drawing/2014/main" id="{6DF342A0-F108-87D4-95B5-DD6767937487}"/>
                </a:ext>
              </a:extLst>
            </p:cNvPr>
            <p:cNvSpPr/>
            <p:nvPr/>
          </p:nvSpPr>
          <p:spPr>
            <a:xfrm flipH="1">
              <a:off x="305" y="373"/>
              <a:ext cx="6165652" cy="6857629"/>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7" name="Freeform: Shape 16" descr="&quot;&quot;">
              <a:extLst>
                <a:ext uri="{FF2B5EF4-FFF2-40B4-BE49-F238E27FC236}">
                  <a16:creationId xmlns:a16="http://schemas.microsoft.com/office/drawing/2014/main" id="{50827FAE-D4CE-B326-0A89-AF55D2AECD5A}"/>
                </a:ext>
              </a:extLst>
            </p:cNvPr>
            <p:cNvSpPr/>
            <p:nvPr/>
          </p:nvSpPr>
          <p:spPr>
            <a:xfrm flipH="1">
              <a:off x="305" y="-5977"/>
              <a:ext cx="6238675" cy="6857629"/>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grpSp>
      <p:sp>
        <p:nvSpPr>
          <p:cNvPr id="4" name="TextBox 3">
            <a:extLst>
              <a:ext uri="{FF2B5EF4-FFF2-40B4-BE49-F238E27FC236}">
                <a16:creationId xmlns:a16="http://schemas.microsoft.com/office/drawing/2014/main" id="{72B8BF4E-035F-3D86-4754-7B1A88A363FC}"/>
              </a:ext>
            </a:extLst>
          </p:cNvPr>
          <p:cNvSpPr txBox="1"/>
          <p:nvPr/>
        </p:nvSpPr>
        <p:spPr>
          <a:xfrm>
            <a:off x="6021547" y="1349903"/>
            <a:ext cx="5963920" cy="211852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cs typeface="Arial" panose="020B0604020202020204" pitchFamily="34" charset="0"/>
              </a:rPr>
              <a:t>COPD, also referred to as chronic obstructive</a:t>
            </a:r>
          </a:p>
          <a:p>
            <a:pPr>
              <a:lnSpc>
                <a:spcPct val="150000"/>
              </a:lnSpc>
            </a:pPr>
            <a:r>
              <a:rPr lang="en-GB" dirty="0">
                <a:cs typeface="Arial" panose="020B0604020202020204" pitchFamily="34" charset="0"/>
              </a:rPr>
              <a:t>pulmonary disease, is a chronic lung disease that produces problems breathing from inflammation, narrowing, and damage to the airways. </a:t>
            </a:r>
            <a:r>
              <a:rPr lang="en-GB" sz="1600" i="1" dirty="0">
                <a:cs typeface="Arial" panose="020B0604020202020204" pitchFamily="34" charset="0"/>
              </a:rPr>
              <a:t>(NICE, 2018; NHS, 2023).</a:t>
            </a:r>
          </a:p>
        </p:txBody>
      </p:sp>
      <p:sp>
        <p:nvSpPr>
          <p:cNvPr id="5" name="TextBox 4">
            <a:extLst>
              <a:ext uri="{FF2B5EF4-FFF2-40B4-BE49-F238E27FC236}">
                <a16:creationId xmlns:a16="http://schemas.microsoft.com/office/drawing/2014/main" id="{7FA4AF81-FC0C-2A6B-3F81-321D4FE74041}"/>
              </a:ext>
            </a:extLst>
          </p:cNvPr>
          <p:cNvSpPr txBox="1"/>
          <p:nvPr/>
        </p:nvSpPr>
        <p:spPr>
          <a:xfrm>
            <a:off x="6021547" y="3626987"/>
            <a:ext cx="5854572" cy="170303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cs typeface="Arial" panose="020B0604020202020204" pitchFamily="34" charset="0"/>
              </a:rPr>
              <a:t>It develops after years of irritation, from smoking and</a:t>
            </a:r>
          </a:p>
          <a:p>
            <a:pPr>
              <a:lnSpc>
                <a:spcPct val="150000"/>
              </a:lnSpc>
            </a:pPr>
            <a:r>
              <a:rPr lang="en-GB" dirty="0">
                <a:cs typeface="Arial" panose="020B0604020202020204" pitchFamily="34" charset="0"/>
              </a:rPr>
              <a:t>contaminated air or chemical fumes, and the airways shrink, swell and become damaged. </a:t>
            </a:r>
            <a:r>
              <a:rPr lang="en-GB" sz="1600" i="1" dirty="0">
                <a:cs typeface="Arial" panose="020B0604020202020204" pitchFamily="34" charset="0"/>
              </a:rPr>
              <a:t>(UKHSA, 2025; NICE, 2018). </a:t>
            </a:r>
          </a:p>
        </p:txBody>
      </p:sp>
      <p:pic>
        <p:nvPicPr>
          <p:cNvPr id="9" name="Graphic 8">
            <a:extLst>
              <a:ext uri="{FF2B5EF4-FFF2-40B4-BE49-F238E27FC236}">
                <a16:creationId xmlns:a16="http://schemas.microsoft.com/office/drawing/2014/main" id="{2503C366-65B2-19B3-DA74-08EDE42CDCF8}"/>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533877" y="706741"/>
            <a:ext cx="4271168" cy="3933825"/>
          </a:xfrm>
          <a:prstGeom prst="rect">
            <a:avLst/>
          </a:prstGeom>
        </p:spPr>
      </p:pic>
      <p:sp>
        <p:nvSpPr>
          <p:cNvPr id="11" name="TextBox 10">
            <a:extLst>
              <a:ext uri="{FF2B5EF4-FFF2-40B4-BE49-F238E27FC236}">
                <a16:creationId xmlns:a16="http://schemas.microsoft.com/office/drawing/2014/main" id="{58ED929A-1C35-A9F9-1E35-FFC46B478965}"/>
              </a:ext>
            </a:extLst>
          </p:cNvPr>
          <p:cNvSpPr txBox="1"/>
          <p:nvPr/>
        </p:nvSpPr>
        <p:spPr>
          <a:xfrm>
            <a:off x="911853" y="4556738"/>
            <a:ext cx="3615372" cy="276999"/>
          </a:xfrm>
          <a:prstGeom prst="rect">
            <a:avLst/>
          </a:prstGeom>
          <a:noFill/>
        </p:spPr>
        <p:txBody>
          <a:bodyPr wrap="square" rtlCol="0">
            <a:spAutoFit/>
          </a:bodyPr>
          <a:lstStyle/>
          <a:p>
            <a:r>
              <a:rPr lang="en-GB" sz="1200" b="1" i="1" dirty="0"/>
              <a:t>Figure1. (</a:t>
            </a:r>
            <a:r>
              <a:rPr lang="en-GB" sz="1200" b="1" i="1" dirty="0" err="1"/>
              <a:t>Freeflow</a:t>
            </a:r>
            <a:r>
              <a:rPr lang="en-GB" sz="1200" b="1" i="1" dirty="0"/>
              <a:t> Medical, 2022)</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E3DC333-DE7E-6147-A824-FE8D6FEDCA7E}"/>
              </a:ext>
            </a:extLst>
          </p:cNvPr>
          <p:cNvSpPr txBox="1"/>
          <p:nvPr/>
        </p:nvSpPr>
        <p:spPr>
          <a:xfrm>
            <a:off x="254000" y="4402774"/>
            <a:ext cx="3418990" cy="1412119"/>
          </a:xfrm>
          <a:prstGeom prst="rect">
            <a:avLst/>
          </a:prstGeom>
        </p:spPr>
        <p:txBody>
          <a:bodyPr vert="horz" lIns="91440" tIns="45720" rIns="91440" bIns="45720" rtlCol="0" anchor="ctr">
            <a:normAutofit/>
          </a:bodyPr>
          <a:lstStyle/>
          <a:p>
            <a:pPr defTabSz="914400" eaLnBrk="1" hangingPunct="1">
              <a:lnSpc>
                <a:spcPct val="90000"/>
              </a:lnSpc>
              <a:spcAft>
                <a:spcPts val="600"/>
              </a:spcAft>
            </a:pPr>
            <a:r>
              <a:rPr lang="en-US" sz="3000" b="1" dirty="0">
                <a:latin typeface="+mj-lt"/>
                <a:ea typeface="+mj-ea"/>
                <a:cs typeface="+mj-cs"/>
              </a:rPr>
              <a:t>Symptoms and Impact of COPD</a:t>
            </a:r>
          </a:p>
        </p:txBody>
      </p:sp>
      <p:pic>
        <p:nvPicPr>
          <p:cNvPr id="9" name="Picture 8" descr="A blue and white banner with white text">
            <a:extLst>
              <a:ext uri="{FF2B5EF4-FFF2-40B4-BE49-F238E27FC236}">
                <a16:creationId xmlns:a16="http://schemas.microsoft.com/office/drawing/2014/main" id="{2D2A00D9-480C-F3AC-3D21-884983EFBA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070" b="21153"/>
          <a:stretch>
            <a:fillRect/>
          </a:stretch>
        </p:blipFill>
        <p:spPr>
          <a:xfrm>
            <a:off x="20" y="10"/>
            <a:ext cx="12191980" cy="3606789"/>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3"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1FA39A9-740E-9388-D553-001902DC2072}"/>
              </a:ext>
            </a:extLst>
          </p:cNvPr>
          <p:cNvSpPr txBox="1"/>
          <p:nvPr/>
        </p:nvSpPr>
        <p:spPr>
          <a:xfrm>
            <a:off x="4251403" y="3528958"/>
            <a:ext cx="7940597" cy="3159749"/>
          </a:xfrm>
          <a:prstGeom prst="rect">
            <a:avLst/>
          </a:prstGeom>
        </p:spPr>
        <p:txBody>
          <a:bodyPr vert="horz" lIns="91440" tIns="45720" rIns="91440" bIns="45720" rtlCol="0" anchor="ctr">
            <a:noAutofit/>
          </a:bodyPr>
          <a:lstStyle/>
          <a:p>
            <a:pPr marL="285750" indent="-228600" defTabSz="914400" eaLnBrk="1" hangingPunct="1">
              <a:spcAft>
                <a:spcPts val="600"/>
              </a:spcAft>
              <a:buFont typeface="Arial" panose="020B0604020202020204" pitchFamily="34" charset="0"/>
              <a:buChar char="•"/>
            </a:pPr>
            <a:r>
              <a:rPr lang="en-GB" dirty="0">
                <a:cs typeface="Arial" panose="020B0604020202020204" pitchFamily="34" charset="0"/>
              </a:rPr>
              <a:t>The hallmark symptoms are wheezing, sputum production, chronic coughing, and persistent dyspnoea. </a:t>
            </a:r>
            <a:r>
              <a:rPr lang="en-GB" sz="1600" i="1" dirty="0">
                <a:cs typeface="Arial" panose="020B0604020202020204" pitchFamily="34" charset="0"/>
              </a:rPr>
              <a:t>(NHS, 2023). </a:t>
            </a:r>
          </a:p>
          <a:p>
            <a:pPr marL="285750" indent="-228600" defTabSz="914400" eaLnBrk="1" hangingPunct="1">
              <a:spcAft>
                <a:spcPts val="600"/>
              </a:spcAft>
              <a:buFont typeface="Arial" panose="020B0604020202020204" pitchFamily="34" charset="0"/>
              <a:buChar char="•"/>
            </a:pPr>
            <a:r>
              <a:rPr lang="en-GB" dirty="0">
                <a:cs typeface="Arial" panose="020B0604020202020204" pitchFamily="34" charset="0"/>
              </a:rPr>
              <a:t>Frequent exacerbations of COPD frequently result in hospitalisations. </a:t>
            </a:r>
            <a:r>
              <a:rPr lang="en-GB" sz="1600" i="1" dirty="0">
                <a:cs typeface="Arial" panose="020B0604020202020204" pitchFamily="34" charset="0"/>
              </a:rPr>
              <a:t>(Mayo Clinic 2024).</a:t>
            </a:r>
          </a:p>
          <a:p>
            <a:pPr marL="285750" indent="-228600" defTabSz="914400" eaLnBrk="1" hangingPunct="1">
              <a:spcAft>
                <a:spcPts val="600"/>
              </a:spcAft>
              <a:buFont typeface="Arial" panose="020B0604020202020204" pitchFamily="34" charset="0"/>
              <a:buChar char="•"/>
            </a:pPr>
            <a:r>
              <a:rPr lang="en-GB" dirty="0">
                <a:cs typeface="Arial" panose="020B0604020202020204" pitchFamily="34" charset="0"/>
              </a:rPr>
              <a:t>Physical effects include weariness, decreased movement, and trouble doing regular tasks. </a:t>
            </a:r>
            <a:r>
              <a:rPr lang="en-GB" sz="1600" i="1" dirty="0">
                <a:cs typeface="Arial" panose="020B0604020202020204" pitchFamily="34" charset="0"/>
              </a:rPr>
              <a:t>(NHS, 2019).</a:t>
            </a:r>
          </a:p>
          <a:p>
            <a:pPr marL="285750" indent="-228600" defTabSz="914400" eaLnBrk="1" hangingPunct="1">
              <a:spcAft>
                <a:spcPts val="600"/>
              </a:spcAft>
              <a:buFont typeface="Arial" panose="020B0604020202020204" pitchFamily="34" charset="0"/>
              <a:buChar char="•"/>
            </a:pPr>
            <a:r>
              <a:rPr lang="en-GB" dirty="0">
                <a:cs typeface="Arial" panose="020B0604020202020204" pitchFamily="34" charset="0"/>
              </a:rPr>
              <a:t>Psychological impact: COPD patients in the UK have significant rates of anxiety and sadness. (</a:t>
            </a:r>
            <a:r>
              <a:rPr lang="en-GB" sz="1600" i="1" dirty="0">
                <a:cs typeface="Arial" panose="020B0604020202020204" pitchFamily="34" charset="0"/>
              </a:rPr>
              <a:t>NHS, 2019)</a:t>
            </a:r>
            <a:r>
              <a:rPr lang="en-GB" dirty="0">
                <a:cs typeface="Arial" panose="020B0604020202020204" pitchFamily="34" charset="0"/>
              </a:rPr>
              <a:t>. </a:t>
            </a:r>
          </a:p>
          <a:p>
            <a:pPr marL="285750" indent="-228600" defTabSz="914400" eaLnBrk="1" hangingPunct="1">
              <a:spcAft>
                <a:spcPts val="600"/>
              </a:spcAft>
              <a:buFont typeface="Arial" panose="020B0604020202020204" pitchFamily="34" charset="0"/>
              <a:buChar char="•"/>
            </a:pPr>
            <a:r>
              <a:rPr lang="en-GB" dirty="0">
                <a:cs typeface="Arial" panose="020B0604020202020204" pitchFamily="34" charset="0"/>
              </a:rPr>
              <a:t>Social effects include loneliness, diminished autonomy, caretaker stress, and restrictions on employment and lifestyle</a:t>
            </a:r>
            <a:r>
              <a:rPr lang="en-GB" sz="1600" i="1" dirty="0">
                <a:cs typeface="Arial" panose="020B0604020202020204" pitchFamily="34" charset="0"/>
              </a:rPr>
              <a:t>. (Cruz, J. 2017).</a:t>
            </a:r>
            <a:endParaRPr lang="en-US" sz="1600" i="1" dirty="0">
              <a:cs typeface="Arial" panose="020B0604020202020204" pitchFamily="34" charset="0"/>
            </a:endParaRPr>
          </a:p>
        </p:txBody>
      </p:sp>
      <p:sp>
        <p:nvSpPr>
          <p:cNvPr id="11" name="TextBox 10">
            <a:extLst>
              <a:ext uri="{FF2B5EF4-FFF2-40B4-BE49-F238E27FC236}">
                <a16:creationId xmlns:a16="http://schemas.microsoft.com/office/drawing/2014/main" id="{3C9242E5-D14C-56A8-D30C-4B29885AC2DF}"/>
              </a:ext>
            </a:extLst>
          </p:cNvPr>
          <p:cNvSpPr txBox="1"/>
          <p:nvPr/>
        </p:nvSpPr>
        <p:spPr>
          <a:xfrm>
            <a:off x="578433" y="3698241"/>
            <a:ext cx="3271520" cy="338554"/>
          </a:xfrm>
          <a:prstGeom prst="rect">
            <a:avLst/>
          </a:prstGeom>
          <a:noFill/>
        </p:spPr>
        <p:txBody>
          <a:bodyPr wrap="square" rtlCol="0">
            <a:spAutoFit/>
          </a:bodyPr>
          <a:lstStyle/>
          <a:p>
            <a:r>
              <a:rPr lang="en-GB" sz="1600" i="1" dirty="0"/>
              <a:t>(Staticflickr.com 2025).</a:t>
            </a:r>
          </a:p>
        </p:txBody>
      </p:sp>
    </p:spTree>
    <p:extLst>
      <p:ext uri="{BB962C8B-B14F-4D97-AF65-F5344CB8AC3E}">
        <p14:creationId xmlns:p14="http://schemas.microsoft.com/office/powerpoint/2010/main" val="1124785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descr="&quot;&quot;">
            <a:extLst>
              <a:ext uri="{FF2B5EF4-FFF2-40B4-BE49-F238E27FC236}">
                <a16:creationId xmlns:a16="http://schemas.microsoft.com/office/drawing/2014/main" id="{384A54F1-A2B4-9D65-CC28-A3AC7A95228D}"/>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grpSp>
        <p:nvGrpSpPr>
          <p:cNvPr id="4099" name="Group 10">
            <a:extLst>
              <a:ext uri="{FF2B5EF4-FFF2-40B4-BE49-F238E27FC236}">
                <a16:creationId xmlns:a16="http://schemas.microsoft.com/office/drawing/2014/main" id="{304F17D6-DA6D-DD65-75AF-5AC28FC55CE8}"/>
              </a:ext>
              <a:ext uri="{C183D7F6-B498-43B3-948B-1728B52AA6E4}">
                <adec:decorative xmlns:adec="http://schemas.microsoft.com/office/drawing/2017/decorative" val="1"/>
              </a:ext>
            </a:extLst>
          </p:cNvPr>
          <p:cNvGrpSpPr>
            <a:grpSpLocks noGrp="1" noUngrp="1" noRot="1" noChangeAspect="1" noMove="1" noResize="1"/>
          </p:cNvGrpSpPr>
          <p:nvPr/>
        </p:nvGrpSpPr>
        <p:grpSpPr bwMode="auto">
          <a:xfrm>
            <a:off x="0" y="0"/>
            <a:ext cx="12192000" cy="4267200"/>
            <a:chOff x="7467600" y="0"/>
            <a:chExt cx="4724400" cy="6858000"/>
          </a:xfrm>
        </p:grpSpPr>
        <p:sp>
          <p:nvSpPr>
            <p:cNvPr id="12" name="Rectangle 11" descr="&quot;&quot;">
              <a:extLst>
                <a:ext uri="{FF2B5EF4-FFF2-40B4-BE49-F238E27FC236}">
                  <a16:creationId xmlns:a16="http://schemas.microsoft.com/office/drawing/2014/main" id="{2A75B630-5FCC-8701-BB63-A9A69DBB9107}"/>
                </a:ext>
              </a:extLst>
            </p:cNvPr>
            <p:cNvSpPr/>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eaLnBrk="1" fontAlgn="auto" hangingPunct="1">
                <a:spcBef>
                  <a:spcPts val="0"/>
                </a:spcBef>
                <a:spcAft>
                  <a:spcPts val="0"/>
                </a:spcAft>
                <a:defRPr/>
              </a:pPr>
              <a:endParaRPr lang="en-US">
                <a:solidFill>
                  <a:prstClr val="white"/>
                </a:solidFill>
                <a:latin typeface="Calibri" panose="020F0502020204030204"/>
              </a:endParaRPr>
            </a:p>
          </p:txBody>
        </p:sp>
        <p:sp>
          <p:nvSpPr>
            <p:cNvPr id="13" name="Rectangle 12" descr="&quot;&quot;">
              <a:extLst>
                <a:ext uri="{FF2B5EF4-FFF2-40B4-BE49-F238E27FC236}">
                  <a16:creationId xmlns:a16="http://schemas.microsoft.com/office/drawing/2014/main" id="{D3D2FA0E-9752-3D24-FAA3-56958570828B}"/>
                </a:ext>
              </a:extLst>
            </p:cNvPr>
            <p:cNvSpPr/>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914400" eaLnBrk="1" fontAlgn="auto" hangingPunct="1">
                <a:spcBef>
                  <a:spcPts val="0"/>
                </a:spcBef>
                <a:spcAft>
                  <a:spcPts val="0"/>
                </a:spcAft>
                <a:defRPr/>
              </a:pPr>
              <a:endParaRPr lang="en-US" dirty="0">
                <a:solidFill>
                  <a:prstClr val="white"/>
                </a:solidFill>
                <a:latin typeface="Calibri" panose="020F0502020204030204"/>
              </a:endParaRPr>
            </a:p>
          </p:txBody>
        </p:sp>
      </p:grpSp>
      <p:sp>
        <p:nvSpPr>
          <p:cNvPr id="15" name="Freeform: Shape 14" descr="&quot;&quot;">
            <a:extLst>
              <a:ext uri="{FF2B5EF4-FFF2-40B4-BE49-F238E27FC236}">
                <a16:creationId xmlns:a16="http://schemas.microsoft.com/office/drawing/2014/main" id="{D3906120-1259-6CBF-5078-EE705096D990}"/>
              </a:ext>
            </a:extLst>
          </p:cNvPr>
          <p:cNvSpPr>
            <a:spLocks noGrp="1" noRot="1" noChangeAspect="1" noMove="1" noResize="1" noEditPoints="1" noAdjustHandles="1" noChangeArrowheads="1" noChangeShapeType="1" noTextEdit="1"/>
          </p:cNvSpPr>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sp useBgFill="1">
        <p:nvSpPr>
          <p:cNvPr id="17" name="Rectangle 16" descr="&quot;&quot;">
            <a:extLst>
              <a:ext uri="{FF2B5EF4-FFF2-40B4-BE49-F238E27FC236}">
                <a16:creationId xmlns:a16="http://schemas.microsoft.com/office/drawing/2014/main" id="{77D9F449-6B78-99C4-9B2C-B69531494243}"/>
              </a:ext>
            </a:extLst>
          </p:cNvPr>
          <p:cNvSpPr>
            <a:spLocks noGrp="1" noRot="1" noChangeAspect="1" noMove="1" noResize="1" noEditPoints="1" noAdjustHandles="1" noChangeArrowheads="1" noChangeShapeType="1" noTextEdit="1"/>
          </p:cNvSpPr>
          <p:nvPr/>
        </p:nvSpPr>
        <p:spPr>
          <a:xfrm>
            <a:off x="457200" y="457200"/>
            <a:ext cx="11277600" cy="59436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sp>
        <p:nvSpPr>
          <p:cNvPr id="4102" name="Title 1">
            <a:extLst>
              <a:ext uri="{FF2B5EF4-FFF2-40B4-BE49-F238E27FC236}">
                <a16:creationId xmlns:a16="http://schemas.microsoft.com/office/drawing/2014/main" id="{18D2A629-311A-6A91-14D9-389A9857E0A5}"/>
              </a:ext>
            </a:extLst>
          </p:cNvPr>
          <p:cNvSpPr>
            <a:spLocks noGrp="1" noChangeArrowheads="1"/>
          </p:cNvSpPr>
          <p:nvPr>
            <p:ph type="title"/>
          </p:nvPr>
        </p:nvSpPr>
        <p:spPr>
          <a:xfrm>
            <a:off x="4114800" y="558800"/>
            <a:ext cx="7035800" cy="685800"/>
          </a:xfrm>
        </p:spPr>
        <p:txBody>
          <a:bodyPr anchor="t"/>
          <a:lstStyle/>
          <a:p>
            <a:r>
              <a:rPr lang="en-US" altLang="en-US" sz="3200" b="1" dirty="0" err="1">
                <a:solidFill>
                  <a:srgbClr val="0070C0"/>
                </a:solidFill>
                <a:latin typeface="Arial" panose="020B0604020202020204" pitchFamily="34" charset="0"/>
                <a:cs typeface="Arial" panose="020B0604020202020204" pitchFamily="34" charset="0"/>
              </a:rPr>
              <a:t>Aetiology</a:t>
            </a:r>
            <a:r>
              <a:rPr lang="en-US" altLang="en-US" sz="3200" b="1" dirty="0">
                <a:solidFill>
                  <a:srgbClr val="0070C0"/>
                </a:solidFill>
                <a:latin typeface="Arial" panose="020B0604020202020204" pitchFamily="34" charset="0"/>
                <a:cs typeface="Arial" panose="020B0604020202020204" pitchFamily="34" charset="0"/>
              </a:rPr>
              <a:t> (Causes)</a:t>
            </a:r>
          </a:p>
        </p:txBody>
      </p:sp>
      <p:graphicFrame>
        <p:nvGraphicFramePr>
          <p:cNvPr id="5" name="TextBox 2">
            <a:extLst>
              <a:ext uri="{FF2B5EF4-FFF2-40B4-BE49-F238E27FC236}">
                <a16:creationId xmlns:a16="http://schemas.microsoft.com/office/drawing/2014/main" id="{6F1338B7-DEEF-E97B-325F-FB8CFFB07CB4}"/>
              </a:ext>
            </a:extLst>
          </p:cNvPr>
          <p:cNvGraphicFramePr/>
          <p:nvPr>
            <p:extLst>
              <p:ext uri="{D42A27DB-BD31-4B8C-83A1-F6EECF244321}">
                <p14:modId xmlns:p14="http://schemas.microsoft.com/office/powerpoint/2010/main" val="1335493487"/>
              </p:ext>
            </p:extLst>
          </p:nvPr>
        </p:nvGraphicFramePr>
        <p:xfrm>
          <a:off x="1500403" y="1346200"/>
          <a:ext cx="8049997" cy="462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a:extLst>
              <a:ext uri="{FF2B5EF4-FFF2-40B4-BE49-F238E27FC236}">
                <a16:creationId xmlns:a16="http://schemas.microsoft.com/office/drawing/2014/main" id="{6F39C219-8D82-3422-6216-6097ABD199C0}"/>
              </a:ext>
            </a:extLst>
          </p:cNvPr>
          <p:cNvPicPr>
            <a:picLocks noChangeAspect="1"/>
          </p:cNvPicPr>
          <p:nvPr/>
        </p:nvPicPr>
        <p:blipFill>
          <a:blip r:embed="rId7"/>
          <a:stretch>
            <a:fillRect/>
          </a:stretch>
        </p:blipFill>
        <p:spPr>
          <a:xfrm>
            <a:off x="9003555" y="856877"/>
            <a:ext cx="2731245" cy="273124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descr="&quot;&quot;">
            <a:extLst>
              <a:ext uri="{FF2B5EF4-FFF2-40B4-BE49-F238E27FC236}">
                <a16:creationId xmlns:a16="http://schemas.microsoft.com/office/drawing/2014/main" id="{61679477-7F8A-1014-4B4C-74B115303C0A}"/>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1" name="Color 2" descr="&quot;&quot;">
            <a:extLst>
              <a:ext uri="{FF2B5EF4-FFF2-40B4-BE49-F238E27FC236}">
                <a16:creationId xmlns:a16="http://schemas.microsoft.com/office/drawing/2014/main" id="{820C5ADF-BAF0-FAC3-2581-473635B91696}"/>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grpSp>
        <p:nvGrpSpPr>
          <p:cNvPr id="5125" name="Group 16">
            <a:extLst>
              <a:ext uri="{FF2B5EF4-FFF2-40B4-BE49-F238E27FC236}">
                <a16:creationId xmlns:a16="http://schemas.microsoft.com/office/drawing/2014/main" id="{A090264A-34AB-6DFD-D420-C10A531A11D4}"/>
              </a:ext>
              <a:ext uri="{C183D7F6-B498-43B3-948B-1728B52AA6E4}">
                <adec:decorative xmlns:adec="http://schemas.microsoft.com/office/drawing/2017/decorative" val="1"/>
              </a:ext>
            </a:extLst>
          </p:cNvPr>
          <p:cNvGrpSpPr>
            <a:grpSpLocks noGrp="1" noUngrp="1" noRot="1" noChangeAspect="1" noMove="1" noResize="1"/>
          </p:cNvGrpSpPr>
          <p:nvPr/>
        </p:nvGrpSpPr>
        <p:grpSpPr bwMode="auto">
          <a:xfrm>
            <a:off x="1588" y="0"/>
            <a:ext cx="12188825" cy="6858000"/>
            <a:chOff x="0" y="0"/>
            <a:chExt cx="12188952" cy="6858000"/>
          </a:xfrm>
        </p:grpSpPr>
        <p:sp>
          <p:nvSpPr>
            <p:cNvPr id="18" name="Freeform: Shape 17" descr="&quot;&quot;">
              <a:extLst>
                <a:ext uri="{FF2B5EF4-FFF2-40B4-BE49-F238E27FC236}">
                  <a16:creationId xmlns:a16="http://schemas.microsoft.com/office/drawing/2014/main" id="{ADECEF26-9DF9-DB60-265A-BEEA05B73315}"/>
                </a:ext>
              </a:extLst>
            </p:cNvPr>
            <p:cNvSpPr/>
            <p:nvPr/>
          </p:nvSpPr>
          <p:spPr>
            <a:xfrm>
              <a:off x="25400" y="6015038"/>
              <a:ext cx="2606702" cy="842962"/>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sp>
          <p:nvSpPr>
            <p:cNvPr id="19" name="Freeform: Shape 18" descr="&quot;&quot;">
              <a:extLst>
                <a:ext uri="{FF2B5EF4-FFF2-40B4-BE49-F238E27FC236}">
                  <a16:creationId xmlns:a16="http://schemas.microsoft.com/office/drawing/2014/main" id="{83416AC0-5BA0-0047-DC3F-553719461FA6}"/>
                </a:ext>
              </a:extLst>
            </p:cNvPr>
            <p:cNvSpPr/>
            <p:nvPr/>
          </p:nvSpPr>
          <p:spPr>
            <a:xfrm>
              <a:off x="655644" y="5797550"/>
              <a:ext cx="2484464" cy="1060450"/>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sp>
          <p:nvSpPr>
            <p:cNvPr id="20" name="Freeform: Shape 19" descr="&quot;&quot;">
              <a:extLst>
                <a:ext uri="{FF2B5EF4-FFF2-40B4-BE49-F238E27FC236}">
                  <a16:creationId xmlns:a16="http://schemas.microsoft.com/office/drawing/2014/main" id="{62E774E9-2A8F-EE03-7AD1-4C2038DAA860}"/>
                </a:ext>
              </a:extLst>
            </p:cNvPr>
            <p:cNvSpPr/>
            <p:nvPr/>
          </p:nvSpPr>
          <p:spPr>
            <a:xfrm>
              <a:off x="3475073" y="0"/>
              <a:ext cx="6177027" cy="177800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sp>
          <p:nvSpPr>
            <p:cNvPr id="21" name="Freeform: Shape 20" descr="&quot;&quot;">
              <a:extLst>
                <a:ext uri="{FF2B5EF4-FFF2-40B4-BE49-F238E27FC236}">
                  <a16:creationId xmlns:a16="http://schemas.microsoft.com/office/drawing/2014/main" id="{58321B80-A41E-5537-9B10-F4D50AAB5CA5}"/>
                </a:ext>
              </a:extLst>
            </p:cNvPr>
            <p:cNvSpPr/>
            <p:nvPr/>
          </p:nvSpPr>
          <p:spPr>
            <a:xfrm>
              <a:off x="0" y="2390775"/>
              <a:ext cx="611193" cy="1420813"/>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sp>
          <p:nvSpPr>
            <p:cNvPr id="22" name="Freeform: Shape 21" descr="&quot;&quot;">
              <a:extLst>
                <a:ext uri="{FF2B5EF4-FFF2-40B4-BE49-F238E27FC236}">
                  <a16:creationId xmlns:a16="http://schemas.microsoft.com/office/drawing/2014/main" id="{F89144FB-3754-38D0-B790-534EF80A611E}"/>
                </a:ext>
              </a:extLst>
            </p:cNvPr>
            <p:cNvSpPr/>
            <p:nvPr/>
          </p:nvSpPr>
          <p:spPr>
            <a:xfrm>
              <a:off x="3792577" y="0"/>
              <a:ext cx="2424138" cy="1343025"/>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sp>
          <p:nvSpPr>
            <p:cNvPr id="23" name="Freeform: Shape 22" descr="&quot;&quot;">
              <a:extLst>
                <a:ext uri="{FF2B5EF4-FFF2-40B4-BE49-F238E27FC236}">
                  <a16:creationId xmlns:a16="http://schemas.microsoft.com/office/drawing/2014/main" id="{858EC573-3F62-2DCB-51DF-A7A4DF40417D}"/>
                </a:ext>
              </a:extLst>
            </p:cNvPr>
            <p:cNvSpPr/>
            <p:nvPr/>
          </p:nvSpPr>
          <p:spPr>
            <a:xfrm>
              <a:off x="10947514" y="0"/>
              <a:ext cx="1241438" cy="2620963"/>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sp>
          <p:nvSpPr>
            <p:cNvPr id="24" name="Freeform: Shape 23" descr="&quot;&quot;">
              <a:extLst>
                <a:ext uri="{FF2B5EF4-FFF2-40B4-BE49-F238E27FC236}">
                  <a16:creationId xmlns:a16="http://schemas.microsoft.com/office/drawing/2014/main" id="{5F2FF632-2D7C-FE39-89F3-B9AFF568C366}"/>
                </a:ext>
              </a:extLst>
            </p:cNvPr>
            <p:cNvSpPr/>
            <p:nvPr/>
          </p:nvSpPr>
          <p:spPr>
            <a:xfrm>
              <a:off x="0" y="0"/>
              <a:ext cx="1577991" cy="979488"/>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fontAlgn="auto">
                <a:spcBef>
                  <a:spcPts val="0"/>
                </a:spcBef>
                <a:spcAft>
                  <a:spcPts val="0"/>
                </a:spcAft>
                <a:defRPr/>
              </a:pPr>
              <a:endParaRPr lang="en-US"/>
            </a:p>
          </p:txBody>
        </p:sp>
      </p:grpSp>
      <p:sp>
        <p:nvSpPr>
          <p:cNvPr id="5126" name="Title 1">
            <a:extLst>
              <a:ext uri="{FF2B5EF4-FFF2-40B4-BE49-F238E27FC236}">
                <a16:creationId xmlns:a16="http://schemas.microsoft.com/office/drawing/2014/main" id="{0C246E6F-4540-09C7-6CB4-EE0B5E5564D6}"/>
              </a:ext>
            </a:extLst>
          </p:cNvPr>
          <p:cNvSpPr>
            <a:spLocks noGrp="1" noChangeArrowheads="1"/>
          </p:cNvSpPr>
          <p:nvPr>
            <p:ph type="title"/>
          </p:nvPr>
        </p:nvSpPr>
        <p:spPr>
          <a:xfrm>
            <a:off x="699294" y="2910574"/>
            <a:ext cx="2863850" cy="1942465"/>
          </a:xfrm>
        </p:spPr>
        <p:txBody>
          <a:bodyPr/>
          <a:lstStyle/>
          <a:p>
            <a:r>
              <a:rPr lang="en-US" altLang="en-US" sz="3200" b="1" dirty="0">
                <a:latin typeface="Arial" panose="020B0604020202020204" pitchFamily="34" charset="0"/>
                <a:cs typeface="Arial" panose="020B0604020202020204" pitchFamily="34" charset="0"/>
              </a:rPr>
              <a:t>Prevalence</a:t>
            </a:r>
          </a:p>
        </p:txBody>
      </p:sp>
      <p:graphicFrame>
        <p:nvGraphicFramePr>
          <p:cNvPr id="5" name="TextBox 2">
            <a:extLst>
              <a:ext uri="{FF2B5EF4-FFF2-40B4-BE49-F238E27FC236}">
                <a16:creationId xmlns:a16="http://schemas.microsoft.com/office/drawing/2014/main" id="{2E5A56D2-3609-0CEE-895D-AF5605498120}"/>
              </a:ext>
            </a:extLst>
          </p:cNvPr>
          <p:cNvGraphicFramePr/>
          <p:nvPr>
            <p:extLst>
              <p:ext uri="{D42A27DB-BD31-4B8C-83A1-F6EECF244321}">
                <p14:modId xmlns:p14="http://schemas.microsoft.com/office/powerpoint/2010/main" val="216702092"/>
              </p:ext>
            </p:extLst>
          </p:nvPr>
        </p:nvGraphicFramePr>
        <p:xfrm>
          <a:off x="3649663" y="381534"/>
          <a:ext cx="7643177" cy="6094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descr="&quot;&quot;">
            <a:extLst>
              <a:ext uri="{FF2B5EF4-FFF2-40B4-BE49-F238E27FC236}">
                <a16:creationId xmlns:a16="http://schemas.microsoft.com/office/drawing/2014/main" id="{5D918C41-D97E-222E-58C3-1B4EE71DFBAF}"/>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grpSp>
        <p:nvGrpSpPr>
          <p:cNvPr id="11" name="Group 10" descr="&quot;&quot;">
            <a:extLst>
              <a:ext uri="{FF2B5EF4-FFF2-40B4-BE49-F238E27FC236}">
                <a16:creationId xmlns:a16="http://schemas.microsoft.com/office/drawing/2014/main" id="{C74741E1-43E2-5F06-596C-A8B264287117}"/>
              </a:ext>
            </a:extLst>
          </p:cNvPr>
          <p:cNvGrpSpPr>
            <a:grpSpLocks noGrp="1" noUngrp="1" noRot="1" noChangeAspect="1" noMove="1" noResize="1"/>
          </p:cNvGrpSpPr>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DBE54B68-FF40-879C-2260-385879AC143B}"/>
                </a:ext>
              </a:extLst>
            </p:cNvPr>
            <p:cNvSpPr/>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3" name="Rectangle 12">
              <a:extLst>
                <a:ext uri="{FF2B5EF4-FFF2-40B4-BE49-F238E27FC236}">
                  <a16:creationId xmlns:a16="http://schemas.microsoft.com/office/drawing/2014/main" id="{BFB897EE-1B09-C6A9-3C19-C8E757401F53}"/>
                </a:ext>
              </a:extLst>
            </p:cNvPr>
            <p:cNvSpPr/>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4" name="Rectangle 13">
              <a:extLst>
                <a:ext uri="{FF2B5EF4-FFF2-40B4-BE49-F238E27FC236}">
                  <a16:creationId xmlns:a16="http://schemas.microsoft.com/office/drawing/2014/main" id="{5BEBCA5B-470B-7DF7-4328-67C3BBC69B17}"/>
                </a:ext>
              </a:extLst>
            </p:cNvPr>
            <p:cNvSpPr/>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grpSp>
      <p:sp>
        <p:nvSpPr>
          <p:cNvPr id="16" name="Rectangle 15" descr="&quot;&quot;">
            <a:extLst>
              <a:ext uri="{FF2B5EF4-FFF2-40B4-BE49-F238E27FC236}">
                <a16:creationId xmlns:a16="http://schemas.microsoft.com/office/drawing/2014/main" id="{FD33AC93-AC98-092B-6CB5-44AAC6ABDC42}"/>
              </a:ext>
            </a:extLst>
          </p:cNvPr>
          <p:cNvSpPr>
            <a:spLocks noGrp="1" noRot="1" noChangeAspect="1" noMove="1" noResize="1" noEditPoints="1" noAdjustHandles="1" noChangeArrowheads="1" noChangeShapeType="1" noTextEdit="1"/>
          </p:cNvSpPr>
          <p:nvPr/>
        </p:nvSpPr>
        <p:spPr>
          <a:xfrm>
            <a:off x="639763" y="614363"/>
            <a:ext cx="10907712" cy="18938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6149" name="Title 1">
            <a:extLst>
              <a:ext uri="{FF2B5EF4-FFF2-40B4-BE49-F238E27FC236}">
                <a16:creationId xmlns:a16="http://schemas.microsoft.com/office/drawing/2014/main" id="{1E27E9B2-E05B-46B6-D923-094A05886920}"/>
              </a:ext>
            </a:extLst>
          </p:cNvPr>
          <p:cNvSpPr>
            <a:spLocks noGrp="1" noChangeArrowheads="1"/>
          </p:cNvSpPr>
          <p:nvPr>
            <p:ph type="title"/>
          </p:nvPr>
        </p:nvSpPr>
        <p:spPr>
          <a:xfrm>
            <a:off x="1042988" y="809625"/>
            <a:ext cx="10174287" cy="1554163"/>
          </a:xfrm>
        </p:spPr>
        <p:txBody>
          <a:bodyPr/>
          <a:lstStyle/>
          <a:p>
            <a:r>
              <a:rPr lang="en-US" altLang="en-US" sz="4800" b="1" dirty="0"/>
              <a:t>Economic and Social Burden</a:t>
            </a:r>
          </a:p>
        </p:txBody>
      </p:sp>
      <p:cxnSp>
        <p:nvCxnSpPr>
          <p:cNvPr id="18" name="Straight Connector 17" descr="&quot;&quot;">
            <a:extLst>
              <a:ext uri="{FF2B5EF4-FFF2-40B4-BE49-F238E27FC236}">
                <a16:creationId xmlns:a16="http://schemas.microsoft.com/office/drawing/2014/main" id="{D78D0127-345A-5A06-B6D2-E2B93782C5B9}"/>
              </a:ext>
            </a:extLst>
          </p:cNvPr>
          <p:cNvCxnSpPr>
            <a:cxnSpLocks noGrp="1" noRot="1" noChangeAspect="1" noMove="1" noResize="1" noEditPoints="1" noAdjustHandles="1" noChangeArrowheads="1" noChangeShapeType="1"/>
          </p:cNvCxnSpPr>
          <p:nvPr/>
        </p:nvCxnSpPr>
        <p:spPr>
          <a:xfrm flipH="1">
            <a:off x="838200" y="6484938"/>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16737A30-A816-3211-B677-2EE2B7F7C519}"/>
              </a:ext>
            </a:extLst>
          </p:cNvPr>
          <p:cNvGraphicFramePr/>
          <p:nvPr>
            <p:extLst>
              <p:ext uri="{D42A27DB-BD31-4B8C-83A1-F6EECF244321}">
                <p14:modId xmlns:p14="http://schemas.microsoft.com/office/powerpoint/2010/main" val="208287867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68A83EA-AD62-5533-74D1-70B676AF7ADE}"/>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28DC0E-A745-4343-7AA1-FA6CED86550A}"/>
              </a:ext>
            </a:extLst>
          </p:cNvPr>
          <p:cNvSpPr>
            <a:spLocks noGrp="1"/>
          </p:cNvSpPr>
          <p:nvPr>
            <p:ph type="title"/>
          </p:nvPr>
        </p:nvSpPr>
        <p:spPr>
          <a:xfrm>
            <a:off x="838200" y="365125"/>
            <a:ext cx="10515600" cy="732155"/>
          </a:xfrm>
        </p:spPr>
        <p:txBody>
          <a:bodyPr vert="horz" lIns="91440" tIns="45720" rIns="91440" bIns="45720" rtlCol="0" anchor="ctr">
            <a:normAutofit/>
          </a:bodyPr>
          <a:lstStyle/>
          <a:p>
            <a:r>
              <a:rPr lang="en-US" sz="2800" b="1" dirty="0">
                <a:latin typeface="Arial" panose="020B0604020202020204" pitchFamily="34" charset="0"/>
                <a:cs typeface="Arial" panose="020B0604020202020204" pitchFamily="34" charset="0"/>
              </a:rPr>
              <a:t>Initial Assessment &amp; Diagnosis</a:t>
            </a:r>
          </a:p>
        </p:txBody>
      </p:sp>
      <p:graphicFrame>
        <p:nvGraphicFramePr>
          <p:cNvPr id="5" name="TextBox 2">
            <a:extLst>
              <a:ext uri="{FF2B5EF4-FFF2-40B4-BE49-F238E27FC236}">
                <a16:creationId xmlns:a16="http://schemas.microsoft.com/office/drawing/2014/main" id="{2D6035A5-0DAC-9518-3BE7-681E55DD8C18}"/>
              </a:ext>
            </a:extLst>
          </p:cNvPr>
          <p:cNvGraphicFramePr/>
          <p:nvPr>
            <p:extLst>
              <p:ext uri="{D42A27DB-BD31-4B8C-83A1-F6EECF244321}">
                <p14:modId xmlns:p14="http://schemas.microsoft.com/office/powerpoint/2010/main" val="2773981174"/>
              </p:ext>
            </p:extLst>
          </p:nvPr>
        </p:nvGraphicFramePr>
        <p:xfrm>
          <a:off x="0" y="1097280"/>
          <a:ext cx="12191980" cy="523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3457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1" name="Freeform: Shape 10">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4" name="Freeform: Shape 13">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4793E1D7-9ECB-083A-7545-05DEECAE81CB}"/>
              </a:ext>
            </a:extLst>
          </p:cNvPr>
          <p:cNvSpPr>
            <a:spLocks noGrp="1"/>
          </p:cNvSpPr>
          <p:nvPr>
            <p:ph type="title"/>
          </p:nvPr>
        </p:nvSpPr>
        <p:spPr>
          <a:xfrm>
            <a:off x="310932" y="80448"/>
            <a:ext cx="5388037" cy="701871"/>
          </a:xfrm>
        </p:spPr>
        <p:txBody>
          <a:bodyPr vert="horz" lIns="91440" tIns="45720" rIns="91440" bIns="45720" rtlCol="0" anchor="b">
            <a:normAutofit/>
          </a:bodyPr>
          <a:lstStyle/>
          <a:p>
            <a:pPr algn="ctr"/>
            <a:r>
              <a:rPr lang="en-GB" sz="2800" b="1" dirty="0">
                <a:solidFill>
                  <a:schemeClr val="tx2"/>
                </a:solidFill>
                <a:latin typeface="Arial" panose="020B0604020202020204" pitchFamily="34" charset="0"/>
                <a:cs typeface="Arial" panose="020B0604020202020204" pitchFamily="34" charset="0"/>
              </a:rPr>
              <a:t>The House of Care Model</a:t>
            </a:r>
            <a:endParaRPr lang="en-US" sz="2800" b="1" kern="1200" dirty="0">
              <a:solidFill>
                <a:schemeClr val="tx2"/>
              </a:solidFill>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3" name="Freeform: Shape 22">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8" name="Group 27">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29" name="Freeform: Shape 28">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2" name="Freeform: Shape 31">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827FDB82-BDAF-288E-46E3-6BC395D2E5ED}"/>
              </a:ext>
            </a:extLst>
          </p:cNvPr>
          <p:cNvSpPr txBox="1"/>
          <p:nvPr/>
        </p:nvSpPr>
        <p:spPr>
          <a:xfrm>
            <a:off x="95063" y="1195952"/>
            <a:ext cx="6619345" cy="5442516"/>
          </a:xfrm>
          <a:prstGeom prst="rect">
            <a:avLst/>
          </a:prstGeom>
          <a:noFill/>
        </p:spPr>
        <p:txBody>
          <a:bodyPr wrap="square" rtlCol="0">
            <a:spAutoFit/>
          </a:bodyPr>
          <a:lstStyle/>
          <a:p>
            <a:pPr marL="342900" indent="-342900">
              <a:lnSpc>
                <a:spcPct val="150000"/>
              </a:lnSpc>
              <a:buAutoNum type="arabicPeriod"/>
            </a:pPr>
            <a:r>
              <a:rPr lang="en-GB" dirty="0"/>
              <a:t>It was specially created for long-term conditions (LTCs).</a:t>
            </a:r>
          </a:p>
          <a:p>
            <a:pPr>
              <a:lnSpc>
                <a:spcPct val="150000"/>
              </a:lnSpc>
            </a:pPr>
            <a:r>
              <a:rPr lang="en-GB" dirty="0"/>
              <a:t>2.  It highlights: </a:t>
            </a:r>
          </a:p>
          <a:p>
            <a:pPr>
              <a:lnSpc>
                <a:spcPct val="150000"/>
              </a:lnSpc>
            </a:pPr>
            <a:r>
              <a:rPr lang="en-GB" dirty="0"/>
              <a:t>Tailored care and support planning. </a:t>
            </a:r>
          </a:p>
          <a:p>
            <a:pPr>
              <a:lnSpc>
                <a:spcPct val="150000"/>
              </a:lnSpc>
            </a:pPr>
            <a:r>
              <a:rPr lang="en-GB" dirty="0"/>
              <a:t>Collaborative decision-making. </a:t>
            </a:r>
          </a:p>
          <a:p>
            <a:pPr>
              <a:lnSpc>
                <a:spcPct val="150000"/>
              </a:lnSpc>
            </a:pPr>
            <a:r>
              <a:rPr lang="en-GB" dirty="0"/>
              <a:t>Patient and doctor co-production of care. </a:t>
            </a:r>
          </a:p>
          <a:p>
            <a:pPr>
              <a:lnSpc>
                <a:spcPct val="150000"/>
              </a:lnSpc>
            </a:pPr>
            <a:r>
              <a:rPr lang="en-GB" dirty="0"/>
              <a:t>Assistance with self-management. </a:t>
            </a:r>
            <a:r>
              <a:rPr lang="en-GB" sz="1600" i="1" dirty="0"/>
              <a:t>(NHS England, 2024)</a:t>
            </a:r>
          </a:p>
          <a:p>
            <a:pPr>
              <a:lnSpc>
                <a:spcPct val="150000"/>
              </a:lnSpc>
            </a:pPr>
            <a:r>
              <a:rPr lang="en-GB" dirty="0"/>
              <a:t>3. It conforms to NHS England's and NICE's COPD guidelines.</a:t>
            </a:r>
          </a:p>
          <a:p>
            <a:pPr>
              <a:lnSpc>
                <a:spcPct val="150000"/>
              </a:lnSpc>
            </a:pPr>
            <a:r>
              <a:rPr lang="en-GB" dirty="0"/>
              <a:t>4. It makes primary care nursing positions stronger. </a:t>
            </a:r>
          </a:p>
          <a:p>
            <a:pPr>
              <a:lnSpc>
                <a:spcPct val="150000"/>
              </a:lnSpc>
            </a:pPr>
            <a:endParaRPr lang="en-GB" dirty="0"/>
          </a:p>
          <a:p>
            <a:pPr>
              <a:lnSpc>
                <a:spcPct val="150000"/>
              </a:lnSpc>
            </a:pPr>
            <a:r>
              <a:rPr lang="en-GB" dirty="0"/>
              <a:t>Whole-person care is its main focus. Because it offers a structured, person-centred approach to addressing long-term illnesses, the House of Care model is ideal for COPD. </a:t>
            </a:r>
            <a:r>
              <a:rPr lang="en-GB" sz="1600" i="1" dirty="0"/>
              <a:t>(NHS England, 2024)</a:t>
            </a:r>
          </a:p>
        </p:txBody>
      </p:sp>
      <p:pic>
        <p:nvPicPr>
          <p:cNvPr id="4" name="Picture 3">
            <a:extLst>
              <a:ext uri="{FF2B5EF4-FFF2-40B4-BE49-F238E27FC236}">
                <a16:creationId xmlns:a16="http://schemas.microsoft.com/office/drawing/2014/main" id="{93298A30-73E7-0F58-212F-CC93DE5821BB}"/>
              </a:ext>
            </a:extLst>
          </p:cNvPr>
          <p:cNvPicPr>
            <a:picLocks noChangeAspect="1"/>
          </p:cNvPicPr>
          <p:nvPr/>
        </p:nvPicPr>
        <p:blipFill>
          <a:blip r:embed="rId3"/>
          <a:stretch>
            <a:fillRect/>
          </a:stretch>
        </p:blipFill>
        <p:spPr>
          <a:xfrm>
            <a:off x="6803658" y="243840"/>
            <a:ext cx="5388037" cy="5858014"/>
          </a:xfrm>
          <a:prstGeom prst="rect">
            <a:avLst/>
          </a:prstGeom>
        </p:spPr>
      </p:pic>
      <p:sp>
        <p:nvSpPr>
          <p:cNvPr id="5" name="TextBox 4">
            <a:extLst>
              <a:ext uri="{FF2B5EF4-FFF2-40B4-BE49-F238E27FC236}">
                <a16:creationId xmlns:a16="http://schemas.microsoft.com/office/drawing/2014/main" id="{7850993C-93F9-6661-550E-1DCA54EC5BD7}"/>
              </a:ext>
            </a:extLst>
          </p:cNvPr>
          <p:cNvSpPr txBox="1"/>
          <p:nvPr/>
        </p:nvSpPr>
        <p:spPr>
          <a:xfrm>
            <a:off x="8057223" y="6145441"/>
            <a:ext cx="3300779" cy="307777"/>
          </a:xfrm>
          <a:prstGeom prst="rect">
            <a:avLst/>
          </a:prstGeom>
          <a:noFill/>
        </p:spPr>
        <p:txBody>
          <a:bodyPr wrap="square" rtlCol="0">
            <a:spAutoFit/>
          </a:bodyPr>
          <a:lstStyle/>
          <a:p>
            <a:r>
              <a:rPr lang="en-GB" sz="1400" i="1" dirty="0"/>
              <a:t>(Slideserve.com. 2025)</a:t>
            </a:r>
          </a:p>
        </p:txBody>
      </p:sp>
    </p:spTree>
    <p:extLst>
      <p:ext uri="{BB962C8B-B14F-4D97-AF65-F5344CB8AC3E}">
        <p14:creationId xmlns:p14="http://schemas.microsoft.com/office/powerpoint/2010/main" val="948778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descr="&quot;&quot;">
            <a:extLst>
              <a:ext uri="{FF2B5EF4-FFF2-40B4-BE49-F238E27FC236}">
                <a16:creationId xmlns:a16="http://schemas.microsoft.com/office/drawing/2014/main" id="{62E571F4-3B5C-E883-C08A-7A5AA807D8BB}"/>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3" name="Rectangle 12" descr="&quot;&quot;">
            <a:extLst>
              <a:ext uri="{FF2B5EF4-FFF2-40B4-BE49-F238E27FC236}">
                <a16:creationId xmlns:a16="http://schemas.microsoft.com/office/drawing/2014/main" id="{5BEB90DC-5399-414D-08D2-16F208497492}"/>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pic>
        <p:nvPicPr>
          <p:cNvPr id="8196" name="Picture 14">
            <a:extLst>
              <a:ext uri="{FF2B5EF4-FFF2-40B4-BE49-F238E27FC236}">
                <a16:creationId xmlns:a16="http://schemas.microsoft.com/office/drawing/2014/main" id="{99B3FBDD-DAED-4FF2-CA37-F63653CFEE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8825" cy="6862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Rectangle 16" descr="&quot;&quot;">
            <a:extLst>
              <a:ext uri="{FF2B5EF4-FFF2-40B4-BE49-F238E27FC236}">
                <a16:creationId xmlns:a16="http://schemas.microsoft.com/office/drawing/2014/main" id="{52F8530E-7D21-38BD-A5C0-349A66E98AAE}"/>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9" name="Rectangle 18" descr="&quot;&quot;">
            <a:extLst>
              <a:ext uri="{FF2B5EF4-FFF2-40B4-BE49-F238E27FC236}">
                <a16:creationId xmlns:a16="http://schemas.microsoft.com/office/drawing/2014/main" id="{071043C1-5982-46CD-2704-B02D60314D74}"/>
              </a:ext>
            </a:extLst>
          </p:cNvPr>
          <p:cNvSpPr>
            <a:spLocks noGrp="1" noRot="1" noChangeAspect="1" noMove="1" noResize="1" noEditPoints="1" noAdjustHandles="1" noChangeArrowheads="1" noChangeShapeType="1" noTextEdit="1"/>
          </p:cNvSpPr>
          <p:nvPr/>
        </p:nvSpPr>
        <p:spPr>
          <a:xfrm>
            <a:off x="538163" y="728663"/>
            <a:ext cx="11099800" cy="540067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b="1">
              <a:ln w="22225">
                <a:solidFill>
                  <a:schemeClr val="accent2"/>
                </a:solidFill>
                <a:prstDash val="solid"/>
              </a:ln>
              <a:solidFill>
                <a:schemeClr val="accent2">
                  <a:lumMod val="40000"/>
                  <a:lumOff val="60000"/>
                </a:schemeClr>
              </a:solidFill>
            </a:endParaRPr>
          </a:p>
        </p:txBody>
      </p:sp>
      <p:sp>
        <p:nvSpPr>
          <p:cNvPr id="8199" name="Title 1">
            <a:extLst>
              <a:ext uri="{FF2B5EF4-FFF2-40B4-BE49-F238E27FC236}">
                <a16:creationId xmlns:a16="http://schemas.microsoft.com/office/drawing/2014/main" id="{AAF11216-7F1C-0943-8B9C-250F2B01AE2E}"/>
              </a:ext>
            </a:extLst>
          </p:cNvPr>
          <p:cNvSpPr>
            <a:spLocks noGrp="1" noChangeArrowheads="1"/>
          </p:cNvSpPr>
          <p:nvPr>
            <p:ph type="title"/>
          </p:nvPr>
        </p:nvSpPr>
        <p:spPr>
          <a:xfrm>
            <a:off x="5718175" y="904875"/>
            <a:ext cx="5468938" cy="847725"/>
          </a:xfrm>
        </p:spPr>
        <p:txBody>
          <a:bodyPr anchor="b"/>
          <a:lstStyle/>
          <a:p>
            <a:r>
              <a:rPr lang="en-US" altLang="en-US" sz="2800" b="1">
                <a:cs typeface="Arial" panose="020B0604020202020204" pitchFamily="34" charset="0"/>
              </a:rPr>
              <a:t>Management and Frameworks</a:t>
            </a:r>
          </a:p>
        </p:txBody>
      </p:sp>
      <p:graphicFrame>
        <p:nvGraphicFramePr>
          <p:cNvPr id="8203" name="TextBox 3">
            <a:extLst>
              <a:ext uri="{FF2B5EF4-FFF2-40B4-BE49-F238E27FC236}">
                <a16:creationId xmlns:a16="http://schemas.microsoft.com/office/drawing/2014/main" id="{CD638639-2F51-161C-AA0E-80B59DB2AE18}"/>
              </a:ext>
            </a:extLst>
          </p:cNvPr>
          <p:cNvGraphicFramePr/>
          <p:nvPr>
            <p:extLst>
              <p:ext uri="{D42A27DB-BD31-4B8C-83A1-F6EECF244321}">
                <p14:modId xmlns:p14="http://schemas.microsoft.com/office/powerpoint/2010/main" val="2915934061"/>
              </p:ext>
            </p:extLst>
          </p:nvPr>
        </p:nvGraphicFramePr>
        <p:xfrm>
          <a:off x="1046480" y="1986961"/>
          <a:ext cx="10363200" cy="3908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diagram of a human lungs">
            <a:extLst>
              <a:ext uri="{FF2B5EF4-FFF2-40B4-BE49-F238E27FC236}">
                <a16:creationId xmlns:a16="http://schemas.microsoft.com/office/drawing/2014/main" id="{84DF3E72-F786-4DAC-EFB6-918BA71A7CF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3" r="3616"/>
          <a:stretch>
            <a:fillRect/>
          </a:stretch>
        </p:blipFill>
        <p:spPr>
          <a:xfrm>
            <a:off x="1" y="10"/>
            <a:ext cx="6002987" cy="6390630"/>
          </a:xfrm>
          <a:prstGeom prst="rect">
            <a:avLst/>
          </a:prstGeom>
        </p:spPr>
      </p:pic>
      <p:sp>
        <p:nvSpPr>
          <p:cNvPr id="47" name="Rectangle 4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94F00D-9401-45F5-408A-070F5124DDC4}"/>
              </a:ext>
            </a:extLst>
          </p:cNvPr>
          <p:cNvSpPr>
            <a:spLocks noGrp="1"/>
          </p:cNvSpPr>
          <p:nvPr>
            <p:ph type="title"/>
          </p:nvPr>
        </p:nvSpPr>
        <p:spPr>
          <a:xfrm>
            <a:off x="745166" y="182563"/>
            <a:ext cx="4825408" cy="708763"/>
          </a:xfrm>
        </p:spPr>
        <p:txBody>
          <a:bodyPr vert="horz" lIns="91440" tIns="45720" rIns="91440" bIns="45720" rtlCol="0" anchor="ctr">
            <a:normAutofit/>
          </a:bodyPr>
          <a:lstStyle/>
          <a:p>
            <a:r>
              <a:rPr lang="en-US" sz="2800" b="1" dirty="0">
                <a:latin typeface="Arial" panose="020B0604020202020204" pitchFamily="34" charset="0"/>
                <a:cs typeface="Arial" panose="020B0604020202020204" pitchFamily="34" charset="0"/>
              </a:rPr>
              <a:t>Treatment Options</a:t>
            </a:r>
          </a:p>
        </p:txBody>
      </p:sp>
      <p:sp>
        <p:nvSpPr>
          <p:cNvPr id="3" name="TextBox 2">
            <a:extLst>
              <a:ext uri="{FF2B5EF4-FFF2-40B4-BE49-F238E27FC236}">
                <a16:creationId xmlns:a16="http://schemas.microsoft.com/office/drawing/2014/main" id="{184175F3-7110-C041-2BD5-C3DFB8D2CBB0}"/>
              </a:ext>
            </a:extLst>
          </p:cNvPr>
          <p:cNvSpPr txBox="1"/>
          <p:nvPr/>
        </p:nvSpPr>
        <p:spPr>
          <a:xfrm>
            <a:off x="5998416" y="294322"/>
            <a:ext cx="6190535" cy="6482397"/>
          </a:xfrm>
          <a:prstGeom prst="rect">
            <a:avLst/>
          </a:prstGeom>
        </p:spPr>
        <p:txBody>
          <a:bodyPr vert="horz" lIns="91440" tIns="45720" rIns="91440" bIns="45720" rtlCol="0">
            <a:noAutofit/>
          </a:bodyPr>
          <a:lstStyle/>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US" b="1" i="0" u="none" strike="noStrike" cap="none" spc="0" normalizeH="0" baseline="0" noProof="0" dirty="0">
                <a:ln>
                  <a:noFill/>
                </a:ln>
                <a:effectLst/>
                <a:uLnTx/>
                <a:uFillTx/>
                <a:cs typeface="Arial" panose="020B0604020202020204" pitchFamily="34" charset="0"/>
              </a:rPr>
              <a:t>Non-pharmacological</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The best way to delay the progression of an illness is to stop smoking. </a:t>
            </a:r>
            <a:r>
              <a:rPr kumimoji="0" lang="en-GB" sz="1600" i="1" u="none" strike="noStrike" cap="none" spc="0" normalizeH="0" baseline="0" noProof="0" dirty="0">
                <a:ln>
                  <a:noFill/>
                </a:ln>
                <a:effectLst/>
                <a:uLnTx/>
                <a:uFillTx/>
                <a:cs typeface="Arial" panose="020B0604020202020204" pitchFamily="34" charset="0"/>
              </a:rPr>
              <a:t>(DHSC, 2023). </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Pulmonary rehabilitation (PR) improves breathlessness, exercise tolerance, and quality of life. </a:t>
            </a:r>
            <a:r>
              <a:rPr kumimoji="0" lang="en-GB" sz="1600" i="1" u="none" strike="noStrike" cap="none" spc="0" normalizeH="0" baseline="0" noProof="0" dirty="0">
                <a:ln>
                  <a:noFill/>
                </a:ln>
                <a:effectLst/>
                <a:uLnTx/>
                <a:uFillTx/>
                <a:cs typeface="Arial" panose="020B0604020202020204" pitchFamily="34" charset="0"/>
              </a:rPr>
              <a:t>(NHS England, 2024). </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Diet and exercise support keep functional abilities intact. </a:t>
            </a:r>
            <a:r>
              <a:rPr kumimoji="0" lang="en-GB" sz="1600" i="1" u="none" strike="noStrike" cap="none" spc="0" normalizeH="0" baseline="0" noProof="0" dirty="0">
                <a:ln>
                  <a:noFill/>
                </a:ln>
                <a:effectLst/>
                <a:uLnTx/>
                <a:uFillTx/>
                <a:cs typeface="Arial" panose="020B0604020202020204" pitchFamily="34" charset="0"/>
              </a:rPr>
              <a:t>(NICE, 2023). </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Written exacerbation action plans are a form of self-management plan </a:t>
            </a:r>
            <a:r>
              <a:rPr kumimoji="0" lang="en-GB" sz="1600" i="1" u="none" strike="noStrike" cap="none" spc="0" normalizeH="0" baseline="0" noProof="0" dirty="0">
                <a:ln>
                  <a:noFill/>
                </a:ln>
                <a:effectLst/>
                <a:uLnTx/>
                <a:uFillTx/>
                <a:cs typeface="Arial" panose="020B0604020202020204" pitchFamily="34" charset="0"/>
              </a:rPr>
              <a:t>(NHS England, 2024).</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 </a:t>
            </a:r>
            <a:r>
              <a:rPr kumimoji="0" lang="en-GB" b="1" i="0" u="none" strike="noStrike" cap="none" spc="0" normalizeH="0" baseline="0" noProof="0" dirty="0">
                <a:ln>
                  <a:noFill/>
                </a:ln>
                <a:effectLst/>
                <a:uLnTx/>
                <a:uFillTx/>
                <a:cs typeface="Arial" panose="020B0604020202020204" pitchFamily="34" charset="0"/>
              </a:rPr>
              <a:t>Pharmaceutical. </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SABA/SAMA to alleviate symptoms. </a:t>
            </a:r>
            <a:r>
              <a:rPr kumimoji="0" lang="en-GB" sz="1600" i="1" u="none" strike="noStrike" cap="none" spc="0" normalizeH="0" baseline="0" noProof="0" dirty="0">
                <a:ln>
                  <a:noFill/>
                </a:ln>
                <a:effectLst/>
                <a:uLnTx/>
                <a:uFillTx/>
                <a:cs typeface="Arial" panose="020B0604020202020204" pitchFamily="34" charset="0"/>
              </a:rPr>
              <a:t>(NICE, 2023). </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The primary maintenance treatment is LABA/LAMA. </a:t>
            </a:r>
            <a:r>
              <a:rPr kumimoji="0" lang="en-GB" sz="1600" i="1" u="none" strike="noStrike" cap="none" spc="0" normalizeH="0" baseline="0" noProof="0" dirty="0">
                <a:ln>
                  <a:noFill/>
                </a:ln>
                <a:effectLst/>
                <a:uLnTx/>
                <a:uFillTx/>
                <a:cs typeface="Arial" panose="020B0604020202020204" pitchFamily="34" charset="0"/>
              </a:rPr>
              <a:t>(NICE, 2023). </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Specialised treatments include oxygen therapy, mucolytics, and roflumilast (for a limited number of patients). </a:t>
            </a:r>
            <a:r>
              <a:rPr kumimoji="0" lang="en-GB" sz="1600" i="1" u="none" strike="noStrike" cap="none" spc="0" normalizeH="0" baseline="0" noProof="0" dirty="0">
                <a:ln>
                  <a:noFill/>
                </a:ln>
                <a:effectLst/>
                <a:uLnTx/>
                <a:uFillTx/>
                <a:cs typeface="Arial" panose="020B0604020202020204" pitchFamily="34" charset="0"/>
              </a:rPr>
              <a:t>(NICE, 2023). </a:t>
            </a:r>
          </a:p>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r>
              <a:rPr kumimoji="0" lang="en-GB" i="0" u="none" strike="noStrike" cap="none" spc="0" normalizeH="0" baseline="0" noProof="0" dirty="0">
                <a:ln>
                  <a:noFill/>
                </a:ln>
                <a:effectLst/>
                <a:uLnTx/>
                <a:uFillTx/>
                <a:cs typeface="Arial" panose="020B0604020202020204" pitchFamily="34" charset="0"/>
              </a:rPr>
              <a:t>To encourage self-management of COPD, NICE is beginning to evaluate digital interventions, for example, apps and remote monitoring </a:t>
            </a:r>
            <a:r>
              <a:rPr kumimoji="0" lang="en-GB" sz="1600" i="1" u="none" strike="noStrike" cap="none" spc="0" normalizeH="0" baseline="0" noProof="0" dirty="0">
                <a:ln>
                  <a:noFill/>
                </a:ln>
                <a:effectLst/>
                <a:uLnTx/>
                <a:uFillTx/>
                <a:cs typeface="Arial" panose="020B0604020202020204" pitchFamily="34" charset="0"/>
              </a:rPr>
              <a:t>(NICE 2023).</a:t>
            </a:r>
            <a:endParaRPr kumimoji="0" lang="en-US" sz="1600" i="1" u="none" strike="noStrike" cap="none" spc="0" normalizeH="0" baseline="0" noProof="0" dirty="0">
              <a:ln>
                <a:noFill/>
              </a:ln>
              <a:effectLst/>
              <a:uLnTx/>
              <a:uFillTx/>
              <a:cs typeface="Arial" panose="020B0604020202020204" pitchFamily="34" charset="0"/>
            </a:endParaRPr>
          </a:p>
        </p:txBody>
      </p:sp>
      <p:sp>
        <p:nvSpPr>
          <p:cNvPr id="10" name="TextBox 9">
            <a:extLst>
              <a:ext uri="{FF2B5EF4-FFF2-40B4-BE49-F238E27FC236}">
                <a16:creationId xmlns:a16="http://schemas.microsoft.com/office/drawing/2014/main" id="{77E5048E-60F5-C84E-0721-2D8DB162E8A6}"/>
              </a:ext>
            </a:extLst>
          </p:cNvPr>
          <p:cNvSpPr txBox="1"/>
          <p:nvPr/>
        </p:nvSpPr>
        <p:spPr>
          <a:xfrm>
            <a:off x="745166" y="6388527"/>
            <a:ext cx="3511874" cy="307777"/>
          </a:xfrm>
          <a:prstGeom prst="rect">
            <a:avLst/>
          </a:prstGeom>
          <a:noFill/>
        </p:spPr>
        <p:txBody>
          <a:bodyPr wrap="square" rtlCol="0">
            <a:spAutoFit/>
          </a:bodyPr>
          <a:lstStyle/>
          <a:p>
            <a:r>
              <a:rPr lang="en-GB" sz="1400" i="1" dirty="0"/>
              <a:t>(Everyday Health, 2025)</a:t>
            </a:r>
          </a:p>
        </p:txBody>
      </p:sp>
    </p:spTree>
    <p:extLst>
      <p:ext uri="{BB962C8B-B14F-4D97-AF65-F5344CB8AC3E}">
        <p14:creationId xmlns:p14="http://schemas.microsoft.com/office/powerpoint/2010/main" val="242045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2724C-7C6D-A236-AC56-1A145A23FA3F}"/>
              </a:ext>
            </a:extLst>
          </p:cNvPr>
          <p:cNvSpPr>
            <a:spLocks noGrp="1"/>
          </p:cNvSpPr>
          <p:nvPr>
            <p:ph type="title"/>
          </p:nvPr>
        </p:nvSpPr>
        <p:spPr>
          <a:xfrm>
            <a:off x="915416" y="233680"/>
            <a:ext cx="4818888" cy="1481328"/>
          </a:xfrm>
        </p:spPr>
        <p:txBody>
          <a:bodyPr vert="horz" lIns="91440" tIns="45720" rIns="91440" bIns="45720" rtlCol="0" anchor="b">
            <a:normAutofit/>
          </a:bodyPr>
          <a:lstStyle/>
          <a:p>
            <a:r>
              <a:rPr lang="en-US" sz="3200" b="1" kern="1200" dirty="0">
                <a:solidFill>
                  <a:schemeClr val="tx1"/>
                </a:solidFill>
                <a:latin typeface="Arial" panose="020B0604020202020204" pitchFamily="34" charset="0"/>
                <a:cs typeface="Arial" panose="020B0604020202020204" pitchFamily="34" charset="0"/>
              </a:rPr>
              <a:t>Comorbidities</a:t>
            </a:r>
          </a:p>
        </p:txBody>
      </p:sp>
      <p:sp>
        <p:nvSpPr>
          <p:cNvPr id="4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57D2F6A-EAB7-27BA-610E-B46A43BAA5F8}"/>
              </a:ext>
            </a:extLst>
          </p:cNvPr>
          <p:cNvSpPr txBox="1"/>
          <p:nvPr/>
        </p:nvSpPr>
        <p:spPr>
          <a:xfrm>
            <a:off x="360425" y="2741676"/>
            <a:ext cx="5928869" cy="4233164"/>
          </a:xfrm>
          <a:prstGeom prst="rect">
            <a:avLst/>
          </a:prstGeom>
        </p:spPr>
        <p:txBody>
          <a:bodyPr vert="horz" lIns="91440" tIns="45720" rIns="91440" bIns="45720" rtlCol="0" anchor="t">
            <a:noAutofit/>
          </a:bodyPr>
          <a:lstStyle/>
          <a:p>
            <a:pPr indent="-228600" defTabSz="914400" eaLnBrk="1" hangingPunct="1">
              <a:spcAft>
                <a:spcPts val="600"/>
              </a:spcAft>
              <a:buFont typeface="Arial" panose="020B0604020202020204" pitchFamily="34" charset="0"/>
              <a:buChar char="•"/>
            </a:pPr>
            <a:r>
              <a:rPr lang="en-GB" sz="2000" dirty="0">
                <a:cs typeface="Arial" panose="020B0604020202020204" pitchFamily="34" charset="0"/>
              </a:rPr>
              <a:t>COPD patients have a high prevalence of cardiovascular illness, resulting in hospitalisation and death. (NHS England, 2024).</a:t>
            </a:r>
          </a:p>
          <a:p>
            <a:pPr indent="-228600" defTabSz="914400" eaLnBrk="1" hangingPunct="1">
              <a:spcAft>
                <a:spcPts val="600"/>
              </a:spcAft>
              <a:buFont typeface="Arial" panose="020B0604020202020204" pitchFamily="34" charset="0"/>
              <a:buChar char="•"/>
            </a:pPr>
            <a:r>
              <a:rPr lang="en-GB" sz="2000" dirty="0">
                <a:cs typeface="Arial" panose="020B0604020202020204" pitchFamily="34" charset="0"/>
              </a:rPr>
              <a:t>COPD is often associated with anxiety and sadness, which exacerbate dyspnoea and lower quality of life. (Asthma and Lung  UK, 2023). </a:t>
            </a:r>
          </a:p>
          <a:p>
            <a:pPr indent="-228600" defTabSz="914400" eaLnBrk="1" hangingPunct="1">
              <a:spcAft>
                <a:spcPts val="600"/>
              </a:spcAft>
              <a:buFont typeface="Arial" panose="020B0604020202020204" pitchFamily="34" charset="0"/>
              <a:buChar char="•"/>
            </a:pPr>
            <a:r>
              <a:rPr lang="en-GB" sz="2000" dirty="0">
                <a:cs typeface="Arial" panose="020B0604020202020204" pitchFamily="34" charset="0"/>
              </a:rPr>
              <a:t>Long-term steroid use and decreased physical exercise raise the risk of osteoporosis. (NICE, 2023). </a:t>
            </a:r>
          </a:p>
          <a:p>
            <a:pPr indent="-228600" defTabSz="914400" eaLnBrk="1" hangingPunct="1">
              <a:spcAft>
                <a:spcPts val="600"/>
              </a:spcAft>
              <a:buFont typeface="Arial" panose="020B0604020202020204" pitchFamily="34" charset="0"/>
              <a:buChar char="•"/>
            </a:pPr>
            <a:r>
              <a:rPr lang="en-GB" sz="2000" dirty="0">
                <a:cs typeface="Arial" panose="020B0604020202020204" pitchFamily="34" charset="0"/>
              </a:rPr>
              <a:t>People with COPD have a much increased risk of lung cancer. (NHS, 2023)</a:t>
            </a:r>
            <a:endParaRPr lang="en-US" sz="2000" dirty="0">
              <a:cs typeface="Arial" panose="020B0604020202020204" pitchFamily="34" charset="0"/>
            </a:endParaRPr>
          </a:p>
        </p:txBody>
      </p:sp>
      <p:pic>
        <p:nvPicPr>
          <p:cNvPr id="6" name="Picture 5" descr="A diagram of medical information">
            <a:extLst>
              <a:ext uri="{FF2B5EF4-FFF2-40B4-BE49-F238E27FC236}">
                <a16:creationId xmlns:a16="http://schemas.microsoft.com/office/drawing/2014/main" id="{9A4E98CD-09A2-22E9-0E6A-D03E39A094F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72607" y="974344"/>
            <a:ext cx="5458968" cy="5294377"/>
          </a:xfrm>
          <a:prstGeom prst="rect">
            <a:avLst/>
          </a:prstGeom>
        </p:spPr>
      </p:pic>
      <p:sp>
        <p:nvSpPr>
          <p:cNvPr id="8" name="TextBox 7">
            <a:extLst>
              <a:ext uri="{FF2B5EF4-FFF2-40B4-BE49-F238E27FC236}">
                <a16:creationId xmlns:a16="http://schemas.microsoft.com/office/drawing/2014/main" id="{F904A0ED-78A8-DF60-D963-7AD08A80135B}"/>
              </a:ext>
            </a:extLst>
          </p:cNvPr>
          <p:cNvSpPr txBox="1"/>
          <p:nvPr/>
        </p:nvSpPr>
        <p:spPr>
          <a:xfrm>
            <a:off x="9911335" y="6224806"/>
            <a:ext cx="1920240" cy="338554"/>
          </a:xfrm>
          <a:prstGeom prst="rect">
            <a:avLst/>
          </a:prstGeom>
          <a:noFill/>
        </p:spPr>
        <p:txBody>
          <a:bodyPr wrap="square" rtlCol="0">
            <a:spAutoFit/>
          </a:bodyPr>
          <a:lstStyle/>
          <a:p>
            <a:r>
              <a:rPr lang="en-GB" sz="1600" i="1" dirty="0"/>
              <a:t>(Bmj.com. 2025). </a:t>
            </a:r>
          </a:p>
        </p:txBody>
      </p:sp>
    </p:spTree>
    <p:extLst>
      <p:ext uri="{BB962C8B-B14F-4D97-AF65-F5344CB8AC3E}">
        <p14:creationId xmlns:p14="http://schemas.microsoft.com/office/powerpoint/2010/main" val="2217714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descr="&quot;&quot;">
            <a:extLst>
              <a:ext uri="{FF2B5EF4-FFF2-40B4-BE49-F238E27FC236}">
                <a16:creationId xmlns:a16="http://schemas.microsoft.com/office/drawing/2014/main" id="{48597EC0-41DA-2DF0-D8A7-5F7A61DA90EE}"/>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1267" name="Title 1">
            <a:extLst>
              <a:ext uri="{FF2B5EF4-FFF2-40B4-BE49-F238E27FC236}">
                <a16:creationId xmlns:a16="http://schemas.microsoft.com/office/drawing/2014/main" id="{99480744-92F5-244B-BB97-671D3A5618EE}"/>
              </a:ext>
            </a:extLst>
          </p:cNvPr>
          <p:cNvSpPr>
            <a:spLocks noGrp="1" noChangeArrowheads="1"/>
          </p:cNvSpPr>
          <p:nvPr>
            <p:ph type="title"/>
          </p:nvPr>
        </p:nvSpPr>
        <p:spPr>
          <a:xfrm>
            <a:off x="639763" y="325438"/>
            <a:ext cx="4368800" cy="1046162"/>
          </a:xfrm>
        </p:spPr>
        <p:txBody>
          <a:bodyPr anchor="b"/>
          <a:lstStyle/>
          <a:p>
            <a:r>
              <a:rPr lang="en-US" altLang="en-US" sz="2800" b="1">
                <a:cs typeface="Arial" panose="020B0604020202020204" pitchFamily="34" charset="0"/>
              </a:rPr>
              <a:t>Prevention Strategies</a:t>
            </a:r>
          </a:p>
        </p:txBody>
      </p:sp>
      <p:sp>
        <p:nvSpPr>
          <p:cNvPr id="12" name="sketchy line" descr="&quot;&quot;">
            <a:extLst>
              <a:ext uri="{FF2B5EF4-FFF2-40B4-BE49-F238E27FC236}">
                <a16:creationId xmlns:a16="http://schemas.microsoft.com/office/drawing/2014/main" id="{A8F00B33-54A1-C4AA-8113-F58868F8F979}"/>
              </a:ext>
            </a:extLst>
          </p:cNvPr>
          <p:cNvSpPr>
            <a:spLocks noGrp="1" noRot="1" noChangeAspect="1" noMove="1" noResize="1" noEditPoints="1" noAdjustHandles="1" noChangeArrowheads="1" noChangeShapeType="1" noTextEdit="1"/>
          </p:cNvSpPr>
          <p:nvPr/>
        </p:nvSpPr>
        <p:spPr>
          <a:xfrm>
            <a:off x="639763" y="2587625"/>
            <a:ext cx="3475037" cy="17463"/>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5" name="Picture 4" descr="A cigarette with smoke coming out of it">
            <a:extLst>
              <a:ext uri="{FF2B5EF4-FFF2-40B4-BE49-F238E27FC236}">
                <a16:creationId xmlns:a16="http://schemas.microsoft.com/office/drawing/2014/main" id="{D5966CCD-2837-40CE-3A2C-59D5672B5560}"/>
              </a:ext>
            </a:extLst>
          </p:cNvPr>
          <p:cNvPicPr>
            <a:picLocks noChangeAspect="1"/>
          </p:cNvPicPr>
          <p:nvPr/>
        </p:nvPicPr>
        <p:blipFill>
          <a:blip r:embed="rId3"/>
          <a:srcRect t="302"/>
          <a:stretch>
            <a:fillRect/>
          </a:stretch>
        </p:blipFill>
        <p:spPr>
          <a:xfrm>
            <a:off x="7823200" y="-1"/>
            <a:ext cx="4368800" cy="637725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11271" name="TextBox 2">
            <a:extLst>
              <a:ext uri="{FF2B5EF4-FFF2-40B4-BE49-F238E27FC236}">
                <a16:creationId xmlns:a16="http://schemas.microsoft.com/office/drawing/2014/main" id="{44C5EA52-65B5-6D0E-EE3A-D8ECC1CCE537}"/>
              </a:ext>
            </a:extLst>
          </p:cNvPr>
          <p:cNvGraphicFramePr/>
          <p:nvPr>
            <p:extLst>
              <p:ext uri="{D42A27DB-BD31-4B8C-83A1-F6EECF244321}">
                <p14:modId xmlns:p14="http://schemas.microsoft.com/office/powerpoint/2010/main" val="2871581259"/>
              </p:ext>
            </p:extLst>
          </p:nvPr>
        </p:nvGraphicFramePr>
        <p:xfrm>
          <a:off x="0" y="1757997"/>
          <a:ext cx="7741920" cy="47885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FEE3F6BE-BAE1-9689-3DFD-E2564D7390C0}"/>
              </a:ext>
            </a:extLst>
          </p:cNvPr>
          <p:cNvSpPr txBox="1"/>
          <p:nvPr/>
        </p:nvSpPr>
        <p:spPr>
          <a:xfrm>
            <a:off x="8981440" y="6377255"/>
            <a:ext cx="2540000" cy="338554"/>
          </a:xfrm>
          <a:prstGeom prst="rect">
            <a:avLst/>
          </a:prstGeom>
          <a:noFill/>
        </p:spPr>
        <p:txBody>
          <a:bodyPr wrap="square" rtlCol="0">
            <a:spAutoFit/>
          </a:bodyPr>
          <a:lstStyle/>
          <a:p>
            <a:r>
              <a:rPr lang="en-GB" sz="1600" i="1" dirty="0"/>
              <a:t>(Freepik.com. 2025).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descr="&quot;&quot;">
            <a:extLst>
              <a:ext uri="{FF2B5EF4-FFF2-40B4-BE49-F238E27FC236}">
                <a16:creationId xmlns:a16="http://schemas.microsoft.com/office/drawing/2014/main" id="{12A9431E-FEC2-CBD5-E259-ADBBA1ABBB50}"/>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pic>
        <p:nvPicPr>
          <p:cNvPr id="12291" name="Picture 5" descr="A close-up of a nurse holding an old person's hands">
            <a:extLst>
              <a:ext uri="{FF2B5EF4-FFF2-40B4-BE49-F238E27FC236}">
                <a16:creationId xmlns:a16="http://schemas.microsoft.com/office/drawing/2014/main" id="{2D84716A-3DE4-748E-FEA9-34E30E2EFA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933" r="-2" b="-2"/>
          <a:stretch>
            <a:fillRect/>
          </a:stretch>
        </p:blipFill>
        <p:spPr bwMode="auto">
          <a:xfrm>
            <a:off x="0" y="0"/>
            <a:ext cx="820928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12">
            <a:extLst>
              <a:ext uri="{FF2B5EF4-FFF2-40B4-BE49-F238E27FC236}">
                <a16:creationId xmlns:a16="http://schemas.microsoft.com/office/drawing/2014/main" id="{6ABAE45D-4E22-556E-3A72-4F9ECB0138F3}"/>
              </a:ext>
            </a:extLst>
          </p:cNvPr>
          <p:cNvSpPr>
            <a:spLocks noGrp="1" noRot="1" noChangeAspect="1" noMove="1" noResize="1" noEditPoints="1" noAdjustHandles="1" noChangeArrowheads="1" noChangeShapeType="1" noTextEdit="1"/>
          </p:cNvSpPr>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2295" name="Title 1">
            <a:extLst>
              <a:ext uri="{FF2B5EF4-FFF2-40B4-BE49-F238E27FC236}">
                <a16:creationId xmlns:a16="http://schemas.microsoft.com/office/drawing/2014/main" id="{7A60B404-2B6E-5910-5FB9-A797442CB7D4}"/>
              </a:ext>
            </a:extLst>
          </p:cNvPr>
          <p:cNvSpPr>
            <a:spLocks noGrp="1" noChangeArrowheads="1"/>
          </p:cNvSpPr>
          <p:nvPr>
            <p:ph type="title"/>
          </p:nvPr>
        </p:nvSpPr>
        <p:spPr>
          <a:xfrm>
            <a:off x="3251200" y="484189"/>
            <a:ext cx="8537575" cy="1100772"/>
          </a:xfrm>
        </p:spPr>
        <p:txBody>
          <a:bodyPr/>
          <a:lstStyle/>
          <a:p>
            <a:r>
              <a:rPr kumimoji="0" lang="en-GB" sz="32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Role of Practice Nurses in COPD Care</a:t>
            </a:r>
            <a:br>
              <a:rPr lang="en-US" altLang="en-US" sz="3200" b="1" dirty="0">
                <a:latin typeface="Arial" panose="020B0604020202020204" pitchFamily="34" charset="0"/>
                <a:cs typeface="Arial" panose="020B0604020202020204" pitchFamily="34" charset="0"/>
              </a:rPr>
            </a:br>
            <a:endParaRPr lang="en-US" altLang="en-US" sz="3200" b="1" dirty="0">
              <a:latin typeface="Arial" panose="020B0604020202020204" pitchFamily="34" charset="0"/>
              <a:cs typeface="Arial" panose="020B0604020202020204" pitchFamily="34" charset="0"/>
            </a:endParaRPr>
          </a:p>
        </p:txBody>
      </p:sp>
      <p:sp>
        <p:nvSpPr>
          <p:cNvPr id="12296" name="TextBox 3">
            <a:extLst>
              <a:ext uri="{FF2B5EF4-FFF2-40B4-BE49-F238E27FC236}">
                <a16:creationId xmlns:a16="http://schemas.microsoft.com/office/drawing/2014/main" id="{6429E30C-B704-9C69-3DFA-20E4E9C3AD5C}"/>
              </a:ext>
            </a:extLst>
          </p:cNvPr>
          <p:cNvSpPr txBox="1">
            <a:spLocks noChangeArrowheads="1"/>
          </p:cNvSpPr>
          <p:nvPr/>
        </p:nvSpPr>
        <p:spPr bwMode="auto">
          <a:xfrm>
            <a:off x="7823200" y="2296160"/>
            <a:ext cx="4368800"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85750" indent="-2286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marL="228600" lvl="0" defTabSz="914400" eaLnBrk="1" fontAlgn="auto" hangingPunct="1">
              <a:spcBef>
                <a:spcPts val="1000"/>
              </a:spcBef>
              <a:spcAft>
                <a:spcPts val="0"/>
              </a:spcAft>
              <a:buFont typeface="Arial" panose="020B0604020202020204" pitchFamily="34" charset="0"/>
              <a:buChar char="•"/>
            </a:pPr>
            <a:r>
              <a:rPr lang="en-GB" sz="2000" dirty="0">
                <a:solidFill>
                  <a:srgbClr val="000000"/>
                </a:solidFill>
                <a:cs typeface="Arial" panose="020B0604020202020204" pitchFamily="34" charset="0"/>
              </a:rPr>
              <a:t>Spirometry and case-finding (NICE, 2018). </a:t>
            </a:r>
          </a:p>
          <a:p>
            <a:pPr marL="228600" lvl="0" defTabSz="914400" eaLnBrk="1" fontAlgn="auto" hangingPunct="1">
              <a:spcBef>
                <a:spcPts val="1000"/>
              </a:spcBef>
              <a:spcAft>
                <a:spcPts val="0"/>
              </a:spcAft>
              <a:buFont typeface="Arial" panose="020B0604020202020204" pitchFamily="34" charset="0"/>
              <a:buChar char="•"/>
            </a:pPr>
            <a:r>
              <a:rPr lang="en-GB" sz="2000" dirty="0">
                <a:solidFill>
                  <a:srgbClr val="000000"/>
                </a:solidFill>
                <a:cs typeface="Arial" panose="020B0604020202020204" pitchFamily="34" charset="0"/>
              </a:rPr>
              <a:t>Support for a healthy lifestyle and quitting smoking (DHSC, 2023).</a:t>
            </a:r>
          </a:p>
          <a:p>
            <a:pPr marL="228600" lvl="0" defTabSz="914400" eaLnBrk="1" fontAlgn="auto" hangingPunct="1">
              <a:spcBef>
                <a:spcPts val="1000"/>
              </a:spcBef>
              <a:spcAft>
                <a:spcPts val="0"/>
              </a:spcAft>
              <a:buFont typeface="Arial" panose="020B0604020202020204" pitchFamily="34" charset="0"/>
              <a:buChar char="•"/>
            </a:pPr>
            <a:r>
              <a:rPr lang="en-GB" sz="2000" dirty="0">
                <a:solidFill>
                  <a:srgbClr val="000000"/>
                </a:solidFill>
                <a:cs typeface="Arial" panose="020B0604020202020204" pitchFamily="34" charset="0"/>
              </a:rPr>
              <a:t>Reviews and instructions on inhalers (GOLD, 2024). </a:t>
            </a:r>
          </a:p>
          <a:p>
            <a:pPr marL="228600" lvl="0" defTabSz="914400" eaLnBrk="1" fontAlgn="auto" hangingPunct="1">
              <a:spcBef>
                <a:spcPts val="1000"/>
              </a:spcBef>
              <a:spcAft>
                <a:spcPts val="0"/>
              </a:spcAft>
              <a:buFont typeface="Arial" panose="020B0604020202020204" pitchFamily="34" charset="0"/>
              <a:buChar char="•"/>
            </a:pPr>
            <a:r>
              <a:rPr lang="en-GB" sz="2000" dirty="0">
                <a:solidFill>
                  <a:srgbClr val="000000"/>
                </a:solidFill>
                <a:cs typeface="Arial" panose="020B0604020202020204" pitchFamily="34" charset="0"/>
              </a:rPr>
              <a:t>Self-management coaching and PR referral (NHS England, 2019).</a:t>
            </a:r>
          </a:p>
          <a:p>
            <a:pPr marL="228600" lvl="0" defTabSz="914400" eaLnBrk="1" fontAlgn="auto" hangingPunct="1">
              <a:spcBef>
                <a:spcPts val="1000"/>
              </a:spcBef>
              <a:spcAft>
                <a:spcPts val="0"/>
              </a:spcAft>
              <a:buFont typeface="Arial" panose="020B0604020202020204" pitchFamily="34" charset="0"/>
              <a:buChar char="•"/>
            </a:pPr>
            <a:r>
              <a:rPr lang="en-GB" sz="2000" dirty="0">
                <a:solidFill>
                  <a:srgbClr val="000000"/>
                </a:solidFill>
                <a:cs typeface="Arial" panose="020B0604020202020204" pitchFamily="34" charset="0"/>
              </a:rPr>
              <a:t>Personalised care planning and co-production (NHS England, 2021).</a:t>
            </a:r>
          </a:p>
        </p:txBody>
      </p:sp>
      <p:sp>
        <p:nvSpPr>
          <p:cNvPr id="2" name="TextBox 1">
            <a:extLst>
              <a:ext uri="{FF2B5EF4-FFF2-40B4-BE49-F238E27FC236}">
                <a16:creationId xmlns:a16="http://schemas.microsoft.com/office/drawing/2014/main" id="{7507E7F7-E2F6-DA24-DFF9-4CA97ABC6530}"/>
              </a:ext>
            </a:extLst>
          </p:cNvPr>
          <p:cNvSpPr txBox="1"/>
          <p:nvPr/>
        </p:nvSpPr>
        <p:spPr>
          <a:xfrm>
            <a:off x="1391920" y="6488668"/>
            <a:ext cx="6969760" cy="276999"/>
          </a:xfrm>
          <a:prstGeom prst="rect">
            <a:avLst/>
          </a:prstGeom>
          <a:noFill/>
        </p:spPr>
        <p:txBody>
          <a:bodyPr wrap="square" rtlCol="0">
            <a:spAutoFit/>
          </a:bodyPr>
          <a:lstStyle/>
          <a:p>
            <a:r>
              <a:rPr lang="en-GB" sz="1200" b="1" i="1" dirty="0"/>
              <a:t>Healthcare worker holding an older patient’s hands (Source: Brownstein, 2025).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7301A-3267-3531-F7C8-BE9C3F28A91E}"/>
              </a:ext>
            </a:extLst>
          </p:cNvPr>
          <p:cNvSpPr>
            <a:spLocks noGrp="1"/>
          </p:cNvSpPr>
          <p:nvPr>
            <p:ph type="title"/>
          </p:nvPr>
        </p:nvSpPr>
        <p:spPr>
          <a:xfrm>
            <a:off x="396240" y="490959"/>
            <a:ext cx="11161776" cy="695475"/>
          </a:xfrm>
        </p:spPr>
        <p:txBody>
          <a:bodyPr vert="horz" lIns="91440" tIns="45720" rIns="91440" bIns="45720" rtlCol="0" anchor="b">
            <a:normAutofit/>
          </a:bodyPr>
          <a:lstStyle/>
          <a:p>
            <a:r>
              <a:rPr lang="en-US" sz="2800" b="1" kern="1200" dirty="0">
                <a:solidFill>
                  <a:schemeClr val="tx1"/>
                </a:solidFill>
                <a:latin typeface="Arial" panose="020B0604020202020204" pitchFamily="34" charset="0"/>
                <a:cs typeface="Arial" panose="020B0604020202020204" pitchFamily="34" charset="0"/>
              </a:rPr>
              <a:t>Skills, Values &amp; </a:t>
            </a:r>
            <a:r>
              <a:rPr lang="en-US" sz="2800" b="1" kern="1200" dirty="0" err="1">
                <a:solidFill>
                  <a:schemeClr val="tx1"/>
                </a:solidFill>
                <a:latin typeface="Arial" panose="020B0604020202020204" pitchFamily="34" charset="0"/>
                <a:cs typeface="Arial" panose="020B0604020202020204" pitchFamily="34" charset="0"/>
              </a:rPr>
              <a:t>Behaviours</a:t>
            </a:r>
            <a:r>
              <a:rPr lang="en-US" sz="2800" b="1" kern="1200" dirty="0">
                <a:solidFill>
                  <a:schemeClr val="tx1"/>
                </a:solidFill>
                <a:latin typeface="Arial" panose="020B0604020202020204" pitchFamily="34" charset="0"/>
                <a:cs typeface="Arial" panose="020B0604020202020204" pitchFamily="34" charset="0"/>
              </a:rPr>
              <a:t> for Co-Productive COPD Care</a:t>
            </a:r>
          </a:p>
        </p:txBody>
      </p:sp>
      <p:pic>
        <p:nvPicPr>
          <p:cNvPr id="5" name="Picture 4" descr="A diagram of a person's body">
            <a:extLst>
              <a:ext uri="{FF2B5EF4-FFF2-40B4-BE49-F238E27FC236}">
                <a16:creationId xmlns:a16="http://schemas.microsoft.com/office/drawing/2014/main" id="{B1A7337B-03A5-D1D2-817A-16E130D24B8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0480" y="1677393"/>
            <a:ext cx="4165600" cy="4310911"/>
          </a:xfrm>
          <a:prstGeom prst="rect">
            <a:avLst/>
          </a:prstGeom>
        </p:spPr>
      </p:pic>
      <p:sp>
        <p:nvSpPr>
          <p:cNvPr id="33"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0969DB2-D985-0B32-A907-24B3DB9B75B5}"/>
              </a:ext>
            </a:extLst>
          </p:cNvPr>
          <p:cNvSpPr txBox="1"/>
          <p:nvPr/>
        </p:nvSpPr>
        <p:spPr>
          <a:xfrm>
            <a:off x="4196080" y="1483360"/>
            <a:ext cx="7965440" cy="5374640"/>
          </a:xfrm>
          <a:prstGeom prst="rect">
            <a:avLst/>
          </a:prstGeom>
        </p:spPr>
        <p:txBody>
          <a:bodyPr vert="horz" lIns="91440" tIns="45720" rIns="91440" bIns="45720" rtlCol="0" anchor="t">
            <a:normAutofit fontScale="70000" lnSpcReduction="20000"/>
          </a:bodyPr>
          <a:lstStyle/>
          <a:p>
            <a:pPr indent="-228600" defTabSz="914400" eaLnBrk="1" hangingPunct="1">
              <a:lnSpc>
                <a:spcPct val="90000"/>
              </a:lnSpc>
              <a:spcAft>
                <a:spcPts val="600"/>
              </a:spcAft>
              <a:buFont typeface="Arial" panose="020B0604020202020204" pitchFamily="34" charset="0"/>
              <a:buChar char="•"/>
            </a:pPr>
            <a:r>
              <a:rPr lang="en-US" sz="2400" b="1" dirty="0">
                <a:cs typeface="Arial" panose="020B0604020202020204" pitchFamily="34" charset="0"/>
              </a:rPr>
              <a:t>Skills</a:t>
            </a:r>
          </a:p>
          <a:p>
            <a:pPr defTabSz="914400" eaLnBrk="1" hangingPunct="1">
              <a:lnSpc>
                <a:spcPct val="120000"/>
              </a:lnSpc>
              <a:spcAft>
                <a:spcPts val="600"/>
              </a:spcAft>
            </a:pPr>
            <a:r>
              <a:rPr lang="en-GB" sz="2600" dirty="0"/>
              <a:t>Excellent communication skills to describe how to use an inhaler, techniques for breathlessness, and available treatments. </a:t>
            </a:r>
            <a:r>
              <a:rPr lang="en-GB" sz="2300" i="1" dirty="0"/>
              <a:t>(NHS England, 2024). </a:t>
            </a:r>
          </a:p>
          <a:p>
            <a:pPr defTabSz="914400" eaLnBrk="1" hangingPunct="1">
              <a:lnSpc>
                <a:spcPct val="120000"/>
              </a:lnSpc>
              <a:spcAft>
                <a:spcPts val="600"/>
              </a:spcAft>
            </a:pPr>
            <a:r>
              <a:rPr lang="en-GB" sz="2600" dirty="0"/>
              <a:t>Shared decision-making abilities to encourage patient participation in lifestyle modifications, lung rehabilitation, and inhaler selection. </a:t>
            </a:r>
            <a:r>
              <a:rPr lang="en-GB" sz="2300" i="1" dirty="0"/>
              <a:t>(NICE, 2023)</a:t>
            </a:r>
          </a:p>
          <a:p>
            <a:pPr marL="285750" indent="-285750" defTabSz="914400" eaLnBrk="1" hangingPunct="1">
              <a:lnSpc>
                <a:spcPct val="120000"/>
              </a:lnSpc>
              <a:spcAft>
                <a:spcPts val="600"/>
              </a:spcAft>
              <a:buFont typeface="Arial" panose="020B0604020202020204" pitchFamily="34" charset="0"/>
              <a:buChar char="•"/>
            </a:pPr>
            <a:r>
              <a:rPr lang="en-GB" sz="2400" b="1" dirty="0"/>
              <a:t>Values  </a:t>
            </a:r>
          </a:p>
          <a:p>
            <a:pPr defTabSz="914400" eaLnBrk="1" hangingPunct="1">
              <a:lnSpc>
                <a:spcPct val="120000"/>
              </a:lnSpc>
              <a:spcAft>
                <a:spcPts val="600"/>
              </a:spcAft>
            </a:pPr>
            <a:r>
              <a:rPr lang="en-GB" sz="2600" dirty="0"/>
              <a:t>Patient-centred care that respects what matters to the patient, not just the clinical significance. </a:t>
            </a:r>
            <a:r>
              <a:rPr lang="en-GB" sz="2300" i="1" dirty="0"/>
              <a:t>(NHS England, 2024; Louw et al., 2017)  </a:t>
            </a:r>
          </a:p>
          <a:p>
            <a:pPr defTabSz="914400" eaLnBrk="1" hangingPunct="1">
              <a:lnSpc>
                <a:spcPct val="120000"/>
              </a:lnSpc>
              <a:spcAft>
                <a:spcPts val="600"/>
              </a:spcAft>
            </a:pPr>
            <a:r>
              <a:rPr lang="en-GB" sz="2600" dirty="0"/>
              <a:t>Commitment to equity by addressing inequalities in COPD care (e.g., deprivation, access barriers). </a:t>
            </a:r>
            <a:r>
              <a:rPr lang="en-GB" sz="2300" i="1" dirty="0"/>
              <a:t>(UKHSA, 2025)  </a:t>
            </a:r>
          </a:p>
          <a:p>
            <a:pPr defTabSz="914400" eaLnBrk="1" hangingPunct="1">
              <a:lnSpc>
                <a:spcPct val="120000"/>
              </a:lnSpc>
              <a:spcAft>
                <a:spcPts val="600"/>
              </a:spcAft>
            </a:pPr>
            <a:endParaRPr lang="en-GB" sz="1700" dirty="0"/>
          </a:p>
          <a:p>
            <a:pPr marL="342900" indent="-342900" defTabSz="914400" eaLnBrk="1" hangingPunct="1">
              <a:lnSpc>
                <a:spcPct val="120000"/>
              </a:lnSpc>
              <a:spcAft>
                <a:spcPts val="600"/>
              </a:spcAft>
              <a:buFont typeface="Arial" panose="020B0604020202020204" pitchFamily="34" charset="0"/>
              <a:buChar char="•"/>
            </a:pPr>
            <a:r>
              <a:rPr lang="en-GB" sz="2400" b="1" dirty="0"/>
              <a:t>Behaviours  </a:t>
            </a:r>
          </a:p>
          <a:p>
            <a:pPr defTabSz="914400" eaLnBrk="1" hangingPunct="1">
              <a:lnSpc>
                <a:spcPct val="120000"/>
              </a:lnSpc>
              <a:spcAft>
                <a:spcPts val="600"/>
              </a:spcAft>
            </a:pPr>
            <a:r>
              <a:rPr lang="en-GB" sz="2600" dirty="0"/>
              <a:t>Active partnership-working involving the patient in planning goals and creating self-management plans. </a:t>
            </a:r>
            <a:r>
              <a:rPr lang="en-GB" sz="2300" i="1" dirty="0"/>
              <a:t>(NHS England, 2024)  </a:t>
            </a:r>
          </a:p>
          <a:p>
            <a:pPr defTabSz="914400" eaLnBrk="1" hangingPunct="1">
              <a:lnSpc>
                <a:spcPct val="120000"/>
              </a:lnSpc>
              <a:spcAft>
                <a:spcPts val="600"/>
              </a:spcAft>
            </a:pPr>
            <a:r>
              <a:rPr lang="en-GB" sz="2600" dirty="0"/>
              <a:t>Supportive coaching behaviours encouraging physical activity, PR attendance, and smoking cessation. </a:t>
            </a:r>
            <a:r>
              <a:rPr lang="en-GB" sz="2300" i="1" dirty="0"/>
              <a:t>(DHSC Smokefree 2030, 2023)</a:t>
            </a:r>
          </a:p>
          <a:p>
            <a:pPr defTabSz="914400" eaLnBrk="1" hangingPunct="1">
              <a:lnSpc>
                <a:spcPct val="120000"/>
              </a:lnSpc>
              <a:spcAft>
                <a:spcPts val="600"/>
              </a:spcAft>
            </a:pPr>
            <a:endParaRPr lang="en-GB" sz="2900" dirty="0"/>
          </a:p>
          <a:p>
            <a:pPr defTabSz="914400" eaLnBrk="1" hangingPunct="1">
              <a:lnSpc>
                <a:spcPct val="120000"/>
              </a:lnSpc>
              <a:spcAft>
                <a:spcPts val="600"/>
              </a:spcAft>
            </a:pPr>
            <a:endParaRPr lang="en-US" sz="2900" i="1" dirty="0">
              <a:cs typeface="Arial" panose="020B0604020202020204" pitchFamily="34" charset="0"/>
            </a:endParaRPr>
          </a:p>
          <a:p>
            <a:pPr indent="-228600" defTabSz="914400" eaLnBrk="1" hangingPunct="1">
              <a:lnSpc>
                <a:spcPct val="90000"/>
              </a:lnSpc>
              <a:spcAft>
                <a:spcPts val="600"/>
              </a:spcAft>
              <a:buFont typeface="Arial" panose="020B0604020202020204" pitchFamily="34" charset="0"/>
              <a:buChar char="•"/>
            </a:pPr>
            <a:endParaRPr lang="en-US" sz="900" dirty="0">
              <a:latin typeface="+mn-lt"/>
            </a:endParaRPr>
          </a:p>
        </p:txBody>
      </p:sp>
      <p:sp>
        <p:nvSpPr>
          <p:cNvPr id="7" name="TextBox 6">
            <a:extLst>
              <a:ext uri="{FF2B5EF4-FFF2-40B4-BE49-F238E27FC236}">
                <a16:creationId xmlns:a16="http://schemas.microsoft.com/office/drawing/2014/main" id="{20AAF451-0C17-58AC-F7D2-FD0779B000BB}"/>
              </a:ext>
            </a:extLst>
          </p:cNvPr>
          <p:cNvSpPr txBox="1"/>
          <p:nvPr/>
        </p:nvSpPr>
        <p:spPr>
          <a:xfrm>
            <a:off x="894080" y="6182337"/>
            <a:ext cx="2265680" cy="307777"/>
          </a:xfrm>
          <a:prstGeom prst="rect">
            <a:avLst/>
          </a:prstGeom>
          <a:noFill/>
        </p:spPr>
        <p:txBody>
          <a:bodyPr wrap="square">
            <a:spAutoFit/>
          </a:bodyPr>
          <a:lstStyle/>
          <a:p>
            <a:r>
              <a:rPr lang="en-GB" sz="1400" i="1" dirty="0"/>
              <a:t>(Dr Vimi, 2022)</a:t>
            </a:r>
          </a:p>
        </p:txBody>
      </p:sp>
    </p:spTree>
    <p:extLst>
      <p:ext uri="{BB962C8B-B14F-4D97-AF65-F5344CB8AC3E}">
        <p14:creationId xmlns:p14="http://schemas.microsoft.com/office/powerpoint/2010/main" val="32947817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08" name="Rectangle 107">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0" name="Rectangle 109">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2" name="Rectangle 111">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7ABA31B-7868-6612-D96E-70DE9098A77D}"/>
              </a:ext>
            </a:extLst>
          </p:cNvPr>
          <p:cNvSpPr>
            <a:spLocks noGrp="1"/>
          </p:cNvSpPr>
          <p:nvPr>
            <p:ph type="title"/>
          </p:nvPr>
        </p:nvSpPr>
        <p:spPr>
          <a:xfrm>
            <a:off x="3850418" y="169158"/>
            <a:ext cx="8350301" cy="413525"/>
          </a:xfrm>
        </p:spPr>
        <p:txBody>
          <a:bodyPr vert="horz" lIns="91440" tIns="45720" rIns="91440" bIns="45720" rtlCol="0" anchor="ctr">
            <a:normAutofit fontScale="90000"/>
          </a:bodyPr>
          <a:lstStyle/>
          <a:p>
            <a:r>
              <a:rPr lang="en-US" sz="2800" b="1" dirty="0">
                <a:latin typeface="Arial" panose="020B0604020202020204" pitchFamily="34" charset="0"/>
                <a:cs typeface="Arial" panose="020B0604020202020204" pitchFamily="34" charset="0"/>
              </a:rPr>
              <a:t>Comprehensive Model of </a:t>
            </a:r>
            <a:r>
              <a:rPr lang="en-US" sz="2800" b="1" dirty="0" err="1">
                <a:latin typeface="Arial" panose="020B0604020202020204" pitchFamily="34" charset="0"/>
                <a:cs typeface="Arial" panose="020B0604020202020204" pitchFamily="34" charset="0"/>
              </a:rPr>
              <a:t>Personalised</a:t>
            </a:r>
            <a:r>
              <a:rPr lang="en-US" sz="2800" b="1" dirty="0">
                <a:latin typeface="Arial" panose="020B0604020202020204" pitchFamily="34" charset="0"/>
                <a:cs typeface="Arial" panose="020B0604020202020204" pitchFamily="34" charset="0"/>
              </a:rPr>
              <a:t> Care</a:t>
            </a:r>
          </a:p>
        </p:txBody>
      </p:sp>
      <p:sp>
        <p:nvSpPr>
          <p:cNvPr id="114" name="Rectangle 113">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diagram of a diagram">
            <a:extLst>
              <a:ext uri="{FF2B5EF4-FFF2-40B4-BE49-F238E27FC236}">
                <a16:creationId xmlns:a16="http://schemas.microsoft.com/office/drawing/2014/main" id="{C8EC8B17-EB23-94EC-06B6-8DED8E604C9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378" r="-6" b="4149"/>
          <a:stretch>
            <a:fillRect/>
          </a:stretch>
        </p:blipFill>
        <p:spPr>
          <a:xfrm>
            <a:off x="-83546" y="1737360"/>
            <a:ext cx="3752526" cy="3789679"/>
          </a:xfrm>
          <a:prstGeom prst="rect">
            <a:avLst/>
          </a:prstGeom>
        </p:spPr>
      </p:pic>
      <p:sp>
        <p:nvSpPr>
          <p:cNvPr id="7" name="TextBox 6">
            <a:extLst>
              <a:ext uri="{FF2B5EF4-FFF2-40B4-BE49-F238E27FC236}">
                <a16:creationId xmlns:a16="http://schemas.microsoft.com/office/drawing/2014/main" id="{7D20AAA2-EEAD-5F59-EEBA-D2B50E711475}"/>
              </a:ext>
            </a:extLst>
          </p:cNvPr>
          <p:cNvSpPr txBox="1"/>
          <p:nvPr/>
        </p:nvSpPr>
        <p:spPr>
          <a:xfrm>
            <a:off x="3925827" y="2113280"/>
            <a:ext cx="7947150" cy="4153252"/>
          </a:xfrm>
          <a:prstGeom prst="rect">
            <a:avLst/>
          </a:prstGeom>
        </p:spPr>
        <p:txBody>
          <a:bodyPr vert="horz" lIns="91440" tIns="45720" rIns="91440" bIns="45720" rtlCol="0" anchor="ctr">
            <a:noAutofit/>
          </a:bodyPr>
          <a:lstStyle/>
          <a:p>
            <a:pPr marL="228600" marR="0" lvl="0" indent="-228600" defTabSz="914400" eaLnBrk="1" fontAlgn="auto" hangingPunct="1">
              <a:lnSpc>
                <a:spcPct val="90000"/>
              </a:lnSpc>
              <a:spcBef>
                <a:spcPts val="1000"/>
              </a:spcBef>
              <a:spcAft>
                <a:spcPts val="0"/>
              </a:spcAft>
              <a:buClrTx/>
              <a:buSzTx/>
              <a:buFont typeface="Arial" panose="020B0604020202020204" pitchFamily="34" charset="0"/>
              <a:buChar char="•"/>
              <a:tabLst/>
              <a:defRPr/>
            </a:pPr>
            <a:endParaRPr kumimoji="0" lang="en-US" sz="1600" i="1" u="none" strike="noStrike" cap="none" spc="0" normalizeH="0" baseline="0" noProof="0" dirty="0">
              <a:ln>
                <a:noFill/>
              </a:ln>
              <a:effectLst/>
              <a:uLnTx/>
              <a:uFillTx/>
              <a:cs typeface="Arial" panose="020B0604020202020204" pitchFamily="34" charset="0"/>
            </a:endParaRPr>
          </a:p>
        </p:txBody>
      </p:sp>
      <p:sp>
        <p:nvSpPr>
          <p:cNvPr id="23" name="TextBox 22">
            <a:extLst>
              <a:ext uri="{FF2B5EF4-FFF2-40B4-BE49-F238E27FC236}">
                <a16:creationId xmlns:a16="http://schemas.microsoft.com/office/drawing/2014/main" id="{3E9A96E4-4E6C-8978-6322-4F2BBD2EE621}"/>
              </a:ext>
            </a:extLst>
          </p:cNvPr>
          <p:cNvSpPr txBox="1"/>
          <p:nvPr/>
        </p:nvSpPr>
        <p:spPr>
          <a:xfrm>
            <a:off x="301223" y="5623051"/>
            <a:ext cx="3229602" cy="276999"/>
          </a:xfrm>
          <a:prstGeom prst="rect">
            <a:avLst/>
          </a:prstGeom>
          <a:noFill/>
        </p:spPr>
        <p:txBody>
          <a:bodyPr wrap="square" rtlCol="0">
            <a:spAutoFit/>
          </a:bodyPr>
          <a:lstStyle/>
          <a:p>
            <a:r>
              <a:rPr lang="en-GB" sz="1200" i="1" dirty="0"/>
              <a:t>(Happy Healthy Lives 2024)</a:t>
            </a:r>
          </a:p>
        </p:txBody>
      </p:sp>
      <p:graphicFrame>
        <p:nvGraphicFramePr>
          <p:cNvPr id="116" name="TextBox 14">
            <a:extLst>
              <a:ext uri="{FF2B5EF4-FFF2-40B4-BE49-F238E27FC236}">
                <a16:creationId xmlns:a16="http://schemas.microsoft.com/office/drawing/2014/main" id="{6E5B51F0-6B28-CFBF-15E4-4DA33E34AF61}"/>
              </a:ext>
            </a:extLst>
          </p:cNvPr>
          <p:cNvGraphicFramePr/>
          <p:nvPr>
            <p:extLst>
              <p:ext uri="{D42A27DB-BD31-4B8C-83A1-F6EECF244321}">
                <p14:modId xmlns:p14="http://schemas.microsoft.com/office/powerpoint/2010/main" val="3770947372"/>
              </p:ext>
            </p:extLst>
          </p:nvPr>
        </p:nvGraphicFramePr>
        <p:xfrm>
          <a:off x="3668979" y="955040"/>
          <a:ext cx="8350301" cy="571951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243554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AB560-67D8-A354-6CEA-C76757C46473}"/>
              </a:ext>
            </a:extLst>
          </p:cNvPr>
          <p:cNvSpPr>
            <a:spLocks noGrp="1"/>
          </p:cNvSpPr>
          <p:nvPr>
            <p:ph type="title"/>
          </p:nvPr>
        </p:nvSpPr>
        <p:spPr>
          <a:xfrm>
            <a:off x="838200" y="365126"/>
            <a:ext cx="10515600" cy="923330"/>
          </a:xfrm>
        </p:spPr>
        <p:txBody>
          <a:bodyPr/>
          <a:lstStyle/>
          <a:p>
            <a:r>
              <a:rPr lang="en-GB" sz="3200" b="1" dirty="0">
                <a:solidFill>
                  <a:srgbClr val="00B0F0"/>
                </a:solidFill>
                <a:latin typeface="Arial" panose="020B0604020202020204" pitchFamily="34" charset="0"/>
                <a:cs typeface="Arial" panose="020B0604020202020204" pitchFamily="34" charset="0"/>
              </a:rPr>
              <a:t>Key UK Reports &amp; National Policies</a:t>
            </a:r>
          </a:p>
        </p:txBody>
      </p:sp>
      <p:sp>
        <p:nvSpPr>
          <p:cNvPr id="5" name="TextBox 4">
            <a:extLst>
              <a:ext uri="{FF2B5EF4-FFF2-40B4-BE49-F238E27FC236}">
                <a16:creationId xmlns:a16="http://schemas.microsoft.com/office/drawing/2014/main" id="{D63E8B0A-46C0-9F77-8BFF-CCAC6856212E}"/>
              </a:ext>
            </a:extLst>
          </p:cNvPr>
          <p:cNvSpPr txBox="1"/>
          <p:nvPr/>
        </p:nvSpPr>
        <p:spPr>
          <a:xfrm>
            <a:off x="362982" y="1637867"/>
            <a:ext cx="4673601" cy="1200329"/>
          </a:xfrm>
          <a:prstGeom prst="rect">
            <a:avLst/>
          </a:prstGeom>
          <a:noFill/>
        </p:spPr>
        <p:txBody>
          <a:bodyPr wrap="square">
            <a:spAutoFit/>
          </a:bodyPr>
          <a:lstStyle/>
          <a:p>
            <a:r>
              <a:rPr lang="en-GB" dirty="0"/>
              <a:t>Highlights delays in COPD diagnosis and unequal access to respiratory care across UK regions.</a:t>
            </a:r>
          </a:p>
          <a:p>
            <a:r>
              <a:rPr lang="en-GB" sz="1600" i="1" dirty="0"/>
              <a:t>(Asthma  and Lung UK, 2023)</a:t>
            </a:r>
          </a:p>
        </p:txBody>
      </p:sp>
      <p:sp>
        <p:nvSpPr>
          <p:cNvPr id="9" name="TextBox 8">
            <a:extLst>
              <a:ext uri="{FF2B5EF4-FFF2-40B4-BE49-F238E27FC236}">
                <a16:creationId xmlns:a16="http://schemas.microsoft.com/office/drawing/2014/main" id="{20782707-45BE-85E5-C038-7CDAC8628CF1}"/>
              </a:ext>
            </a:extLst>
          </p:cNvPr>
          <p:cNvSpPr txBox="1"/>
          <p:nvPr/>
        </p:nvSpPr>
        <p:spPr>
          <a:xfrm>
            <a:off x="6350945" y="1690688"/>
            <a:ext cx="5363536" cy="923330"/>
          </a:xfrm>
          <a:prstGeom prst="rect">
            <a:avLst/>
          </a:prstGeom>
          <a:noFill/>
        </p:spPr>
        <p:txBody>
          <a:bodyPr wrap="square">
            <a:spAutoFit/>
          </a:bodyPr>
          <a:lstStyle/>
          <a:p>
            <a:r>
              <a:rPr lang="en-GB" dirty="0"/>
              <a:t>UK evidence-based recommendations for COPD diagnosis, treatment, and long-term management.</a:t>
            </a:r>
          </a:p>
          <a:p>
            <a:r>
              <a:rPr lang="en-GB" sz="1600" i="1" dirty="0"/>
              <a:t>(NICE, 2023)</a:t>
            </a:r>
          </a:p>
        </p:txBody>
      </p:sp>
      <p:sp>
        <p:nvSpPr>
          <p:cNvPr id="11" name="TextBox 10">
            <a:extLst>
              <a:ext uri="{FF2B5EF4-FFF2-40B4-BE49-F238E27FC236}">
                <a16:creationId xmlns:a16="http://schemas.microsoft.com/office/drawing/2014/main" id="{854C2A35-0BCB-CAFA-4934-AD9F58CCC17F}"/>
              </a:ext>
            </a:extLst>
          </p:cNvPr>
          <p:cNvSpPr txBox="1"/>
          <p:nvPr/>
        </p:nvSpPr>
        <p:spPr>
          <a:xfrm>
            <a:off x="6576297" y="5447017"/>
            <a:ext cx="5252721" cy="1200329"/>
          </a:xfrm>
          <a:prstGeom prst="rect">
            <a:avLst/>
          </a:prstGeom>
          <a:noFill/>
        </p:spPr>
        <p:txBody>
          <a:bodyPr wrap="square">
            <a:spAutoFit/>
          </a:bodyPr>
          <a:lstStyle/>
          <a:p>
            <a:r>
              <a:rPr lang="en-GB" dirty="0"/>
              <a:t>The UK national target to significantly reduce smoking prevalence is crucial as smoking remains the leading cause of COPD.</a:t>
            </a:r>
          </a:p>
          <a:p>
            <a:r>
              <a:rPr lang="en-GB" sz="1600" i="1" dirty="0"/>
              <a:t>(DHSC, 2022/2023)</a:t>
            </a:r>
          </a:p>
        </p:txBody>
      </p:sp>
      <p:sp>
        <p:nvSpPr>
          <p:cNvPr id="13" name="TextBox 12">
            <a:extLst>
              <a:ext uri="{FF2B5EF4-FFF2-40B4-BE49-F238E27FC236}">
                <a16:creationId xmlns:a16="http://schemas.microsoft.com/office/drawing/2014/main" id="{B17A3B17-9200-8840-A764-C433174FFEDE}"/>
              </a:ext>
            </a:extLst>
          </p:cNvPr>
          <p:cNvSpPr txBox="1"/>
          <p:nvPr/>
        </p:nvSpPr>
        <p:spPr>
          <a:xfrm>
            <a:off x="362982" y="5447018"/>
            <a:ext cx="4760433" cy="1200329"/>
          </a:xfrm>
          <a:prstGeom prst="rect">
            <a:avLst/>
          </a:prstGeom>
          <a:noFill/>
        </p:spPr>
        <p:txBody>
          <a:bodyPr wrap="square">
            <a:spAutoFit/>
          </a:bodyPr>
          <a:lstStyle/>
          <a:p>
            <a:r>
              <a:rPr lang="en-GB" dirty="0"/>
              <a:t>Provides the latest national data on COPD admissions, mortality, inequalities, and service performance.</a:t>
            </a:r>
          </a:p>
          <a:p>
            <a:r>
              <a:rPr lang="en-GB" sz="1600" i="1" dirty="0"/>
              <a:t>(UKHSA, 2025)</a:t>
            </a:r>
          </a:p>
        </p:txBody>
      </p:sp>
      <p:pic>
        <p:nvPicPr>
          <p:cNvPr id="19" name="Picture 18" descr="A piece of paper torn in to a piece of paper">
            <a:extLst>
              <a:ext uri="{FF2B5EF4-FFF2-40B4-BE49-F238E27FC236}">
                <a16:creationId xmlns:a16="http://schemas.microsoft.com/office/drawing/2014/main" id="{1117B633-C0A8-42F3-E601-A3527D06D8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49055" y="2909933"/>
            <a:ext cx="4987730" cy="1877864"/>
          </a:xfrm>
          <a:prstGeom prst="rect">
            <a:avLst/>
          </a:prstGeom>
        </p:spPr>
      </p:pic>
      <p:sp>
        <p:nvSpPr>
          <p:cNvPr id="21" name="TextBox 20">
            <a:extLst>
              <a:ext uri="{FF2B5EF4-FFF2-40B4-BE49-F238E27FC236}">
                <a16:creationId xmlns:a16="http://schemas.microsoft.com/office/drawing/2014/main" id="{1DBB5C78-87EE-A5D8-9EAA-FE7295B9727A}"/>
              </a:ext>
            </a:extLst>
          </p:cNvPr>
          <p:cNvSpPr txBox="1"/>
          <p:nvPr/>
        </p:nvSpPr>
        <p:spPr>
          <a:xfrm>
            <a:off x="4368800" y="4859535"/>
            <a:ext cx="3149600" cy="307777"/>
          </a:xfrm>
          <a:prstGeom prst="rect">
            <a:avLst/>
          </a:prstGeom>
          <a:noFill/>
        </p:spPr>
        <p:txBody>
          <a:bodyPr wrap="square" rtlCol="0">
            <a:spAutoFit/>
          </a:bodyPr>
          <a:lstStyle/>
          <a:p>
            <a:r>
              <a:rPr lang="en-GB" sz="1400" i="1" dirty="0"/>
              <a:t>(Ageing Assistant, 2024)</a:t>
            </a:r>
          </a:p>
        </p:txBody>
      </p:sp>
    </p:spTree>
    <p:extLst>
      <p:ext uri="{BB962C8B-B14F-4D97-AF65-F5344CB8AC3E}">
        <p14:creationId xmlns:p14="http://schemas.microsoft.com/office/powerpoint/2010/main" val="2849586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0" name="Rectangle 9" descr="&quot;&quot;">
            <a:extLst>
              <a:ext uri="{FF2B5EF4-FFF2-40B4-BE49-F238E27FC236}">
                <a16:creationId xmlns:a16="http://schemas.microsoft.com/office/drawing/2014/main" id="{3AAE955E-0EBD-5732-C5EA-D1915070C181}"/>
              </a:ext>
            </a:extLst>
          </p:cNvPr>
          <p:cNvSpPr>
            <a:spLocks noGrp="1" noRot="1" noChangeAspect="1" noMove="1" noResize="1" noEditPoints="1" noAdjustHandles="1" noChangeArrowheads="1" noChangeShapeType="1" noTextEdit="1"/>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a:t>(Smokefree Hampshire, n.d.)</a:t>
            </a:r>
            <a:endParaRPr lang="en-US"/>
          </a:p>
        </p:txBody>
      </p:sp>
      <p:sp>
        <p:nvSpPr>
          <p:cNvPr id="14339" name="Title 1">
            <a:extLst>
              <a:ext uri="{FF2B5EF4-FFF2-40B4-BE49-F238E27FC236}">
                <a16:creationId xmlns:a16="http://schemas.microsoft.com/office/drawing/2014/main" id="{34471665-923D-F652-78D0-6C1C17ED33AB}"/>
              </a:ext>
            </a:extLst>
          </p:cNvPr>
          <p:cNvSpPr>
            <a:spLocks noGrp="1" noChangeArrowheads="1"/>
          </p:cNvSpPr>
          <p:nvPr>
            <p:ph type="title"/>
          </p:nvPr>
        </p:nvSpPr>
        <p:spPr>
          <a:xfrm>
            <a:off x="5514975" y="44450"/>
            <a:ext cx="6251575" cy="1782763"/>
          </a:xfrm>
        </p:spPr>
        <p:txBody>
          <a:bodyPr anchor="b"/>
          <a:lstStyle/>
          <a:p>
            <a:r>
              <a:rPr lang="en-US" altLang="en-US" sz="2800" b="1">
                <a:cs typeface="Arial" panose="020B0604020202020204" pitchFamily="34" charset="0"/>
              </a:rPr>
              <a:t>Recommendations</a:t>
            </a:r>
          </a:p>
        </p:txBody>
      </p:sp>
      <p:pic>
        <p:nvPicPr>
          <p:cNvPr id="5" name="Picture 4" descr="A poster with flowers on it">
            <a:extLst>
              <a:ext uri="{FF2B5EF4-FFF2-40B4-BE49-F238E27FC236}">
                <a16:creationId xmlns:a16="http://schemas.microsoft.com/office/drawing/2014/main" id="{E3F17788-3BAC-941D-C8D2-9AA747AF1D4E}"/>
              </a:ext>
            </a:extLst>
          </p:cNvPr>
          <p:cNvPicPr>
            <a:picLocks noChangeAspect="1"/>
          </p:cNvPicPr>
          <p:nvPr/>
        </p:nvPicPr>
        <p:blipFill>
          <a:blip r:embed="rId3"/>
          <a:srcRect l="4012"/>
          <a:stretch>
            <a:fillRect/>
          </a:stretch>
        </p:blipFill>
        <p:spPr>
          <a:xfrm>
            <a:off x="1" y="10"/>
            <a:ext cx="4351305" cy="645413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descr="&quot;&quot;">
            <a:extLst>
              <a:ext uri="{FF2B5EF4-FFF2-40B4-BE49-F238E27FC236}">
                <a16:creationId xmlns:a16="http://schemas.microsoft.com/office/drawing/2014/main" id="{CD0D2DC2-DA4F-9C0E-22AF-5B72DCF52631}"/>
              </a:ext>
            </a:extLst>
          </p:cNvPr>
          <p:cNvSpPr>
            <a:spLocks noGrp="1" noRot="1" noChangeAspect="1" noMove="1" noResize="1" noEditPoints="1" noAdjustHandles="1" noChangeArrowheads="1" noChangeShapeType="1" noTextEdit="1"/>
          </p:cNvSpPr>
          <p:nvPr/>
        </p:nvSpPr>
        <p:spPr>
          <a:xfrm>
            <a:off x="5297488" y="2374900"/>
            <a:ext cx="4243387" cy="19050"/>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14342" name="TextBox 2">
            <a:extLst>
              <a:ext uri="{FF2B5EF4-FFF2-40B4-BE49-F238E27FC236}">
                <a16:creationId xmlns:a16="http://schemas.microsoft.com/office/drawing/2014/main" id="{B3DC10F1-DE5C-2557-B4E7-1D05CEEA6594}"/>
              </a:ext>
            </a:extLst>
          </p:cNvPr>
          <p:cNvSpPr txBox="1">
            <a:spLocks noChangeArrowheads="1"/>
          </p:cNvSpPr>
          <p:nvPr/>
        </p:nvSpPr>
        <p:spPr bwMode="auto">
          <a:xfrm>
            <a:off x="4824381" y="1312434"/>
            <a:ext cx="7139623" cy="709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85750" indent="-2286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defTabSz="914400" eaLnBrk="1" hangingPunct="1">
              <a:lnSpc>
                <a:spcPct val="150000"/>
              </a:lnSpc>
              <a:spcAft>
                <a:spcPts val="600"/>
              </a:spcAft>
              <a:buFont typeface="Arial" panose="020B0604020202020204" pitchFamily="34" charset="0"/>
              <a:buChar char="•"/>
            </a:pPr>
            <a:endParaRPr lang="en-US" altLang="en-US" sz="2800" dirty="0">
              <a:cs typeface="Arial" panose="020B0604020202020204" pitchFamily="34" charset="0"/>
            </a:endParaRPr>
          </a:p>
        </p:txBody>
      </p:sp>
      <p:sp>
        <p:nvSpPr>
          <p:cNvPr id="3" name="TextBox 2">
            <a:extLst>
              <a:ext uri="{FF2B5EF4-FFF2-40B4-BE49-F238E27FC236}">
                <a16:creationId xmlns:a16="http://schemas.microsoft.com/office/drawing/2014/main" id="{765A8ABE-9666-F35D-322D-393EB5147347}"/>
              </a:ext>
            </a:extLst>
          </p:cNvPr>
          <p:cNvSpPr txBox="1"/>
          <p:nvPr/>
        </p:nvSpPr>
        <p:spPr>
          <a:xfrm>
            <a:off x="213360" y="6500448"/>
            <a:ext cx="3576320" cy="307777"/>
          </a:xfrm>
          <a:prstGeom prst="rect">
            <a:avLst/>
          </a:prstGeom>
          <a:noFill/>
        </p:spPr>
        <p:txBody>
          <a:bodyPr wrap="square" rtlCol="0">
            <a:spAutoFit/>
          </a:bodyPr>
          <a:lstStyle/>
          <a:p>
            <a:r>
              <a:rPr lang="en-GB" sz="1400" i="1" dirty="0"/>
              <a:t>(Smokefree Hampshire, n.d.)</a:t>
            </a:r>
          </a:p>
        </p:txBody>
      </p:sp>
      <p:sp>
        <p:nvSpPr>
          <p:cNvPr id="4" name="TextBox 3">
            <a:extLst>
              <a:ext uri="{FF2B5EF4-FFF2-40B4-BE49-F238E27FC236}">
                <a16:creationId xmlns:a16="http://schemas.microsoft.com/office/drawing/2014/main" id="{393B7C4E-8035-F76C-A0FF-202F4105C8D1}"/>
              </a:ext>
            </a:extLst>
          </p:cNvPr>
          <p:cNvSpPr txBox="1"/>
          <p:nvPr/>
        </p:nvSpPr>
        <p:spPr>
          <a:xfrm>
            <a:off x="4341494" y="2393951"/>
            <a:ext cx="7850505" cy="3908762"/>
          </a:xfrm>
          <a:prstGeom prst="rect">
            <a:avLst/>
          </a:prstGeom>
          <a:noFill/>
        </p:spPr>
        <p:txBody>
          <a:bodyPr wrap="square" rtlCol="0">
            <a:spAutoFit/>
          </a:bodyPr>
          <a:lstStyle/>
          <a:p>
            <a:pPr marL="285750" indent="-285750">
              <a:buFont typeface="Arial" panose="020B0604020202020204" pitchFamily="34" charset="0"/>
              <a:buChar char="•"/>
            </a:pPr>
            <a:r>
              <a:rPr lang="en-GB" dirty="0"/>
              <a:t>Improve early diagnosis of COPD in primary care patients who smoke or have previously smoked. </a:t>
            </a:r>
            <a:r>
              <a:rPr lang="en-GB" sz="1600" i="1" dirty="0"/>
              <a:t>(NHS England, 2024; NICE, 2023).</a:t>
            </a:r>
          </a:p>
          <a:p>
            <a:pPr marL="285750" indent="-285750">
              <a:buFont typeface="Arial" panose="020B0604020202020204" pitchFamily="34" charset="0"/>
              <a:buChar char="•"/>
            </a:pPr>
            <a:r>
              <a:rPr lang="en-GB" dirty="0"/>
              <a:t>Decrease waiting periods in facilities and offer various choices to increase access to pulmonary rehabilitation (PR). </a:t>
            </a:r>
            <a:r>
              <a:rPr lang="en-GB" sz="1600" i="1" dirty="0"/>
              <a:t>(NRAP, 2024; NHS England, 2024).</a:t>
            </a:r>
          </a:p>
          <a:p>
            <a:pPr marL="285750" indent="-285750">
              <a:buFont typeface="Arial" panose="020B0604020202020204" pitchFamily="34" charset="0"/>
              <a:buChar char="•"/>
            </a:pPr>
            <a:r>
              <a:rPr lang="en-GB" dirty="0"/>
              <a:t>Provide enhanced self-management support encompassing individualised COPD action plans. </a:t>
            </a:r>
            <a:r>
              <a:rPr lang="en-GB" sz="1600" i="1" dirty="0"/>
              <a:t>(NHS England, 2024).</a:t>
            </a:r>
          </a:p>
          <a:p>
            <a:pPr marL="285750" indent="-285750">
              <a:buFont typeface="Arial" panose="020B0604020202020204" pitchFamily="34" charset="0"/>
              <a:buChar char="•"/>
            </a:pPr>
            <a:r>
              <a:rPr lang="en-GB" dirty="0"/>
              <a:t>Check inhaler technique at each review to enhance control and lessen exacerbations. </a:t>
            </a:r>
            <a:r>
              <a:rPr lang="en-GB" sz="1600" i="1" dirty="0"/>
              <a:t>(HQIP/NRAP, 2024). </a:t>
            </a:r>
          </a:p>
          <a:p>
            <a:pPr marL="285750" indent="-285750">
              <a:buFont typeface="Arial" panose="020B0604020202020204" pitchFamily="34" charset="0"/>
              <a:buChar char="•"/>
            </a:pPr>
            <a:r>
              <a:rPr lang="en-GB" dirty="0"/>
              <a:t>Expand access to medications and behavioural support to help people stop smoking. </a:t>
            </a:r>
            <a:r>
              <a:rPr lang="en-GB" sz="1600" i="1" dirty="0"/>
              <a:t>(DHSC 2030, 2023) </a:t>
            </a:r>
          </a:p>
          <a:p>
            <a:pPr marL="285750" indent="-285750">
              <a:buFont typeface="Arial" panose="020B0604020202020204" pitchFamily="34" charset="0"/>
              <a:buChar char="•"/>
            </a:pPr>
            <a:r>
              <a:rPr lang="en-GB" dirty="0"/>
              <a:t>Smokefree. Increase the quantity of social prescribing referrals for community support, mental health, and physical exercise. </a:t>
            </a:r>
            <a:r>
              <a:rPr lang="en-GB" sz="1600" i="1" dirty="0"/>
              <a:t>(NHS England, 2024)</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0" name="Rectangle 9" descr="&quot;&quot;">
            <a:extLst>
              <a:ext uri="{FF2B5EF4-FFF2-40B4-BE49-F238E27FC236}">
                <a16:creationId xmlns:a16="http://schemas.microsoft.com/office/drawing/2014/main" id="{58683BDA-E4FE-91AC-E4B0-AB6F7E19AECB}"/>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5363" name="Title 1">
            <a:extLst>
              <a:ext uri="{FF2B5EF4-FFF2-40B4-BE49-F238E27FC236}">
                <a16:creationId xmlns:a16="http://schemas.microsoft.com/office/drawing/2014/main" id="{35E2F248-1D76-3F7D-A2C2-108185AA1A2A}"/>
              </a:ext>
            </a:extLst>
          </p:cNvPr>
          <p:cNvSpPr>
            <a:spLocks noGrp="1" noChangeArrowheads="1"/>
          </p:cNvSpPr>
          <p:nvPr>
            <p:ph type="title"/>
          </p:nvPr>
        </p:nvSpPr>
        <p:spPr>
          <a:xfrm>
            <a:off x="492443" y="698500"/>
            <a:ext cx="4443412" cy="1087437"/>
          </a:xfrm>
        </p:spPr>
        <p:txBody>
          <a:bodyPr anchor="b"/>
          <a:lstStyle/>
          <a:p>
            <a:r>
              <a:rPr lang="en-US" altLang="en-US" sz="2800" b="1" dirty="0">
                <a:cs typeface="Arial" panose="020B0604020202020204" pitchFamily="34" charset="0"/>
              </a:rPr>
              <a:t>Conclusion</a:t>
            </a:r>
          </a:p>
        </p:txBody>
      </p:sp>
      <p:sp>
        <p:nvSpPr>
          <p:cNvPr id="12" name="Rectangle 11" descr="&quot;&quot;">
            <a:extLst>
              <a:ext uri="{FF2B5EF4-FFF2-40B4-BE49-F238E27FC236}">
                <a16:creationId xmlns:a16="http://schemas.microsoft.com/office/drawing/2014/main" id="{79B7E11C-ED48-E75E-AC7E-2530A787E12A}"/>
              </a:ext>
            </a:extLst>
          </p:cNvPr>
          <p:cNvSpPr>
            <a:spLocks noGrp="1" noRot="1" noChangeAspect="1" noMove="1" noResize="1" noEditPoints="1" noAdjustHandles="1" noChangeArrowheads="1" noChangeShapeType="1" noTextEdit="1"/>
          </p:cNvSpPr>
          <p:nvPr/>
        </p:nvSpPr>
        <p:spPr>
          <a:xfrm rot="5400000">
            <a:off x="649288" y="387350"/>
            <a:ext cx="73025" cy="5492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sp>
        <p:nvSpPr>
          <p:cNvPr id="14" name="Rectangle 13" descr="&quot;&quot;">
            <a:extLst>
              <a:ext uri="{FF2B5EF4-FFF2-40B4-BE49-F238E27FC236}">
                <a16:creationId xmlns:a16="http://schemas.microsoft.com/office/drawing/2014/main" id="{FBCC46E4-7D85-6620-FAAC-03A07C537B0A}"/>
              </a:ext>
            </a:extLst>
          </p:cNvPr>
          <p:cNvSpPr>
            <a:spLocks noGrp="1" noRot="1" noChangeAspect="1" noMove="1" noResize="1" noEditPoints="1" noAdjustHandles="1" noChangeArrowheads="1" noChangeShapeType="1" noTextEdit="1"/>
          </p:cNvSpPr>
          <p:nvPr/>
        </p:nvSpPr>
        <p:spPr>
          <a:xfrm>
            <a:off x="411163" y="2286000"/>
            <a:ext cx="4389437" cy="17463"/>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solidFill>
                <a:prstClr val="white"/>
              </a:solidFill>
              <a:latin typeface="Calibri" panose="020F0502020204030204"/>
            </a:endParaRPr>
          </a:p>
        </p:txBody>
      </p:sp>
      <p:sp>
        <p:nvSpPr>
          <p:cNvPr id="15366" name="TextBox 2">
            <a:extLst>
              <a:ext uri="{FF2B5EF4-FFF2-40B4-BE49-F238E27FC236}">
                <a16:creationId xmlns:a16="http://schemas.microsoft.com/office/drawing/2014/main" id="{57D42053-0276-84A2-1446-5D972F0A3FAB}"/>
              </a:ext>
            </a:extLst>
          </p:cNvPr>
          <p:cNvSpPr txBox="1">
            <a:spLocks noChangeArrowheads="1"/>
          </p:cNvSpPr>
          <p:nvPr/>
        </p:nvSpPr>
        <p:spPr bwMode="auto">
          <a:xfrm>
            <a:off x="71120" y="2180908"/>
            <a:ext cx="8757920" cy="459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85750" indent="-2286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defTabSz="914400" eaLnBrk="1" hangingPunct="1">
              <a:lnSpc>
                <a:spcPct val="150000"/>
              </a:lnSpc>
              <a:spcAft>
                <a:spcPts val="600"/>
              </a:spcAft>
              <a:buFont typeface="Arial" panose="020B0604020202020204" pitchFamily="34" charset="0"/>
              <a:buChar char="•"/>
            </a:pPr>
            <a:r>
              <a:rPr lang="en-GB" altLang="en-US" dirty="0">
                <a:cs typeface="Arial" panose="020B0604020202020204" pitchFamily="34" charset="0"/>
              </a:rPr>
              <a:t>COPD is a prevalent, avoidable, and treatable chronic condition in the UK. Better results in primary care are achieved by early detection and diagnosis. To manage it properly, one must do:  </a:t>
            </a:r>
          </a:p>
          <a:p>
            <a:pPr defTabSz="914400" eaLnBrk="1" hangingPunct="1">
              <a:lnSpc>
                <a:spcPct val="150000"/>
              </a:lnSpc>
              <a:spcAft>
                <a:spcPts val="600"/>
              </a:spcAft>
              <a:buFont typeface="Arial" panose="020B0604020202020204" pitchFamily="34" charset="0"/>
              <a:buChar char="•"/>
            </a:pPr>
            <a:r>
              <a:rPr lang="en-GB" altLang="en-US" dirty="0">
                <a:cs typeface="Arial" panose="020B0604020202020204" pitchFamily="34" charset="0"/>
              </a:rPr>
              <a:t>Quitting smoking. </a:t>
            </a:r>
          </a:p>
          <a:p>
            <a:pPr defTabSz="914400" eaLnBrk="1" hangingPunct="1">
              <a:lnSpc>
                <a:spcPct val="150000"/>
              </a:lnSpc>
              <a:spcAft>
                <a:spcPts val="600"/>
              </a:spcAft>
              <a:buFont typeface="Arial" panose="020B0604020202020204" pitchFamily="34" charset="0"/>
              <a:buChar char="•"/>
            </a:pPr>
            <a:r>
              <a:rPr lang="en-GB" altLang="en-US" dirty="0">
                <a:cs typeface="Arial" panose="020B0604020202020204" pitchFamily="34" charset="0"/>
              </a:rPr>
              <a:t>Proper use of inhalers. </a:t>
            </a:r>
          </a:p>
          <a:p>
            <a:pPr defTabSz="914400" eaLnBrk="1" hangingPunct="1">
              <a:lnSpc>
                <a:spcPct val="150000"/>
              </a:lnSpc>
              <a:spcAft>
                <a:spcPts val="600"/>
              </a:spcAft>
              <a:buFont typeface="Arial" panose="020B0604020202020204" pitchFamily="34" charset="0"/>
              <a:buChar char="•"/>
            </a:pPr>
            <a:r>
              <a:rPr lang="en-GB" altLang="en-US" dirty="0">
                <a:cs typeface="Arial" panose="020B0604020202020204" pitchFamily="34" charset="0"/>
              </a:rPr>
              <a:t>Rehabilitation of the lungs. Immunisations. </a:t>
            </a:r>
          </a:p>
          <a:p>
            <a:pPr defTabSz="914400" eaLnBrk="1" hangingPunct="1">
              <a:lnSpc>
                <a:spcPct val="150000"/>
              </a:lnSpc>
              <a:spcAft>
                <a:spcPts val="600"/>
              </a:spcAft>
              <a:buFont typeface="Arial" panose="020B0604020202020204" pitchFamily="34" charset="0"/>
              <a:buChar char="•"/>
            </a:pPr>
            <a:r>
              <a:rPr lang="en-GB" altLang="en-US" dirty="0">
                <a:cs typeface="Arial" panose="020B0604020202020204" pitchFamily="34" charset="0"/>
              </a:rPr>
              <a:t>Keeping an eye on comorbidities. </a:t>
            </a:r>
          </a:p>
          <a:p>
            <a:pPr defTabSz="914400" eaLnBrk="1" hangingPunct="1">
              <a:lnSpc>
                <a:spcPct val="150000"/>
              </a:lnSpc>
              <a:spcAft>
                <a:spcPts val="600"/>
              </a:spcAft>
              <a:buFont typeface="Arial" panose="020B0604020202020204" pitchFamily="34" charset="0"/>
              <a:buChar char="•"/>
            </a:pPr>
            <a:r>
              <a:rPr lang="en-GB" altLang="en-US" dirty="0">
                <a:cs typeface="Arial" panose="020B0604020202020204" pitchFamily="34" charset="0"/>
              </a:rPr>
              <a:t>There is a co-production process, collaborative decision-making and self-management underpinned by the Comprehensive Model of Personalised Care. To minimise exacerbations and improve quality of life, practice nurses are integral.</a:t>
            </a:r>
            <a:endParaRPr lang="en-US" altLang="en-US" dirty="0">
              <a:cs typeface="Arial" panose="020B0604020202020204" pitchFamily="34" charset="0"/>
            </a:endParaRPr>
          </a:p>
        </p:txBody>
      </p:sp>
      <p:pic>
        <p:nvPicPr>
          <p:cNvPr id="3" name="Picture 2" descr="A person standing next to a person in a hospital bed">
            <a:extLst>
              <a:ext uri="{FF2B5EF4-FFF2-40B4-BE49-F238E27FC236}">
                <a16:creationId xmlns:a16="http://schemas.microsoft.com/office/drawing/2014/main" id="{E8C17469-3EDE-8A7A-0566-5B969E1A4E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17280" y="1785937"/>
            <a:ext cx="3474720" cy="4180840"/>
          </a:xfrm>
          <a:prstGeom prst="rect">
            <a:avLst/>
          </a:prstGeom>
        </p:spPr>
      </p:pic>
      <p:sp>
        <p:nvSpPr>
          <p:cNvPr id="4" name="TextBox 3">
            <a:extLst>
              <a:ext uri="{FF2B5EF4-FFF2-40B4-BE49-F238E27FC236}">
                <a16:creationId xmlns:a16="http://schemas.microsoft.com/office/drawing/2014/main" id="{C2AB9DA6-B5E7-F2D2-F0B8-64A3CA376AC0}"/>
              </a:ext>
            </a:extLst>
          </p:cNvPr>
          <p:cNvSpPr txBox="1"/>
          <p:nvPr/>
        </p:nvSpPr>
        <p:spPr>
          <a:xfrm>
            <a:off x="8956040" y="6043056"/>
            <a:ext cx="3108960" cy="338554"/>
          </a:xfrm>
          <a:prstGeom prst="rect">
            <a:avLst/>
          </a:prstGeom>
          <a:noFill/>
        </p:spPr>
        <p:txBody>
          <a:bodyPr wrap="square" rtlCol="0">
            <a:spAutoFit/>
          </a:bodyPr>
          <a:lstStyle/>
          <a:p>
            <a:r>
              <a:rPr lang="en-GB" sz="1600" i="1" dirty="0"/>
              <a:t>(Moneywellness.com. 2025).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7AA79693-C410-0987-8CEB-BEDD33A60264}"/>
              </a:ext>
            </a:extLst>
          </p:cNvPr>
          <p:cNvSpPr>
            <a:spLocks noGrp="1" noChangeArrowheads="1"/>
          </p:cNvSpPr>
          <p:nvPr>
            <p:ph type="title"/>
          </p:nvPr>
        </p:nvSpPr>
        <p:spPr>
          <a:xfrm>
            <a:off x="250825" y="90805"/>
            <a:ext cx="11255375" cy="142875"/>
          </a:xfrm>
        </p:spPr>
        <p:txBody>
          <a:bodyPr/>
          <a:lstStyle/>
          <a:p>
            <a:r>
              <a:rPr lang="en-GB" altLang="en-US" sz="2000" b="1" dirty="0">
                <a:latin typeface="Arial" panose="020B0604020202020204" pitchFamily="34" charset="0"/>
                <a:cs typeface="Arial" panose="020B0604020202020204" pitchFamily="34" charset="0"/>
              </a:rPr>
              <a:t>References</a:t>
            </a:r>
          </a:p>
        </p:txBody>
      </p:sp>
      <p:sp>
        <p:nvSpPr>
          <p:cNvPr id="16387" name="TextBox 2">
            <a:extLst>
              <a:ext uri="{FF2B5EF4-FFF2-40B4-BE49-F238E27FC236}">
                <a16:creationId xmlns:a16="http://schemas.microsoft.com/office/drawing/2014/main" id="{A5F6D082-A14C-58BC-EC7B-DE39F1F6534D}"/>
              </a:ext>
            </a:extLst>
          </p:cNvPr>
          <p:cNvSpPr txBox="1">
            <a:spLocks noChangeArrowheads="1"/>
          </p:cNvSpPr>
          <p:nvPr/>
        </p:nvSpPr>
        <p:spPr bwMode="auto">
          <a:xfrm>
            <a:off x="91440" y="366395"/>
            <a:ext cx="12100560" cy="7140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defTabSz="457200" fontAlgn="base">
              <a:spcBef>
                <a:spcPct val="0"/>
              </a:spcBef>
              <a:spcAft>
                <a:spcPct val="0"/>
              </a:spcAft>
              <a:defRPr>
                <a:solidFill>
                  <a:schemeClr val="tx1"/>
                </a:solidFill>
                <a:latin typeface="Arial" panose="020B0604020202020204" pitchFamily="34" charset="0"/>
              </a:defRPr>
            </a:lvl6pPr>
            <a:lvl7pPr marL="2971800" indent="-228600" defTabSz="457200" fontAlgn="base">
              <a:spcBef>
                <a:spcPct val="0"/>
              </a:spcBef>
              <a:spcAft>
                <a:spcPct val="0"/>
              </a:spcAft>
              <a:defRPr>
                <a:solidFill>
                  <a:schemeClr val="tx1"/>
                </a:solidFill>
                <a:latin typeface="Arial" panose="020B0604020202020204" pitchFamily="34" charset="0"/>
              </a:defRPr>
            </a:lvl7pPr>
            <a:lvl8pPr marL="3429000" indent="-228600" defTabSz="457200" fontAlgn="base">
              <a:spcBef>
                <a:spcPct val="0"/>
              </a:spcBef>
              <a:spcAft>
                <a:spcPct val="0"/>
              </a:spcAft>
              <a:defRPr>
                <a:solidFill>
                  <a:schemeClr val="tx1"/>
                </a:solidFill>
                <a:latin typeface="Arial" panose="020B0604020202020204" pitchFamily="34" charset="0"/>
              </a:defRPr>
            </a:lvl8pPr>
            <a:lvl9pPr marL="3886200" indent="-228600" defTabSz="457200" fontAlgn="base">
              <a:spcBef>
                <a:spcPct val="0"/>
              </a:spcBef>
              <a:spcAft>
                <a:spcPct val="0"/>
              </a:spcAft>
              <a:defRPr>
                <a:solidFill>
                  <a:schemeClr val="tx1"/>
                </a:solidFill>
                <a:latin typeface="Arial" panose="020B0604020202020204" pitchFamily="34" charset="0"/>
              </a:defRPr>
            </a:lvl9pPr>
          </a:lstStyle>
          <a:p>
            <a:r>
              <a:rPr lang="en-GB" sz="1200" dirty="0"/>
              <a:t>Ageing Assistant (2024) Blog stock photo showing older adult care support [image]. Available at: </a:t>
            </a:r>
            <a:r>
              <a:rPr lang="en-GB" sz="1200" dirty="0">
                <a:hlinkClick r:id="rId2"/>
              </a:rPr>
              <a:t>https://www.agingassistant.com/wp-content/uploads/2024/06/Blog-Stock-Photos-3-300x251.png</a:t>
            </a:r>
            <a:r>
              <a:rPr lang="en-GB" sz="1200" dirty="0"/>
              <a:t> (Accessed: 20 November 2025 ).</a:t>
            </a:r>
          </a:p>
          <a:p>
            <a:endParaRPr lang="en-GB" sz="1200" dirty="0"/>
          </a:p>
          <a:p>
            <a:r>
              <a:rPr lang="en-GB" sz="1200" dirty="0"/>
              <a:t>Asthma and Lung UK (2024). Asthma + Lung UK | Home. Asthma &amp; Lung UK. Available at: </a:t>
            </a:r>
            <a:r>
              <a:rPr lang="en-GB" sz="1200" dirty="0">
                <a:hlinkClick r:id="rId3"/>
              </a:rPr>
              <a:t>https://www.asthmaandlung.org.uk/</a:t>
            </a:r>
            <a:r>
              <a:rPr lang="en-GB" sz="1200" dirty="0"/>
              <a:t>. (Accessed: 20 November 2025).</a:t>
            </a:r>
          </a:p>
          <a:p>
            <a:endParaRPr lang="en-GB" sz="1200" dirty="0"/>
          </a:p>
          <a:p>
            <a:r>
              <a:rPr lang="en-GB" sz="1200" dirty="0"/>
              <a:t>Bmj.com. (2025). Available at: </a:t>
            </a:r>
            <a:r>
              <a:rPr lang="en-GB" sz="1200" dirty="0">
                <a:hlinkClick r:id="rId4"/>
              </a:rPr>
              <a:t>https://thorax.bmj.com/content/thoraxjnl/74/9/898/F3.large.jpg?width=800&amp;height=600&amp;carousel=1</a:t>
            </a:r>
            <a:r>
              <a:rPr lang="en-GB" sz="1200" dirty="0"/>
              <a:t>  [Accessed 8 Dec. 2025].</a:t>
            </a:r>
          </a:p>
          <a:p>
            <a:endParaRPr lang="en-GB" sz="1200" dirty="0"/>
          </a:p>
          <a:p>
            <a:r>
              <a:rPr lang="en-GB" sz="1200" dirty="0"/>
              <a:t>Cruz, J., Marques, A. and Figueiredo, D. (2017). Impacts of COPD on Family Carers and Supportive interventions: a Narrative Review. Health &amp; Social Care in the Community, [online] 25(1), pp.11–25. Available at: </a:t>
            </a:r>
            <a:r>
              <a:rPr lang="en-GB" sz="1200" dirty="0">
                <a:hlinkClick r:id="rId5"/>
              </a:rPr>
              <a:t>https://doi.org/10.1111/hsc.12292</a:t>
            </a:r>
            <a:r>
              <a:rPr lang="en-GB" sz="1200" dirty="0"/>
              <a:t>. (Accessed: 20 November 2025).</a:t>
            </a:r>
          </a:p>
          <a:p>
            <a:endParaRPr lang="en-GB" sz="1200" dirty="0"/>
          </a:p>
          <a:p>
            <a:r>
              <a:rPr lang="en-GB" sz="1200" dirty="0"/>
              <a:t>Cancer Research UK (2024) </a:t>
            </a:r>
            <a:r>
              <a:rPr lang="en-GB" sz="1200" i="1" dirty="0"/>
              <a:t>Lung cancer statistics</a:t>
            </a:r>
            <a:r>
              <a:rPr lang="en-GB" sz="1200" dirty="0"/>
              <a:t>. Available at: </a:t>
            </a:r>
            <a:r>
              <a:rPr lang="en-GB" sz="1200" dirty="0">
                <a:hlinkClick r:id="rId6"/>
              </a:rPr>
              <a:t>https://www.cancerresearchuk.org/health-professional/cancer-statistics/statistics-by-cancer-type/lung-cancer</a:t>
            </a:r>
            <a:r>
              <a:rPr lang="en-GB" sz="1200" dirty="0"/>
              <a:t> (Accessed: 16 November 2025).</a:t>
            </a:r>
          </a:p>
          <a:p>
            <a:endParaRPr lang="en-GB" sz="1200" dirty="0"/>
          </a:p>
          <a:p>
            <a:r>
              <a:rPr lang="en-GB" sz="1200" dirty="0"/>
              <a:t>Department of Health and Social Care (DHSC) (2023) </a:t>
            </a:r>
            <a:r>
              <a:rPr lang="en-GB" sz="1200" i="1" dirty="0"/>
              <a:t>Smokefree 2030: Progress and Policy Action</a:t>
            </a:r>
            <a:r>
              <a:rPr lang="en-GB" sz="1200" dirty="0"/>
              <a:t>. Available at: </a:t>
            </a:r>
            <a:r>
              <a:rPr lang="en-GB" sz="1200" dirty="0">
                <a:hlinkClick r:id="rId7"/>
              </a:rPr>
              <a:t>https://www.gov.uk</a:t>
            </a:r>
            <a:r>
              <a:rPr lang="en-GB" sz="1200" dirty="0"/>
              <a:t> (Accessed: 20 November 2025).</a:t>
            </a:r>
          </a:p>
          <a:p>
            <a:endParaRPr lang="en-GB" sz="1200" dirty="0"/>
          </a:p>
          <a:p>
            <a:r>
              <a:rPr lang="en-GB" sz="1200" dirty="0"/>
              <a:t>Everyday Health (2025) </a:t>
            </a:r>
            <a:r>
              <a:rPr lang="en-GB" sz="1200" i="1" dirty="0"/>
              <a:t>COPD illustration – lungs and airways diagram</a:t>
            </a:r>
            <a:r>
              <a:rPr lang="en-GB" sz="1200" dirty="0"/>
              <a:t> [online image]. Available at: </a:t>
            </a:r>
            <a:r>
              <a:rPr lang="en-GB" sz="1200" dirty="0">
                <a:hlinkClick r:id="rId8"/>
              </a:rPr>
              <a:t>https://images.everydayhealth.com/images/2025-gateway-illustrations/eh-copd-gg-1440x810.png</a:t>
            </a:r>
            <a:r>
              <a:rPr lang="en-GB" sz="1200" dirty="0"/>
              <a:t> (Accessed: 06 December 2025).</a:t>
            </a:r>
          </a:p>
          <a:p>
            <a:endParaRPr lang="en-GB" sz="1200" dirty="0"/>
          </a:p>
          <a:p>
            <a:r>
              <a:rPr lang="en-GB" sz="1200" dirty="0"/>
              <a:t>Freepik.com. (2025). Available at: </a:t>
            </a:r>
            <a:r>
              <a:rPr lang="en-GB" sz="1200" dirty="0">
                <a:hlinkClick r:id="rId9"/>
              </a:rPr>
              <a:t>https://img.freepik.com/premium-psd/world-notobacco-day-creative-concept-stop-smoking-anti-smoking-day-banner-design_510654-781.jpg</a:t>
            </a:r>
            <a:r>
              <a:rPr lang="en-GB" sz="1200" dirty="0"/>
              <a:t>  [Accessed 8 Dec. 2025].</a:t>
            </a:r>
          </a:p>
          <a:p>
            <a:endParaRPr lang="en-GB" sz="1200" dirty="0"/>
          </a:p>
          <a:p>
            <a:r>
              <a:rPr lang="en-GB" sz="1200" dirty="0" err="1"/>
              <a:t>Freeflow</a:t>
            </a:r>
            <a:r>
              <a:rPr lang="en-GB" sz="1200" dirty="0"/>
              <a:t> Medical (2022) ACOS illustration. Available at: </a:t>
            </a:r>
            <a:r>
              <a:rPr lang="en-GB" sz="1200" dirty="0">
                <a:hlinkClick r:id="rId10"/>
              </a:rPr>
              <a:t>https://www.freeflowmedical.com/wp-content/uploads/2022/04/ffm_patients_img_acos.svg</a:t>
            </a:r>
            <a:r>
              <a:rPr lang="en-GB" sz="1200" dirty="0"/>
              <a:t>  (Accessed: 7 December 2025)</a:t>
            </a:r>
          </a:p>
          <a:p>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Health and Safety Executive (HSE)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mj-cs"/>
              </a:rPr>
              <a:t>Occupational lung disease prevention strategy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hlinkClick r:id="rId11"/>
              </a:rPr>
              <a:t>https://www.hse.gov.uk</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(Accessed: 21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Harvard T.H. Chan School of Public Health. (2025). Addressing the health care needs of undocumented seniors | Harvard T.H. Chan School of Public Health. [online]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hlinkClick r:id="rId12"/>
              </a:rPr>
              <a:t>https://hsph.harvard.edu/news/addressing-the-health-care-needs-of-undocumented-seniors/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(Accessed: 22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Healthcare Quality Improvement Partnership (HQIP) / National Respiratory Audit Programme (NRAP)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mj-cs"/>
              </a:rPr>
              <a:t>COPD Organisational Audit Report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hlinkClick r:id="rId13"/>
              </a:rPr>
              <a:t>https://www.rcp.ac.uk/projects/nrap</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(Accessed: 22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Healthy Lives, Healthy People (2011)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mj-cs"/>
              </a:rPr>
              <a:t>A Tobacco Control Plan for England</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hlinkClick r:id="rId14"/>
              </a:rPr>
              <a:t>https://assets.publishing.service.gov.uk/government/uploads/system/uploads/attachment_data/file/213757/dh_124960.pdf</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(Accessed: 23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House of Commons Library (2025)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mj-cs"/>
              </a:rPr>
              <a:t>Debate Pack: World COPD Day 2025</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hlinkClick r:id="rId15"/>
              </a:rPr>
              <a:t>https://commonslibrary.parliament.uk</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 (Accessed: 23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mj-cs"/>
              </a:rPr>
            </a:br>
            <a:endParaRPr lang="en-GB" sz="1200" dirty="0"/>
          </a:p>
          <a:p>
            <a:endParaRPr lang="en-GB"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9BC0E-86B9-AB4F-67FB-C3A3994B8394}"/>
              </a:ext>
            </a:extLst>
          </p:cNvPr>
          <p:cNvSpPr>
            <a:spLocks noGrp="1"/>
          </p:cNvSpPr>
          <p:nvPr>
            <p:ph type="title"/>
          </p:nvPr>
        </p:nvSpPr>
        <p:spPr>
          <a:xfrm>
            <a:off x="81281" y="172720"/>
            <a:ext cx="12110720" cy="6380479"/>
          </a:xfrm>
        </p:spPr>
        <p:txBody>
          <a:bodyPr/>
          <a:lstStyle/>
          <a:p>
            <a:pPr marL="0" marR="0" lvl="0" indent="0" algn="l" defTabSz="457200" rtl="0" eaLnBrk="0" fontAlgn="base" latinLnBrk="0" hangingPunct="0">
              <a:lnSpc>
                <a:spcPct val="100000"/>
              </a:lnSpc>
              <a:spcBef>
                <a:spcPct val="0"/>
              </a:spcBef>
              <a:spcAft>
                <a:spcPct val="0"/>
              </a:spcAft>
              <a:buClrTx/>
              <a:buSzTx/>
              <a:buFontTx/>
              <a:buNone/>
              <a:tabLst/>
              <a:defRPr/>
            </a:pP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Iheanacho, I., Zhang, S., King, D., Rizzo, M. and Ismaila, A.S. (2020). Economic burden of Chronic Obstructive Pulmonary Disease (COPD): A systematic literature review. International Journal of Chronic Obstructive Pulmonary Disease, Volume 15(15), pp.439–460.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doi</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2"/>
              </a:rPr>
              <a:t>https://doi.org/10.2147/copd.s234942</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(Accessed: 19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Lancashire &amp; South Cumbria Medicines Management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COPD Desktop Guideline v1.9.1</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3"/>
              </a:rPr>
              <a:t>https://www.lancashireandsouthcumbriaformulary.nhs.uk/docs/files/COPD%20Desktop%20Guideline%20v1.9.1.pdf</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(Accessed: 23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Louw, J.M., Marcus, T.S. and Hugo, J.F.M. (2017) ‘Patient- or person-centred practice in medicine? – A review of concepts,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African Journal of Primary Health Care &amp; Family Medicine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9(1). (Accessed:23 November 2025 ).</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b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Mayo Clinic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Lung Cancer – Symptoms and Causes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4"/>
              </a:rPr>
              <a:t>https://www.mayoclinic.org/diseases-conditions/lung-cancer/symptoms-causes/syc-20374620</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(Accessed: 23 November 2025 ).</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Moneywellness.com. (2025).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5"/>
              </a:rPr>
              <a:t>https://www.moneywellness.com/_next/image?url=https:%2F%2Fcdn.buttercms.com%2FSAF1ECnQrqvADQ8FkYN3&amp;w=3840&amp;q=75</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[Accessed 8 Dec.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r>
              <a:rPr lang="en-GB" sz="1200" dirty="0">
                <a:latin typeface="Arial" panose="020B0604020202020204" pitchFamily="34" charset="0"/>
                <a:cs typeface="Arial" panose="020B0604020202020204" pitchFamily="34" charset="0"/>
              </a:rPr>
              <a:t>NHS (2019) </a:t>
            </a:r>
            <a:r>
              <a:rPr lang="en-GB" sz="1200" i="1" dirty="0">
                <a:latin typeface="Arial" panose="020B0604020202020204" pitchFamily="34" charset="0"/>
                <a:cs typeface="Arial" panose="020B0604020202020204" pitchFamily="34" charset="0"/>
              </a:rPr>
              <a:t>Symptoms – Lung Cancer</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https://www.nhs.uk/conditions/lung-cancer/symptoms/</a:t>
            </a:r>
            <a:r>
              <a:rPr lang="en-GB" sz="1200" dirty="0">
                <a:latin typeface="Arial" panose="020B0604020202020204" pitchFamily="34" charset="0"/>
                <a:cs typeface="Arial" panose="020B0604020202020204" pitchFamily="34" charset="0"/>
              </a:rPr>
              <a:t> (Accessed:23 November 2025 ).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(2023) </a:t>
            </a:r>
            <a:r>
              <a:rPr lang="en-GB" sz="1200" i="1" dirty="0">
                <a:latin typeface="Arial" panose="020B0604020202020204" pitchFamily="34" charset="0"/>
                <a:cs typeface="Arial" panose="020B0604020202020204" pitchFamily="34" charset="0"/>
              </a:rPr>
              <a:t>Chronic obstructive pulmonary disease (COPD): Overview, Symptoms, Diagnosis &amp; Treatment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7"/>
              </a:rPr>
              <a:t>https://www.nhs.uk/conditions/chronic-obstructive-pulmonary-disease-copd</a:t>
            </a:r>
            <a:r>
              <a:rPr lang="en-GB" sz="1200" dirty="0">
                <a:latin typeface="Arial" panose="020B0604020202020204" pitchFamily="34" charset="0"/>
                <a:cs typeface="Arial" panose="020B0604020202020204" pitchFamily="34" charset="0"/>
              </a:rPr>
              <a:t> (Accessed:23 November 2025 ).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Digital (2024) </a:t>
            </a:r>
            <a:r>
              <a:rPr lang="en-GB" sz="1200" i="1" dirty="0">
                <a:latin typeface="Arial" panose="020B0604020202020204" pitchFamily="34" charset="0"/>
                <a:cs typeface="Arial" panose="020B0604020202020204" pitchFamily="34" charset="0"/>
              </a:rPr>
              <a:t>Quality and Outcomes Framework (QOF) 2023–24: COPD Prevalence Data</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8"/>
              </a:rPr>
              <a:t>https://digital.nhs.uk</a:t>
            </a:r>
            <a:r>
              <a:rPr lang="en-GB" sz="1200" dirty="0">
                <a:latin typeface="Arial" panose="020B0604020202020204" pitchFamily="34" charset="0"/>
                <a:cs typeface="Arial" panose="020B0604020202020204" pitchFamily="34" charset="0"/>
              </a:rPr>
              <a:t>(Accessed:23 November 2025 ).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England (2017) </a:t>
            </a:r>
            <a:r>
              <a:rPr lang="en-GB" sz="1200" i="1" dirty="0" err="1">
                <a:latin typeface="Arial" panose="020B0604020202020204" pitchFamily="34" charset="0"/>
                <a:cs typeface="Arial" panose="020B0604020202020204" pitchFamily="34" charset="0"/>
              </a:rPr>
              <a:t>RightCare</a:t>
            </a:r>
            <a:r>
              <a:rPr lang="en-GB" sz="1200" i="1" dirty="0">
                <a:latin typeface="Arial" panose="020B0604020202020204" pitchFamily="34" charset="0"/>
                <a:cs typeface="Arial" panose="020B0604020202020204" pitchFamily="34" charset="0"/>
              </a:rPr>
              <a:t> Pathway: COPD</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9"/>
              </a:rPr>
              <a:t>https://www.england.nhs.uk/rightcare/wp-content/uploads/sites/40/2017/12/nhs-rightcare-copd-pathway-v18.pdf</a:t>
            </a:r>
            <a:r>
              <a:rPr lang="en-GB" sz="1200" dirty="0">
                <a:latin typeface="Arial" panose="020B0604020202020204" pitchFamily="34" charset="0"/>
                <a:cs typeface="Arial" panose="020B0604020202020204" pitchFamily="34" charset="0"/>
              </a:rPr>
              <a:t> (Accessed:23 November 2025 ).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England (2023/24) </a:t>
            </a:r>
            <a:r>
              <a:rPr lang="en-GB" sz="1200" i="1" dirty="0">
                <a:latin typeface="Arial" panose="020B0604020202020204" pitchFamily="34" charset="0"/>
                <a:cs typeface="Arial" panose="020B0604020202020204" pitchFamily="34" charset="0"/>
              </a:rPr>
              <a:t>Personal Health Budgets Guidance</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0"/>
              </a:rPr>
              <a:t>https://www.england.nhs.uk</a:t>
            </a:r>
            <a:r>
              <a:rPr lang="en-GB" sz="1200" dirty="0">
                <a:latin typeface="Arial" panose="020B0604020202020204" pitchFamily="34" charset="0"/>
                <a:cs typeface="Arial" panose="020B0604020202020204" pitchFamily="34" charset="0"/>
              </a:rPr>
              <a:t> (Accessed:23 November 2025 ).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England (2024) </a:t>
            </a:r>
            <a:r>
              <a:rPr lang="en-GB" sz="1200" i="1" dirty="0">
                <a:latin typeface="Arial" panose="020B0604020202020204" pitchFamily="34" charset="0"/>
                <a:cs typeface="Arial" panose="020B0604020202020204" pitchFamily="34" charset="0"/>
              </a:rPr>
              <a:t>Pulmonary Rehabilitation Commissioning Standards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0"/>
              </a:rPr>
              <a:t>https://www.england.nhs.uk</a:t>
            </a:r>
            <a:r>
              <a:rPr lang="en-GB" sz="1200" dirty="0">
                <a:latin typeface="Arial" panose="020B0604020202020204" pitchFamily="34" charset="0"/>
                <a:cs typeface="Arial" panose="020B0604020202020204" pitchFamily="34" charset="0"/>
              </a:rPr>
              <a:t> (Accessed: 19 November 2025).</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England (2024) </a:t>
            </a:r>
            <a:r>
              <a:rPr lang="en-GB" sz="1200" i="1" dirty="0">
                <a:latin typeface="Arial" panose="020B0604020202020204" pitchFamily="34" charset="0"/>
                <a:cs typeface="Arial" panose="020B0604020202020204" pitchFamily="34" charset="0"/>
              </a:rPr>
              <a:t>Respiratory Disease and Long-Term Conditions Improvement Framework</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0"/>
              </a:rPr>
              <a:t>https://www.england.nhs.uk</a:t>
            </a:r>
            <a:r>
              <a:rPr lang="en-GB" sz="1200" dirty="0">
                <a:latin typeface="Arial" panose="020B0604020202020204" pitchFamily="34" charset="0"/>
                <a:cs typeface="Arial" panose="020B0604020202020204" pitchFamily="34" charset="0"/>
              </a:rPr>
              <a:t> (Accessed:23 November 2025 ).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National Institute for Health and Care Excellence (NICE) (2019) </a:t>
            </a:r>
            <a:r>
              <a:rPr lang="en-GB" sz="1200" i="1" dirty="0">
                <a:latin typeface="Arial" panose="020B0604020202020204" pitchFamily="34" charset="0"/>
                <a:cs typeface="Arial" panose="020B0604020202020204" pitchFamily="34" charset="0"/>
              </a:rPr>
              <a:t>NG122: Lung cancer: diagnosis and management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1"/>
              </a:rPr>
              <a:t>https://www.nice.org.uk/guidance/ng122</a:t>
            </a:r>
            <a:r>
              <a:rPr lang="en-GB" sz="1200" dirty="0">
                <a:latin typeface="Arial" panose="020B0604020202020204" pitchFamily="34" charset="0"/>
                <a:cs typeface="Arial" panose="020B0604020202020204" pitchFamily="34" charset="0"/>
              </a:rPr>
              <a:t> (Accessed: 23 November 2025 ).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(2024). What is Personalised Care? The Comprehensive Model and the Six Components - Happy Healthy Lives. Available at: </a:t>
            </a:r>
            <a:r>
              <a:rPr lang="en-GB" sz="1200" dirty="0">
                <a:latin typeface="Arial" panose="020B0604020202020204" pitchFamily="34" charset="0"/>
                <a:cs typeface="Arial" panose="020B0604020202020204" pitchFamily="34" charset="0"/>
                <a:hlinkClick r:id="rId12"/>
              </a:rPr>
              <a:t>https://www.happyhealthylives.uk/integrated-care-board/resources-and-services/personalising-care-for-our-people/what-is-personalised-care-the-comprehensive-model-and-the-six-components/</a:t>
            </a:r>
            <a:r>
              <a:rPr lang="en-GB" sz="1200" dirty="0">
                <a:latin typeface="Arial" panose="020B0604020202020204" pitchFamily="34" charset="0"/>
                <a:cs typeface="Arial" panose="020B0604020202020204" pitchFamily="34" charset="0"/>
              </a:rPr>
              <a:t>. (Accessed:23 November 2025 ).</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58342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E475F-7C1A-CCAB-C4F7-6E1A088F0A00}"/>
              </a:ext>
            </a:extLst>
          </p:cNvPr>
          <p:cNvSpPr>
            <a:spLocks noGrp="1"/>
          </p:cNvSpPr>
          <p:nvPr>
            <p:ph type="title"/>
          </p:nvPr>
        </p:nvSpPr>
        <p:spPr>
          <a:xfrm>
            <a:off x="91440" y="365125"/>
            <a:ext cx="11262360" cy="5710555"/>
          </a:xfrm>
        </p:spPr>
        <p:txBody>
          <a:bodyPr/>
          <a:lstStyle/>
          <a:p>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National Institute for Health and Care Excellence (NICE) (2023)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NG115: Chronic obstructive pulmonary disease in over 16s: diagnosis and management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2"/>
              </a:rPr>
              <a:t>https://www.nice.org.uk/guidance/ng115</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23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National Institute for Health and Care Excellence (NICE) (2025)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COPD: How common is it?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3"/>
              </a:rPr>
              <a:t>https://cks.nice.org.uk/topics/chronic-obstructive-pulmonary-disease/background-information/prevalence-incidence/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23 November 2025 ).</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State of the Nation Report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National Lung Cancer Audit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4"/>
              </a:rPr>
              <a:t>https://www.natcan.org.uk/wp-content/uploads/2025/07/NLCA-State-of-the-Nation-2024_16.05.24_V2.0.pdf</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23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Slideserve.com. (2025).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5"/>
              </a:rPr>
              <a:t>https://image1.slideserve.com/2257571/the-house-of-care-l.jpg</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8 Dec.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Sapey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E.,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Bafadhel</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M., Bolton, C.E., Wilkinson, T., Hurst, J.R. and Quint, J.K. (2019). Building toolkits for COPD exacerbations: lessons from the past and present. Thorax, [online] 74(9), pp.898–905.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doi</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6"/>
              </a:rPr>
              <a:t>https://doi.org/10.1136/thoraxjnl-2018-213035</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UK Health Security Agency (UKHSA) (2025)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Respiratory Disease Profile – Statistical Commentary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7"/>
              </a:rPr>
              <a:t>https://www.gov.uk</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23 November 2025 ).</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UKLCC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Where are we now? National Lung Cancer Audit – State of the Nation Report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8"/>
              </a:rPr>
              <a:t>https://www.uklcc.org.uk/blog/april-2024/where-are-we-now-findings-new-national-lung-cancer-audit-state-nation-report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(Accessed: 20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UK National Screening Committee (2022)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Lung cancer screening recommendations</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9"/>
              </a:rPr>
              <a:t>https://view-health-screening-recommendations.service.gov.uk/lung-cancer/</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(Accessed: 20 November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Unknown author (n.d.) [Untitled photograph]. Flickr.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10"/>
              </a:rPr>
              <a:t>https://live.staticflickr.com/65535/49086168136_36bfae6d72_b.jpg</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7 December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Unknown author (n.d.) Venn diagram showing COPD, chronic bronchitis, emphysema and asthma. Available from: (image provided by user) (Accessed: 7 December 2025).</a:t>
            </a:r>
            <a:b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World Health Organisation (2024)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Chronic Obstructive Pulmonary Disease (COPD) Fact Sheet</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Available at: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hlinkClick r:id="rId11"/>
              </a:rPr>
              <a:t>https://www.who.int/news-room/fact-sheets/detail/chronic-obstructive-pulmonary-disease-(copd)</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(Accessed: 20 November 2025).</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2297651"/>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4" ma:contentTypeDescription="Create a new document." ma:contentTypeScope="" ma:versionID="e9190a29fc3e4205f0aef4c73eac395d">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713f050323dea7ebb4b2d1a899ba37a3"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GenerationTime" minOccurs="0"/>
                <xsd:element ref="ns3:MediaServiceEventHashCode"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35F959F-2C91-478A-A856-9D34AA97B666}">
  <ds:schemaRefs>
    <ds:schemaRef ds:uri="http://schemas.microsoft.com/sharepoint/v3/contenttype/forms"/>
  </ds:schemaRefs>
</ds:datastoreItem>
</file>

<file path=customXml/itemProps2.xml><?xml version="1.0" encoding="utf-8"?>
<ds:datastoreItem xmlns:ds="http://schemas.openxmlformats.org/officeDocument/2006/customXml" ds:itemID="{19FC2FFC-26C0-47F0-85A4-492770933484}">
  <ds:schemaRefs>
    <ds:schemaRef ds:uri="da3f2772-8f1e-4acb-bd98-3a0ee892f48a"/>
    <ds:schemaRef ds:uri="http://schemas.microsoft.com/office/2006/documentManagement/types"/>
    <ds:schemaRef ds:uri="http://purl.org/dc/dcmitype/"/>
    <ds:schemaRef ds:uri="http://schemas.microsoft.com/office/2006/metadata/properties"/>
    <ds:schemaRef ds:uri="http://schemas.microsoft.com/office/infopath/2007/PartnerControls"/>
    <ds:schemaRef ds:uri="http://purl.org/dc/elements/1.1/"/>
    <ds:schemaRef ds:uri="http://schemas.openxmlformats.org/package/2006/metadata/core-properties"/>
    <ds:schemaRef ds:uri="0cb976d4-72d8-43fd-a100-21d54766e958"/>
    <ds:schemaRef ds:uri="http://www.w3.org/XML/1998/namespace"/>
    <ds:schemaRef ds:uri="http://purl.org/dc/terms/"/>
  </ds:schemaRefs>
</ds:datastoreItem>
</file>

<file path=customXml/itemProps3.xml><?xml version="1.0" encoding="utf-8"?>
<ds:datastoreItem xmlns:ds="http://schemas.openxmlformats.org/officeDocument/2006/customXml" ds:itemID="{2CDAD619-C888-4D6E-AB04-138B82C604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35757</TotalTime>
  <Words>3761</Words>
  <Application>Microsoft Office PowerPoint</Application>
  <PresentationFormat>Widescreen</PresentationFormat>
  <Paragraphs>169</Paragraphs>
  <Slides>21</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Aptos</vt:lpstr>
      <vt:lpstr>Arial</vt:lpstr>
      <vt:lpstr>Calibri</vt:lpstr>
      <vt:lpstr>Office Theme</vt:lpstr>
      <vt:lpstr>Programme: MSc Public Health and Social Care in Practice  Module: Community Care and Management of Longer-term Conditions    Module code: LCHS7003  Student name: Elena Draghici     Student ID: 2214911  Lecturer: Muhammed Khan </vt:lpstr>
      <vt:lpstr>Those with COPD often feel like they “can’t get enough air,” especially when they are active. This dyspnoea, over time, can impact the ability to do daily things such as walk, climb stairs or put on clothes (NICE, 2018).</vt:lpstr>
      <vt:lpstr>PowerPoint Presentation</vt:lpstr>
      <vt:lpstr>Aetiology (Causes)</vt:lpstr>
      <vt:lpstr>Prevalence</vt:lpstr>
      <vt:lpstr>Economic and Social Burden</vt:lpstr>
      <vt:lpstr>Initial Assessment &amp; Diagnosis</vt:lpstr>
      <vt:lpstr>The House of Care Model</vt:lpstr>
      <vt:lpstr>Management and Frameworks</vt:lpstr>
      <vt:lpstr>Treatment Options</vt:lpstr>
      <vt:lpstr>Comorbidities</vt:lpstr>
      <vt:lpstr>Prevention Strategies</vt:lpstr>
      <vt:lpstr>Role of Practice Nurses in COPD Care </vt:lpstr>
      <vt:lpstr>Skills, Values &amp; Behaviours for Co-Productive COPD Care</vt:lpstr>
      <vt:lpstr>Comprehensive Model of Personalised Care</vt:lpstr>
      <vt:lpstr>Key UK Reports &amp; National Policies</vt:lpstr>
      <vt:lpstr>Recommendations</vt:lpstr>
      <vt:lpstr>Conclusion</vt:lpstr>
      <vt:lpstr>References</vt:lpstr>
      <vt:lpstr>  Iheanacho, I., Zhang, S., King, D., Rizzo, M. and Ismaila, A.S. (2020). Economic burden of Chronic Obstructive Pulmonary Disease (COPD): A systematic literature review. International Journal of Chronic Obstructive Pulmonary Disease, Volume 15(15), pp.439–460. doi: https://doi.org/10.2147/copd.s234942. (Accessed: 19 November 2025)  Lancashire &amp; South Cumbria Medicines Management (2024) COPD Desktop Guideline v1.9.1. Available at: https://www.lancashireandsouthcumbriaformulary.nhs.uk/docs/files/COPD%20Desktop%20Guideline%20v1.9.1.pdf (Accessed: 23 November  2025).  Louw, J.M., Marcus, T.S. and Hugo, J.F.M. (2017) ‘Patient- or person-centred practice in medicine? – A review of concepts, African Journal of Primary Health Care &amp; Family Medicine, 9(1). (Accessed:23 November 2025 ).  Mayo Clinic (2024). Lung Cancer – Symptoms and Causes. Available at: https://www.mayoclinic.org/diseases-conditions/lung-cancer/symptoms-causes/syc-20374620 (Accessed: 23 November 2025 ).  Moneywellness.com. (2025). Available at: https://www.moneywellness.com/_next/image?url=https:%2F%2Fcdn.buttercms.com%2FSAF1ECnQrqvADQ8FkYN3&amp;w=3840&amp;q=75  [Accessed 8 Dec. 2025].  NHS (2019) Symptoms – Lung Cancer. Available at: https://www.nhs.uk/conditions/lung-cancer/symptoms/ (Accessed:23 November 2025 ).  NHS (2023) Chronic obstructive pulmonary disease (COPD): Overview, Symptoms, Diagnosis &amp; Treatment. Available at: https://www.nhs.uk/conditions/chronic-obstructive-pulmonary-disease-copd (Accessed:23 November 2025 ).  NHS Digital (2024) Quality and Outcomes Framework (QOF) 2023–24: COPD Prevalence Data. Available at: https://digital.nhs.uk(Accessed:23 November 2025 ).   NHS England (2017) RightCare Pathway: COPD. Available at: https://www.england.nhs.uk/rightcare/wp-content/uploads/sites/40/2017/12/nhs-rightcare-copd-pathway-v18.pdf (Accessed:23 November 2025 ).  NHS England (2023/24) Personal Health Budgets Guidance. Available at: https://www.england.nhs.uk (Accessed:23 November 2025 ).  NHS England (2024) Pulmonary Rehabilitation Commissioning Standards. Available at: https://www.england.nhs.uk (Accessed: 19 November 2025).  NHS England (2024) Respiratory Disease and Long-Term Conditions Improvement Framework. Available at: https://www.england.nhs.uk (Accessed:23 November 2025 ).  National Institute for Health and Care Excellence (NICE) (2019) NG122: Lung cancer: diagnosis and management. Available at: https://www.nice.org.uk/guidance/ng122 (Accessed: 23 November 2025 ).  NHS (2024). What is Personalised Care? The Comprehensive Model and the Six Components - Happy Healthy Lives. Available at: https://www.happyhealthylives.uk/integrated-care-board/resources-and-services/personalising-care-for-our-people/what-is-personalised-care-the-comprehensive-model-and-the-six-components/. (Accessed:23 November 2025 ). </vt:lpstr>
      <vt:lpstr>National Institute for Health and Care Excellence (NICE) (2023) NG115: Chronic obstructive pulmonary disease in over 16s: diagnosis and management. Available at: https://www.nice.org.uk/guidance/ng115 (Accessed: 23 November 2025).  National Institute for Health and Care Excellence (NICE) (2025) COPD: How common is it? Available at: https://cks.nice.org.uk/topics/chronic-obstructive-pulmonary-disease/background-information/prevalence-incidence/ (Accessed: 23 November 2025 ).  State of the Nation Report (2024) National Lung Cancer Audit. Available at: https://www.natcan.org.uk/wp-content/uploads/2025/07/NLCA-State-of-the-Nation-2024_16.05.24_V2.0.pdf (Accessed: 23 November 2025).  Slideserve.com. (2025). Available at: https://image1.slideserve.com/2257571/the-house-of-care-l.jpg  [Accessed 8 Dec. 2025].  Sapey, E., Bafadhel, M., Bolton, C.E., Wilkinson, T., Hurst, J.R. and Quint, J.K. (2019). Building toolkits for COPD exacerbations: lessons from the past and present. Thorax, [online] 74(9), pp.898–905. doi: https://doi.org/10.1136/thoraxjnl-2018-213035.   UK Health Security Agency (UKHSA) (2025) Respiratory Disease Profile – Statistical Commentary. Available at: https://www.gov.uk (Accessed: 23 November 2025 ).  UKLCC (2024). Where are we now? National Lung Cancer Audit – State of the Nation Report. Available at: https://www.uklcc.org.uk/blog/april-2024/where-are-we-now-findings-new-national-lung-cancer-audit-state-nation-report(Accessed: 20 November 2025).  UK National Screening Committee (2022) Lung cancer screening recommendations. Available at: https://view-health-screening-recommendations.service.gov.uk/lung-cancer/(Accessed: 20 November 2025).  Unknown author (n.d.) [Untitled photograph]. Flickr. Available at: https://live.staticflickr.com/65535/49086168136_36bfae6d72_b.jpg  (Accessed: 7 December 2025).  Unknown author (n.d.) Venn diagram showing COPD, chronic bronchitis, emphysema and asthma. Available from: (image provided by user) (Accessed: 7 December 2025).  World Health Organisation (2024) Chronic Obstructive Pulmonary Disease (COPD) Fact Sheet. Available at: https://www.who.int/news-room/fact-sheets/detail/chronic-obstructive-pulmonary-disease-(copd) (Accessed: 20 November 2025).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 Draghici (2214911)</dc:creator>
  <cp:lastModifiedBy>Elena Draghici (2214911)</cp:lastModifiedBy>
  <cp:revision>11</cp:revision>
  <dcterms:created xsi:type="dcterms:W3CDTF">2025-10-23T09:31:36Z</dcterms:created>
  <dcterms:modified xsi:type="dcterms:W3CDTF">2025-12-09T13:20:38Z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y fmtid="{D5CDD505-2E9C-101B-9397-08002B2CF9AE}" pid="3" name="_activity">
    <vt:lpwstr/>
  </property>
</Properties>
</file>