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70"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4660"/>
  </p:normalViewPr>
  <p:slideViewPr>
    <p:cSldViewPr snapToGrid="0">
      <p:cViewPr varScale="1">
        <p:scale>
          <a:sx n="71" d="100"/>
          <a:sy n="71" d="100"/>
        </p:scale>
        <p:origin x="86"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9F0C32-20D0-4648-8A5E-509095474C23}" type="datetimeFigureOut">
              <a:rPr lang="en-GB" smtClean="0"/>
              <a:t>03/02/2023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722189-9386-494D-84E3-C12BA85BB573}" type="slidenum">
              <a:rPr lang="en-GB" smtClean="0"/>
              <a:t>‹#›</a:t>
            </a:fld>
            <a:endParaRPr lang="en-GB"/>
          </a:p>
        </p:txBody>
      </p:sp>
    </p:spTree>
    <p:extLst>
      <p:ext uri="{BB962C8B-B14F-4D97-AF65-F5344CB8AC3E}">
        <p14:creationId xmlns:p14="http://schemas.microsoft.com/office/powerpoint/2010/main" val="2627437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Ritz Carlton London, located in Piccadilly, is one of the finest examples of the chain's offerings. The hotel was built in 1906 and boasted a long and rich history, having hosted royalty, politicians, and celebrities over the years. The hotel features a classic English style with marble flooring, high ceilings, ornate chandeliers, and plush furnishings. The guest rooms and suites are spacious and elegantly appointed, offering guests a luxurious and comfortable stay. Whether for business or leisure, the Ritz Carlton London promises to provide guests with a world-class stay that they will never forget (Ritz Carlton, 2023a).</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5722189-9386-494D-84E3-C12BA85BB573}" type="slidenum">
              <a:rPr lang="en-GB" smtClean="0"/>
              <a:t>4</a:t>
            </a:fld>
            <a:endParaRPr lang="en-GB"/>
          </a:p>
        </p:txBody>
      </p:sp>
    </p:spTree>
    <p:extLst>
      <p:ext uri="{BB962C8B-B14F-4D97-AF65-F5344CB8AC3E}">
        <p14:creationId xmlns:p14="http://schemas.microsoft.com/office/powerpoint/2010/main" val="3155437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Hospitality is an essential component of the hospitality industry, as it plays a significant role in creating a positive experience for guests. Good hospitality can lead to increased customer loyalty and repeat business. In the hospitality industry, hospitality encompasses everything from warm greetings to attentive service. It can be a competitive advantage in an industry where guests have many options to choose from. The success of any hospitality business depends on providing excellent hospitality and making guests feel at home (Jones and Comfort, 2020; </a:t>
            </a:r>
            <a:r>
              <a:rPr lang="en-GB" sz="1200" kern="1200" dirty="0" err="1">
                <a:solidFill>
                  <a:schemeClr val="tx1"/>
                </a:solidFill>
                <a:effectLst/>
                <a:latin typeface="+mn-lt"/>
                <a:ea typeface="+mn-ea"/>
                <a:cs typeface="+mn-cs"/>
              </a:rPr>
              <a:t>Ramgade</a:t>
            </a:r>
            <a:r>
              <a:rPr lang="en-GB" sz="1200" kern="1200" dirty="0">
                <a:solidFill>
                  <a:schemeClr val="tx1"/>
                </a:solidFill>
                <a:effectLst/>
                <a:latin typeface="+mn-lt"/>
                <a:ea typeface="+mn-ea"/>
                <a:cs typeface="+mn-cs"/>
              </a:rPr>
              <a:t> and Kumar, 2021).</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5722189-9386-494D-84E3-C12BA85BB573}" type="slidenum">
              <a:rPr lang="en-GB" smtClean="0"/>
              <a:t>5</a:t>
            </a:fld>
            <a:endParaRPr lang="en-GB"/>
          </a:p>
        </p:txBody>
      </p:sp>
    </p:spTree>
    <p:extLst>
      <p:ext uri="{BB962C8B-B14F-4D97-AF65-F5344CB8AC3E}">
        <p14:creationId xmlns:p14="http://schemas.microsoft.com/office/powerpoint/2010/main" val="1367628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hotel's reputation for offering world-class service and amenities, combined with its prime locations in major cities, makes it a popular destination for those seeking the ultimate in luxury travel. Therefore, the main consumers are business travellers and high-income families. The hotel's restaurants offer menus that feature fresh, local ingredients and are renowned for their exceptional cuisine among those looking for fine dining as well (Ritz Carlton, 2022).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5722189-9386-494D-84E3-C12BA85BB573}" type="slidenum">
              <a:rPr lang="en-GB" smtClean="0"/>
              <a:t>6</a:t>
            </a:fld>
            <a:endParaRPr lang="en-GB"/>
          </a:p>
        </p:txBody>
      </p:sp>
    </p:spTree>
    <p:extLst>
      <p:ext uri="{BB962C8B-B14F-4D97-AF65-F5344CB8AC3E}">
        <p14:creationId xmlns:p14="http://schemas.microsoft.com/office/powerpoint/2010/main" val="1905333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COVID-19 pandemic has had a profound impact on the hospitality industry in the UK, and as a result, it has changed the expectations of consumers when it comes to hotels. Guests are now looking for assurance that the hotel is taking extra precautions to keep them safe, such as regular cleaning and sanitising. Concerns about minimising physical contact and reducing the risk of transmission are also highlighted (Mehta et al., 2021).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5722189-9386-494D-84E3-C12BA85BB573}" type="slidenum">
              <a:rPr lang="en-GB" smtClean="0"/>
              <a:t>7</a:t>
            </a:fld>
            <a:endParaRPr lang="en-GB"/>
          </a:p>
        </p:txBody>
      </p:sp>
    </p:spTree>
    <p:extLst>
      <p:ext uri="{BB962C8B-B14F-4D97-AF65-F5344CB8AC3E}">
        <p14:creationId xmlns:p14="http://schemas.microsoft.com/office/powerpoint/2010/main" val="1727157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front-line workers are responsible for ensuring guests have a memorable and enjoyable experience during their stay. Guest services staff assist guests with the process of checking into and out of the hotel. Other functions include taking orders for room service and ensuring food and beverages are delivered promptly and accurately. When guests encounter problems during their stay, staff are responsible for resolving the issue promptly and professionally. Above all, the staff are expected to provide remarkable customer service at all times (</a:t>
            </a:r>
            <a:r>
              <a:rPr lang="en-GB" sz="1200" kern="1200" dirty="0" err="1">
                <a:solidFill>
                  <a:schemeClr val="tx1"/>
                </a:solidFill>
                <a:effectLst/>
                <a:latin typeface="+mn-lt"/>
                <a:ea typeface="+mn-ea"/>
                <a:cs typeface="+mn-cs"/>
              </a:rPr>
              <a:t>Ho</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5722189-9386-494D-84E3-C12BA85BB573}" type="slidenum">
              <a:rPr lang="en-GB" smtClean="0"/>
              <a:t>8</a:t>
            </a:fld>
            <a:endParaRPr lang="en-GB"/>
          </a:p>
        </p:txBody>
      </p:sp>
    </p:spTree>
    <p:extLst>
      <p:ext uri="{BB962C8B-B14F-4D97-AF65-F5344CB8AC3E}">
        <p14:creationId xmlns:p14="http://schemas.microsoft.com/office/powerpoint/2010/main" val="3777061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hotel is offering a range of facilities and services to ensure guests have an enjoyable and memorable stay. Each room is beautifully appointed and equipped with the latest amenities, including high-speed internet, flat-screen TVs, and comfortable bedding. The hotel also provides facilities for fine dining restaurants. The spas also feature fitness centres, saunas, and steam rooms to stay active and refreshed (Ritz Carlton, 2023b).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5722189-9386-494D-84E3-C12BA85BB573}" type="slidenum">
              <a:rPr lang="en-GB" smtClean="0"/>
              <a:t>9</a:t>
            </a:fld>
            <a:endParaRPr lang="en-GB"/>
          </a:p>
        </p:txBody>
      </p:sp>
    </p:spTree>
    <p:extLst>
      <p:ext uri="{BB962C8B-B14F-4D97-AF65-F5344CB8AC3E}">
        <p14:creationId xmlns:p14="http://schemas.microsoft.com/office/powerpoint/2010/main" val="21106905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Ritz Carlton is committed to making your stay as enjoyable and comfortable as possible. The hotels are equipped with the latest technology and are staffed by professional event planners. The hotels also offer a range of water activities, providing a fun and exciting way for guests to explore their surroundings. The concierge team is responsible for arranging transportation and booking tours and excursions (Ritz Carlton, 2021).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5722189-9386-494D-84E3-C12BA85BB573}" type="slidenum">
              <a:rPr lang="en-GB" smtClean="0"/>
              <a:t>10</a:t>
            </a:fld>
            <a:endParaRPr lang="en-GB"/>
          </a:p>
        </p:txBody>
      </p:sp>
    </p:spTree>
    <p:extLst>
      <p:ext uri="{BB962C8B-B14F-4D97-AF65-F5344CB8AC3E}">
        <p14:creationId xmlns:p14="http://schemas.microsoft.com/office/powerpoint/2010/main" val="20518315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hotel plays a crucial role in offering guests a comfortable and convenient place to stay during their travels. The scope of services offered by hotels varies greatly, from basic accommodations to comprehensive experiences. The focus is to provide guests with comfortable and convenient services and amenities designed to meet their individual needs and preferences. Ritz Carlton is preferred for quality services, well-maintained facilities, and a safe environment for guests (Annual Report, 2021).</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5722189-9386-494D-84E3-C12BA85BB573}" type="slidenum">
              <a:rPr lang="en-GB" smtClean="0"/>
              <a:t>11</a:t>
            </a:fld>
            <a:endParaRPr lang="en-GB"/>
          </a:p>
        </p:txBody>
      </p:sp>
    </p:spTree>
    <p:extLst>
      <p:ext uri="{BB962C8B-B14F-4D97-AF65-F5344CB8AC3E}">
        <p14:creationId xmlns:p14="http://schemas.microsoft.com/office/powerpoint/2010/main" val="34077523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Ritz Carlton exceeds customer expectations through its commitment to well-furnished accommodations. In other words, the hotel is dedicated to exceeding customer expectations through its commitment to bespoke services as well as environmentally responsible practices. The hotel has also emphasised minimising the impact through different initiatives such as reducing waste and conserving energy (</a:t>
            </a:r>
            <a:r>
              <a:rPr lang="en-GB" sz="1200" kern="1200" dirty="0" err="1">
                <a:solidFill>
                  <a:schemeClr val="tx1"/>
                </a:solidFill>
                <a:effectLst/>
                <a:latin typeface="+mn-lt"/>
                <a:ea typeface="+mn-ea"/>
                <a:cs typeface="+mn-cs"/>
              </a:rPr>
              <a:t>Kalra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5722189-9386-494D-84E3-C12BA85BB573}" type="slidenum">
              <a:rPr lang="en-GB" smtClean="0"/>
              <a:t>12</a:t>
            </a:fld>
            <a:endParaRPr lang="en-GB"/>
          </a:p>
        </p:txBody>
      </p:sp>
    </p:spTree>
    <p:extLst>
      <p:ext uri="{BB962C8B-B14F-4D97-AF65-F5344CB8AC3E}">
        <p14:creationId xmlns:p14="http://schemas.microsoft.com/office/powerpoint/2010/main" val="1243878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hotel chain and its staff are trained to provide attentive service to guests. One of the key factors in the success of the Ritz Carlton is its focus on creating a welcoming environment for guests. In this manner, the Ritz Carlton has become a leader in this field. </a:t>
            </a:r>
          </a:p>
          <a:p>
            <a:endParaRPr lang="en-GB" dirty="0"/>
          </a:p>
        </p:txBody>
      </p:sp>
      <p:sp>
        <p:nvSpPr>
          <p:cNvPr id="4" name="Slide Number Placeholder 3"/>
          <p:cNvSpPr>
            <a:spLocks noGrp="1"/>
          </p:cNvSpPr>
          <p:nvPr>
            <p:ph type="sldNum" sz="quarter" idx="10"/>
          </p:nvPr>
        </p:nvSpPr>
        <p:spPr/>
        <p:txBody>
          <a:bodyPr/>
          <a:lstStyle/>
          <a:p>
            <a:fld id="{15722189-9386-494D-84E3-C12BA85BB573}" type="slidenum">
              <a:rPr lang="en-GB" smtClean="0"/>
              <a:t>13</a:t>
            </a:fld>
            <a:endParaRPr lang="en-GB"/>
          </a:p>
        </p:txBody>
      </p:sp>
    </p:spTree>
    <p:extLst>
      <p:ext uri="{BB962C8B-B14F-4D97-AF65-F5344CB8AC3E}">
        <p14:creationId xmlns:p14="http://schemas.microsoft.com/office/powerpoint/2010/main" val="680732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2/3/2023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2/3/2023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2/3/2023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2/3/2023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2/3/2023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971DD-1125-C7AA-1A23-6F9536D1987F}"/>
              </a:ext>
            </a:extLst>
          </p:cNvPr>
          <p:cNvSpPr>
            <a:spLocks noGrp="1"/>
          </p:cNvSpPr>
          <p:nvPr>
            <p:ph type="title"/>
          </p:nvPr>
        </p:nvSpPr>
        <p:spPr/>
        <p:txBody>
          <a:bodyPr/>
          <a:lstStyle/>
          <a:p>
            <a:pPr algn="ctr"/>
            <a:r>
              <a:rPr lang="en-GB" b="1" dirty="0">
                <a:latin typeface="Times New Roman" panose="02020603050405020304" pitchFamily="18" charset="0"/>
                <a:ea typeface="Calibri" panose="020F0502020204030204" pitchFamily="34" charset="0"/>
              </a:rPr>
              <a:t>Presentation</a:t>
            </a:r>
            <a:endParaRPr lang="en-GB" dirty="0"/>
          </a:p>
        </p:txBody>
      </p:sp>
      <p:sp>
        <p:nvSpPr>
          <p:cNvPr id="3" name="Content Placeholder 2">
            <a:extLst>
              <a:ext uri="{FF2B5EF4-FFF2-40B4-BE49-F238E27FC236}">
                <a16:creationId xmlns:a16="http://schemas.microsoft.com/office/drawing/2014/main" id="{36826793-B085-4BD8-6CB3-F8DD77985783}"/>
              </a:ext>
            </a:extLst>
          </p:cNvPr>
          <p:cNvSpPr>
            <a:spLocks noGrp="1"/>
          </p:cNvSpPr>
          <p:nvPr>
            <p:ph idx="1"/>
          </p:nvPr>
        </p:nvSpPr>
        <p:spPr/>
        <p:txBody>
          <a:bodyPr>
            <a:normAutofit/>
          </a:bodyPr>
          <a:lstStyle/>
          <a:p>
            <a:pPr algn="ctr">
              <a:lnSpc>
                <a:spcPct val="150000"/>
              </a:lnSpc>
              <a:spcAft>
                <a:spcPts val="800"/>
              </a:spcAft>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Student Name: MARINA MIRABELA MOCANU</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Student ID number: 2215561</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ctr">
              <a:lnSpc>
                <a:spcPct val="150000"/>
              </a:lnSpc>
              <a:spcAft>
                <a:spcPts val="800"/>
              </a:spcAft>
              <a:buNone/>
            </a:pP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dirty="0">
                <a:latin typeface="Times New Roman" panose="02020603050405020304" pitchFamily="18" charset="0"/>
                <a:ea typeface="Calibri" panose="020F0502020204030204" pitchFamily="34" charset="0"/>
                <a:cs typeface="Times New Roman" panose="02020603050405020304" pitchFamily="18" charset="0"/>
              </a:rPr>
              <a:t> </a:t>
            </a:r>
            <a:r>
              <a:rPr lang="en-US" sz="2400" b="1" dirty="0">
                <a:latin typeface="Times New Roman" panose="02020603050405020304" pitchFamily="18" charset="0"/>
                <a:ea typeface="Calibri" panose="020F0502020204030204" pitchFamily="34" charset="0"/>
                <a:cs typeface="Times New Roman" panose="02020603050405020304" pitchFamily="18" charset="0"/>
              </a:rPr>
              <a:t>Hospitality and Guest Services (BMIH4003)</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US" sz="2400" b="1" dirty="0">
                <a:latin typeface="Times New Roman" panose="02020603050405020304" pitchFamily="18" charset="0"/>
                <a:ea typeface="Calibri" panose="020F0502020204030204" pitchFamily="34" charset="0"/>
                <a:cs typeface="Times New Roman" panose="02020603050405020304" pitchFamily="18" charset="0"/>
              </a:rPr>
              <a:t>Module Lead: LISA BASSLER</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985958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24">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6">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8">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30">
            <a:extLst>
              <a:ext uri="{FF2B5EF4-FFF2-40B4-BE49-F238E27FC236}">
                <a16:creationId xmlns:a16="http://schemas.microsoft.com/office/drawing/2014/main" id="{9FC936C0-4624-438D-BDD0-6B296BD6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5" name="Rectangle 32">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4" name="Picture 3" descr="Vintage buildings">
            <a:extLst>
              <a:ext uri="{FF2B5EF4-FFF2-40B4-BE49-F238E27FC236}">
                <a16:creationId xmlns:a16="http://schemas.microsoft.com/office/drawing/2014/main" id="{41553BA7-4D5E-C1C7-FCDC-D5C6E1E8CEEA}"/>
              </a:ext>
            </a:extLst>
          </p:cNvPr>
          <p:cNvPicPr>
            <a:picLocks noChangeAspect="1"/>
          </p:cNvPicPr>
          <p:nvPr/>
        </p:nvPicPr>
        <p:blipFill rotWithShape="1">
          <a:blip r:embed="rId2"/>
          <a:srcRect l="3225" t="21929" r="5866"/>
          <a:stretch/>
        </p:blipFill>
        <p:spPr>
          <a:xfrm>
            <a:off x="20" y="10"/>
            <a:ext cx="12191980" cy="6857990"/>
          </a:xfrm>
          <a:prstGeom prst="rect">
            <a:avLst/>
          </a:prstGeom>
        </p:spPr>
      </p:pic>
      <p:sp>
        <p:nvSpPr>
          <p:cNvPr id="46" name="Rectangle 34">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36">
            <a:extLst>
              <a:ext uri="{FF2B5EF4-FFF2-40B4-BE49-F238E27FC236}">
                <a16:creationId xmlns:a16="http://schemas.microsoft.com/office/drawing/2014/main" id="{9257916F-271C-4D56-AEDE-0309D1746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EC75C176-BB0F-4087-B339-FC37356C0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09599" y="4572000"/>
            <a:ext cx="10965141" cy="895244"/>
          </a:xfrm>
        </p:spPr>
        <p:txBody>
          <a:bodyPr vert="horz" lIns="91440" tIns="45720" rIns="91440" bIns="45720" rtlCol="0" anchor="b">
            <a:normAutofit/>
          </a:bodyPr>
          <a:lstStyle/>
          <a:p>
            <a:r>
              <a:rPr lang="en-US" sz="4000">
                <a:solidFill>
                  <a:srgbClr val="FFFFFF"/>
                </a:solidFill>
              </a:rPr>
              <a:t>Ritz Carlton Hotel</a:t>
            </a:r>
          </a:p>
        </p:txBody>
      </p:sp>
    </p:spTree>
    <p:extLst>
      <p:ext uri="{BB962C8B-B14F-4D97-AF65-F5344CB8AC3E}">
        <p14:creationId xmlns:p14="http://schemas.microsoft.com/office/powerpoint/2010/main" val="772861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200000"/>
              </a:lnSpc>
              <a:spcAft>
                <a:spcPts val="0"/>
              </a:spcAft>
            </a:pPr>
            <a:r>
              <a:rPr lang="en-GB" sz="2400" b="1" dirty="0">
                <a:latin typeface="Times New Roman" panose="02020603050405020304" pitchFamily="18" charset="0"/>
                <a:ea typeface="Calibri" panose="020F0502020204030204" pitchFamily="34" charset="0"/>
                <a:cs typeface="Times New Roman" panose="02020603050405020304" pitchFamily="18" charset="0"/>
              </a:rPr>
              <a:t>Table of Contents </a:t>
            </a:r>
            <a:endParaRPr lang="en-GB" sz="2400" dirty="0"/>
          </a:p>
        </p:txBody>
      </p:sp>
      <p:sp>
        <p:nvSpPr>
          <p:cNvPr id="3" name="Content Placeholder 2"/>
          <p:cNvSpPr>
            <a:spLocks noGrp="1"/>
          </p:cNvSpPr>
          <p:nvPr>
            <p:ph idx="1"/>
          </p:nvPr>
        </p:nvSpPr>
        <p:spPr>
          <a:xfrm>
            <a:off x="918649" y="2202267"/>
            <a:ext cx="11029615" cy="3678303"/>
          </a:xfrm>
        </p:spPr>
        <p:txBody>
          <a:bodyPr>
            <a:normAutofit fontScale="70000" lnSpcReduction="20000"/>
          </a:bodyPr>
          <a:lstStyle/>
          <a:p>
            <a:pPr algn="just">
              <a:lnSpc>
                <a:spcPct val="200000"/>
              </a:lnSpc>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Introduction to the Brand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Hospitality and Its Importance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Consumers of Ritz Carlton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Consumers’ Expectations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Role and Function of Guest Services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Nature of Guest Services and Facilities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Scope and Role and Guest Services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How is the Hotel Exceeding Guests' Expectations?</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0"/>
              </a:spcAft>
            </a:pPr>
            <a:r>
              <a:rPr lang="en-GB" dirty="0">
                <a:latin typeface="Times New Roman" panose="02020603050405020304" pitchFamily="18" charset="0"/>
                <a:ea typeface="Calibri" panose="020F0502020204030204" pitchFamily="34" charset="0"/>
                <a:cs typeface="Times New Roman" panose="02020603050405020304" pitchFamily="18" charset="0"/>
              </a:rPr>
              <a:t>Conclusion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46374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Times New Roman" panose="02020603050405020304" pitchFamily="18" charset="0"/>
                <a:ea typeface="Calibri" panose="020F0502020204030204" pitchFamily="34" charset="0"/>
              </a:rPr>
              <a:t>Introduction to the Hotel Brand </a:t>
            </a:r>
            <a:endParaRPr lang="en-GB" sz="2400" dirty="0"/>
          </a:p>
        </p:txBody>
      </p:sp>
      <p:sp>
        <p:nvSpPr>
          <p:cNvPr id="3" name="Content Placeholder 2"/>
          <p:cNvSpPr>
            <a:spLocks noGrp="1"/>
          </p:cNvSpPr>
          <p:nvPr>
            <p:ph idx="1"/>
          </p:nvPr>
        </p:nvSpPr>
        <p:spPr>
          <a:xfrm>
            <a:off x="581192" y="2180496"/>
            <a:ext cx="7433255" cy="3678303"/>
          </a:xfrm>
        </p:spPr>
        <p:txBody>
          <a:bodyPr/>
          <a:lstStyle/>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As a part of the Marriott Hotel chain, Ritz Carlton Hotel in the UK is a luxury hotel chain.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Renowned for its exceptional level of service, grand architecture, and attention to detail.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Built-in 1906 in Piccadilly London and boasts a long and rich history</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hotel is a popular destination for guests seeking a luxurious and memorable experience in the heart of London (Ritz Carlton, 2023a).</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1026" name="Picture 2" descr="THE RITZ LONDON - Updated 2023 Prices &amp; Hotel Reviews (Engl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4032" y="2937199"/>
            <a:ext cx="2886528" cy="2164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653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Times New Roman" panose="02020603050405020304" pitchFamily="18" charset="0"/>
                <a:ea typeface="Calibri" panose="020F0502020204030204" pitchFamily="34" charset="0"/>
              </a:rPr>
              <a:t>Hospitality and Its Importance </a:t>
            </a:r>
            <a:endParaRPr lang="en-GB" sz="2400" dirty="0"/>
          </a:p>
        </p:txBody>
      </p:sp>
      <p:sp>
        <p:nvSpPr>
          <p:cNvPr id="3" name="Content Placeholder 2"/>
          <p:cNvSpPr>
            <a:spLocks noGrp="1"/>
          </p:cNvSpPr>
          <p:nvPr>
            <p:ph idx="1"/>
          </p:nvPr>
        </p:nvSpPr>
        <p:spPr>
          <a:xfrm>
            <a:off x="3388659" y="2180496"/>
            <a:ext cx="8222148" cy="3678303"/>
          </a:xfrm>
        </p:spPr>
        <p:txBody>
          <a:bodyPr/>
          <a:lstStyle/>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Good hospitality can help establish a reputation for a hotel</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Hospitality refers to the welcoming and accommodating nature of staff towards guests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Hospitality is demonstrated through prompt room service and friendly behaviour from staff (</a:t>
            </a:r>
            <a:r>
              <a:rPr lang="en-GB" sz="1600" dirty="0" err="1">
                <a:latin typeface="Times New Roman" panose="02020603050405020304" pitchFamily="18" charset="0"/>
                <a:ea typeface="Calibri" panose="020F0502020204030204" pitchFamily="34" charset="0"/>
                <a:cs typeface="Times New Roman" panose="02020603050405020304" pitchFamily="18" charset="0"/>
              </a:rPr>
              <a:t>Ramgade</a:t>
            </a:r>
            <a:r>
              <a:rPr lang="en-GB" sz="1600" dirty="0">
                <a:latin typeface="Times New Roman" panose="02020603050405020304" pitchFamily="18" charset="0"/>
                <a:ea typeface="Calibri" panose="020F0502020204030204" pitchFamily="34" charset="0"/>
                <a:cs typeface="Times New Roman" panose="02020603050405020304" pitchFamily="18" charset="0"/>
              </a:rPr>
              <a:t> and Kumar, 2021)</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Welcoming, accommodating, and hospitable staff can help establish a strong relationship with guests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Further helps in creating a positive and memorable experience for guests (Jones and Comfort, 2020)</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2050" name="Picture 2" descr="Where next for the hospitality industry? | Hargreaves Lansdow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192" y="3404604"/>
            <a:ext cx="2478768" cy="1230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6020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200000"/>
              </a:lnSpc>
              <a:spcAft>
                <a:spcPts val="0"/>
              </a:spcAft>
            </a:pPr>
            <a:r>
              <a:rPr lang="en-GB" sz="2400" b="1" dirty="0">
                <a:latin typeface="Times New Roman" panose="02020603050405020304" pitchFamily="18" charset="0"/>
                <a:ea typeface="Calibri" panose="020F0502020204030204" pitchFamily="34" charset="0"/>
                <a:cs typeface="Times New Roman" panose="02020603050405020304" pitchFamily="18" charset="0"/>
              </a:rPr>
              <a:t>Main Consumers of Ritz Carlton </a:t>
            </a:r>
            <a:endParaRPr lang="en-GB" sz="2400" dirty="0"/>
          </a:p>
        </p:txBody>
      </p:sp>
      <p:sp>
        <p:nvSpPr>
          <p:cNvPr id="3" name="Content Placeholder 2"/>
          <p:cNvSpPr>
            <a:spLocks noGrp="1"/>
          </p:cNvSpPr>
          <p:nvPr>
            <p:ph idx="1"/>
          </p:nvPr>
        </p:nvSpPr>
        <p:spPr>
          <a:xfrm>
            <a:off x="581193" y="2180496"/>
            <a:ext cx="6734008" cy="3678303"/>
          </a:xfrm>
        </p:spPr>
        <p:txBody>
          <a:bodyPr>
            <a:normAutofit/>
          </a:bodyPr>
          <a:lstStyle/>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Ritz Carlton caters to a high-end and upscale clientele</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Attracting consumers who are looking for luxury and exceptional experiences.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target audience includes business travellers, well-to-do families, and leisure travellers.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Additionally, the Ritz Carlton appeals to those who appreciate fine dining (Ritz Carlton, 2022)</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GB" sz="1600" dirty="0"/>
          </a:p>
        </p:txBody>
      </p:sp>
      <p:pic>
        <p:nvPicPr>
          <p:cNvPr id="3074" name="Picture 2" descr="New Consumer Research on the ROI of Guest Experience - Business Text  Messaging and Customer Experience Platfor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00118" y="3230546"/>
            <a:ext cx="2883730" cy="1578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327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Times New Roman" panose="02020603050405020304" pitchFamily="18" charset="0"/>
                <a:ea typeface="Calibri" panose="020F0502020204030204" pitchFamily="34" charset="0"/>
              </a:rPr>
              <a:t>Consumers’ Expectations and Demands </a:t>
            </a:r>
            <a:endParaRPr lang="en-GB" sz="2400" dirty="0"/>
          </a:p>
        </p:txBody>
      </p:sp>
      <p:sp>
        <p:nvSpPr>
          <p:cNvPr id="3" name="Content Placeholder 2"/>
          <p:cNvSpPr>
            <a:spLocks noGrp="1"/>
          </p:cNvSpPr>
          <p:nvPr>
            <p:ph idx="1"/>
          </p:nvPr>
        </p:nvSpPr>
        <p:spPr/>
        <p:txBody>
          <a:bodyPr/>
          <a:lstStyle/>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Before the pandemic, guests valued luxury, comfort, and better experiences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Now, health and safety have become top priorities for many travellers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Another emphasis is on an increased focus on hygiene and cleanliness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desire for more flexible cancellation policies and booking options is also reported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Some guests are now seeking contactless experiences, such as mobile check-in (Mehta et al., 2021).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57961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Times New Roman" panose="02020603050405020304" pitchFamily="18" charset="0"/>
                <a:ea typeface="Calibri" panose="020F0502020204030204" pitchFamily="34" charset="0"/>
              </a:rPr>
              <a:t>Role and Function of Guest Services </a:t>
            </a:r>
            <a:endParaRPr lang="en-GB" sz="2400" dirty="0"/>
          </a:p>
        </p:txBody>
      </p:sp>
      <p:sp>
        <p:nvSpPr>
          <p:cNvPr id="3" name="Content Placeholder 2"/>
          <p:cNvSpPr>
            <a:spLocks noGrp="1"/>
          </p:cNvSpPr>
          <p:nvPr>
            <p:ph idx="1"/>
          </p:nvPr>
        </p:nvSpPr>
        <p:spPr>
          <a:xfrm>
            <a:off x="363478" y="2409096"/>
            <a:ext cx="8040293" cy="3678303"/>
          </a:xfrm>
        </p:spPr>
        <p:txBody>
          <a:bodyPr/>
          <a:lstStyle/>
          <a:p>
            <a:pPr marL="0" indent="0" algn="just">
              <a:lnSpc>
                <a:spcPct val="150000"/>
              </a:lnSpc>
              <a:spcAft>
                <a:spcPts val="0"/>
              </a:spcAft>
              <a:buNone/>
            </a:pPr>
            <a:r>
              <a:rPr lang="en-GB" sz="1600" dirty="0">
                <a:latin typeface="Times New Roman" panose="02020603050405020304" pitchFamily="18" charset="0"/>
                <a:ea typeface="Calibri" panose="020F0502020204030204" pitchFamily="34" charset="0"/>
                <a:cs typeface="Times New Roman" panose="02020603050405020304" pitchFamily="18" charset="0"/>
              </a:rPr>
              <a:t>Guest services play a crucial role in the hospitality industry. The guest services include,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Check-in and check-out</a:t>
            </a:r>
            <a:r>
              <a:rPr lang="en-GB" sz="1600" dirty="0">
                <a:latin typeface="Times New Roman" panose="02020603050405020304" pitchFamily="18" charset="0"/>
                <a:ea typeface="Calibri" panose="020F0502020204030204" pitchFamily="34" charset="0"/>
                <a:cs typeface="Times New Roman" panose="02020603050405020304" pitchFamily="18" charset="0"/>
              </a:rPr>
              <a:t> - verify the guest's identity, collect a payment, and provide information.</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Room service</a:t>
            </a:r>
            <a:r>
              <a:rPr lang="en-GB" sz="1600" dirty="0">
                <a:latin typeface="Times New Roman" panose="02020603050405020304" pitchFamily="18" charset="0"/>
                <a:ea typeface="Calibri" panose="020F0502020204030204" pitchFamily="34" charset="0"/>
                <a:cs typeface="Times New Roman" panose="02020603050405020304" pitchFamily="18" charset="0"/>
              </a:rPr>
              <a:t> - Staff are responsible for ensuring guests have everything they need in their rooms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Concierge services</a:t>
            </a:r>
            <a:r>
              <a:rPr lang="en-GB" sz="1600" dirty="0">
                <a:latin typeface="Times New Roman" panose="02020603050405020304" pitchFamily="18" charset="0"/>
                <a:ea typeface="Calibri" panose="020F0502020204030204" pitchFamily="34" charset="0"/>
                <a:cs typeface="Times New Roman" panose="02020603050405020304" pitchFamily="18" charset="0"/>
              </a:rPr>
              <a:t> - making dinner reservations, arranging transportation</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Customer service</a:t>
            </a:r>
            <a:r>
              <a:rPr lang="en-GB" sz="1600" dirty="0">
                <a:latin typeface="Times New Roman" panose="02020603050405020304" pitchFamily="18" charset="0"/>
                <a:ea typeface="Calibri" panose="020F0502020204030204" pitchFamily="34" charset="0"/>
                <a:cs typeface="Times New Roman" panose="02020603050405020304" pitchFamily="18" charset="0"/>
              </a:rPr>
              <a:t> – staff is expected to be friendly, helpful, and knowledgeable (</a:t>
            </a:r>
            <a:r>
              <a:rPr lang="en-GB" sz="1600" dirty="0" err="1">
                <a:latin typeface="Times New Roman" panose="02020603050405020304" pitchFamily="18" charset="0"/>
                <a:ea typeface="Calibri" panose="020F0502020204030204" pitchFamily="34" charset="0"/>
                <a:cs typeface="Times New Roman" panose="02020603050405020304" pitchFamily="18" charset="0"/>
              </a:rPr>
              <a:t>Ho</a:t>
            </a:r>
            <a:r>
              <a:rPr lang="en-GB" sz="1600" dirty="0">
                <a:latin typeface="Times New Roman" panose="02020603050405020304" pitchFamily="18" charset="0"/>
                <a:ea typeface="Calibri" panose="020F0502020204030204" pitchFamily="34" charset="0"/>
                <a:cs typeface="Times New Roman" panose="02020603050405020304" pitchFamily="18" charset="0"/>
              </a:rPr>
              <a:t> </a:t>
            </a:r>
            <a:r>
              <a:rPr lang="en-GB" sz="1600" i="1" dirty="0">
                <a:latin typeface="Times New Roman" panose="02020603050405020304" pitchFamily="18" charset="0"/>
                <a:ea typeface="Calibri" panose="020F0502020204030204" pitchFamily="34" charset="0"/>
                <a:cs typeface="Times New Roman" panose="02020603050405020304" pitchFamily="18" charset="0"/>
              </a:rPr>
              <a:t>et al.,</a:t>
            </a:r>
            <a:r>
              <a:rPr lang="en-GB" sz="1600" dirty="0">
                <a:latin typeface="Times New Roman" panose="02020603050405020304" pitchFamily="18" charset="0"/>
                <a:ea typeface="Calibri" panose="020F0502020204030204" pitchFamily="34" charset="0"/>
                <a:cs typeface="Times New Roman" panose="02020603050405020304" pitchFamily="18" charset="0"/>
              </a:rPr>
              <a:t> 2020)</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4" name="Picture 3"/>
          <p:cNvPicPr>
            <a:picLocks noChangeAspect="1"/>
          </p:cNvPicPr>
          <p:nvPr/>
        </p:nvPicPr>
        <p:blipFill>
          <a:blip r:embed="rId3"/>
          <a:stretch>
            <a:fillRect/>
          </a:stretch>
        </p:blipFill>
        <p:spPr>
          <a:xfrm>
            <a:off x="8712486" y="3020812"/>
            <a:ext cx="3126921" cy="2147861"/>
          </a:xfrm>
          <a:prstGeom prst="rect">
            <a:avLst/>
          </a:prstGeom>
        </p:spPr>
      </p:pic>
    </p:spTree>
    <p:extLst>
      <p:ext uri="{BB962C8B-B14F-4D97-AF65-F5344CB8AC3E}">
        <p14:creationId xmlns:p14="http://schemas.microsoft.com/office/powerpoint/2010/main" val="1728533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Times New Roman" panose="02020603050405020304" pitchFamily="18" charset="0"/>
                <a:ea typeface="Calibri" panose="020F0502020204030204" pitchFamily="34" charset="0"/>
              </a:rPr>
              <a:t>Nature of Guest Services and Facilities Offered by the Hotel </a:t>
            </a:r>
            <a:endParaRPr lang="en-GB" sz="2400" dirty="0"/>
          </a:p>
        </p:txBody>
      </p:sp>
      <p:sp>
        <p:nvSpPr>
          <p:cNvPr id="3" name="Content Placeholder 2"/>
          <p:cNvSpPr>
            <a:spLocks noGrp="1"/>
          </p:cNvSpPr>
          <p:nvPr>
            <p:ph idx="1"/>
          </p:nvPr>
        </p:nvSpPr>
        <p:spPr>
          <a:xfrm>
            <a:off x="766249" y="1908353"/>
            <a:ext cx="11029615" cy="3678303"/>
          </a:xfrm>
        </p:spPr>
        <p:txBody>
          <a:bodyPr/>
          <a:lstStyle/>
          <a:p>
            <a:pPr marL="0" indent="0" algn="just">
              <a:lnSpc>
                <a:spcPct val="150000"/>
              </a:lnSpc>
              <a:spcAft>
                <a:spcPts val="0"/>
              </a:spcAft>
              <a:buNone/>
            </a:pPr>
            <a:r>
              <a:rPr lang="en-GB" sz="1600" dirty="0">
                <a:latin typeface="Times New Roman" panose="02020603050405020304" pitchFamily="18" charset="0"/>
                <a:ea typeface="Calibri" panose="020F0502020204030204" pitchFamily="34" charset="0"/>
                <a:cs typeface="Times New Roman" panose="02020603050405020304" pitchFamily="18" charset="0"/>
              </a:rPr>
              <a:t>The Ritz Carlton hotel is known for its luxury hospitality</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Accommodations</a:t>
            </a:r>
            <a:r>
              <a:rPr lang="en-GB" sz="1600" dirty="0">
                <a:latin typeface="Times New Roman" panose="02020603050405020304" pitchFamily="18" charset="0"/>
                <a:ea typeface="Calibri" panose="020F0502020204030204" pitchFamily="34" charset="0"/>
                <a:cs typeface="Times New Roman" panose="02020603050405020304" pitchFamily="18" charset="0"/>
              </a:rPr>
              <a:t> - Ritz Carlton hotels offer a range of rooms and suites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Standard rooms to spacious presidential suites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Dining</a:t>
            </a:r>
            <a:r>
              <a:rPr lang="en-GB" sz="1600" dirty="0">
                <a:latin typeface="Times New Roman" panose="02020603050405020304" pitchFamily="18" charset="0"/>
                <a:ea typeface="Calibri" panose="020F0502020204030204" pitchFamily="34" charset="0"/>
                <a:cs typeface="Times New Roman" panose="02020603050405020304" pitchFamily="18" charset="0"/>
              </a:rPr>
              <a:t> - Offer a variety of dining options, including local and international cuisines.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Spa and wellness</a:t>
            </a:r>
            <a:r>
              <a:rPr lang="en-GB" sz="1600" dirty="0">
                <a:latin typeface="Times New Roman" panose="02020603050405020304" pitchFamily="18" charset="0"/>
                <a:ea typeface="Calibri" panose="020F0502020204030204" pitchFamily="34" charset="0"/>
                <a:cs typeface="Times New Roman" panose="02020603050405020304" pitchFamily="18" charset="0"/>
              </a:rPr>
              <a:t> - Feature world-class spas, treatments, massages, and beauty services (Ritz Carlton, 2023b)</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p:cNvPicPr>
            <a:picLocks noChangeAspect="1"/>
          </p:cNvPicPr>
          <p:nvPr/>
        </p:nvPicPr>
        <p:blipFill>
          <a:blip r:embed="rId3"/>
          <a:stretch>
            <a:fillRect/>
          </a:stretch>
        </p:blipFill>
        <p:spPr>
          <a:xfrm>
            <a:off x="2973841" y="4995844"/>
            <a:ext cx="5941559" cy="1725909"/>
          </a:xfrm>
          <a:prstGeom prst="rect">
            <a:avLst/>
          </a:prstGeom>
        </p:spPr>
      </p:pic>
    </p:spTree>
    <p:extLst>
      <p:ext uri="{BB962C8B-B14F-4D97-AF65-F5344CB8AC3E}">
        <p14:creationId xmlns:p14="http://schemas.microsoft.com/office/powerpoint/2010/main" val="1783230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400" b="1" dirty="0">
                <a:solidFill>
                  <a:prstClr val="white"/>
                </a:solidFill>
                <a:latin typeface="Times New Roman" panose="02020603050405020304" pitchFamily="18" charset="0"/>
                <a:ea typeface="Calibri" panose="020F0502020204030204" pitchFamily="34" charset="0"/>
              </a:rPr>
              <a:t>Nature of Guest Services and Facilities Offered by the Hotel </a:t>
            </a:r>
            <a:endParaRPr lang="en-GB" dirty="0"/>
          </a:p>
        </p:txBody>
      </p:sp>
      <p:sp>
        <p:nvSpPr>
          <p:cNvPr id="3" name="Content Placeholder 2"/>
          <p:cNvSpPr>
            <a:spLocks noGrp="1"/>
          </p:cNvSpPr>
          <p:nvPr>
            <p:ph idx="1"/>
          </p:nvPr>
        </p:nvSpPr>
        <p:spPr>
          <a:xfrm>
            <a:off x="581192" y="2180496"/>
            <a:ext cx="5862639" cy="3678303"/>
          </a:xfrm>
        </p:spPr>
        <p:txBody>
          <a:bodyPr>
            <a:normAutofit/>
          </a:bodyPr>
          <a:lstStyle/>
          <a:p>
            <a:pPr marL="342900" lvl="0" indent="-342900" algn="just">
              <a:lnSpc>
                <a:spcPct val="150000"/>
              </a:lnSpc>
              <a:spcAft>
                <a:spcPts val="0"/>
              </a:spcAft>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Meetings and events</a:t>
            </a:r>
            <a:r>
              <a:rPr lang="en-GB" sz="1600" dirty="0">
                <a:latin typeface="Times New Roman" panose="02020603050405020304" pitchFamily="18" charset="0"/>
                <a:ea typeface="Calibri" panose="020F0502020204030204" pitchFamily="34" charset="0"/>
                <a:cs typeface="Times New Roman" panose="02020603050405020304" pitchFamily="18" charset="0"/>
              </a:rPr>
              <a:t> - Offer a range of meeting and event spaces, from intimate boardrooms to grand ballrooms.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Pool facilities</a:t>
            </a:r>
            <a:r>
              <a:rPr lang="en-GB" sz="1600" dirty="0">
                <a:latin typeface="Times New Roman" panose="02020603050405020304" pitchFamily="18" charset="0"/>
                <a:ea typeface="Calibri" panose="020F0502020204030204" pitchFamily="34" charset="0"/>
                <a:cs typeface="Times New Roman" panose="02020603050405020304" pitchFamily="18" charset="0"/>
              </a:rPr>
              <a:t> - offer guests access to outdoor pools, lounges, and beach clubs.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b="1" dirty="0">
                <a:latin typeface="Times New Roman" panose="02020603050405020304" pitchFamily="18" charset="0"/>
                <a:ea typeface="Calibri" panose="020F0502020204030204" pitchFamily="34" charset="0"/>
                <a:cs typeface="Times New Roman" panose="02020603050405020304" pitchFamily="18" charset="0"/>
              </a:rPr>
              <a:t>Concierge services</a:t>
            </a:r>
            <a:r>
              <a:rPr lang="en-GB" sz="1600" dirty="0">
                <a:latin typeface="Times New Roman" panose="02020603050405020304" pitchFamily="18" charset="0"/>
                <a:ea typeface="Calibri" panose="020F0502020204030204" pitchFamily="34" charset="0"/>
                <a:cs typeface="Times New Roman" panose="02020603050405020304" pitchFamily="18" charset="0"/>
              </a:rPr>
              <a:t> - available 24/7 to assist guests with any requests they may have (Ritz Carlton, 2021)</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611836" y="3241453"/>
            <a:ext cx="3578679" cy="1556388"/>
          </a:xfrm>
          <a:prstGeom prst="rect">
            <a:avLst/>
          </a:prstGeom>
        </p:spPr>
      </p:pic>
    </p:spTree>
    <p:extLst>
      <p:ext uri="{BB962C8B-B14F-4D97-AF65-F5344CB8AC3E}">
        <p14:creationId xmlns:p14="http://schemas.microsoft.com/office/powerpoint/2010/main" val="1846286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Times New Roman" panose="02020603050405020304" pitchFamily="18" charset="0"/>
                <a:ea typeface="Calibri" panose="020F0502020204030204" pitchFamily="34" charset="0"/>
              </a:rPr>
              <a:t>Scope and Role and Guest Services Offered by the Hotel</a:t>
            </a:r>
            <a:endParaRPr lang="en-GB" sz="2400" dirty="0"/>
          </a:p>
        </p:txBody>
      </p:sp>
      <p:sp>
        <p:nvSpPr>
          <p:cNvPr id="3" name="Content Placeholder 2"/>
          <p:cNvSpPr>
            <a:spLocks noGrp="1"/>
          </p:cNvSpPr>
          <p:nvPr>
            <p:ph idx="1"/>
          </p:nvPr>
        </p:nvSpPr>
        <p:spPr/>
        <p:txBody>
          <a:bodyPr/>
          <a:lstStyle/>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scope of the Ritz Carlton's services extends to providing luxurious accommodations.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aim is to deliver personalised and attentive services that cater to individual needs and preferences.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Ritz Carlton also offers a range of recreational activities, thereby attracting consumers accordingly.</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services show Ritz Carlton's promise to deliver an unforgettable experience (Annual Report, 2021)</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4098" name="Picture 2" descr="Understanding Customer Service Roles and Responsibilities | Blog | Hiv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8578" y="4919602"/>
            <a:ext cx="2825993" cy="15029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6106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200000"/>
              </a:lnSpc>
              <a:spcAft>
                <a:spcPts val="0"/>
              </a:spcAft>
            </a:pPr>
            <a:r>
              <a:rPr lang="en-GB" sz="2400" b="1" dirty="0">
                <a:latin typeface="Times New Roman" panose="02020603050405020304" pitchFamily="18" charset="0"/>
                <a:ea typeface="Calibri" panose="020F0502020204030204" pitchFamily="34" charset="0"/>
                <a:cs typeface="Times New Roman" panose="02020603050405020304" pitchFamily="18" charset="0"/>
              </a:rPr>
              <a:t>How the Hotel is Exceeding Guests' Expectations?</a:t>
            </a:r>
            <a:endParaRPr lang="en-GB" sz="2400" dirty="0"/>
          </a:p>
        </p:txBody>
      </p:sp>
      <p:sp>
        <p:nvSpPr>
          <p:cNvPr id="3" name="Content Placeholder 2"/>
          <p:cNvSpPr>
            <a:spLocks noGrp="1"/>
          </p:cNvSpPr>
          <p:nvPr>
            <p:ph idx="1"/>
          </p:nvPr>
        </p:nvSpPr>
        <p:spPr>
          <a:xfrm>
            <a:off x="581192" y="2180496"/>
            <a:ext cx="7093237" cy="3678303"/>
          </a:xfrm>
        </p:spPr>
        <p:txBody>
          <a:bodyPr/>
          <a:lstStyle/>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Ritz Carlton is known for its commitment to delivering extraordinary experiences.</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The hotel goes above and beyond to exceed customer expectations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Places a strong emphasis on personalised service.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Committed to sustainability and environmental responsibility</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Takes steps to minimise the impact on the environment through different initiatives such as reducing waste and conserving energy (</a:t>
            </a:r>
            <a:r>
              <a:rPr lang="en-GB" sz="1600" dirty="0" err="1">
                <a:latin typeface="Times New Roman" panose="02020603050405020304" pitchFamily="18" charset="0"/>
                <a:ea typeface="Calibri" panose="020F0502020204030204" pitchFamily="34" charset="0"/>
                <a:cs typeface="Times New Roman" panose="02020603050405020304" pitchFamily="18" charset="0"/>
              </a:rPr>
              <a:t>Kalra</a:t>
            </a:r>
            <a:r>
              <a:rPr lang="en-GB" sz="1600" dirty="0">
                <a:latin typeface="Times New Roman" panose="02020603050405020304" pitchFamily="18" charset="0"/>
                <a:ea typeface="Calibri" panose="020F0502020204030204" pitchFamily="34" charset="0"/>
                <a:cs typeface="Times New Roman" panose="02020603050405020304" pitchFamily="18" charset="0"/>
              </a:rPr>
              <a:t> </a:t>
            </a:r>
            <a:r>
              <a:rPr lang="en-GB" sz="1600" i="1" dirty="0">
                <a:latin typeface="Times New Roman" panose="02020603050405020304" pitchFamily="18" charset="0"/>
                <a:ea typeface="Calibri" panose="020F0502020204030204" pitchFamily="34" charset="0"/>
                <a:cs typeface="Times New Roman" panose="02020603050405020304" pitchFamily="18" charset="0"/>
              </a:rPr>
              <a:t>et al.,</a:t>
            </a:r>
            <a:r>
              <a:rPr lang="en-GB" sz="1600" dirty="0">
                <a:latin typeface="Times New Roman" panose="02020603050405020304" pitchFamily="18" charset="0"/>
                <a:ea typeface="Calibri" panose="020F0502020204030204" pitchFamily="34" charset="0"/>
                <a:cs typeface="Times New Roman" panose="02020603050405020304" pitchFamily="18" charset="0"/>
              </a:rPr>
              <a:t> 2020).</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122" name="Picture 2" descr="How the Ritz Carlton Delivers Emotional Intelligence for Exceptional Customer  Service - Steve Gutzl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5689" y="3010790"/>
            <a:ext cx="3049545" cy="2017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55552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Times New Roman" panose="02020603050405020304" pitchFamily="18" charset="0"/>
                <a:ea typeface="Calibri" panose="020F0502020204030204" pitchFamily="34" charset="0"/>
              </a:rPr>
              <a:t>Conclusion </a:t>
            </a:r>
            <a:endParaRPr lang="en-GB" sz="2400" dirty="0"/>
          </a:p>
        </p:txBody>
      </p:sp>
      <p:sp>
        <p:nvSpPr>
          <p:cNvPr id="3" name="Content Placeholder 2"/>
          <p:cNvSpPr>
            <a:spLocks noGrp="1"/>
          </p:cNvSpPr>
          <p:nvPr>
            <p:ph idx="1"/>
          </p:nvPr>
        </p:nvSpPr>
        <p:spPr>
          <a:xfrm>
            <a:off x="1245220" y="2169610"/>
            <a:ext cx="11029615" cy="3678303"/>
          </a:xfrm>
        </p:spPr>
        <p:txBody>
          <a:bodyPr>
            <a:normAutofit/>
          </a:bodyPr>
          <a:lstStyle/>
          <a:p>
            <a:pPr marL="342900" lvl="0" indent="-342900" algn="just">
              <a:lnSpc>
                <a:spcPct val="20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Hospitality is a critical component of the industry</a:t>
            </a:r>
          </a:p>
          <a:p>
            <a:pPr marL="342900" lvl="0" indent="-342900" algn="just">
              <a:lnSpc>
                <a:spcPct val="20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Includes the provision of friendly and gracious service</a:t>
            </a:r>
          </a:p>
          <a:p>
            <a:pPr marL="342900" lvl="0" indent="-342900" algn="just">
              <a:lnSpc>
                <a:spcPct val="20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Ritz Carlton is a leader in the hospitality industry </a:t>
            </a:r>
          </a:p>
          <a:p>
            <a:pPr marL="342900" lvl="0" indent="-342900" algn="just">
              <a:lnSpc>
                <a:spcPct val="20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hotel has set a high standard for customer service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146" name="Picture 2" descr="The Ritz Carlton: Ladies and Gentlemen, Serving Ladies and Gentlemen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0518" y="3276600"/>
            <a:ext cx="2637375" cy="1814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484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appy National Thank You Day! - Inventionlan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6232" y="2217992"/>
            <a:ext cx="5809796" cy="2541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6280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p:txBody>
          <a:bodyPr>
            <a:noAutofit/>
          </a:bodyPr>
          <a:lstStyle/>
          <a:p>
            <a:pPr marL="457200" indent="-457200" algn="just">
              <a:lnSpc>
                <a:spcPct val="150000"/>
              </a:lnSpc>
              <a:spcAft>
                <a:spcPts val="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Annual Report, 2021. </a:t>
            </a:r>
            <a:r>
              <a:rPr lang="en-GB" sz="1000" i="1" dirty="0">
                <a:latin typeface="Times New Roman" panose="02020603050405020304" pitchFamily="18" charset="0"/>
                <a:ea typeface="Calibri" panose="020F0502020204030204" pitchFamily="34" charset="0"/>
                <a:cs typeface="Times New Roman" panose="02020603050405020304" pitchFamily="18" charset="0"/>
              </a:rPr>
              <a:t>Investor relations</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Marriott International. Available at: &lt;https://marriott.gcs-web.com/&gt; [Accessed 30 Jan. 2023]. </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Ho</a:t>
            </a:r>
            <a:r>
              <a:rPr lang="en-GB" sz="1000" dirty="0">
                <a:latin typeface="Times New Roman" panose="02020603050405020304" pitchFamily="18" charset="0"/>
                <a:ea typeface="Calibri" panose="020F0502020204030204" pitchFamily="34" charset="0"/>
                <a:cs typeface="Times New Roman" panose="02020603050405020304" pitchFamily="18" charset="0"/>
              </a:rPr>
              <a:t>, T.H., </a:t>
            </a:r>
            <a:r>
              <a:rPr lang="en-GB" sz="1000" dirty="0" err="1">
                <a:latin typeface="Times New Roman" panose="02020603050405020304" pitchFamily="18" charset="0"/>
                <a:ea typeface="Calibri" panose="020F0502020204030204" pitchFamily="34" charset="0"/>
                <a:cs typeface="Times New Roman" panose="02020603050405020304" pitchFamily="18" charset="0"/>
              </a:rPr>
              <a:t>Tojib</a:t>
            </a:r>
            <a:r>
              <a:rPr lang="en-GB" sz="1000" dirty="0">
                <a:latin typeface="Times New Roman" panose="02020603050405020304" pitchFamily="18" charset="0"/>
                <a:ea typeface="Calibri" panose="020F0502020204030204" pitchFamily="34" charset="0"/>
                <a:cs typeface="Times New Roman" panose="02020603050405020304" pitchFamily="18" charset="0"/>
              </a:rPr>
              <a:t>, D.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Tsarenko</a:t>
            </a:r>
            <a:r>
              <a:rPr lang="en-GB" sz="1000" dirty="0">
                <a:latin typeface="Times New Roman" panose="02020603050405020304" pitchFamily="18" charset="0"/>
                <a:ea typeface="Calibri" panose="020F0502020204030204" pitchFamily="34" charset="0"/>
                <a:cs typeface="Times New Roman" panose="02020603050405020304" pitchFamily="18" charset="0"/>
              </a:rPr>
              <a:t>, Y., 2020. Human staff vs. service robot </a:t>
            </a:r>
            <a:r>
              <a:rPr lang="en-GB" sz="1000" dirty="0" err="1">
                <a:latin typeface="Times New Roman" panose="02020603050405020304" pitchFamily="18" charset="0"/>
                <a:ea typeface="Calibri" panose="020F0502020204030204" pitchFamily="34" charset="0"/>
                <a:cs typeface="Times New Roman" panose="02020603050405020304" pitchFamily="18" charset="0"/>
              </a:rPr>
              <a:t>vs</a:t>
            </a:r>
            <a:r>
              <a:rPr lang="en-GB" sz="1000" dirty="0">
                <a:latin typeface="Times New Roman" panose="02020603050405020304" pitchFamily="18" charset="0"/>
                <a:ea typeface="Calibri" panose="020F0502020204030204" pitchFamily="34" charset="0"/>
                <a:cs typeface="Times New Roman" panose="02020603050405020304" pitchFamily="18" charset="0"/>
              </a:rPr>
              <a:t> fellow customer: Does it matter who helps your customer following a service failure incident? </a:t>
            </a:r>
            <a:r>
              <a:rPr lang="en-GB" sz="1000" i="1" dirty="0">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87</a:t>
            </a:r>
            <a:r>
              <a:rPr lang="en-GB" sz="1000" dirty="0">
                <a:latin typeface="Times New Roman" panose="02020603050405020304" pitchFamily="18" charset="0"/>
                <a:ea typeface="Calibri" panose="020F0502020204030204" pitchFamily="34" charset="0"/>
                <a:cs typeface="Times New Roman" panose="02020603050405020304" pitchFamily="18" charset="0"/>
              </a:rPr>
              <a:t>, p.102501.</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Jones, P. and Comfort, D., 2020. The COVID-19 crisis and sustainability in the hospitality industry. </a:t>
            </a:r>
            <a:r>
              <a:rPr lang="en-GB" sz="1000" i="1" dirty="0">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32</a:t>
            </a:r>
            <a:r>
              <a:rPr lang="en-GB" sz="1000" dirty="0">
                <a:latin typeface="Times New Roman" panose="02020603050405020304" pitchFamily="18" charset="0"/>
                <a:ea typeface="Calibri" panose="020F0502020204030204" pitchFamily="34" charset="0"/>
                <a:cs typeface="Times New Roman" panose="02020603050405020304" pitchFamily="18" charset="0"/>
              </a:rPr>
              <a:t>(10), pp.3037-3050.</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Kalra</a:t>
            </a:r>
            <a:r>
              <a:rPr lang="en-GB" sz="1000" dirty="0">
                <a:latin typeface="Times New Roman" panose="02020603050405020304" pitchFamily="18" charset="0"/>
                <a:ea typeface="Calibri" panose="020F0502020204030204" pitchFamily="34" charset="0"/>
                <a:cs typeface="Times New Roman" panose="02020603050405020304" pitchFamily="18" charset="0"/>
              </a:rPr>
              <a:t>, D., Ghazal, T.M.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Afifi</a:t>
            </a:r>
            <a:r>
              <a:rPr lang="en-GB" sz="1000" dirty="0">
                <a:latin typeface="Times New Roman" panose="02020603050405020304" pitchFamily="18" charset="0"/>
                <a:ea typeface="Calibri" panose="020F0502020204030204" pitchFamily="34" charset="0"/>
                <a:cs typeface="Times New Roman" panose="02020603050405020304" pitchFamily="18" charset="0"/>
              </a:rPr>
              <a:t>, M.A., 2020. Integration of collaboration systems in hospitality management as a comprehensive solution. </a:t>
            </a:r>
            <a:r>
              <a:rPr lang="en-GB" sz="1000" i="1" dirty="0">
                <a:latin typeface="Times New Roman" panose="02020603050405020304" pitchFamily="18" charset="0"/>
                <a:ea typeface="Calibri" panose="020F0502020204030204" pitchFamily="34" charset="0"/>
                <a:cs typeface="Times New Roman" panose="02020603050405020304" pitchFamily="18" charset="0"/>
              </a:rPr>
              <a:t>International Journal of Advanced Science and Technology</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29</a:t>
            </a:r>
            <a:r>
              <a:rPr lang="en-GB" sz="1000" dirty="0">
                <a:latin typeface="Times New Roman" panose="02020603050405020304" pitchFamily="18" charset="0"/>
                <a:ea typeface="Calibri" panose="020F0502020204030204" pitchFamily="34" charset="0"/>
                <a:cs typeface="Times New Roman" panose="02020603050405020304" pitchFamily="18" charset="0"/>
              </a:rPr>
              <a:t>(8S), pp.3155-3173.</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Mehta, M.P., Kumar, G.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Ramkumar</a:t>
            </a:r>
            <a:r>
              <a:rPr lang="en-GB" sz="1000" dirty="0">
                <a:latin typeface="Times New Roman" panose="02020603050405020304" pitchFamily="18" charset="0"/>
                <a:ea typeface="Calibri" panose="020F0502020204030204" pitchFamily="34" charset="0"/>
                <a:cs typeface="Times New Roman" panose="02020603050405020304" pitchFamily="18" charset="0"/>
              </a:rPr>
              <a:t>, M., 2021. Customer expectations in the hotel industry during the COVID-19 pandemic: a global perspective using sentiment analysis. </a:t>
            </a:r>
            <a:r>
              <a:rPr lang="en-GB" sz="1000" i="1" dirty="0">
                <a:latin typeface="Times New Roman" panose="02020603050405020304" pitchFamily="18" charset="0"/>
                <a:ea typeface="Calibri" panose="020F0502020204030204" pitchFamily="34" charset="0"/>
                <a:cs typeface="Times New Roman" panose="02020603050405020304" pitchFamily="18" charset="0"/>
              </a:rPr>
              <a:t>Tourism Recreation Research</a:t>
            </a:r>
            <a:r>
              <a:rPr lang="en-GB" sz="1000" dirty="0">
                <a:latin typeface="Times New Roman" panose="02020603050405020304" pitchFamily="18" charset="0"/>
                <a:ea typeface="Calibri" panose="020F0502020204030204" pitchFamily="34" charset="0"/>
                <a:cs typeface="Times New Roman" panose="02020603050405020304" pitchFamily="18" charset="0"/>
              </a:rPr>
              <a:t>, pp.1-18.</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0"/>
              </a:spcAft>
            </a:pPr>
            <a:r>
              <a:rPr lang="en-GB" sz="1000" dirty="0" err="1">
                <a:latin typeface="Times New Roman" panose="02020603050405020304" pitchFamily="18" charset="0"/>
                <a:ea typeface="Calibri" panose="020F0502020204030204" pitchFamily="34" charset="0"/>
                <a:cs typeface="Times New Roman" panose="02020603050405020304" pitchFamily="18" charset="0"/>
              </a:rPr>
              <a:t>Ramgade</a:t>
            </a:r>
            <a:r>
              <a:rPr lang="en-GB" sz="1000" dirty="0">
                <a:latin typeface="Times New Roman" panose="02020603050405020304" pitchFamily="18" charset="0"/>
                <a:ea typeface="Calibri" panose="020F0502020204030204" pitchFamily="34" charset="0"/>
                <a:cs typeface="Times New Roman" panose="02020603050405020304" pitchFamily="18" charset="0"/>
              </a:rPr>
              <a:t>, A. and Kumar, A., 2021. Changing Trends of Hospitality Industry: Emergence of </a:t>
            </a:r>
            <a:r>
              <a:rPr lang="en-GB" sz="1000" dirty="0" err="1">
                <a:latin typeface="Times New Roman" panose="02020603050405020304" pitchFamily="18" charset="0"/>
                <a:ea typeface="Calibri" panose="020F0502020204030204" pitchFamily="34" charset="0"/>
                <a:cs typeface="Times New Roman" panose="02020603050405020304" pitchFamily="18" charset="0"/>
              </a:rPr>
              <a:t>Millennials</a:t>
            </a:r>
            <a:r>
              <a:rPr lang="en-GB" sz="1000" dirty="0">
                <a:latin typeface="Times New Roman" panose="02020603050405020304" pitchFamily="18" charset="0"/>
                <a:ea typeface="Calibri" panose="020F0502020204030204" pitchFamily="34" charset="0"/>
                <a:cs typeface="Times New Roman" panose="02020603050405020304" pitchFamily="18" charset="0"/>
              </a:rPr>
              <a:t> and Gen Z as future customers and their influence on the hospitality industry.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Vidyabharati</a:t>
            </a:r>
            <a:r>
              <a:rPr lang="en-GB" sz="1000" i="1" dirty="0">
                <a:latin typeface="Times New Roman" panose="02020603050405020304" pitchFamily="18" charset="0"/>
                <a:ea typeface="Calibri" panose="020F0502020204030204" pitchFamily="34" charset="0"/>
                <a:cs typeface="Times New Roman" panose="02020603050405020304" pitchFamily="18" charset="0"/>
              </a:rPr>
              <a:t> International Interdisciplinary Research Journal</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12</a:t>
            </a:r>
            <a:r>
              <a:rPr lang="en-GB" sz="1000" dirty="0">
                <a:latin typeface="Times New Roman" panose="02020603050405020304" pitchFamily="18" charset="0"/>
                <a:ea typeface="Calibri" panose="020F0502020204030204" pitchFamily="34" charset="0"/>
                <a:cs typeface="Times New Roman" panose="02020603050405020304" pitchFamily="18" charset="0"/>
              </a:rPr>
              <a:t>(01), pp.336-342.</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Ritz Carlton, 2021. </a:t>
            </a:r>
            <a:r>
              <a:rPr lang="en-GB" sz="1000" i="1" dirty="0">
                <a:latin typeface="Times New Roman" panose="02020603050405020304" pitchFamily="18" charset="0"/>
                <a:ea typeface="Calibri" panose="020F0502020204030204" pitchFamily="34" charset="0"/>
                <a:cs typeface="Times New Roman" panose="02020603050405020304" pitchFamily="18" charset="0"/>
              </a:rPr>
              <a:t>London events</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EDITION Hotels. Available at: &lt;https://www.editionhotels.com/london/events/&gt; [Accessed 30 Jan. 2023]. </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Ritz Carlton, 2022. </a:t>
            </a:r>
            <a:r>
              <a:rPr lang="en-GB" sz="1000" i="1" dirty="0">
                <a:latin typeface="Times New Roman" panose="02020603050405020304" pitchFamily="18" charset="0"/>
                <a:ea typeface="Calibri" panose="020F0502020204030204" pitchFamily="34" charset="0"/>
                <a:cs typeface="Times New Roman" panose="02020603050405020304" pitchFamily="18" charset="0"/>
              </a:rPr>
              <a:t>The London Edition: London Boutique Hotel Packages &amp; offers</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EDITION Hotels. Available at: &lt;https://www.editionhotels.com/london/special-offers/&gt; [Accessed 30 Jan. 2023]. </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Ritz Carlton, 2023a. </a:t>
            </a:r>
            <a:r>
              <a:rPr lang="en-GB" sz="1000" i="1" dirty="0">
                <a:latin typeface="Times New Roman" panose="02020603050405020304" pitchFamily="18" charset="0"/>
                <a:ea typeface="Calibri" panose="020F0502020204030204" pitchFamily="34" charset="0"/>
                <a:cs typeface="Times New Roman" panose="02020603050405020304" pitchFamily="18" charset="0"/>
              </a:rPr>
              <a:t>London, the London Edition</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Ritz Carlton. Available at: &lt;https://www.ritzcarlton.com/en/hotels/europe/london-edition&gt; [Accessed 30 Jan. 2023]. </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0"/>
              </a:spcAft>
            </a:pPr>
            <a:r>
              <a:rPr lang="en-GB" sz="1000" dirty="0">
                <a:latin typeface="Times New Roman" panose="02020603050405020304" pitchFamily="18" charset="0"/>
                <a:ea typeface="Calibri" panose="020F0502020204030204" pitchFamily="34" charset="0"/>
                <a:cs typeface="Times New Roman" panose="02020603050405020304" pitchFamily="18" charset="0"/>
              </a:rPr>
              <a:t>Ritz Carlton, 2023b. </a:t>
            </a:r>
            <a:r>
              <a:rPr lang="en-GB" sz="1000" i="1" dirty="0">
                <a:latin typeface="Times New Roman" panose="02020603050405020304" pitchFamily="18" charset="0"/>
                <a:ea typeface="Calibri" panose="020F0502020204030204" pitchFamily="34" charset="0"/>
                <a:cs typeface="Times New Roman" panose="02020603050405020304" pitchFamily="18" charset="0"/>
              </a:rPr>
              <a:t>The London Edition: Modern Luxury Hotel with Suites &amp; Penthouse</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EDITION Hotels. Available at: &lt;https://www.editionhotels.com/london/rooms-and-suites/&gt; [Accessed 30 Jan. 2023]. </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8969944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36</TotalTime>
  <Words>2014</Words>
  <Application>Microsoft Office PowerPoint</Application>
  <PresentationFormat>Widescreen</PresentationFormat>
  <Paragraphs>101</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Gill Sans MT</vt:lpstr>
      <vt:lpstr>Symbol</vt:lpstr>
      <vt:lpstr>Times New Roman</vt:lpstr>
      <vt:lpstr>Wingdings 2</vt:lpstr>
      <vt:lpstr>Dividend</vt:lpstr>
      <vt:lpstr>Presentation</vt:lpstr>
      <vt:lpstr>Ritz Carlton Hotel</vt:lpstr>
      <vt:lpstr>Table of Contents </vt:lpstr>
      <vt:lpstr>Introduction to the Hotel Brand </vt:lpstr>
      <vt:lpstr>Hospitality and Its Importance </vt:lpstr>
      <vt:lpstr>Main Consumers of Ritz Carlton </vt:lpstr>
      <vt:lpstr>Consumers’ Expectations and Demands </vt:lpstr>
      <vt:lpstr>Role and Function of Guest Services </vt:lpstr>
      <vt:lpstr>Nature of Guest Services and Facilities Offered by the Hotel </vt:lpstr>
      <vt:lpstr>Nature of Guest Services and Facilities Offered by the Hotel </vt:lpstr>
      <vt:lpstr>Scope and Role and Guest Services Offered by the Hotel</vt:lpstr>
      <vt:lpstr>How the Hotel is Exceeding Guests' Expectations?</vt:lpstr>
      <vt:lpstr>Conclusion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Ritz Carlton Hotel</dc:title>
  <dc:creator>Microsoft account</dc:creator>
  <cp:lastModifiedBy>Cristina Iliuta</cp:lastModifiedBy>
  <cp:revision>6</cp:revision>
  <dcterms:created xsi:type="dcterms:W3CDTF">2023-01-30T08:11:34Z</dcterms:created>
  <dcterms:modified xsi:type="dcterms:W3CDTF">2023-02-03T12:27:30Z</dcterms:modified>
</cp:coreProperties>
</file>