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
  </p:notesMasterIdLst>
  <p:handoutMasterIdLst>
    <p:handoutMasterId r:id="rId6"/>
  </p:handoutMasterIdLst>
  <p:sldIdLst>
    <p:sldId id="256" r:id="rId2"/>
    <p:sldId id="257" r:id="rId3"/>
    <p:sldId id="258" r:id="rId4"/>
  </p:sldIdLst>
  <p:sldSz cx="6858000" cy="9906000" type="A4"/>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5" d="100"/>
          <a:sy n="45" d="100"/>
        </p:scale>
        <p:origin x="2424" y="54"/>
      </p:cViewPr>
      <p:guideLst>
        <p:guide orient="horz" pos="3120"/>
        <p:guide pos="2160"/>
      </p:guideLst>
    </p:cSldViewPr>
  </p:slideViewPr>
  <p:notesTextViewPr>
    <p:cViewPr>
      <p:scale>
        <a:sx n="100" d="100"/>
        <a:sy n="100" d="100"/>
      </p:scale>
      <p:origin x="0" y="0"/>
    </p:cViewPr>
  </p:notesTextViewPr>
  <p:notesViewPr>
    <p:cSldViewPr>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 /><Relationship Id="rId3" Type="http://schemas.openxmlformats.org/officeDocument/2006/relationships/slide" Target="slides/slide2.xml" /><Relationship Id="rId7" Type="http://schemas.openxmlformats.org/officeDocument/2006/relationships/presProps" Target="presProps.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handoutMaster" Target="handoutMasters/handoutMaster1.xml" /><Relationship Id="rId5" Type="http://schemas.openxmlformats.org/officeDocument/2006/relationships/notesMaster" Target="notesMasters/notesMaster1.xml" /><Relationship Id="rId10" Type="http://schemas.openxmlformats.org/officeDocument/2006/relationships/tableStyles" Target="tableStyles.xml" /><Relationship Id="rId4" Type="http://schemas.openxmlformats.org/officeDocument/2006/relationships/slide" Target="slides/slide3.xml" /><Relationship Id="rId9" Type="http://schemas.openxmlformats.org/officeDocument/2006/relationships/theme" Target="theme/theme1.xml" /></Relationships>
</file>

<file path=ppt/handoutMasters/_rels/handoutMaster1.xml.rels><?xml version="1.0" encoding="UTF-8" standalone="yes"?>
<Relationships xmlns="http://schemas.openxmlformats.org/package/2006/relationships"><Relationship Id="rId2" Type="http://schemas.openxmlformats.org/officeDocument/2006/relationships/image" Target="../media/image3.jpeg" /><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6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ru-RU"/>
          </a:p>
        </p:txBody>
      </p:sp>
      <p:sp>
        <p:nvSpPr>
          <p:cNvPr id="92163"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ru-RU"/>
          </a:p>
        </p:txBody>
      </p:sp>
      <p:sp>
        <p:nvSpPr>
          <p:cNvPr id="6148" name="Rectangle 4"/>
          <p:cNvSpPr>
            <a:spLocks noGrp="1" noRot="1" noChangeAspect="1" noChangeArrowheads="1" noTextEdit="1"/>
          </p:cNvSpPr>
          <p:nvPr>
            <p:ph type="sldImg" idx="2"/>
          </p:nvPr>
        </p:nvSpPr>
        <p:spPr bwMode="auto">
          <a:xfrm>
            <a:off x="2241550" y="685800"/>
            <a:ext cx="2374900" cy="3429000"/>
          </a:xfrm>
          <a:prstGeom prst="rect">
            <a:avLst/>
          </a:prstGeom>
          <a:noFill/>
          <a:ln w="9525">
            <a:solidFill>
              <a:srgbClr val="000000"/>
            </a:solidFill>
            <a:miter lim="800000"/>
            <a:headEnd/>
            <a:tailEnd/>
          </a:ln>
          <a:effectLst/>
        </p:spPr>
      </p:sp>
      <p:sp>
        <p:nvSpPr>
          <p:cNvPr id="92165"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noProof="0"/>
              <a:t>Click to edit Master text styles</a:t>
            </a:r>
          </a:p>
          <a:p>
            <a:pPr lvl="1"/>
            <a:r>
              <a:rPr lang="ru-RU" noProof="0"/>
              <a:t>Second level</a:t>
            </a:r>
          </a:p>
          <a:p>
            <a:pPr lvl="2"/>
            <a:r>
              <a:rPr lang="ru-RU" noProof="0"/>
              <a:t>Third level</a:t>
            </a:r>
          </a:p>
          <a:p>
            <a:pPr lvl="3"/>
            <a:r>
              <a:rPr lang="ru-RU" noProof="0"/>
              <a:t>Fourth level</a:t>
            </a:r>
          </a:p>
          <a:p>
            <a:pPr lvl="4"/>
            <a:r>
              <a:rPr lang="ru-RU" noProof="0"/>
              <a:t>Fifth level</a:t>
            </a:r>
          </a:p>
        </p:txBody>
      </p:sp>
      <p:sp>
        <p:nvSpPr>
          <p:cNvPr id="92166"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ru-RU"/>
          </a:p>
        </p:txBody>
      </p:sp>
      <p:sp>
        <p:nvSpPr>
          <p:cNvPr id="92167"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smtClean="0"/>
            </a:lvl1pPr>
          </a:lstStyle>
          <a:p>
            <a:pPr>
              <a:defRPr/>
            </a:pPr>
            <a:fld id="{9E2036EF-8437-4BF5-AE39-DA36E96EEEBD}" type="slidenum">
              <a:rPr lang="ru-RU"/>
              <a:pPr>
                <a:defRPr/>
              </a:pPr>
              <a:t>‹#›</a:t>
            </a:fld>
            <a:endParaRPr lang="ru-RU"/>
          </a:p>
        </p:txBody>
      </p:sp>
    </p:spTree>
    <p:extLst>
      <p:ext uri="{BB962C8B-B14F-4D97-AF65-F5344CB8AC3E}">
        <p14:creationId xmlns:p14="http://schemas.microsoft.com/office/powerpoint/2010/main" val="243670875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513160" y="864483"/>
            <a:ext cx="4536281" cy="880533"/>
          </a:xfrm>
        </p:spPr>
        <p:txBody>
          <a:bodyPr/>
          <a:lstStyle>
            <a:lvl1pPr algn="l">
              <a:defRPr sz="4622" b="1"/>
            </a:lvl1pPr>
          </a:lstStyle>
          <a:p>
            <a:pPr lvl="0"/>
            <a:r>
              <a:rPr lang="en-US" noProof="0"/>
              <a:t>Click to edit Master title style</a:t>
            </a:r>
            <a:endParaRPr lang="ru-RU" noProof="0"/>
          </a:p>
        </p:txBody>
      </p:sp>
      <p:sp>
        <p:nvSpPr>
          <p:cNvPr id="5123" name="Rectangle 3"/>
          <p:cNvSpPr>
            <a:spLocks noGrp="1" noChangeArrowheads="1"/>
          </p:cNvSpPr>
          <p:nvPr>
            <p:ph type="subTitle" idx="1"/>
          </p:nvPr>
        </p:nvSpPr>
        <p:spPr>
          <a:xfrm>
            <a:off x="513160" y="1903236"/>
            <a:ext cx="4536281" cy="552627"/>
          </a:xfrm>
        </p:spPr>
        <p:txBody>
          <a:bodyPr/>
          <a:lstStyle>
            <a:lvl1pPr marL="0" indent="0">
              <a:buFontTx/>
              <a:buNone/>
              <a:defRPr sz="3467" b="1">
                <a:solidFill>
                  <a:schemeClr val="bg2"/>
                </a:solidFill>
              </a:defRPr>
            </a:lvl1pPr>
          </a:lstStyle>
          <a:p>
            <a:pPr lvl="0"/>
            <a:r>
              <a:rPr lang="en-US" noProof="0"/>
              <a:t>Click to edit Master subtitle style</a:t>
            </a:r>
            <a:endParaRPr lang="ru-RU" noProof="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a:t>Click to edit Master title style</a:t>
            </a:r>
            <a:endParaRPr lang="ru-RU"/>
          </a:p>
        </p:txBody>
      </p:sp>
      <p:sp>
        <p:nvSpPr>
          <p:cNvPr id="3" name="Объект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1735" y="6365523"/>
            <a:ext cx="5829300" cy="1967442"/>
          </a:xfrm>
        </p:spPr>
        <p:txBody>
          <a:bodyPr anchor="t"/>
          <a:lstStyle>
            <a:lvl1pPr algn="l">
              <a:defRPr sz="5778" b="1" cap="all"/>
            </a:lvl1pPr>
          </a:lstStyle>
          <a:p>
            <a:r>
              <a:rPr lang="en-US"/>
              <a:t>Click to edit Master title style</a:t>
            </a:r>
            <a:endParaRPr lang="ru-RU"/>
          </a:p>
        </p:txBody>
      </p:sp>
      <p:sp>
        <p:nvSpPr>
          <p:cNvPr id="3" name="Текст 2"/>
          <p:cNvSpPr>
            <a:spLocks noGrp="1"/>
          </p:cNvSpPr>
          <p:nvPr>
            <p:ph type="body" idx="1"/>
          </p:nvPr>
        </p:nvSpPr>
        <p:spPr>
          <a:xfrm>
            <a:off x="541735" y="4198586"/>
            <a:ext cx="5829300" cy="2166937"/>
          </a:xfrm>
        </p:spPr>
        <p:txBody>
          <a:bodyPr anchor="b"/>
          <a:lstStyle>
            <a:lvl1pPr marL="0" indent="0">
              <a:buNone/>
              <a:defRPr sz="2889"/>
            </a:lvl1pPr>
            <a:lvl2pPr marL="660380" indent="0">
              <a:buNone/>
              <a:defRPr sz="2600"/>
            </a:lvl2pPr>
            <a:lvl3pPr marL="1320759" indent="0">
              <a:buNone/>
              <a:defRPr sz="2311"/>
            </a:lvl3pPr>
            <a:lvl4pPr marL="1981139" indent="0">
              <a:buNone/>
              <a:defRPr sz="2022"/>
            </a:lvl4pPr>
            <a:lvl5pPr marL="2641519" indent="0">
              <a:buNone/>
              <a:defRPr sz="2022"/>
            </a:lvl5pPr>
            <a:lvl6pPr marL="3301898" indent="0">
              <a:buNone/>
              <a:defRPr sz="2022"/>
            </a:lvl6pPr>
            <a:lvl7pPr marL="3962278" indent="0">
              <a:buNone/>
              <a:defRPr sz="2022"/>
            </a:lvl7pPr>
            <a:lvl8pPr marL="4622658" indent="0">
              <a:buNone/>
              <a:defRPr sz="2022"/>
            </a:lvl8pPr>
            <a:lvl9pPr marL="5283037" indent="0">
              <a:buNone/>
              <a:defRPr sz="2022"/>
            </a:lvl9pPr>
          </a:lstStyle>
          <a:p>
            <a:pPr lvl="0"/>
            <a:r>
              <a:rPr lang="en-US"/>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a:t>Click to edit Master title style</a:t>
            </a:r>
            <a:endParaRPr lang="ru-RU"/>
          </a:p>
        </p:txBody>
      </p:sp>
      <p:sp>
        <p:nvSpPr>
          <p:cNvPr id="3" name="Объект 2"/>
          <p:cNvSpPr>
            <a:spLocks noGrp="1"/>
          </p:cNvSpPr>
          <p:nvPr>
            <p:ph sz="half" idx="1"/>
          </p:nvPr>
        </p:nvSpPr>
        <p:spPr>
          <a:xfrm>
            <a:off x="882254" y="2144008"/>
            <a:ext cx="2863453" cy="7177264"/>
          </a:xfrm>
        </p:spPr>
        <p:txBody>
          <a:bodyPr/>
          <a:lstStyle>
            <a:lvl1pPr>
              <a:defRPr sz="4044"/>
            </a:lvl1pPr>
            <a:lvl2pPr>
              <a:defRPr sz="3467"/>
            </a:lvl2pPr>
            <a:lvl3pPr>
              <a:defRPr sz="2889"/>
            </a:lvl3pPr>
            <a:lvl4pPr>
              <a:defRPr sz="2600"/>
            </a:lvl4pPr>
            <a:lvl5pPr>
              <a:defRPr sz="2600"/>
            </a:lvl5pPr>
            <a:lvl6pPr>
              <a:defRPr sz="2600"/>
            </a:lvl6pPr>
            <a:lvl7pPr>
              <a:defRPr sz="2600"/>
            </a:lvl7pPr>
            <a:lvl8pPr>
              <a:defRPr sz="2600"/>
            </a:lvl8pPr>
            <a:lvl9pPr>
              <a:defRPr sz="2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4" name="Объект 3"/>
          <p:cNvSpPr>
            <a:spLocks noGrp="1"/>
          </p:cNvSpPr>
          <p:nvPr>
            <p:ph sz="half" idx="2"/>
          </p:nvPr>
        </p:nvSpPr>
        <p:spPr>
          <a:xfrm>
            <a:off x="3860006" y="2144008"/>
            <a:ext cx="2863454" cy="7177264"/>
          </a:xfrm>
        </p:spPr>
        <p:txBody>
          <a:bodyPr/>
          <a:lstStyle>
            <a:lvl1pPr>
              <a:defRPr sz="4044"/>
            </a:lvl1pPr>
            <a:lvl2pPr>
              <a:defRPr sz="3467"/>
            </a:lvl2pPr>
            <a:lvl3pPr>
              <a:defRPr sz="2889"/>
            </a:lvl3pPr>
            <a:lvl4pPr>
              <a:defRPr sz="2600"/>
            </a:lvl4pPr>
            <a:lvl5pPr>
              <a:defRPr sz="2600"/>
            </a:lvl5pPr>
            <a:lvl6pPr>
              <a:defRPr sz="2600"/>
            </a:lvl6pPr>
            <a:lvl7pPr>
              <a:defRPr sz="2600"/>
            </a:lvl7pPr>
            <a:lvl8pPr>
              <a:defRPr sz="2600"/>
            </a:lvl8pPr>
            <a:lvl9pPr>
              <a:defRPr sz="2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396699"/>
            <a:ext cx="6172200" cy="1651000"/>
          </a:xfrm>
        </p:spPr>
        <p:txBody>
          <a:bodyPr/>
          <a:lstStyle>
            <a:lvl1pPr>
              <a:defRPr/>
            </a:lvl1pPr>
          </a:lstStyle>
          <a:p>
            <a:r>
              <a:rPr lang="en-US"/>
              <a:t>Click to edit Master title style</a:t>
            </a:r>
            <a:endParaRPr lang="ru-RU"/>
          </a:p>
        </p:txBody>
      </p:sp>
      <p:sp>
        <p:nvSpPr>
          <p:cNvPr id="3" name="Текст 2"/>
          <p:cNvSpPr>
            <a:spLocks noGrp="1"/>
          </p:cNvSpPr>
          <p:nvPr>
            <p:ph type="body" idx="1"/>
          </p:nvPr>
        </p:nvSpPr>
        <p:spPr>
          <a:xfrm>
            <a:off x="342900" y="2217385"/>
            <a:ext cx="3030141" cy="924101"/>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a:t>Click to edit Master text styles</a:t>
            </a:r>
          </a:p>
        </p:txBody>
      </p:sp>
      <p:sp>
        <p:nvSpPr>
          <p:cNvPr id="4" name="Объект 3"/>
          <p:cNvSpPr>
            <a:spLocks noGrp="1"/>
          </p:cNvSpPr>
          <p:nvPr>
            <p:ph sz="half" idx="2"/>
          </p:nvPr>
        </p:nvSpPr>
        <p:spPr>
          <a:xfrm>
            <a:off x="342900" y="3141486"/>
            <a:ext cx="3030141" cy="5707416"/>
          </a:xfrm>
        </p:spPr>
        <p:txBody>
          <a:bodyPr/>
          <a:lstStyle>
            <a:lvl1pPr>
              <a:defRPr sz="3467"/>
            </a:lvl1pPr>
            <a:lvl2pPr>
              <a:defRPr sz="2889"/>
            </a:lvl2pPr>
            <a:lvl3pPr>
              <a:defRPr sz="2600"/>
            </a:lvl3pPr>
            <a:lvl4pPr>
              <a:defRPr sz="2311"/>
            </a:lvl4pPr>
            <a:lvl5pPr>
              <a:defRPr sz="2311"/>
            </a:lvl5pPr>
            <a:lvl6pPr>
              <a:defRPr sz="2311"/>
            </a:lvl6pPr>
            <a:lvl7pPr>
              <a:defRPr sz="2311"/>
            </a:lvl7pPr>
            <a:lvl8pPr>
              <a:defRPr sz="2311"/>
            </a:lvl8pPr>
            <a:lvl9pPr>
              <a:defRPr sz="231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5" name="Текст 4"/>
          <p:cNvSpPr>
            <a:spLocks noGrp="1"/>
          </p:cNvSpPr>
          <p:nvPr>
            <p:ph type="body" sz="quarter" idx="3"/>
          </p:nvPr>
        </p:nvSpPr>
        <p:spPr>
          <a:xfrm>
            <a:off x="3483769" y="2217385"/>
            <a:ext cx="3031331" cy="924101"/>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a:t>Click to edit Master text styles</a:t>
            </a:r>
          </a:p>
        </p:txBody>
      </p:sp>
      <p:sp>
        <p:nvSpPr>
          <p:cNvPr id="6" name="Объект 5"/>
          <p:cNvSpPr>
            <a:spLocks noGrp="1"/>
          </p:cNvSpPr>
          <p:nvPr>
            <p:ph sz="quarter" idx="4"/>
          </p:nvPr>
        </p:nvSpPr>
        <p:spPr>
          <a:xfrm>
            <a:off x="3483769" y="3141486"/>
            <a:ext cx="3031331" cy="5707416"/>
          </a:xfrm>
        </p:spPr>
        <p:txBody>
          <a:bodyPr/>
          <a:lstStyle>
            <a:lvl1pPr>
              <a:defRPr sz="3467"/>
            </a:lvl1pPr>
            <a:lvl2pPr>
              <a:defRPr sz="2889"/>
            </a:lvl2pPr>
            <a:lvl3pPr>
              <a:defRPr sz="2600"/>
            </a:lvl3pPr>
            <a:lvl4pPr>
              <a:defRPr sz="2311"/>
            </a:lvl4pPr>
            <a:lvl5pPr>
              <a:defRPr sz="2311"/>
            </a:lvl5pPr>
            <a:lvl6pPr>
              <a:defRPr sz="2311"/>
            </a:lvl6pPr>
            <a:lvl7pPr>
              <a:defRPr sz="2311"/>
            </a:lvl7pPr>
            <a:lvl8pPr>
              <a:defRPr sz="2311"/>
            </a:lvl8pPr>
            <a:lvl9pPr>
              <a:defRPr sz="231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a:t>Click to edit Master title style</a:t>
            </a:r>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394405"/>
            <a:ext cx="2256235" cy="1678517"/>
          </a:xfrm>
        </p:spPr>
        <p:txBody>
          <a:bodyPr anchor="b"/>
          <a:lstStyle>
            <a:lvl1pPr algn="l">
              <a:defRPr sz="2889" b="1"/>
            </a:lvl1pPr>
          </a:lstStyle>
          <a:p>
            <a:r>
              <a:rPr lang="en-US"/>
              <a:t>Click to edit Master title style</a:t>
            </a:r>
            <a:endParaRPr lang="ru-RU"/>
          </a:p>
        </p:txBody>
      </p:sp>
      <p:sp>
        <p:nvSpPr>
          <p:cNvPr id="3" name="Объект 2"/>
          <p:cNvSpPr>
            <a:spLocks noGrp="1"/>
          </p:cNvSpPr>
          <p:nvPr>
            <p:ph idx="1"/>
          </p:nvPr>
        </p:nvSpPr>
        <p:spPr>
          <a:xfrm>
            <a:off x="2681287" y="394406"/>
            <a:ext cx="3833813" cy="8454497"/>
          </a:xfrm>
        </p:spPr>
        <p:txBody>
          <a:bodyPr/>
          <a:lstStyle>
            <a:lvl1pPr>
              <a:defRPr sz="4622"/>
            </a:lvl1pPr>
            <a:lvl2pPr>
              <a:defRPr sz="4044"/>
            </a:lvl2pPr>
            <a:lvl3pPr>
              <a:defRPr sz="3467"/>
            </a:lvl3pPr>
            <a:lvl4pPr>
              <a:defRPr sz="2889"/>
            </a:lvl4pPr>
            <a:lvl5pPr>
              <a:defRPr sz="2889"/>
            </a:lvl5pPr>
            <a:lvl6pPr>
              <a:defRPr sz="2889"/>
            </a:lvl6pPr>
            <a:lvl7pPr>
              <a:defRPr sz="2889"/>
            </a:lvl7pPr>
            <a:lvl8pPr>
              <a:defRPr sz="2889"/>
            </a:lvl8pPr>
            <a:lvl9pPr>
              <a:defRPr sz="288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4" name="Текст 3"/>
          <p:cNvSpPr>
            <a:spLocks noGrp="1"/>
          </p:cNvSpPr>
          <p:nvPr>
            <p:ph type="body" sz="half" idx="2"/>
          </p:nvPr>
        </p:nvSpPr>
        <p:spPr>
          <a:xfrm>
            <a:off x="342900" y="2072923"/>
            <a:ext cx="2256235" cy="6775980"/>
          </a:xfrm>
        </p:spPr>
        <p:txBody>
          <a:bodyPr/>
          <a:lstStyle>
            <a:lvl1pPr marL="0" indent="0">
              <a:buNone/>
              <a:defRPr sz="2022"/>
            </a:lvl1pPr>
            <a:lvl2pPr marL="660380" indent="0">
              <a:buNone/>
              <a:defRPr sz="1733"/>
            </a:lvl2pPr>
            <a:lvl3pPr marL="1320759" indent="0">
              <a:buNone/>
              <a:defRPr sz="1444"/>
            </a:lvl3pPr>
            <a:lvl4pPr marL="1981139" indent="0">
              <a:buNone/>
              <a:defRPr sz="1300"/>
            </a:lvl4pPr>
            <a:lvl5pPr marL="2641519" indent="0">
              <a:buNone/>
              <a:defRPr sz="1300"/>
            </a:lvl5pPr>
            <a:lvl6pPr marL="3301898" indent="0">
              <a:buNone/>
              <a:defRPr sz="1300"/>
            </a:lvl6pPr>
            <a:lvl7pPr marL="3962278" indent="0">
              <a:buNone/>
              <a:defRPr sz="1300"/>
            </a:lvl7pPr>
            <a:lvl8pPr marL="4622658" indent="0">
              <a:buNone/>
              <a:defRPr sz="1300"/>
            </a:lvl8pPr>
            <a:lvl9pPr marL="5283037" indent="0">
              <a:buNone/>
              <a:defRPr sz="1300"/>
            </a:lvl9pPr>
          </a:lstStyle>
          <a:p>
            <a:pPr lvl="0"/>
            <a:r>
              <a:rPr lang="en-US"/>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44216" y="6934200"/>
            <a:ext cx="4114800" cy="818622"/>
          </a:xfrm>
        </p:spPr>
        <p:txBody>
          <a:bodyPr anchor="b"/>
          <a:lstStyle>
            <a:lvl1pPr algn="l">
              <a:defRPr sz="2889" b="1"/>
            </a:lvl1pPr>
          </a:lstStyle>
          <a:p>
            <a:r>
              <a:rPr lang="en-US"/>
              <a:t>Click to edit Master title style</a:t>
            </a:r>
            <a:endParaRPr lang="ru-RU"/>
          </a:p>
        </p:txBody>
      </p:sp>
      <p:sp>
        <p:nvSpPr>
          <p:cNvPr id="3" name="Рисунок 2"/>
          <p:cNvSpPr>
            <a:spLocks noGrp="1"/>
          </p:cNvSpPr>
          <p:nvPr>
            <p:ph type="pic" idx="1"/>
          </p:nvPr>
        </p:nvSpPr>
        <p:spPr>
          <a:xfrm>
            <a:off x="1344216" y="885119"/>
            <a:ext cx="4114800" cy="5943600"/>
          </a:xfrm>
        </p:spPr>
        <p:txBody>
          <a:bodyPr/>
          <a:lstStyle>
            <a:lvl1pPr marL="0" indent="0">
              <a:buNone/>
              <a:defRPr sz="4622"/>
            </a:lvl1pPr>
            <a:lvl2pPr marL="660380" indent="0">
              <a:buNone/>
              <a:defRPr sz="4044"/>
            </a:lvl2pPr>
            <a:lvl3pPr marL="1320759" indent="0">
              <a:buNone/>
              <a:defRPr sz="3467"/>
            </a:lvl3pPr>
            <a:lvl4pPr marL="1981139" indent="0">
              <a:buNone/>
              <a:defRPr sz="2889"/>
            </a:lvl4pPr>
            <a:lvl5pPr marL="2641519" indent="0">
              <a:buNone/>
              <a:defRPr sz="2889"/>
            </a:lvl5pPr>
            <a:lvl6pPr marL="3301898" indent="0">
              <a:buNone/>
              <a:defRPr sz="2889"/>
            </a:lvl6pPr>
            <a:lvl7pPr marL="3962278" indent="0">
              <a:buNone/>
              <a:defRPr sz="2889"/>
            </a:lvl7pPr>
            <a:lvl8pPr marL="4622658" indent="0">
              <a:buNone/>
              <a:defRPr sz="2889"/>
            </a:lvl8pPr>
            <a:lvl9pPr marL="5283037" indent="0">
              <a:buNone/>
              <a:defRPr sz="2889"/>
            </a:lvl9pPr>
          </a:lstStyle>
          <a:p>
            <a:pPr lvl="0"/>
            <a:r>
              <a:rPr lang="en-US" noProof="0"/>
              <a:t>Click icon to add picture</a:t>
            </a:r>
            <a:endParaRPr lang="ru-RU" noProof="0"/>
          </a:p>
        </p:txBody>
      </p:sp>
      <p:sp>
        <p:nvSpPr>
          <p:cNvPr id="4" name="Текст 3"/>
          <p:cNvSpPr>
            <a:spLocks noGrp="1"/>
          </p:cNvSpPr>
          <p:nvPr>
            <p:ph type="body" sz="half" idx="2"/>
          </p:nvPr>
        </p:nvSpPr>
        <p:spPr>
          <a:xfrm>
            <a:off x="1344216" y="7752822"/>
            <a:ext cx="4114800" cy="1162578"/>
          </a:xfrm>
        </p:spPr>
        <p:txBody>
          <a:bodyPr/>
          <a:lstStyle>
            <a:lvl1pPr marL="0" indent="0">
              <a:buNone/>
              <a:defRPr sz="2022"/>
            </a:lvl1pPr>
            <a:lvl2pPr marL="660380" indent="0">
              <a:buNone/>
              <a:defRPr sz="1733"/>
            </a:lvl2pPr>
            <a:lvl3pPr marL="1320759" indent="0">
              <a:buNone/>
              <a:defRPr sz="1444"/>
            </a:lvl3pPr>
            <a:lvl4pPr marL="1981139" indent="0">
              <a:buNone/>
              <a:defRPr sz="1300"/>
            </a:lvl4pPr>
            <a:lvl5pPr marL="2641519" indent="0">
              <a:buNone/>
              <a:defRPr sz="1300"/>
            </a:lvl5pPr>
            <a:lvl6pPr marL="3301898" indent="0">
              <a:buNone/>
              <a:defRPr sz="1300"/>
            </a:lvl6pPr>
            <a:lvl7pPr marL="3962278" indent="0">
              <a:buNone/>
              <a:defRPr sz="1300"/>
            </a:lvl7pPr>
            <a:lvl8pPr marL="4622658" indent="0">
              <a:buNone/>
              <a:defRPr sz="1300"/>
            </a:lvl8pPr>
            <a:lvl9pPr marL="5283037" indent="0">
              <a:buNone/>
              <a:defRPr sz="1300"/>
            </a:lvl9pPr>
          </a:lstStyle>
          <a:p>
            <a:pPr lvl="0"/>
            <a:r>
              <a:rPr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a:t>Click to edit Master title style</a:t>
            </a:r>
            <a:endParaRPr lang="ru-RU"/>
          </a:p>
        </p:txBody>
      </p:sp>
      <p:sp>
        <p:nvSpPr>
          <p:cNvPr id="3" name="Вертикальный текст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5263754" y="999772"/>
            <a:ext cx="1459706" cy="8321499"/>
          </a:xfrm>
        </p:spPr>
        <p:txBody>
          <a:bodyPr vert="eaVert"/>
          <a:lstStyle/>
          <a:p>
            <a:r>
              <a:rPr lang="en-US"/>
              <a:t>Click to edit Master title style</a:t>
            </a:r>
            <a:endParaRPr lang="ru-RU"/>
          </a:p>
        </p:txBody>
      </p:sp>
      <p:sp>
        <p:nvSpPr>
          <p:cNvPr id="3" name="Вертикальный текст 2"/>
          <p:cNvSpPr>
            <a:spLocks noGrp="1"/>
          </p:cNvSpPr>
          <p:nvPr>
            <p:ph type="body" orient="vert" idx="1"/>
          </p:nvPr>
        </p:nvSpPr>
        <p:spPr>
          <a:xfrm>
            <a:off x="882254" y="999772"/>
            <a:ext cx="4267200" cy="83214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image" Target="../media/image1.jpeg"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890588" y="999772"/>
            <a:ext cx="5832872" cy="73377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ru-RU"/>
          </a:p>
        </p:txBody>
      </p:sp>
      <p:sp>
        <p:nvSpPr>
          <p:cNvPr id="1027" name="Rectangle 3"/>
          <p:cNvSpPr>
            <a:spLocks noGrp="1" noChangeArrowheads="1"/>
          </p:cNvSpPr>
          <p:nvPr>
            <p:ph type="body" idx="1"/>
          </p:nvPr>
        </p:nvSpPr>
        <p:spPr bwMode="auto">
          <a:xfrm>
            <a:off x="882254" y="2144008"/>
            <a:ext cx="5841206" cy="717726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Tree>
  </p:cSld>
  <p:clrMap bg1="lt1" tx1="dk1" bg2="lt2" tx2="dk2" accent1="accent1" accent2="accent2" accent3="accent3" accent4="accent4" accent5="accent5" accent6="accent6" hlink="hlink" folHlink="folHlink"/>
  <p:sldLayoutIdLst>
    <p:sldLayoutId id="2147483671"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txStyles>
    <p:titleStyle>
      <a:lvl1pPr algn="r" rtl="0" eaLnBrk="1" fontAlgn="base" hangingPunct="1">
        <a:spcBef>
          <a:spcPct val="0"/>
        </a:spcBef>
        <a:spcAft>
          <a:spcPct val="0"/>
        </a:spcAft>
        <a:defRPr sz="5200">
          <a:solidFill>
            <a:schemeClr val="bg2"/>
          </a:solidFill>
          <a:latin typeface="+mj-lt"/>
          <a:ea typeface="+mj-ea"/>
          <a:cs typeface="+mj-cs"/>
        </a:defRPr>
      </a:lvl1pPr>
      <a:lvl2pPr algn="r" rtl="0" eaLnBrk="1" fontAlgn="base" hangingPunct="1">
        <a:spcBef>
          <a:spcPct val="0"/>
        </a:spcBef>
        <a:spcAft>
          <a:spcPct val="0"/>
        </a:spcAft>
        <a:defRPr sz="5200">
          <a:solidFill>
            <a:schemeClr val="bg2"/>
          </a:solidFill>
          <a:latin typeface="Arial" charset="0"/>
        </a:defRPr>
      </a:lvl2pPr>
      <a:lvl3pPr algn="r" rtl="0" eaLnBrk="1" fontAlgn="base" hangingPunct="1">
        <a:spcBef>
          <a:spcPct val="0"/>
        </a:spcBef>
        <a:spcAft>
          <a:spcPct val="0"/>
        </a:spcAft>
        <a:defRPr sz="5200">
          <a:solidFill>
            <a:schemeClr val="bg2"/>
          </a:solidFill>
          <a:latin typeface="Arial" charset="0"/>
        </a:defRPr>
      </a:lvl3pPr>
      <a:lvl4pPr algn="r" rtl="0" eaLnBrk="1" fontAlgn="base" hangingPunct="1">
        <a:spcBef>
          <a:spcPct val="0"/>
        </a:spcBef>
        <a:spcAft>
          <a:spcPct val="0"/>
        </a:spcAft>
        <a:defRPr sz="5200">
          <a:solidFill>
            <a:schemeClr val="bg2"/>
          </a:solidFill>
          <a:latin typeface="Arial" charset="0"/>
        </a:defRPr>
      </a:lvl4pPr>
      <a:lvl5pPr algn="r" rtl="0" eaLnBrk="1" fontAlgn="base" hangingPunct="1">
        <a:spcBef>
          <a:spcPct val="0"/>
        </a:spcBef>
        <a:spcAft>
          <a:spcPct val="0"/>
        </a:spcAft>
        <a:defRPr sz="5200">
          <a:solidFill>
            <a:schemeClr val="bg2"/>
          </a:solidFill>
          <a:latin typeface="Arial" charset="0"/>
        </a:defRPr>
      </a:lvl5pPr>
      <a:lvl6pPr marL="660380" algn="r" rtl="0" eaLnBrk="1" fontAlgn="base" hangingPunct="1">
        <a:spcBef>
          <a:spcPct val="0"/>
        </a:spcBef>
        <a:spcAft>
          <a:spcPct val="0"/>
        </a:spcAft>
        <a:defRPr sz="5200">
          <a:solidFill>
            <a:schemeClr val="bg2"/>
          </a:solidFill>
          <a:latin typeface="Arial" charset="0"/>
        </a:defRPr>
      </a:lvl6pPr>
      <a:lvl7pPr marL="1320759" algn="r" rtl="0" eaLnBrk="1" fontAlgn="base" hangingPunct="1">
        <a:spcBef>
          <a:spcPct val="0"/>
        </a:spcBef>
        <a:spcAft>
          <a:spcPct val="0"/>
        </a:spcAft>
        <a:defRPr sz="5200">
          <a:solidFill>
            <a:schemeClr val="bg2"/>
          </a:solidFill>
          <a:latin typeface="Arial" charset="0"/>
        </a:defRPr>
      </a:lvl7pPr>
      <a:lvl8pPr marL="1981139" algn="r" rtl="0" eaLnBrk="1" fontAlgn="base" hangingPunct="1">
        <a:spcBef>
          <a:spcPct val="0"/>
        </a:spcBef>
        <a:spcAft>
          <a:spcPct val="0"/>
        </a:spcAft>
        <a:defRPr sz="5200">
          <a:solidFill>
            <a:schemeClr val="bg2"/>
          </a:solidFill>
          <a:latin typeface="Arial" charset="0"/>
        </a:defRPr>
      </a:lvl8pPr>
      <a:lvl9pPr marL="2641519" algn="r" rtl="0" eaLnBrk="1" fontAlgn="base" hangingPunct="1">
        <a:spcBef>
          <a:spcPct val="0"/>
        </a:spcBef>
        <a:spcAft>
          <a:spcPct val="0"/>
        </a:spcAft>
        <a:defRPr sz="5200">
          <a:solidFill>
            <a:schemeClr val="bg2"/>
          </a:solidFill>
          <a:latin typeface="Arial" charset="0"/>
        </a:defRPr>
      </a:lvl9pPr>
    </p:titleStyle>
    <p:bodyStyle>
      <a:lvl1pPr marL="495285" indent="-495285" algn="l" rtl="0" eaLnBrk="1" fontAlgn="base" hangingPunct="1">
        <a:spcBef>
          <a:spcPct val="20000"/>
        </a:spcBef>
        <a:spcAft>
          <a:spcPct val="0"/>
        </a:spcAft>
        <a:buChar char="•"/>
        <a:defRPr sz="4044">
          <a:solidFill>
            <a:schemeClr val="tx1"/>
          </a:solidFill>
          <a:latin typeface="+mn-lt"/>
          <a:ea typeface="+mn-ea"/>
          <a:cs typeface="+mn-cs"/>
        </a:defRPr>
      </a:lvl1pPr>
      <a:lvl2pPr marL="1073117" indent="-412737" algn="l" rtl="0" eaLnBrk="1" fontAlgn="base" hangingPunct="1">
        <a:spcBef>
          <a:spcPct val="20000"/>
        </a:spcBef>
        <a:spcAft>
          <a:spcPct val="0"/>
        </a:spcAft>
        <a:buChar char="–"/>
        <a:defRPr sz="3467" b="1">
          <a:solidFill>
            <a:schemeClr val="tx1"/>
          </a:solidFill>
          <a:latin typeface="+mn-lt"/>
        </a:defRPr>
      </a:lvl2pPr>
      <a:lvl3pPr marL="1650949" indent="-330190" algn="l" rtl="0" eaLnBrk="1" fontAlgn="base" hangingPunct="1">
        <a:spcBef>
          <a:spcPct val="20000"/>
        </a:spcBef>
        <a:spcAft>
          <a:spcPct val="0"/>
        </a:spcAft>
        <a:buChar char="•"/>
        <a:defRPr sz="3467">
          <a:solidFill>
            <a:schemeClr val="tx1"/>
          </a:solidFill>
          <a:latin typeface="+mn-lt"/>
        </a:defRPr>
      </a:lvl3pPr>
      <a:lvl4pPr marL="2311329" indent="-330190" algn="l" rtl="0" eaLnBrk="1" fontAlgn="base" hangingPunct="1">
        <a:spcBef>
          <a:spcPct val="20000"/>
        </a:spcBef>
        <a:spcAft>
          <a:spcPct val="0"/>
        </a:spcAft>
        <a:buChar char="–"/>
        <a:defRPr sz="2889">
          <a:solidFill>
            <a:schemeClr val="tx1"/>
          </a:solidFill>
          <a:latin typeface="+mn-lt"/>
        </a:defRPr>
      </a:lvl4pPr>
      <a:lvl5pPr marL="2971709" indent="-330190" algn="l" rtl="0" eaLnBrk="1" fontAlgn="base" hangingPunct="1">
        <a:spcBef>
          <a:spcPct val="20000"/>
        </a:spcBef>
        <a:spcAft>
          <a:spcPct val="0"/>
        </a:spcAft>
        <a:buChar char="»"/>
        <a:defRPr sz="2889">
          <a:solidFill>
            <a:schemeClr val="tx1"/>
          </a:solidFill>
          <a:latin typeface="+mn-lt"/>
        </a:defRPr>
      </a:lvl5pPr>
      <a:lvl6pPr marL="3632088" indent="-330190" algn="l" rtl="0" eaLnBrk="1" fontAlgn="base" hangingPunct="1">
        <a:spcBef>
          <a:spcPct val="20000"/>
        </a:spcBef>
        <a:spcAft>
          <a:spcPct val="0"/>
        </a:spcAft>
        <a:buChar char="»"/>
        <a:defRPr sz="2889">
          <a:solidFill>
            <a:schemeClr val="tx1"/>
          </a:solidFill>
          <a:latin typeface="+mn-lt"/>
        </a:defRPr>
      </a:lvl6pPr>
      <a:lvl7pPr marL="4292468" indent="-330190" algn="l" rtl="0" eaLnBrk="1" fontAlgn="base" hangingPunct="1">
        <a:spcBef>
          <a:spcPct val="20000"/>
        </a:spcBef>
        <a:spcAft>
          <a:spcPct val="0"/>
        </a:spcAft>
        <a:buChar char="»"/>
        <a:defRPr sz="2889">
          <a:solidFill>
            <a:schemeClr val="tx1"/>
          </a:solidFill>
          <a:latin typeface="+mn-lt"/>
        </a:defRPr>
      </a:lvl7pPr>
      <a:lvl8pPr marL="4952848" indent="-330190" algn="l" rtl="0" eaLnBrk="1" fontAlgn="base" hangingPunct="1">
        <a:spcBef>
          <a:spcPct val="20000"/>
        </a:spcBef>
        <a:spcAft>
          <a:spcPct val="0"/>
        </a:spcAft>
        <a:buChar char="»"/>
        <a:defRPr sz="2889">
          <a:solidFill>
            <a:schemeClr val="tx1"/>
          </a:solidFill>
          <a:latin typeface="+mn-lt"/>
        </a:defRPr>
      </a:lvl8pPr>
      <a:lvl9pPr marL="5613227" indent="-330190" algn="l" rtl="0" eaLnBrk="1" fontAlgn="base" hangingPunct="1">
        <a:spcBef>
          <a:spcPct val="20000"/>
        </a:spcBef>
        <a:spcAft>
          <a:spcPct val="0"/>
        </a:spcAft>
        <a:buChar char="»"/>
        <a:defRPr sz="2889">
          <a:solidFill>
            <a:schemeClr val="tx1"/>
          </a:solidFill>
          <a:latin typeface="+mn-lt"/>
        </a:defRPr>
      </a:lvl9pPr>
    </p:bodyStyle>
    <p:otherStyle>
      <a:defPPr>
        <a:defRPr lang="ru-RU"/>
      </a:defPPr>
      <a:lvl1pPr marL="0" algn="l" defTabSz="1320759" rtl="0" eaLnBrk="1" latinLnBrk="0" hangingPunct="1">
        <a:defRPr sz="2600" kern="1200">
          <a:solidFill>
            <a:schemeClr val="tx1"/>
          </a:solidFill>
          <a:latin typeface="+mn-lt"/>
          <a:ea typeface="+mn-ea"/>
          <a:cs typeface="+mn-cs"/>
        </a:defRPr>
      </a:lvl1pPr>
      <a:lvl2pPr marL="660380" algn="l" defTabSz="1320759" rtl="0" eaLnBrk="1" latinLnBrk="0" hangingPunct="1">
        <a:defRPr sz="2600" kern="1200">
          <a:solidFill>
            <a:schemeClr val="tx1"/>
          </a:solidFill>
          <a:latin typeface="+mn-lt"/>
          <a:ea typeface="+mn-ea"/>
          <a:cs typeface="+mn-cs"/>
        </a:defRPr>
      </a:lvl2pPr>
      <a:lvl3pPr marL="1320759" algn="l" defTabSz="1320759" rtl="0" eaLnBrk="1" latinLnBrk="0" hangingPunct="1">
        <a:defRPr sz="2600" kern="1200">
          <a:solidFill>
            <a:schemeClr val="tx1"/>
          </a:solidFill>
          <a:latin typeface="+mn-lt"/>
          <a:ea typeface="+mn-ea"/>
          <a:cs typeface="+mn-cs"/>
        </a:defRPr>
      </a:lvl3pPr>
      <a:lvl4pPr marL="1981139" algn="l" defTabSz="1320759" rtl="0" eaLnBrk="1" latinLnBrk="0" hangingPunct="1">
        <a:defRPr sz="2600" kern="1200">
          <a:solidFill>
            <a:schemeClr val="tx1"/>
          </a:solidFill>
          <a:latin typeface="+mn-lt"/>
          <a:ea typeface="+mn-ea"/>
          <a:cs typeface="+mn-cs"/>
        </a:defRPr>
      </a:lvl4pPr>
      <a:lvl5pPr marL="2641519" algn="l" defTabSz="1320759" rtl="0" eaLnBrk="1" latinLnBrk="0" hangingPunct="1">
        <a:defRPr sz="2600" kern="1200">
          <a:solidFill>
            <a:schemeClr val="tx1"/>
          </a:solidFill>
          <a:latin typeface="+mn-lt"/>
          <a:ea typeface="+mn-ea"/>
          <a:cs typeface="+mn-cs"/>
        </a:defRPr>
      </a:lvl5pPr>
      <a:lvl6pPr marL="3301898" algn="l" defTabSz="1320759" rtl="0" eaLnBrk="1" latinLnBrk="0" hangingPunct="1">
        <a:defRPr sz="2600" kern="1200">
          <a:solidFill>
            <a:schemeClr val="tx1"/>
          </a:solidFill>
          <a:latin typeface="+mn-lt"/>
          <a:ea typeface="+mn-ea"/>
          <a:cs typeface="+mn-cs"/>
        </a:defRPr>
      </a:lvl6pPr>
      <a:lvl7pPr marL="3962278" algn="l" defTabSz="1320759" rtl="0" eaLnBrk="1" latinLnBrk="0" hangingPunct="1">
        <a:defRPr sz="2600" kern="1200">
          <a:solidFill>
            <a:schemeClr val="tx1"/>
          </a:solidFill>
          <a:latin typeface="+mn-lt"/>
          <a:ea typeface="+mn-ea"/>
          <a:cs typeface="+mn-cs"/>
        </a:defRPr>
      </a:lvl7pPr>
      <a:lvl8pPr marL="4622658" algn="l" defTabSz="1320759" rtl="0" eaLnBrk="1" latinLnBrk="0" hangingPunct="1">
        <a:defRPr sz="2600" kern="1200">
          <a:solidFill>
            <a:schemeClr val="tx1"/>
          </a:solidFill>
          <a:latin typeface="+mn-lt"/>
          <a:ea typeface="+mn-ea"/>
          <a:cs typeface="+mn-cs"/>
        </a:defRPr>
      </a:lvl8pPr>
      <a:lvl9pPr marL="5283037" algn="l" defTabSz="1320759" rtl="0" eaLnBrk="1" latinLnBrk="0" hangingPunct="1">
        <a:defRPr sz="2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trinityhoteluk99@yahoo.com" TargetMode="External"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E76340AD-0138-4199-89F7-061C0E721E35}"/>
              </a:ext>
            </a:extLst>
          </p:cNvPr>
          <p:cNvGraphicFramePr>
            <a:graphicFrameLocks noGrp="1"/>
          </p:cNvGraphicFramePr>
          <p:nvPr>
            <p:extLst>
              <p:ext uri="{D42A27DB-BD31-4B8C-83A1-F6EECF244321}">
                <p14:modId xmlns:p14="http://schemas.microsoft.com/office/powerpoint/2010/main" val="2794793672"/>
              </p:ext>
            </p:extLst>
          </p:nvPr>
        </p:nvGraphicFramePr>
        <p:xfrm>
          <a:off x="762000" y="609600"/>
          <a:ext cx="5486400" cy="6235228"/>
        </p:xfrm>
        <a:graphic>
          <a:graphicData uri="http://schemas.openxmlformats.org/drawingml/2006/table">
            <a:tbl>
              <a:tblPr firstRow="1" firstCol="1" bandRow="1">
                <a:tableStyleId>{2D5ABB26-0587-4C30-8999-92F81FD0307C}</a:tableStyleId>
              </a:tblPr>
              <a:tblGrid>
                <a:gridCol w="4697180">
                  <a:extLst>
                    <a:ext uri="{9D8B030D-6E8A-4147-A177-3AD203B41FA5}">
                      <a16:colId xmlns:a16="http://schemas.microsoft.com/office/drawing/2014/main" val="3218328343"/>
                    </a:ext>
                  </a:extLst>
                </a:gridCol>
                <a:gridCol w="789220">
                  <a:extLst>
                    <a:ext uri="{9D8B030D-6E8A-4147-A177-3AD203B41FA5}">
                      <a16:colId xmlns:a16="http://schemas.microsoft.com/office/drawing/2014/main" val="1315698472"/>
                    </a:ext>
                  </a:extLst>
                </a:gridCol>
              </a:tblGrid>
              <a:tr h="382152">
                <a:tc gridSpan="2">
                  <a:txBody>
                    <a:bodyPr/>
                    <a:lstStyle/>
                    <a:p>
                      <a:pPr marL="0" marR="0" algn="ctr">
                        <a:lnSpc>
                          <a:spcPct val="150000"/>
                        </a:lnSpc>
                        <a:spcBef>
                          <a:spcPts val="0"/>
                        </a:spcBef>
                        <a:spcAft>
                          <a:spcPts val="0"/>
                        </a:spcAft>
                      </a:pPr>
                      <a:r>
                        <a:rPr lang="en-GB" sz="1000">
                          <a:effectLst/>
                        </a:rPr>
                        <a:t>All-day dining menu</a:t>
                      </a:r>
                      <a:endParaRPr lang="en-US" sz="1000">
                        <a:effectLst/>
                      </a:endParaRPr>
                    </a:p>
                    <a:p>
                      <a:pPr marL="0" marR="0" algn="ctr">
                        <a:lnSpc>
                          <a:spcPct val="150000"/>
                        </a:lnSpc>
                        <a:spcBef>
                          <a:spcPts val="0"/>
                        </a:spcBef>
                        <a:spcAft>
                          <a:spcPts val="0"/>
                        </a:spcAft>
                      </a:pPr>
                      <a:r>
                        <a:rPr lang="en-GB" sz="1000">
                          <a:effectLst/>
                        </a:rPr>
                        <a:t>Five Course Menu for 5 people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hMerge="1">
                  <a:txBody>
                    <a:bodyPr/>
                    <a:lstStyle/>
                    <a:p>
                      <a:endParaRPr lang="en-US"/>
                    </a:p>
                  </a:txBody>
                  <a:tcPr/>
                </a:tc>
                <a:extLst>
                  <a:ext uri="{0D108BD9-81ED-4DB2-BD59-A6C34878D82A}">
                    <a16:rowId xmlns:a16="http://schemas.microsoft.com/office/drawing/2014/main" val="2261604500"/>
                  </a:ext>
                </a:extLst>
              </a:tr>
              <a:tr h="178820">
                <a:tc>
                  <a:txBody>
                    <a:bodyPr/>
                    <a:lstStyle/>
                    <a:p>
                      <a:pPr marL="0" marR="0" algn="ctr">
                        <a:lnSpc>
                          <a:spcPct val="150000"/>
                        </a:lnSpc>
                        <a:spcBef>
                          <a:spcPts val="0"/>
                        </a:spcBef>
                        <a:spcAft>
                          <a:spcPts val="0"/>
                        </a:spcAft>
                      </a:pPr>
                      <a:r>
                        <a:rPr lang="en-GB" sz="1000">
                          <a:effectLst/>
                        </a:rPr>
                        <a:t>Description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ctr">
                        <a:lnSpc>
                          <a:spcPct val="150000"/>
                        </a:lnSpc>
                        <a:spcBef>
                          <a:spcPts val="0"/>
                        </a:spcBef>
                        <a:spcAft>
                          <a:spcPts val="0"/>
                        </a:spcAft>
                      </a:pPr>
                      <a:r>
                        <a:rPr lang="en-GB" sz="1000">
                          <a:effectLst/>
                        </a:rPr>
                        <a:t>Price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1080571738"/>
                  </a:ext>
                </a:extLst>
              </a:tr>
              <a:tr h="382152">
                <a:tc>
                  <a:txBody>
                    <a:bodyPr/>
                    <a:lstStyle/>
                    <a:p>
                      <a:pPr marL="0" marR="0" algn="just">
                        <a:lnSpc>
                          <a:spcPct val="150000"/>
                        </a:lnSpc>
                        <a:spcBef>
                          <a:spcPts val="0"/>
                        </a:spcBef>
                        <a:spcAft>
                          <a:spcPts val="0"/>
                        </a:spcAft>
                      </a:pPr>
                      <a:r>
                        <a:rPr lang="en-GB" sz="1000">
                          <a:effectLst/>
                        </a:rPr>
                        <a:t>Appetizer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just">
                        <a:lnSpc>
                          <a:spcPct val="150000"/>
                        </a:lnSpc>
                        <a:spcBef>
                          <a:spcPts val="0"/>
                        </a:spcBef>
                        <a:spcAft>
                          <a:spcPts val="0"/>
                        </a:spcAft>
                      </a:pPr>
                      <a:r>
                        <a:rPr lang="en-GB" sz="1000">
                          <a:effectLst/>
                        </a:rPr>
                        <a:t>Half /Full</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265141102"/>
                  </a:ext>
                </a:extLst>
              </a:tr>
              <a:tr h="382152">
                <a:tc>
                  <a:txBody>
                    <a:bodyPr/>
                    <a:lstStyle/>
                    <a:p>
                      <a:pPr marL="0" marR="0" algn="just">
                        <a:lnSpc>
                          <a:spcPct val="150000"/>
                        </a:lnSpc>
                        <a:spcBef>
                          <a:spcPts val="0"/>
                        </a:spcBef>
                        <a:spcAft>
                          <a:spcPts val="0"/>
                        </a:spcAft>
                      </a:pPr>
                      <a:r>
                        <a:rPr lang="en-GB" sz="1000" dirty="0">
                          <a:effectLst/>
                        </a:rPr>
                        <a:t>Baked beetroot and pickled onions</a:t>
                      </a:r>
                      <a:endParaRPr lang="en-US"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just">
                        <a:lnSpc>
                          <a:spcPct val="150000"/>
                        </a:lnSpc>
                        <a:spcBef>
                          <a:spcPts val="0"/>
                        </a:spcBef>
                        <a:spcAft>
                          <a:spcPts val="0"/>
                        </a:spcAft>
                      </a:pPr>
                      <a:r>
                        <a:rPr lang="en-GB" sz="1000">
                          <a:effectLst/>
                        </a:rPr>
                        <a:t>8.50/16.25</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3494157372"/>
                  </a:ext>
                </a:extLst>
              </a:tr>
              <a:tr h="178820">
                <a:tc>
                  <a:txBody>
                    <a:bodyPr/>
                    <a:lstStyle/>
                    <a:p>
                      <a:pPr marL="0" marR="0" algn="just">
                        <a:lnSpc>
                          <a:spcPct val="150000"/>
                        </a:lnSpc>
                        <a:spcBef>
                          <a:spcPts val="0"/>
                        </a:spcBef>
                        <a:spcAft>
                          <a:spcPts val="0"/>
                        </a:spcAft>
                      </a:pPr>
                      <a:r>
                        <a:rPr lang="en-GB" sz="1000">
                          <a:effectLst/>
                        </a:rPr>
                        <a:t>Smoke ouef in tamitino</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just">
                        <a:lnSpc>
                          <a:spcPct val="150000"/>
                        </a:lnSpc>
                        <a:spcBef>
                          <a:spcPts val="0"/>
                        </a:spcBef>
                        <a:spcAft>
                          <a:spcPts val="0"/>
                        </a:spcAft>
                      </a:pPr>
                      <a:r>
                        <a:rPr lang="en-GB" sz="1000">
                          <a:effectLst/>
                        </a:rPr>
                        <a:t>9.50/19</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3775443148"/>
                  </a:ext>
                </a:extLst>
              </a:tr>
              <a:tr h="178820">
                <a:tc>
                  <a:txBody>
                    <a:bodyPr/>
                    <a:lstStyle/>
                    <a:p>
                      <a:pPr marL="0" marR="0" algn="just">
                        <a:lnSpc>
                          <a:spcPct val="150000"/>
                        </a:lnSpc>
                        <a:spcBef>
                          <a:spcPts val="0"/>
                        </a:spcBef>
                        <a:spcAft>
                          <a:spcPts val="0"/>
                        </a:spcAft>
                      </a:pPr>
                      <a:r>
                        <a:rPr lang="en-GB" sz="1000">
                          <a:effectLst/>
                        </a:rPr>
                        <a:t>Allergic components: tomato, egg</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just">
                        <a:lnSpc>
                          <a:spcPct val="150000"/>
                        </a:lnSpc>
                        <a:spcBef>
                          <a:spcPts val="0"/>
                        </a:spcBef>
                        <a:spcAft>
                          <a:spcPts val="0"/>
                        </a:spcAft>
                      </a:pPr>
                      <a:r>
                        <a:rPr lang="en-GB" sz="1000">
                          <a:effectLst/>
                        </a:rPr>
                        <a:t>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3229632474"/>
                  </a:ext>
                </a:extLst>
              </a:tr>
              <a:tr h="178820">
                <a:tc>
                  <a:txBody>
                    <a:bodyPr/>
                    <a:lstStyle/>
                    <a:p>
                      <a:pPr marL="0" marR="0" algn="just">
                        <a:lnSpc>
                          <a:spcPct val="150000"/>
                        </a:lnSpc>
                        <a:spcBef>
                          <a:spcPts val="0"/>
                        </a:spcBef>
                        <a:spcAft>
                          <a:spcPts val="0"/>
                        </a:spcAft>
                      </a:pPr>
                      <a:r>
                        <a:rPr lang="en-GB" sz="1000">
                          <a:effectLst/>
                        </a:rPr>
                        <a:t>Soup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just">
                        <a:lnSpc>
                          <a:spcPct val="150000"/>
                        </a:lnSpc>
                        <a:spcBef>
                          <a:spcPts val="0"/>
                        </a:spcBef>
                        <a:spcAft>
                          <a:spcPts val="0"/>
                        </a:spcAft>
                      </a:pPr>
                      <a:r>
                        <a:rPr lang="en-GB" sz="1000">
                          <a:effectLst/>
                        </a:rPr>
                        <a:t>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431093289"/>
                  </a:ext>
                </a:extLst>
              </a:tr>
              <a:tr h="382152">
                <a:tc>
                  <a:txBody>
                    <a:bodyPr/>
                    <a:lstStyle/>
                    <a:p>
                      <a:pPr marL="0" marR="0" algn="just">
                        <a:lnSpc>
                          <a:spcPct val="150000"/>
                        </a:lnSpc>
                        <a:spcBef>
                          <a:spcPts val="0"/>
                        </a:spcBef>
                        <a:spcAft>
                          <a:spcPts val="0"/>
                        </a:spcAft>
                      </a:pPr>
                      <a:r>
                        <a:rPr lang="en-GB" sz="1000">
                          <a:effectLst/>
                        </a:rPr>
                        <a:t>White onion soup with French fries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just">
                        <a:lnSpc>
                          <a:spcPct val="150000"/>
                        </a:lnSpc>
                        <a:spcBef>
                          <a:spcPts val="0"/>
                        </a:spcBef>
                        <a:spcAft>
                          <a:spcPts val="0"/>
                        </a:spcAft>
                      </a:pPr>
                      <a:r>
                        <a:rPr lang="en-GB" sz="1000">
                          <a:effectLst/>
                        </a:rPr>
                        <a:t>9.75/19.25</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71088638"/>
                  </a:ext>
                </a:extLst>
              </a:tr>
              <a:tr h="382152">
                <a:tc>
                  <a:txBody>
                    <a:bodyPr/>
                    <a:lstStyle/>
                    <a:p>
                      <a:pPr marL="0" marR="0" algn="just">
                        <a:lnSpc>
                          <a:spcPct val="150000"/>
                        </a:lnSpc>
                        <a:spcBef>
                          <a:spcPts val="0"/>
                        </a:spcBef>
                        <a:spcAft>
                          <a:spcPts val="0"/>
                        </a:spcAft>
                      </a:pPr>
                      <a:r>
                        <a:rPr lang="en-GB" sz="1000">
                          <a:effectLst/>
                        </a:rPr>
                        <a:t>Chicken soup with beef sandwich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just">
                        <a:lnSpc>
                          <a:spcPct val="150000"/>
                        </a:lnSpc>
                        <a:spcBef>
                          <a:spcPts val="0"/>
                        </a:spcBef>
                        <a:spcAft>
                          <a:spcPts val="0"/>
                        </a:spcAft>
                      </a:pPr>
                      <a:r>
                        <a:rPr lang="en-GB" sz="1000">
                          <a:effectLst/>
                        </a:rPr>
                        <a:t>10.25/20.50</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4170887517"/>
                  </a:ext>
                </a:extLst>
              </a:tr>
              <a:tr h="178820">
                <a:tc>
                  <a:txBody>
                    <a:bodyPr/>
                    <a:lstStyle/>
                    <a:p>
                      <a:pPr marL="0" marR="0" algn="just">
                        <a:lnSpc>
                          <a:spcPct val="150000"/>
                        </a:lnSpc>
                        <a:spcBef>
                          <a:spcPts val="0"/>
                        </a:spcBef>
                        <a:spcAft>
                          <a:spcPts val="0"/>
                        </a:spcAft>
                      </a:pPr>
                      <a:r>
                        <a:rPr lang="en-GB" sz="1000">
                          <a:effectLst/>
                        </a:rPr>
                        <a:t>Main Course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just">
                        <a:lnSpc>
                          <a:spcPct val="150000"/>
                        </a:lnSpc>
                        <a:spcBef>
                          <a:spcPts val="0"/>
                        </a:spcBef>
                        <a:spcAft>
                          <a:spcPts val="0"/>
                        </a:spcAft>
                      </a:pPr>
                      <a:r>
                        <a:rPr lang="en-GB" sz="1000">
                          <a:effectLst/>
                        </a:rPr>
                        <a:t>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1646252079"/>
                  </a:ext>
                </a:extLst>
              </a:tr>
              <a:tr h="382152">
                <a:tc>
                  <a:txBody>
                    <a:bodyPr/>
                    <a:lstStyle/>
                    <a:p>
                      <a:pPr marL="0" marR="0" algn="just">
                        <a:lnSpc>
                          <a:spcPct val="150000"/>
                        </a:lnSpc>
                        <a:spcBef>
                          <a:spcPts val="0"/>
                        </a:spcBef>
                        <a:spcAft>
                          <a:spcPts val="0"/>
                        </a:spcAft>
                      </a:pPr>
                      <a:r>
                        <a:rPr lang="en-GB" sz="1000">
                          <a:effectLst/>
                        </a:rPr>
                        <a:t>Recette Riz pilaf with vegetarian curry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just">
                        <a:lnSpc>
                          <a:spcPct val="150000"/>
                        </a:lnSpc>
                        <a:spcBef>
                          <a:spcPts val="0"/>
                        </a:spcBef>
                        <a:spcAft>
                          <a:spcPts val="0"/>
                        </a:spcAft>
                      </a:pPr>
                      <a:r>
                        <a:rPr lang="en-GB" sz="1000">
                          <a:effectLst/>
                        </a:rPr>
                        <a:t>18.10/36.20</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4168460689"/>
                  </a:ext>
                </a:extLst>
              </a:tr>
              <a:tr h="382152">
                <a:tc>
                  <a:txBody>
                    <a:bodyPr/>
                    <a:lstStyle/>
                    <a:p>
                      <a:pPr marL="0" marR="0" algn="just">
                        <a:lnSpc>
                          <a:spcPct val="150000"/>
                        </a:lnSpc>
                        <a:spcBef>
                          <a:spcPts val="0"/>
                        </a:spcBef>
                        <a:spcAft>
                          <a:spcPts val="0"/>
                        </a:spcAft>
                      </a:pPr>
                      <a:r>
                        <a:rPr lang="en-GB" sz="1000">
                          <a:effectLst/>
                        </a:rPr>
                        <a:t>Roasted corn-fed chicken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just">
                        <a:lnSpc>
                          <a:spcPct val="150000"/>
                        </a:lnSpc>
                        <a:spcBef>
                          <a:spcPts val="0"/>
                        </a:spcBef>
                        <a:spcAft>
                          <a:spcPts val="0"/>
                        </a:spcAft>
                      </a:pPr>
                      <a:r>
                        <a:rPr lang="en-GB" sz="1000">
                          <a:effectLst/>
                        </a:rPr>
                        <a:t>24.50/49.0</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378631847"/>
                  </a:ext>
                </a:extLst>
              </a:tr>
              <a:tr h="178820">
                <a:tc>
                  <a:txBody>
                    <a:bodyPr/>
                    <a:lstStyle/>
                    <a:p>
                      <a:pPr marL="0" marR="0" algn="just">
                        <a:lnSpc>
                          <a:spcPct val="150000"/>
                        </a:lnSpc>
                        <a:spcBef>
                          <a:spcPts val="0"/>
                        </a:spcBef>
                        <a:spcAft>
                          <a:spcPts val="0"/>
                        </a:spcAft>
                      </a:pPr>
                      <a:r>
                        <a:rPr lang="en-GB" sz="1000">
                          <a:effectLst/>
                        </a:rPr>
                        <a:t>Wine pairings by the glass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just">
                        <a:lnSpc>
                          <a:spcPct val="150000"/>
                        </a:lnSpc>
                        <a:spcBef>
                          <a:spcPts val="0"/>
                        </a:spcBef>
                        <a:spcAft>
                          <a:spcPts val="0"/>
                        </a:spcAft>
                      </a:pPr>
                      <a:r>
                        <a:rPr lang="en-GB" sz="1000">
                          <a:effectLst/>
                        </a:rPr>
                        <a:t>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1980491554"/>
                  </a:ext>
                </a:extLst>
              </a:tr>
              <a:tr h="178820">
                <a:tc>
                  <a:txBody>
                    <a:bodyPr/>
                    <a:lstStyle/>
                    <a:p>
                      <a:pPr marL="0" marR="0" algn="just">
                        <a:lnSpc>
                          <a:spcPct val="150000"/>
                        </a:lnSpc>
                        <a:spcBef>
                          <a:spcPts val="0"/>
                        </a:spcBef>
                        <a:spcAft>
                          <a:spcPts val="0"/>
                        </a:spcAft>
                      </a:pPr>
                      <a:r>
                        <a:rPr lang="en-GB" sz="1000">
                          <a:effectLst/>
                        </a:rPr>
                        <a:t>Ponzi Pinot Gris with riz pilaf (White wine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just">
                        <a:lnSpc>
                          <a:spcPct val="150000"/>
                        </a:lnSpc>
                        <a:spcBef>
                          <a:spcPts val="0"/>
                        </a:spcBef>
                        <a:spcAft>
                          <a:spcPts val="0"/>
                        </a:spcAft>
                      </a:pPr>
                      <a:r>
                        <a:rPr lang="en-GB" sz="1000">
                          <a:effectLst/>
                        </a:rPr>
                        <a:t>19</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3476309363"/>
                  </a:ext>
                </a:extLst>
              </a:tr>
              <a:tr h="178820">
                <a:tc>
                  <a:txBody>
                    <a:bodyPr/>
                    <a:lstStyle/>
                    <a:p>
                      <a:pPr marL="0" marR="0" algn="just">
                        <a:lnSpc>
                          <a:spcPct val="150000"/>
                        </a:lnSpc>
                        <a:spcBef>
                          <a:spcPts val="0"/>
                        </a:spcBef>
                        <a:spcAft>
                          <a:spcPts val="0"/>
                        </a:spcAft>
                      </a:pPr>
                      <a:r>
                        <a:rPr lang="en-GB" sz="1000">
                          <a:effectLst/>
                        </a:rPr>
                        <a:t>Moët &amp; Chandon with roasted corn-fed chicken (rose wine)</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just">
                        <a:lnSpc>
                          <a:spcPct val="150000"/>
                        </a:lnSpc>
                        <a:spcBef>
                          <a:spcPts val="0"/>
                        </a:spcBef>
                        <a:spcAft>
                          <a:spcPts val="0"/>
                        </a:spcAft>
                      </a:pPr>
                      <a:r>
                        <a:rPr lang="en-GB" sz="1000">
                          <a:effectLst/>
                        </a:rPr>
                        <a:t>26</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525176626"/>
                  </a:ext>
                </a:extLst>
              </a:tr>
              <a:tr h="178820">
                <a:tc>
                  <a:txBody>
                    <a:bodyPr/>
                    <a:lstStyle/>
                    <a:p>
                      <a:pPr marL="0" marR="0" algn="just">
                        <a:lnSpc>
                          <a:spcPct val="150000"/>
                        </a:lnSpc>
                        <a:spcBef>
                          <a:spcPts val="0"/>
                        </a:spcBef>
                        <a:spcAft>
                          <a:spcPts val="0"/>
                        </a:spcAft>
                      </a:pPr>
                      <a:r>
                        <a:rPr lang="en-GB" sz="1000">
                          <a:effectLst/>
                        </a:rPr>
                        <a:t>Dessert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just">
                        <a:lnSpc>
                          <a:spcPct val="150000"/>
                        </a:lnSpc>
                        <a:spcBef>
                          <a:spcPts val="0"/>
                        </a:spcBef>
                        <a:spcAft>
                          <a:spcPts val="0"/>
                        </a:spcAft>
                      </a:pPr>
                      <a:r>
                        <a:rPr lang="en-GB" sz="1000">
                          <a:effectLst/>
                        </a:rPr>
                        <a:t>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2696115197"/>
                  </a:ext>
                </a:extLst>
              </a:tr>
              <a:tr h="178820">
                <a:tc>
                  <a:txBody>
                    <a:bodyPr/>
                    <a:lstStyle/>
                    <a:p>
                      <a:pPr marL="0" marR="0" algn="just">
                        <a:lnSpc>
                          <a:spcPct val="150000"/>
                        </a:lnSpc>
                        <a:spcBef>
                          <a:spcPts val="0"/>
                        </a:spcBef>
                        <a:spcAft>
                          <a:spcPts val="0"/>
                        </a:spcAft>
                      </a:pPr>
                      <a:r>
                        <a:rPr lang="en-GB" sz="1000">
                          <a:effectLst/>
                        </a:rPr>
                        <a:t>Chocolate macaroons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just">
                        <a:lnSpc>
                          <a:spcPct val="150000"/>
                        </a:lnSpc>
                        <a:spcBef>
                          <a:spcPts val="0"/>
                        </a:spcBef>
                        <a:spcAft>
                          <a:spcPts val="0"/>
                        </a:spcAft>
                      </a:pPr>
                      <a:r>
                        <a:rPr lang="en-GB" sz="1000">
                          <a:effectLst/>
                        </a:rPr>
                        <a:t>21</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1904685858"/>
                  </a:ext>
                </a:extLst>
              </a:tr>
              <a:tr h="178820">
                <a:tc>
                  <a:txBody>
                    <a:bodyPr/>
                    <a:lstStyle/>
                    <a:p>
                      <a:pPr marL="0" marR="0" algn="just">
                        <a:lnSpc>
                          <a:spcPct val="150000"/>
                        </a:lnSpc>
                        <a:spcBef>
                          <a:spcPts val="0"/>
                        </a:spcBef>
                        <a:spcAft>
                          <a:spcPts val="0"/>
                        </a:spcAft>
                      </a:pPr>
                      <a:r>
                        <a:rPr lang="en-GB" sz="1000">
                          <a:effectLst/>
                        </a:rPr>
                        <a:t>Apple strudel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just">
                        <a:lnSpc>
                          <a:spcPct val="150000"/>
                        </a:lnSpc>
                        <a:spcBef>
                          <a:spcPts val="0"/>
                        </a:spcBef>
                        <a:spcAft>
                          <a:spcPts val="0"/>
                        </a:spcAft>
                      </a:pPr>
                      <a:r>
                        <a:rPr lang="en-GB" sz="1000">
                          <a:effectLst/>
                        </a:rPr>
                        <a:t>17</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1443048862"/>
                  </a:ext>
                </a:extLst>
              </a:tr>
              <a:tr h="178820">
                <a:tc>
                  <a:txBody>
                    <a:bodyPr/>
                    <a:lstStyle/>
                    <a:p>
                      <a:pPr marL="0" marR="0" algn="just">
                        <a:lnSpc>
                          <a:spcPct val="150000"/>
                        </a:lnSpc>
                        <a:spcBef>
                          <a:spcPts val="0"/>
                        </a:spcBef>
                        <a:spcAft>
                          <a:spcPts val="0"/>
                        </a:spcAft>
                      </a:pPr>
                      <a:r>
                        <a:rPr lang="en-GB" sz="1000">
                          <a:effectLst/>
                        </a:rPr>
                        <a:t>Cheese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just">
                        <a:lnSpc>
                          <a:spcPct val="150000"/>
                        </a:lnSpc>
                        <a:spcBef>
                          <a:spcPts val="0"/>
                        </a:spcBef>
                        <a:spcAft>
                          <a:spcPts val="0"/>
                        </a:spcAft>
                      </a:pPr>
                      <a:r>
                        <a:rPr lang="en-GB" sz="1000">
                          <a:effectLst/>
                        </a:rPr>
                        <a:t>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248966038"/>
                  </a:ext>
                </a:extLst>
              </a:tr>
              <a:tr h="178820">
                <a:tc>
                  <a:txBody>
                    <a:bodyPr/>
                    <a:lstStyle/>
                    <a:p>
                      <a:pPr marL="0" marR="0" algn="just">
                        <a:lnSpc>
                          <a:spcPct val="150000"/>
                        </a:lnSpc>
                        <a:spcBef>
                          <a:spcPts val="0"/>
                        </a:spcBef>
                        <a:spcAft>
                          <a:spcPts val="0"/>
                        </a:spcAft>
                      </a:pPr>
                      <a:r>
                        <a:rPr lang="en-GB" sz="1000">
                          <a:effectLst/>
                        </a:rPr>
                        <a:t>Feta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just">
                        <a:lnSpc>
                          <a:spcPct val="150000"/>
                        </a:lnSpc>
                        <a:spcBef>
                          <a:spcPts val="0"/>
                        </a:spcBef>
                        <a:spcAft>
                          <a:spcPts val="0"/>
                        </a:spcAft>
                      </a:pPr>
                      <a:r>
                        <a:rPr lang="en-GB" sz="1000">
                          <a:effectLst/>
                        </a:rPr>
                        <a:t>9.75</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1857345609"/>
                  </a:ext>
                </a:extLst>
              </a:tr>
              <a:tr h="178820">
                <a:tc>
                  <a:txBody>
                    <a:bodyPr/>
                    <a:lstStyle/>
                    <a:p>
                      <a:pPr marL="0" marR="0" algn="just">
                        <a:lnSpc>
                          <a:spcPct val="150000"/>
                        </a:lnSpc>
                        <a:spcBef>
                          <a:spcPts val="0"/>
                        </a:spcBef>
                        <a:spcAft>
                          <a:spcPts val="0"/>
                        </a:spcAft>
                      </a:pPr>
                      <a:r>
                        <a:rPr lang="en-GB" sz="1000">
                          <a:effectLst/>
                        </a:rPr>
                        <a:t>Cottage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just">
                        <a:lnSpc>
                          <a:spcPct val="150000"/>
                        </a:lnSpc>
                        <a:spcBef>
                          <a:spcPts val="0"/>
                        </a:spcBef>
                        <a:spcAft>
                          <a:spcPts val="0"/>
                        </a:spcAft>
                      </a:pPr>
                      <a:r>
                        <a:rPr lang="en-GB" sz="1000">
                          <a:effectLst/>
                        </a:rPr>
                        <a:t>11.75</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2697528392"/>
                  </a:ext>
                </a:extLst>
              </a:tr>
              <a:tr h="178820">
                <a:tc>
                  <a:txBody>
                    <a:bodyPr/>
                    <a:lstStyle/>
                    <a:p>
                      <a:pPr marL="0" marR="0" algn="just">
                        <a:lnSpc>
                          <a:spcPct val="150000"/>
                        </a:lnSpc>
                        <a:spcBef>
                          <a:spcPts val="0"/>
                        </a:spcBef>
                        <a:spcAft>
                          <a:spcPts val="0"/>
                        </a:spcAft>
                      </a:pPr>
                      <a:r>
                        <a:rPr lang="en-GB" sz="1000">
                          <a:effectLst/>
                        </a:rPr>
                        <a:t>Wine pairing by glass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just">
                        <a:lnSpc>
                          <a:spcPct val="150000"/>
                        </a:lnSpc>
                        <a:spcBef>
                          <a:spcPts val="0"/>
                        </a:spcBef>
                        <a:spcAft>
                          <a:spcPts val="0"/>
                        </a:spcAft>
                      </a:pPr>
                      <a:r>
                        <a:rPr lang="en-GB" sz="1000">
                          <a:effectLst/>
                        </a:rPr>
                        <a:t>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4060651074"/>
                  </a:ext>
                </a:extLst>
              </a:tr>
              <a:tr h="178820">
                <a:tc>
                  <a:txBody>
                    <a:bodyPr/>
                    <a:lstStyle/>
                    <a:p>
                      <a:pPr marL="0" marR="0" algn="just">
                        <a:lnSpc>
                          <a:spcPct val="150000"/>
                        </a:lnSpc>
                        <a:spcBef>
                          <a:spcPts val="0"/>
                        </a:spcBef>
                        <a:spcAft>
                          <a:spcPts val="0"/>
                        </a:spcAft>
                      </a:pPr>
                      <a:r>
                        <a:rPr lang="en-GB" sz="1000">
                          <a:effectLst/>
                        </a:rPr>
                        <a:t>Kim Crawford Sauvignon Blanc with Feta (White Wine)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just">
                        <a:lnSpc>
                          <a:spcPct val="150000"/>
                        </a:lnSpc>
                        <a:spcBef>
                          <a:spcPts val="0"/>
                        </a:spcBef>
                        <a:spcAft>
                          <a:spcPts val="0"/>
                        </a:spcAft>
                      </a:pPr>
                      <a:r>
                        <a:rPr lang="en-GB" sz="1000">
                          <a:effectLst/>
                        </a:rPr>
                        <a:t>15</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2581726701"/>
                  </a:ext>
                </a:extLst>
              </a:tr>
              <a:tr h="178820">
                <a:tc>
                  <a:txBody>
                    <a:bodyPr/>
                    <a:lstStyle/>
                    <a:p>
                      <a:pPr marL="0" marR="0" algn="just">
                        <a:lnSpc>
                          <a:spcPct val="150000"/>
                        </a:lnSpc>
                        <a:spcBef>
                          <a:spcPts val="0"/>
                        </a:spcBef>
                        <a:spcAft>
                          <a:spcPts val="0"/>
                        </a:spcAft>
                      </a:pPr>
                      <a:r>
                        <a:rPr lang="en-GB" sz="1000">
                          <a:effectLst/>
                        </a:rPr>
                        <a:t>Chateau Ste with Cottage (Rose wine)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just">
                        <a:lnSpc>
                          <a:spcPct val="150000"/>
                        </a:lnSpc>
                        <a:spcBef>
                          <a:spcPts val="0"/>
                        </a:spcBef>
                        <a:spcAft>
                          <a:spcPts val="0"/>
                        </a:spcAft>
                      </a:pPr>
                      <a:r>
                        <a:rPr lang="en-GB" sz="1000" dirty="0">
                          <a:effectLst/>
                        </a:rPr>
                        <a:t>22</a:t>
                      </a:r>
                      <a:endParaRPr lang="en-US"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2077997989"/>
                  </a:ext>
                </a:extLst>
              </a:tr>
            </a:tbl>
          </a:graphicData>
        </a:graphic>
      </p:graphicFrame>
      <p:sp>
        <p:nvSpPr>
          <p:cNvPr id="10" name="TextBox 9">
            <a:extLst>
              <a:ext uri="{FF2B5EF4-FFF2-40B4-BE49-F238E27FC236}">
                <a16:creationId xmlns:a16="http://schemas.microsoft.com/office/drawing/2014/main" id="{40684FA1-FF89-478C-B94A-C292302902DB}"/>
              </a:ext>
            </a:extLst>
          </p:cNvPr>
          <p:cNvSpPr txBox="1"/>
          <p:nvPr/>
        </p:nvSpPr>
        <p:spPr>
          <a:xfrm>
            <a:off x="762000" y="6934200"/>
            <a:ext cx="2514600" cy="2323713"/>
          </a:xfrm>
          <a:prstGeom prst="rect">
            <a:avLst/>
          </a:prstGeom>
          <a:noFill/>
        </p:spPr>
        <p:txBody>
          <a:bodyPr wrap="square">
            <a:spAutoFit/>
          </a:bodyPr>
          <a:lstStyle/>
          <a:p>
            <a:pPr marL="0" marR="0" algn="just">
              <a:spcBef>
                <a:spcPts val="0"/>
              </a:spcBef>
              <a:spcAft>
                <a:spcPts val="800"/>
              </a:spcAft>
            </a:pPr>
            <a:r>
              <a:rPr lang="en-GB" sz="500" b="1" dirty="0">
                <a:effectLst/>
                <a:latin typeface="Times New Roman" panose="02020603050405020304" pitchFamily="18" charset="0"/>
                <a:ea typeface="Calibri" panose="020F0502020204030204" pitchFamily="34" charset="0"/>
                <a:cs typeface="Times New Roman" panose="02020603050405020304" pitchFamily="18" charset="0"/>
              </a:rPr>
              <a:t>Description </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spcBef>
                <a:spcPts val="0"/>
              </a:spcBef>
              <a:spcAft>
                <a:spcPts val="800"/>
              </a:spcAft>
            </a:pPr>
            <a:r>
              <a:rPr lang="en-GB" sz="500" b="1" i="1" dirty="0">
                <a:effectLst/>
                <a:latin typeface="Times New Roman" panose="02020603050405020304" pitchFamily="18" charset="0"/>
                <a:ea typeface="Calibri" panose="020F0502020204030204" pitchFamily="34" charset="0"/>
                <a:cs typeface="Times New Roman" panose="02020603050405020304" pitchFamily="18" charset="0"/>
              </a:rPr>
              <a:t>Appetizer </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spcBef>
                <a:spcPts val="0"/>
              </a:spcBef>
              <a:spcAft>
                <a:spcPts val="800"/>
              </a:spcAft>
            </a:pPr>
            <a:r>
              <a:rPr lang="en-GB" sz="5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Baked beetroot and pickled onions- beetroot, mustard sauce </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spcBef>
                <a:spcPts val="0"/>
              </a:spcBef>
              <a:spcAft>
                <a:spcPts val="800"/>
              </a:spcAft>
            </a:pPr>
            <a:r>
              <a:rPr lang="en-GB" sz="500" dirty="0">
                <a:effectLst/>
                <a:latin typeface="Times New Roman" panose="02020603050405020304" pitchFamily="18" charset="0"/>
                <a:ea typeface="Calibri" panose="020F0502020204030204" pitchFamily="34" charset="0"/>
                <a:cs typeface="Times New Roman" panose="02020603050405020304" pitchFamily="18" charset="0"/>
              </a:rPr>
              <a:t>Smoke </a:t>
            </a:r>
            <a:r>
              <a:rPr lang="en-GB" sz="500" dirty="0" err="1">
                <a:effectLst/>
                <a:latin typeface="Times New Roman" panose="02020603050405020304" pitchFamily="18" charset="0"/>
                <a:ea typeface="Calibri" panose="020F0502020204030204" pitchFamily="34" charset="0"/>
                <a:cs typeface="Times New Roman" panose="02020603050405020304" pitchFamily="18" charset="0"/>
              </a:rPr>
              <a:t>ouef</a:t>
            </a:r>
            <a:r>
              <a:rPr lang="en-GB" sz="500" dirty="0">
                <a:effectLst/>
                <a:latin typeface="Times New Roman" panose="02020603050405020304" pitchFamily="18" charset="0"/>
                <a:ea typeface="Calibri" panose="020F0502020204030204" pitchFamily="34" charset="0"/>
                <a:cs typeface="Times New Roman" panose="02020603050405020304" pitchFamily="18" charset="0"/>
              </a:rPr>
              <a:t> in </a:t>
            </a:r>
            <a:r>
              <a:rPr lang="en-GB" sz="500" dirty="0" err="1">
                <a:effectLst/>
                <a:latin typeface="Times New Roman" panose="02020603050405020304" pitchFamily="18" charset="0"/>
                <a:ea typeface="Calibri" panose="020F0502020204030204" pitchFamily="34" charset="0"/>
                <a:cs typeface="Times New Roman" panose="02020603050405020304" pitchFamily="18" charset="0"/>
              </a:rPr>
              <a:t>tamitino</a:t>
            </a:r>
            <a:r>
              <a:rPr lang="en-GB" sz="500" dirty="0">
                <a:effectLst/>
                <a:latin typeface="Times New Roman" panose="02020603050405020304" pitchFamily="18" charset="0"/>
                <a:ea typeface="Calibri" panose="020F0502020204030204" pitchFamily="34" charset="0"/>
                <a:cs typeface="Times New Roman" panose="02020603050405020304" pitchFamily="18" charset="0"/>
              </a:rPr>
              <a:t>- tomato </a:t>
            </a:r>
            <a:r>
              <a:rPr lang="en-GB" sz="500" dirty="0" err="1">
                <a:effectLst/>
                <a:latin typeface="Times New Roman" panose="02020603050405020304" pitchFamily="18" charset="0"/>
                <a:ea typeface="Calibri" panose="020F0502020204030204" pitchFamily="34" charset="0"/>
                <a:cs typeface="Times New Roman" panose="02020603050405020304" pitchFamily="18" charset="0"/>
              </a:rPr>
              <a:t>concasse</a:t>
            </a:r>
            <a:r>
              <a:rPr lang="en-GB" sz="500" dirty="0">
                <a:effectLst/>
                <a:latin typeface="Times New Roman" panose="02020603050405020304" pitchFamily="18" charset="0"/>
                <a:ea typeface="Calibri" panose="020F0502020204030204" pitchFamily="34" charset="0"/>
                <a:cs typeface="Times New Roman" panose="02020603050405020304" pitchFamily="18" charset="0"/>
              </a:rPr>
              <a:t>, egg</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spcBef>
                <a:spcPts val="0"/>
              </a:spcBef>
              <a:spcAft>
                <a:spcPts val="800"/>
              </a:spcAft>
            </a:pPr>
            <a:r>
              <a:rPr lang="en-GB" sz="500" b="1" i="1" dirty="0">
                <a:effectLst/>
                <a:latin typeface="Times New Roman" panose="02020603050405020304" pitchFamily="18" charset="0"/>
                <a:ea typeface="Calibri" panose="020F0502020204030204" pitchFamily="34" charset="0"/>
                <a:cs typeface="Times New Roman" panose="02020603050405020304" pitchFamily="18" charset="0"/>
              </a:rPr>
              <a:t>Soup </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spcBef>
                <a:spcPts val="0"/>
              </a:spcBef>
              <a:spcAft>
                <a:spcPts val="800"/>
              </a:spcAft>
            </a:pPr>
            <a:r>
              <a:rPr lang="en-GB" sz="500" dirty="0">
                <a:effectLst/>
                <a:latin typeface="Times New Roman" panose="02020603050405020304" pitchFamily="18" charset="0"/>
                <a:ea typeface="Calibri" panose="020F0502020204030204" pitchFamily="34" charset="0"/>
                <a:cs typeface="Times New Roman" panose="02020603050405020304" pitchFamily="18" charset="0"/>
              </a:rPr>
              <a:t>White onion soup with French fries- shallots, milk, croutons </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spcBef>
                <a:spcPts val="0"/>
              </a:spcBef>
              <a:spcAft>
                <a:spcPts val="800"/>
              </a:spcAft>
            </a:pPr>
            <a:r>
              <a:rPr lang="en-GB" sz="500" dirty="0">
                <a:effectLst/>
                <a:latin typeface="Times New Roman" panose="02020603050405020304" pitchFamily="18" charset="0"/>
                <a:ea typeface="Calibri" panose="020F0502020204030204" pitchFamily="34" charset="0"/>
                <a:cs typeface="Times New Roman" panose="02020603050405020304" pitchFamily="18" charset="0"/>
              </a:rPr>
              <a:t>Chicken soup with a beef sandwich- chicken stock, grilled beef, dumplings</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spcBef>
                <a:spcPts val="0"/>
              </a:spcBef>
              <a:spcAft>
                <a:spcPts val="800"/>
              </a:spcAft>
            </a:pPr>
            <a:r>
              <a:rPr lang="en-GB" sz="500" b="1" i="1" dirty="0">
                <a:effectLst/>
                <a:latin typeface="Times New Roman" panose="02020603050405020304" pitchFamily="18" charset="0"/>
                <a:ea typeface="Calibri" panose="020F0502020204030204" pitchFamily="34" charset="0"/>
                <a:cs typeface="Times New Roman" panose="02020603050405020304" pitchFamily="18" charset="0"/>
              </a:rPr>
              <a:t>Main Course </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spcBef>
                <a:spcPts val="0"/>
              </a:spcBef>
              <a:spcAft>
                <a:spcPts val="800"/>
              </a:spcAft>
            </a:pPr>
            <a:r>
              <a:rPr lang="en-GB" sz="500" dirty="0" err="1">
                <a:effectLst/>
                <a:latin typeface="Times New Roman" panose="02020603050405020304" pitchFamily="18" charset="0"/>
                <a:ea typeface="Calibri" panose="020F0502020204030204" pitchFamily="34" charset="0"/>
                <a:cs typeface="Times New Roman" panose="02020603050405020304" pitchFamily="18" charset="0"/>
              </a:rPr>
              <a:t>Recette</a:t>
            </a:r>
            <a:r>
              <a:rPr lang="en-GB" sz="5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500" dirty="0" err="1">
                <a:effectLst/>
                <a:latin typeface="Times New Roman" panose="02020603050405020304" pitchFamily="18" charset="0"/>
                <a:ea typeface="Calibri" panose="020F0502020204030204" pitchFamily="34" charset="0"/>
                <a:cs typeface="Times New Roman" panose="02020603050405020304" pitchFamily="18" charset="0"/>
              </a:rPr>
              <a:t>Riz</a:t>
            </a:r>
            <a:r>
              <a:rPr lang="en-GB" sz="500" dirty="0">
                <a:effectLst/>
                <a:latin typeface="Times New Roman" panose="02020603050405020304" pitchFamily="18" charset="0"/>
                <a:ea typeface="Calibri" panose="020F0502020204030204" pitchFamily="34" charset="0"/>
                <a:cs typeface="Times New Roman" panose="02020603050405020304" pitchFamily="18" charset="0"/>
              </a:rPr>
              <a:t> pilaf with vegetarian curry- rice, vegetable stocks, carrot, lentils, salsa </a:t>
            </a:r>
            <a:r>
              <a:rPr lang="en-GB" sz="500" dirty="0" err="1">
                <a:effectLst/>
                <a:latin typeface="Times New Roman" panose="02020603050405020304" pitchFamily="18" charset="0"/>
                <a:ea typeface="Calibri" panose="020F0502020204030204" pitchFamily="34" charset="0"/>
                <a:cs typeface="Times New Roman" panose="02020603050405020304" pitchFamily="18" charset="0"/>
              </a:rPr>
              <a:t>verde</a:t>
            </a:r>
            <a:r>
              <a:rPr lang="en-GB" sz="5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spcBef>
                <a:spcPts val="0"/>
              </a:spcBef>
              <a:spcAft>
                <a:spcPts val="800"/>
              </a:spcAft>
            </a:pPr>
            <a:r>
              <a:rPr lang="en-GB" sz="500" dirty="0">
                <a:effectLst/>
                <a:latin typeface="Times New Roman" panose="02020603050405020304" pitchFamily="18" charset="0"/>
                <a:ea typeface="Calibri" panose="020F0502020204030204" pitchFamily="34" charset="0"/>
                <a:cs typeface="Times New Roman" panose="02020603050405020304" pitchFamily="18" charset="0"/>
              </a:rPr>
              <a:t>Roasted corn-fed chicken- roasted chicken legs, tartar sauce </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spcBef>
                <a:spcPts val="0"/>
              </a:spcBef>
              <a:spcAft>
                <a:spcPts val="800"/>
              </a:spcAft>
            </a:pPr>
            <a:r>
              <a:rPr lang="en-GB" sz="500" b="1" i="1" dirty="0">
                <a:effectLst/>
                <a:latin typeface="Times New Roman" panose="02020603050405020304" pitchFamily="18" charset="0"/>
                <a:ea typeface="Calibri" panose="020F0502020204030204" pitchFamily="34" charset="0"/>
                <a:cs typeface="Times New Roman" panose="02020603050405020304" pitchFamily="18" charset="0"/>
              </a:rPr>
              <a:t>Dessert </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spcBef>
                <a:spcPts val="0"/>
              </a:spcBef>
              <a:spcAft>
                <a:spcPts val="800"/>
              </a:spcAft>
            </a:pPr>
            <a:r>
              <a:rPr lang="en-GB" sz="500" dirty="0">
                <a:effectLst/>
                <a:latin typeface="Times New Roman" panose="02020603050405020304" pitchFamily="18" charset="0"/>
                <a:ea typeface="Calibri" panose="020F0502020204030204" pitchFamily="34" charset="0"/>
                <a:cs typeface="Times New Roman" panose="02020603050405020304" pitchFamily="18" charset="0"/>
              </a:rPr>
              <a:t>Chocolate macaroons – almonds, cream of tartar, cocoa powder </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spcBef>
                <a:spcPts val="0"/>
              </a:spcBef>
              <a:spcAft>
                <a:spcPts val="800"/>
              </a:spcAft>
            </a:pPr>
            <a:r>
              <a:rPr lang="en-GB" sz="500" dirty="0">
                <a:effectLst/>
                <a:latin typeface="Times New Roman" panose="02020603050405020304" pitchFamily="18" charset="0"/>
                <a:ea typeface="Calibri" panose="020F0502020204030204" pitchFamily="34" charset="0"/>
                <a:cs typeface="Times New Roman" panose="02020603050405020304" pitchFamily="18" charset="0"/>
              </a:rPr>
              <a:t>Apple strudel- apple cuts, filo, honey, sugar syrup   </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TextBox 11">
            <a:extLst>
              <a:ext uri="{FF2B5EF4-FFF2-40B4-BE49-F238E27FC236}">
                <a16:creationId xmlns:a16="http://schemas.microsoft.com/office/drawing/2014/main" id="{BBCA3CB4-18E2-46A7-9611-FD8C7998AEAF}"/>
              </a:ext>
            </a:extLst>
          </p:cNvPr>
          <p:cNvSpPr txBox="1"/>
          <p:nvPr/>
        </p:nvSpPr>
        <p:spPr>
          <a:xfrm>
            <a:off x="3505200" y="7162800"/>
            <a:ext cx="990600" cy="887422"/>
          </a:xfrm>
          <a:prstGeom prst="rect">
            <a:avLst/>
          </a:prstGeom>
          <a:noFill/>
        </p:spPr>
        <p:txBody>
          <a:bodyPr wrap="square">
            <a:spAutoFit/>
          </a:bodyPr>
          <a:lstStyle/>
          <a:p>
            <a:pPr marL="0" marR="0" algn="just">
              <a:spcBef>
                <a:spcPts val="0"/>
              </a:spcBef>
              <a:spcAft>
                <a:spcPts val="800"/>
              </a:spcAft>
            </a:pPr>
            <a:r>
              <a:rPr lang="en-GB" sz="500" b="1" dirty="0">
                <a:effectLst/>
                <a:latin typeface="Times New Roman" panose="02020603050405020304" pitchFamily="18" charset="0"/>
                <a:ea typeface="Calibri" panose="020F0502020204030204" pitchFamily="34" charset="0"/>
                <a:cs typeface="Times New Roman" panose="02020603050405020304" pitchFamily="18" charset="0"/>
              </a:rPr>
              <a:t>Contact details </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spcBef>
                <a:spcPts val="0"/>
              </a:spcBef>
              <a:spcAft>
                <a:spcPts val="800"/>
              </a:spcAft>
            </a:pPr>
            <a:r>
              <a:rPr lang="en-GB" sz="500" dirty="0">
                <a:effectLst/>
                <a:latin typeface="Times New Roman" panose="02020603050405020304" pitchFamily="18" charset="0"/>
                <a:ea typeface="Calibri" panose="020F0502020204030204" pitchFamily="34" charset="0"/>
                <a:cs typeface="Times New Roman" panose="02020603050405020304" pitchFamily="18" charset="0"/>
              </a:rPr>
              <a:t>Hotel Trinity</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spcBef>
                <a:spcPts val="0"/>
              </a:spcBef>
              <a:spcAft>
                <a:spcPts val="800"/>
              </a:spcAft>
            </a:pPr>
            <a:r>
              <a:rPr lang="en-GB" sz="500" dirty="0">
                <a:effectLst/>
                <a:latin typeface="Times New Roman" panose="02020603050405020304" pitchFamily="18" charset="0"/>
                <a:ea typeface="Calibri" panose="020F0502020204030204" pitchFamily="34" charset="0"/>
                <a:cs typeface="Times New Roman" panose="02020603050405020304" pitchFamily="18" charset="0"/>
              </a:rPr>
              <a:t>trinity-hotelUK.co.uk/</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spcBef>
                <a:spcPts val="0"/>
              </a:spcBef>
              <a:spcAft>
                <a:spcPts val="800"/>
              </a:spcAft>
            </a:pPr>
            <a:r>
              <a:rPr lang="en-GB" sz="5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2"/>
              </a:rPr>
              <a:t>trinityhoteluk99@yahoo.com</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spcBef>
                <a:spcPts val="0"/>
              </a:spcBef>
              <a:spcAft>
                <a:spcPts val="800"/>
              </a:spcAft>
            </a:pPr>
            <a:r>
              <a:rPr lang="en-GB" sz="500" dirty="0">
                <a:effectLst/>
                <a:latin typeface="Times New Roman" panose="02020603050405020304" pitchFamily="18" charset="0"/>
                <a:ea typeface="Calibri" panose="020F0502020204030204" pitchFamily="34" charset="0"/>
                <a:cs typeface="Times New Roman" panose="02020603050405020304" pitchFamily="18" charset="0"/>
              </a:rPr>
              <a:t>Contact: 48356 917 786</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8587172F-0975-431E-A659-12A6E188DED6}"/>
              </a:ext>
            </a:extLst>
          </p:cNvPr>
          <p:cNvSpPr txBox="1"/>
          <p:nvPr/>
        </p:nvSpPr>
        <p:spPr>
          <a:xfrm>
            <a:off x="3505200" y="8077200"/>
            <a:ext cx="2895600" cy="425758"/>
          </a:xfrm>
          <a:prstGeom prst="rect">
            <a:avLst/>
          </a:prstGeom>
          <a:noFill/>
        </p:spPr>
        <p:txBody>
          <a:bodyPr wrap="square">
            <a:spAutoFit/>
          </a:bodyPr>
          <a:lstStyle/>
          <a:p>
            <a:pPr marL="0" marR="0" algn="just">
              <a:spcBef>
                <a:spcPts val="0"/>
              </a:spcBef>
              <a:spcAft>
                <a:spcPts val="800"/>
              </a:spcAft>
            </a:pPr>
            <a:r>
              <a:rPr lang="en-GB" sz="500" b="1" dirty="0">
                <a:effectLst/>
                <a:latin typeface="Times New Roman" panose="02020603050405020304" pitchFamily="18" charset="0"/>
                <a:ea typeface="Calibri" panose="020F0502020204030204" pitchFamily="34" charset="0"/>
                <a:cs typeface="Times New Roman" panose="02020603050405020304" pitchFamily="18" charset="0"/>
              </a:rPr>
              <a:t>Safety measures in takeaway option </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spcBef>
                <a:spcPts val="0"/>
              </a:spcBef>
              <a:spcAft>
                <a:spcPts val="800"/>
              </a:spcAft>
            </a:pPr>
            <a:r>
              <a:rPr lang="en-GB" sz="500" dirty="0">
                <a:effectLst/>
                <a:latin typeface="Times New Roman" panose="02020603050405020304" pitchFamily="18" charset="0"/>
                <a:ea typeface="Calibri" panose="020F0502020204030204" pitchFamily="34" charset="0"/>
                <a:cs typeface="Times New Roman" panose="02020603050405020304" pitchFamily="18" charset="0"/>
              </a:rPr>
              <a:t>In terms of takeaways, we maintain the safety protocols by preferring online payments and card payments to reduce physical interactions with our customers and deliver them foods they are preferring.</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6" name="TextBox 15">
            <a:extLst>
              <a:ext uri="{FF2B5EF4-FFF2-40B4-BE49-F238E27FC236}">
                <a16:creationId xmlns:a16="http://schemas.microsoft.com/office/drawing/2014/main" id="{A2078393-D5BE-44BA-8138-8269841042A0}"/>
              </a:ext>
            </a:extLst>
          </p:cNvPr>
          <p:cNvSpPr txBox="1"/>
          <p:nvPr/>
        </p:nvSpPr>
        <p:spPr>
          <a:xfrm>
            <a:off x="3505200" y="8534400"/>
            <a:ext cx="2971800" cy="527324"/>
          </a:xfrm>
          <a:prstGeom prst="rect">
            <a:avLst/>
          </a:prstGeom>
          <a:noFill/>
        </p:spPr>
        <p:txBody>
          <a:bodyPr wrap="square">
            <a:spAutoFit/>
          </a:bodyPr>
          <a:lstStyle/>
          <a:p>
            <a:pPr marL="0" marR="0" algn="just">
              <a:lnSpc>
                <a:spcPct val="150000"/>
              </a:lnSpc>
              <a:spcBef>
                <a:spcPts val="0"/>
              </a:spcBef>
              <a:spcAft>
                <a:spcPts val="800"/>
              </a:spcAft>
            </a:pPr>
            <a:r>
              <a:rPr lang="en-GB" sz="500" b="1" dirty="0">
                <a:effectLst/>
                <a:latin typeface="Times New Roman" panose="02020603050405020304" pitchFamily="18" charset="0"/>
                <a:ea typeface="Calibri" panose="020F0502020204030204" pitchFamily="34" charset="0"/>
                <a:cs typeface="Times New Roman" panose="02020603050405020304" pitchFamily="18" charset="0"/>
              </a:rPr>
              <a:t>Payment Options </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500" dirty="0">
                <a:effectLst/>
                <a:latin typeface="Times New Roman" panose="02020603050405020304" pitchFamily="18" charset="0"/>
                <a:ea typeface="Calibri" panose="020F0502020204030204" pitchFamily="34" charset="0"/>
                <a:cs typeface="Times New Roman" panose="02020603050405020304" pitchFamily="18" charset="0"/>
              </a:rPr>
              <a:t>Cash, Card, and Online payments, such as </a:t>
            </a:r>
            <a:r>
              <a:rPr lang="en-GB" sz="500" dirty="0" err="1">
                <a:effectLst/>
                <a:latin typeface="Times New Roman" panose="02020603050405020304" pitchFamily="18" charset="0"/>
                <a:ea typeface="Calibri" panose="020F0502020204030204" pitchFamily="34" charset="0"/>
                <a:cs typeface="Times New Roman" panose="02020603050405020304" pitchFamily="18" charset="0"/>
              </a:rPr>
              <a:t>Opayo</a:t>
            </a:r>
            <a:r>
              <a:rPr lang="en-GB" sz="500" dirty="0">
                <a:effectLst/>
                <a:latin typeface="Times New Roman" panose="02020603050405020304" pitchFamily="18" charset="0"/>
                <a:ea typeface="Calibri" panose="020F0502020204030204" pitchFamily="34" charset="0"/>
                <a:cs typeface="Times New Roman" panose="02020603050405020304" pitchFamily="18" charset="0"/>
              </a:rPr>
              <a:t>, Google pay, PayPal etc. are accepted here in every order including dine-in, takeaways, and online orders.</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Title 12">
            <a:extLst>
              <a:ext uri="{FF2B5EF4-FFF2-40B4-BE49-F238E27FC236}">
                <a16:creationId xmlns:a16="http://schemas.microsoft.com/office/drawing/2014/main" id="{E05796AD-8AA3-4C06-B31E-F37349B7CA85}"/>
              </a:ext>
            </a:extLst>
          </p:cNvPr>
          <p:cNvSpPr>
            <a:spLocks noGrp="1"/>
          </p:cNvSpPr>
          <p:nvPr>
            <p:ph type="ctrTitle"/>
          </p:nvPr>
        </p:nvSpPr>
        <p:spPr>
          <a:xfrm>
            <a:off x="1219200" y="0"/>
            <a:ext cx="4536281" cy="880533"/>
          </a:xfrm>
        </p:spPr>
        <p:txBody>
          <a:bodyPr/>
          <a:lstStyle/>
          <a:p>
            <a:pPr algn="ctr"/>
            <a:r>
              <a:rPr lang="en-US" sz="2800" dirty="0"/>
              <a:t>Hotel Trinity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1658620F-B9F7-4E70-8C04-8955B556ECC8}"/>
              </a:ext>
            </a:extLst>
          </p:cNvPr>
          <p:cNvGraphicFramePr>
            <a:graphicFrameLocks noGrp="1"/>
          </p:cNvGraphicFramePr>
          <p:nvPr>
            <p:extLst>
              <p:ext uri="{D42A27DB-BD31-4B8C-83A1-F6EECF244321}">
                <p14:modId xmlns:p14="http://schemas.microsoft.com/office/powerpoint/2010/main" val="2258488204"/>
              </p:ext>
            </p:extLst>
          </p:nvPr>
        </p:nvGraphicFramePr>
        <p:xfrm>
          <a:off x="838200" y="152400"/>
          <a:ext cx="4894263" cy="2778887"/>
        </p:xfrm>
        <a:graphic>
          <a:graphicData uri="http://schemas.openxmlformats.org/drawingml/2006/table">
            <a:tbl>
              <a:tblPr firstRow="1" firstCol="1" bandRow="1">
                <a:tableStyleId>{2D5ABB26-0587-4C30-8999-92F81FD0307C}</a:tableStyleId>
              </a:tblPr>
              <a:tblGrid>
                <a:gridCol w="4215871">
                  <a:extLst>
                    <a:ext uri="{9D8B030D-6E8A-4147-A177-3AD203B41FA5}">
                      <a16:colId xmlns:a16="http://schemas.microsoft.com/office/drawing/2014/main" val="3169503134"/>
                    </a:ext>
                  </a:extLst>
                </a:gridCol>
                <a:gridCol w="678392">
                  <a:extLst>
                    <a:ext uri="{9D8B030D-6E8A-4147-A177-3AD203B41FA5}">
                      <a16:colId xmlns:a16="http://schemas.microsoft.com/office/drawing/2014/main" val="1310219630"/>
                    </a:ext>
                  </a:extLst>
                </a:gridCol>
              </a:tblGrid>
              <a:tr h="141451">
                <a:tc gridSpan="2">
                  <a:txBody>
                    <a:bodyPr/>
                    <a:lstStyle/>
                    <a:p>
                      <a:pPr marL="0" marR="0" algn="ctr">
                        <a:lnSpc>
                          <a:spcPct val="150000"/>
                        </a:lnSpc>
                        <a:spcBef>
                          <a:spcPts val="0"/>
                        </a:spcBef>
                        <a:spcAft>
                          <a:spcPts val="0"/>
                        </a:spcAft>
                      </a:pPr>
                      <a:r>
                        <a:rPr lang="en-GB" sz="1000">
                          <a:effectLst/>
                        </a:rPr>
                        <a:t>Beverage menu</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hMerge="1">
                  <a:txBody>
                    <a:bodyPr/>
                    <a:lstStyle/>
                    <a:p>
                      <a:endParaRPr lang="en-US"/>
                    </a:p>
                  </a:txBody>
                  <a:tcPr/>
                </a:tc>
                <a:extLst>
                  <a:ext uri="{0D108BD9-81ED-4DB2-BD59-A6C34878D82A}">
                    <a16:rowId xmlns:a16="http://schemas.microsoft.com/office/drawing/2014/main" val="322254786"/>
                  </a:ext>
                </a:extLst>
              </a:tr>
              <a:tr h="462898">
                <a:tc>
                  <a:txBody>
                    <a:bodyPr/>
                    <a:lstStyle/>
                    <a:p>
                      <a:pPr marL="0" marR="0" algn="ctr">
                        <a:lnSpc>
                          <a:spcPct val="150000"/>
                        </a:lnSpc>
                        <a:spcBef>
                          <a:spcPts val="0"/>
                        </a:spcBef>
                        <a:spcAft>
                          <a:spcPts val="0"/>
                        </a:spcAft>
                      </a:pPr>
                      <a:r>
                        <a:rPr lang="en-GB" sz="1000" dirty="0">
                          <a:effectLst/>
                        </a:rPr>
                        <a:t>Cocktails</a:t>
                      </a:r>
                      <a:endParaRPr lang="en-US"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just">
                        <a:lnSpc>
                          <a:spcPct val="150000"/>
                        </a:lnSpc>
                        <a:spcBef>
                          <a:spcPts val="0"/>
                        </a:spcBef>
                        <a:spcAft>
                          <a:spcPts val="0"/>
                        </a:spcAft>
                      </a:pPr>
                      <a:r>
                        <a:rPr lang="en-GB" sz="1000">
                          <a:effectLst/>
                        </a:rPr>
                        <a:t>Price (£)</a:t>
                      </a:r>
                      <a:endParaRPr lang="en-US" sz="1000">
                        <a:effectLst/>
                      </a:endParaRPr>
                    </a:p>
                    <a:p>
                      <a:pPr marL="0" marR="0" algn="just">
                        <a:lnSpc>
                          <a:spcPct val="150000"/>
                        </a:lnSpc>
                        <a:spcBef>
                          <a:spcPts val="0"/>
                        </a:spcBef>
                        <a:spcAft>
                          <a:spcPts val="0"/>
                        </a:spcAft>
                      </a:pPr>
                      <a:r>
                        <a:rPr lang="en-GB" sz="1000">
                          <a:effectLst/>
                        </a:rPr>
                        <a:t>30ml/60ml</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1890736054"/>
                  </a:ext>
                </a:extLst>
              </a:tr>
              <a:tr h="302174">
                <a:tc>
                  <a:txBody>
                    <a:bodyPr/>
                    <a:lstStyle/>
                    <a:p>
                      <a:pPr marL="0" marR="0" algn="just">
                        <a:lnSpc>
                          <a:spcPct val="150000"/>
                        </a:lnSpc>
                        <a:spcBef>
                          <a:spcPts val="0"/>
                        </a:spcBef>
                        <a:spcAft>
                          <a:spcPts val="0"/>
                        </a:spcAft>
                      </a:pPr>
                      <a:r>
                        <a:rPr lang="en-GB" sz="1000">
                          <a:effectLst/>
                        </a:rPr>
                        <a:t>Cosmopoliton </a:t>
                      </a:r>
                      <a:endParaRPr lang="en-US" sz="1000">
                        <a:effectLst/>
                      </a:endParaRPr>
                    </a:p>
                    <a:p>
                      <a:pPr marL="0" marR="0" algn="just">
                        <a:lnSpc>
                          <a:spcPct val="150000"/>
                        </a:lnSpc>
                        <a:spcBef>
                          <a:spcPts val="0"/>
                        </a:spcBef>
                        <a:spcAft>
                          <a:spcPts val="0"/>
                        </a:spcAft>
                      </a:pPr>
                      <a:r>
                        <a:rPr lang="en-GB" sz="1000">
                          <a:effectLst/>
                        </a:rPr>
                        <a:t> (Vodka, orange liqueur, lime juice, and cranberry juice)</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just">
                        <a:lnSpc>
                          <a:spcPct val="150000"/>
                        </a:lnSpc>
                        <a:spcBef>
                          <a:spcPts val="0"/>
                        </a:spcBef>
                        <a:spcAft>
                          <a:spcPts val="0"/>
                        </a:spcAft>
                      </a:pPr>
                      <a:r>
                        <a:rPr lang="en-GB" sz="1000">
                          <a:effectLst/>
                        </a:rPr>
                        <a:t>30.25/60.50</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2779747068"/>
                  </a:ext>
                </a:extLst>
              </a:tr>
              <a:tr h="302174">
                <a:tc>
                  <a:txBody>
                    <a:bodyPr/>
                    <a:lstStyle/>
                    <a:p>
                      <a:pPr marL="0" marR="0" algn="just">
                        <a:lnSpc>
                          <a:spcPct val="150000"/>
                        </a:lnSpc>
                        <a:spcBef>
                          <a:spcPts val="0"/>
                        </a:spcBef>
                        <a:spcAft>
                          <a:spcPts val="0"/>
                        </a:spcAft>
                      </a:pPr>
                      <a:r>
                        <a:rPr lang="en-GB" sz="1000">
                          <a:effectLst/>
                        </a:rPr>
                        <a:t>Tequila sunrise </a:t>
                      </a:r>
                      <a:endParaRPr lang="en-US" sz="1000">
                        <a:effectLst/>
                      </a:endParaRPr>
                    </a:p>
                    <a:p>
                      <a:pPr marL="0" marR="0" algn="just">
                        <a:lnSpc>
                          <a:spcPct val="150000"/>
                        </a:lnSpc>
                        <a:spcBef>
                          <a:spcPts val="0"/>
                        </a:spcBef>
                        <a:spcAft>
                          <a:spcPts val="0"/>
                        </a:spcAft>
                      </a:pPr>
                      <a:r>
                        <a:rPr lang="en-GB" sz="1000">
                          <a:effectLst/>
                        </a:rPr>
                        <a:t> (Tequila, orange juice, and grenadine syrup)</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just">
                        <a:lnSpc>
                          <a:spcPct val="150000"/>
                        </a:lnSpc>
                        <a:spcBef>
                          <a:spcPts val="0"/>
                        </a:spcBef>
                        <a:spcAft>
                          <a:spcPts val="0"/>
                        </a:spcAft>
                      </a:pPr>
                      <a:r>
                        <a:rPr lang="en-GB" sz="1000">
                          <a:effectLst/>
                        </a:rPr>
                        <a:t>25.10/50.20</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1298083066"/>
                  </a:ext>
                </a:extLst>
              </a:tr>
              <a:tr h="141451">
                <a:tc>
                  <a:txBody>
                    <a:bodyPr/>
                    <a:lstStyle/>
                    <a:p>
                      <a:pPr marL="0" marR="0" algn="ctr">
                        <a:lnSpc>
                          <a:spcPct val="150000"/>
                        </a:lnSpc>
                        <a:spcBef>
                          <a:spcPts val="0"/>
                        </a:spcBef>
                        <a:spcAft>
                          <a:spcPts val="0"/>
                        </a:spcAft>
                      </a:pPr>
                      <a:r>
                        <a:rPr lang="en-GB" sz="1000">
                          <a:effectLst/>
                        </a:rPr>
                        <a:t>Mocktails</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just">
                        <a:lnSpc>
                          <a:spcPct val="150000"/>
                        </a:lnSpc>
                        <a:spcBef>
                          <a:spcPts val="0"/>
                        </a:spcBef>
                        <a:spcAft>
                          <a:spcPts val="0"/>
                        </a:spcAft>
                      </a:pPr>
                      <a:r>
                        <a:rPr lang="en-GB" sz="1000">
                          <a:effectLst/>
                        </a:rPr>
                        <a:t>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315907543"/>
                  </a:ext>
                </a:extLst>
              </a:tr>
              <a:tr h="302174">
                <a:tc>
                  <a:txBody>
                    <a:bodyPr/>
                    <a:lstStyle/>
                    <a:p>
                      <a:pPr marL="0" marR="0" algn="just">
                        <a:lnSpc>
                          <a:spcPct val="150000"/>
                        </a:lnSpc>
                        <a:spcBef>
                          <a:spcPts val="0"/>
                        </a:spcBef>
                        <a:spcAft>
                          <a:spcPts val="0"/>
                        </a:spcAft>
                      </a:pPr>
                      <a:r>
                        <a:rPr lang="en-GB" sz="1000" dirty="0">
                          <a:effectLst/>
                        </a:rPr>
                        <a:t>Blue lagoon </a:t>
                      </a:r>
                      <a:endParaRPr lang="en-US" sz="1000" dirty="0">
                        <a:effectLst/>
                      </a:endParaRPr>
                    </a:p>
                    <a:p>
                      <a:pPr marL="0" marR="0" algn="just">
                        <a:lnSpc>
                          <a:spcPct val="150000"/>
                        </a:lnSpc>
                        <a:spcBef>
                          <a:spcPts val="0"/>
                        </a:spcBef>
                        <a:spcAft>
                          <a:spcPts val="0"/>
                        </a:spcAft>
                      </a:pPr>
                      <a:r>
                        <a:rPr lang="en-GB" sz="1000" dirty="0">
                          <a:effectLst/>
                        </a:rPr>
                        <a:t>(Blue curacao, lemonade)</a:t>
                      </a:r>
                      <a:endParaRPr lang="en-US"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just">
                        <a:lnSpc>
                          <a:spcPct val="150000"/>
                        </a:lnSpc>
                        <a:spcBef>
                          <a:spcPts val="0"/>
                        </a:spcBef>
                        <a:spcAft>
                          <a:spcPts val="0"/>
                        </a:spcAft>
                      </a:pPr>
                      <a:r>
                        <a:rPr lang="en-GB" sz="1000">
                          <a:effectLst/>
                        </a:rPr>
                        <a:t>20.10/40.20</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1028606868"/>
                  </a:ext>
                </a:extLst>
              </a:tr>
              <a:tr h="302174">
                <a:tc>
                  <a:txBody>
                    <a:bodyPr/>
                    <a:lstStyle/>
                    <a:p>
                      <a:pPr marL="0" marR="0" algn="just">
                        <a:lnSpc>
                          <a:spcPct val="150000"/>
                        </a:lnSpc>
                        <a:spcBef>
                          <a:spcPts val="0"/>
                        </a:spcBef>
                        <a:spcAft>
                          <a:spcPts val="0"/>
                        </a:spcAft>
                      </a:pPr>
                      <a:r>
                        <a:rPr lang="en-GB" sz="1000">
                          <a:effectLst/>
                        </a:rPr>
                        <a:t>Virgin Sangria</a:t>
                      </a:r>
                      <a:endParaRPr lang="en-US" sz="1000">
                        <a:effectLst/>
                      </a:endParaRPr>
                    </a:p>
                    <a:p>
                      <a:pPr marL="0" marR="0" algn="just">
                        <a:lnSpc>
                          <a:spcPct val="150000"/>
                        </a:lnSpc>
                        <a:spcBef>
                          <a:spcPts val="0"/>
                        </a:spcBef>
                        <a:spcAft>
                          <a:spcPts val="0"/>
                        </a:spcAft>
                      </a:pPr>
                      <a:r>
                        <a:rPr lang="en-GB" sz="1000">
                          <a:effectLst/>
                        </a:rPr>
                        <a:t> (Grape juice, club soda and fresh fruit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just">
                        <a:lnSpc>
                          <a:spcPct val="150000"/>
                        </a:lnSpc>
                        <a:spcBef>
                          <a:spcPts val="0"/>
                        </a:spcBef>
                        <a:spcAft>
                          <a:spcPts val="0"/>
                        </a:spcAft>
                      </a:pPr>
                      <a:r>
                        <a:rPr lang="en-GB" sz="1000" dirty="0">
                          <a:effectLst/>
                        </a:rPr>
                        <a:t>10.20/20.40</a:t>
                      </a:r>
                      <a:endParaRPr lang="en-US"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2335125969"/>
                  </a:ext>
                </a:extLst>
              </a:tr>
            </a:tbl>
          </a:graphicData>
        </a:graphic>
      </p:graphicFrame>
      <p:graphicFrame>
        <p:nvGraphicFramePr>
          <p:cNvPr id="5" name="Table 4">
            <a:extLst>
              <a:ext uri="{FF2B5EF4-FFF2-40B4-BE49-F238E27FC236}">
                <a16:creationId xmlns:a16="http://schemas.microsoft.com/office/drawing/2014/main" id="{687A93CA-E354-4FB6-B609-77AE48EE62C9}"/>
              </a:ext>
            </a:extLst>
          </p:cNvPr>
          <p:cNvGraphicFramePr>
            <a:graphicFrameLocks noGrp="1"/>
          </p:cNvGraphicFramePr>
          <p:nvPr>
            <p:extLst>
              <p:ext uri="{D42A27DB-BD31-4B8C-83A1-F6EECF244321}">
                <p14:modId xmlns:p14="http://schemas.microsoft.com/office/powerpoint/2010/main" val="3538796775"/>
              </p:ext>
            </p:extLst>
          </p:nvPr>
        </p:nvGraphicFramePr>
        <p:xfrm>
          <a:off x="838200" y="2971800"/>
          <a:ext cx="4876800" cy="3481668"/>
        </p:xfrm>
        <a:graphic>
          <a:graphicData uri="http://schemas.openxmlformats.org/drawingml/2006/table">
            <a:tbl>
              <a:tblPr firstRow="1" firstCol="1" bandRow="1">
                <a:tableStyleId>{2D5ABB26-0587-4C30-8999-92F81FD0307C}</a:tableStyleId>
              </a:tblPr>
              <a:tblGrid>
                <a:gridCol w="2438400">
                  <a:extLst>
                    <a:ext uri="{9D8B030D-6E8A-4147-A177-3AD203B41FA5}">
                      <a16:colId xmlns:a16="http://schemas.microsoft.com/office/drawing/2014/main" val="3294549576"/>
                    </a:ext>
                  </a:extLst>
                </a:gridCol>
                <a:gridCol w="2438400">
                  <a:extLst>
                    <a:ext uri="{9D8B030D-6E8A-4147-A177-3AD203B41FA5}">
                      <a16:colId xmlns:a16="http://schemas.microsoft.com/office/drawing/2014/main" val="4133416905"/>
                    </a:ext>
                  </a:extLst>
                </a:gridCol>
              </a:tblGrid>
              <a:tr h="204804">
                <a:tc gridSpan="2">
                  <a:txBody>
                    <a:bodyPr/>
                    <a:lstStyle/>
                    <a:p>
                      <a:pPr marL="0" marR="0" algn="ctr">
                        <a:lnSpc>
                          <a:spcPct val="150000"/>
                        </a:lnSpc>
                        <a:spcBef>
                          <a:spcPts val="0"/>
                        </a:spcBef>
                        <a:spcAft>
                          <a:spcPts val="0"/>
                        </a:spcAft>
                      </a:pPr>
                      <a:r>
                        <a:rPr lang="en-GB" sz="1000">
                          <a:effectLst/>
                        </a:rPr>
                        <a:t>Calories available in the menu</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hMerge="1">
                  <a:txBody>
                    <a:bodyPr/>
                    <a:lstStyle/>
                    <a:p>
                      <a:endParaRPr lang="en-US"/>
                    </a:p>
                  </a:txBody>
                  <a:tcPr/>
                </a:tc>
                <a:extLst>
                  <a:ext uri="{0D108BD9-81ED-4DB2-BD59-A6C34878D82A}">
                    <a16:rowId xmlns:a16="http://schemas.microsoft.com/office/drawing/2014/main" val="2999241091"/>
                  </a:ext>
                </a:extLst>
              </a:tr>
              <a:tr h="204804">
                <a:tc>
                  <a:txBody>
                    <a:bodyPr/>
                    <a:lstStyle/>
                    <a:p>
                      <a:pPr marL="0" marR="0" algn="just">
                        <a:lnSpc>
                          <a:spcPct val="150000"/>
                        </a:lnSpc>
                        <a:spcBef>
                          <a:spcPts val="0"/>
                        </a:spcBef>
                        <a:spcAft>
                          <a:spcPts val="0"/>
                        </a:spcAft>
                      </a:pPr>
                      <a:r>
                        <a:rPr lang="en-GB" sz="1000">
                          <a:effectLst/>
                        </a:rPr>
                        <a:t>Description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r">
                        <a:lnSpc>
                          <a:spcPct val="150000"/>
                        </a:lnSpc>
                        <a:spcBef>
                          <a:spcPts val="0"/>
                        </a:spcBef>
                        <a:spcAft>
                          <a:spcPts val="0"/>
                        </a:spcAft>
                      </a:pPr>
                      <a:r>
                        <a:rPr lang="en-GB" sz="1000" dirty="0">
                          <a:effectLst/>
                        </a:rPr>
                        <a:t>Energy (</a:t>
                      </a:r>
                      <a:r>
                        <a:rPr lang="en-GB" sz="1000" dirty="0" err="1">
                          <a:effectLst/>
                        </a:rPr>
                        <a:t>cal</a:t>
                      </a:r>
                      <a:r>
                        <a:rPr lang="en-GB" sz="1000" dirty="0">
                          <a:effectLst/>
                        </a:rPr>
                        <a:t>) </a:t>
                      </a:r>
                      <a:endParaRPr lang="en-US"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107238056"/>
                  </a:ext>
                </a:extLst>
              </a:tr>
              <a:tr h="204804">
                <a:tc>
                  <a:txBody>
                    <a:bodyPr/>
                    <a:lstStyle/>
                    <a:p>
                      <a:pPr marL="0" marR="0" algn="just">
                        <a:lnSpc>
                          <a:spcPct val="150000"/>
                        </a:lnSpc>
                        <a:spcBef>
                          <a:spcPts val="0"/>
                        </a:spcBef>
                        <a:spcAft>
                          <a:spcPts val="0"/>
                        </a:spcAft>
                      </a:pPr>
                      <a:r>
                        <a:rPr lang="en-GB" sz="1000">
                          <a:effectLst/>
                        </a:rPr>
                        <a:t>Appetizer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r">
                        <a:lnSpc>
                          <a:spcPct val="150000"/>
                        </a:lnSpc>
                        <a:spcBef>
                          <a:spcPts val="0"/>
                        </a:spcBef>
                        <a:spcAft>
                          <a:spcPts val="0"/>
                        </a:spcAft>
                      </a:pPr>
                      <a:r>
                        <a:rPr lang="en-GB" sz="1000" dirty="0">
                          <a:effectLst/>
                        </a:rPr>
                        <a:t> </a:t>
                      </a:r>
                      <a:endParaRPr lang="en-US"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2381169531"/>
                  </a:ext>
                </a:extLst>
              </a:tr>
              <a:tr h="204804">
                <a:tc>
                  <a:txBody>
                    <a:bodyPr/>
                    <a:lstStyle/>
                    <a:p>
                      <a:pPr marL="0" marR="0" algn="just">
                        <a:lnSpc>
                          <a:spcPct val="150000"/>
                        </a:lnSpc>
                        <a:spcBef>
                          <a:spcPts val="0"/>
                        </a:spcBef>
                        <a:spcAft>
                          <a:spcPts val="0"/>
                        </a:spcAft>
                      </a:pPr>
                      <a:r>
                        <a:rPr lang="en-GB" sz="1000">
                          <a:effectLst/>
                        </a:rPr>
                        <a:t>Baked beetroot and pickled onions</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r">
                        <a:lnSpc>
                          <a:spcPct val="150000"/>
                        </a:lnSpc>
                        <a:spcBef>
                          <a:spcPts val="0"/>
                        </a:spcBef>
                        <a:spcAft>
                          <a:spcPts val="0"/>
                        </a:spcAft>
                      </a:pPr>
                      <a:r>
                        <a:rPr lang="en-GB" sz="1000" dirty="0">
                          <a:effectLst/>
                        </a:rPr>
                        <a:t>15-20</a:t>
                      </a:r>
                      <a:endParaRPr lang="en-US"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2731319055"/>
                  </a:ext>
                </a:extLst>
              </a:tr>
              <a:tr h="204804">
                <a:tc>
                  <a:txBody>
                    <a:bodyPr/>
                    <a:lstStyle/>
                    <a:p>
                      <a:pPr marL="0" marR="0" algn="just">
                        <a:lnSpc>
                          <a:spcPct val="150000"/>
                        </a:lnSpc>
                        <a:spcBef>
                          <a:spcPts val="0"/>
                        </a:spcBef>
                        <a:spcAft>
                          <a:spcPts val="0"/>
                        </a:spcAft>
                      </a:pPr>
                      <a:r>
                        <a:rPr lang="en-GB" sz="1000">
                          <a:effectLst/>
                        </a:rPr>
                        <a:t>Smoke ouef in tamationo</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r">
                        <a:lnSpc>
                          <a:spcPct val="150000"/>
                        </a:lnSpc>
                        <a:spcBef>
                          <a:spcPts val="0"/>
                        </a:spcBef>
                        <a:spcAft>
                          <a:spcPts val="0"/>
                        </a:spcAft>
                      </a:pPr>
                      <a:r>
                        <a:rPr lang="en-GB" sz="1000" dirty="0">
                          <a:effectLst/>
                        </a:rPr>
                        <a:t>10-15</a:t>
                      </a:r>
                      <a:endParaRPr lang="en-US"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337154440"/>
                  </a:ext>
                </a:extLst>
              </a:tr>
              <a:tr h="204804">
                <a:tc>
                  <a:txBody>
                    <a:bodyPr/>
                    <a:lstStyle/>
                    <a:p>
                      <a:pPr marL="0" marR="0" algn="just">
                        <a:lnSpc>
                          <a:spcPct val="150000"/>
                        </a:lnSpc>
                        <a:spcBef>
                          <a:spcPts val="0"/>
                        </a:spcBef>
                        <a:spcAft>
                          <a:spcPts val="0"/>
                        </a:spcAft>
                      </a:pPr>
                      <a:r>
                        <a:rPr lang="en-GB" sz="1000">
                          <a:effectLst/>
                        </a:rPr>
                        <a:t>Soup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r">
                        <a:lnSpc>
                          <a:spcPct val="150000"/>
                        </a:lnSpc>
                        <a:spcBef>
                          <a:spcPts val="0"/>
                        </a:spcBef>
                        <a:spcAft>
                          <a:spcPts val="0"/>
                        </a:spcAft>
                      </a:pPr>
                      <a:r>
                        <a:rPr lang="en-GB" sz="1000" dirty="0">
                          <a:effectLst/>
                        </a:rPr>
                        <a:t> </a:t>
                      </a:r>
                      <a:endParaRPr lang="en-US"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935444574"/>
                  </a:ext>
                </a:extLst>
              </a:tr>
              <a:tr h="204804">
                <a:tc>
                  <a:txBody>
                    <a:bodyPr/>
                    <a:lstStyle/>
                    <a:p>
                      <a:pPr marL="0" marR="0" algn="just">
                        <a:lnSpc>
                          <a:spcPct val="150000"/>
                        </a:lnSpc>
                        <a:spcBef>
                          <a:spcPts val="0"/>
                        </a:spcBef>
                        <a:spcAft>
                          <a:spcPts val="0"/>
                        </a:spcAft>
                      </a:pPr>
                      <a:r>
                        <a:rPr lang="en-GB" sz="1000">
                          <a:effectLst/>
                        </a:rPr>
                        <a:t>White onion soup with French fries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r">
                        <a:lnSpc>
                          <a:spcPct val="150000"/>
                        </a:lnSpc>
                        <a:spcBef>
                          <a:spcPts val="0"/>
                        </a:spcBef>
                        <a:spcAft>
                          <a:spcPts val="0"/>
                        </a:spcAft>
                      </a:pPr>
                      <a:r>
                        <a:rPr lang="en-GB" sz="1000" dirty="0">
                          <a:effectLst/>
                        </a:rPr>
                        <a:t>10-15</a:t>
                      </a:r>
                      <a:endParaRPr lang="en-US"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3118961316"/>
                  </a:ext>
                </a:extLst>
              </a:tr>
              <a:tr h="204804">
                <a:tc>
                  <a:txBody>
                    <a:bodyPr/>
                    <a:lstStyle/>
                    <a:p>
                      <a:pPr marL="0" marR="0" algn="just">
                        <a:lnSpc>
                          <a:spcPct val="150000"/>
                        </a:lnSpc>
                        <a:spcBef>
                          <a:spcPts val="0"/>
                        </a:spcBef>
                        <a:spcAft>
                          <a:spcPts val="0"/>
                        </a:spcAft>
                      </a:pPr>
                      <a:r>
                        <a:rPr lang="en-GB" sz="1000">
                          <a:effectLst/>
                        </a:rPr>
                        <a:t>Chicken soup with beef sandwich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r">
                        <a:lnSpc>
                          <a:spcPct val="150000"/>
                        </a:lnSpc>
                        <a:spcBef>
                          <a:spcPts val="0"/>
                        </a:spcBef>
                        <a:spcAft>
                          <a:spcPts val="0"/>
                        </a:spcAft>
                      </a:pPr>
                      <a:r>
                        <a:rPr lang="en-GB" sz="1000" dirty="0">
                          <a:effectLst/>
                        </a:rPr>
                        <a:t>20-25</a:t>
                      </a:r>
                      <a:endParaRPr lang="en-US"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2920867968"/>
                  </a:ext>
                </a:extLst>
              </a:tr>
              <a:tr h="204804">
                <a:tc>
                  <a:txBody>
                    <a:bodyPr/>
                    <a:lstStyle/>
                    <a:p>
                      <a:pPr marL="0" marR="0" algn="just">
                        <a:lnSpc>
                          <a:spcPct val="150000"/>
                        </a:lnSpc>
                        <a:spcBef>
                          <a:spcPts val="0"/>
                        </a:spcBef>
                        <a:spcAft>
                          <a:spcPts val="0"/>
                        </a:spcAft>
                      </a:pPr>
                      <a:r>
                        <a:rPr lang="en-GB" sz="1000">
                          <a:effectLst/>
                        </a:rPr>
                        <a:t>Main Course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r">
                        <a:lnSpc>
                          <a:spcPct val="150000"/>
                        </a:lnSpc>
                        <a:spcBef>
                          <a:spcPts val="0"/>
                        </a:spcBef>
                        <a:spcAft>
                          <a:spcPts val="0"/>
                        </a:spcAft>
                      </a:pPr>
                      <a:r>
                        <a:rPr lang="en-GB" sz="1000" dirty="0">
                          <a:effectLst/>
                        </a:rPr>
                        <a:t> </a:t>
                      </a:r>
                      <a:endParaRPr lang="en-US"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3030313674"/>
                  </a:ext>
                </a:extLst>
              </a:tr>
              <a:tr h="204804">
                <a:tc>
                  <a:txBody>
                    <a:bodyPr/>
                    <a:lstStyle/>
                    <a:p>
                      <a:pPr marL="0" marR="0" algn="just">
                        <a:lnSpc>
                          <a:spcPct val="150000"/>
                        </a:lnSpc>
                        <a:spcBef>
                          <a:spcPts val="0"/>
                        </a:spcBef>
                        <a:spcAft>
                          <a:spcPts val="0"/>
                        </a:spcAft>
                      </a:pPr>
                      <a:r>
                        <a:rPr lang="en-GB" sz="1000">
                          <a:effectLst/>
                        </a:rPr>
                        <a:t>Recette Riz pilaf with vegetarian curry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r">
                        <a:lnSpc>
                          <a:spcPct val="150000"/>
                        </a:lnSpc>
                        <a:spcBef>
                          <a:spcPts val="0"/>
                        </a:spcBef>
                        <a:spcAft>
                          <a:spcPts val="0"/>
                        </a:spcAft>
                      </a:pPr>
                      <a:r>
                        <a:rPr lang="en-GB" sz="1000" dirty="0">
                          <a:effectLst/>
                        </a:rPr>
                        <a:t>30-35</a:t>
                      </a:r>
                      <a:endParaRPr lang="en-US"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2503455611"/>
                  </a:ext>
                </a:extLst>
              </a:tr>
              <a:tr h="204804">
                <a:tc>
                  <a:txBody>
                    <a:bodyPr/>
                    <a:lstStyle/>
                    <a:p>
                      <a:pPr marL="0" marR="0" algn="just">
                        <a:lnSpc>
                          <a:spcPct val="150000"/>
                        </a:lnSpc>
                        <a:spcBef>
                          <a:spcPts val="0"/>
                        </a:spcBef>
                        <a:spcAft>
                          <a:spcPts val="0"/>
                        </a:spcAft>
                      </a:pPr>
                      <a:r>
                        <a:rPr lang="en-GB" sz="1000">
                          <a:effectLst/>
                        </a:rPr>
                        <a:t>Roasted corn-fed chicken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r">
                        <a:lnSpc>
                          <a:spcPct val="150000"/>
                        </a:lnSpc>
                        <a:spcBef>
                          <a:spcPts val="0"/>
                        </a:spcBef>
                        <a:spcAft>
                          <a:spcPts val="0"/>
                        </a:spcAft>
                      </a:pPr>
                      <a:r>
                        <a:rPr lang="en-GB" sz="1000" dirty="0">
                          <a:effectLst/>
                        </a:rPr>
                        <a:t>35-40</a:t>
                      </a:r>
                      <a:endParaRPr lang="en-US"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2979498738"/>
                  </a:ext>
                </a:extLst>
              </a:tr>
              <a:tr h="204804">
                <a:tc>
                  <a:txBody>
                    <a:bodyPr/>
                    <a:lstStyle/>
                    <a:p>
                      <a:pPr marL="0" marR="0" algn="just">
                        <a:lnSpc>
                          <a:spcPct val="150000"/>
                        </a:lnSpc>
                        <a:spcBef>
                          <a:spcPts val="0"/>
                        </a:spcBef>
                        <a:spcAft>
                          <a:spcPts val="0"/>
                        </a:spcAft>
                      </a:pPr>
                      <a:r>
                        <a:rPr lang="en-GB" sz="1000">
                          <a:effectLst/>
                        </a:rPr>
                        <a:t>Dessert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r">
                        <a:lnSpc>
                          <a:spcPct val="150000"/>
                        </a:lnSpc>
                        <a:spcBef>
                          <a:spcPts val="0"/>
                        </a:spcBef>
                        <a:spcAft>
                          <a:spcPts val="0"/>
                        </a:spcAft>
                      </a:pPr>
                      <a:r>
                        <a:rPr lang="en-GB" sz="1000" dirty="0">
                          <a:effectLst/>
                        </a:rPr>
                        <a:t> </a:t>
                      </a:r>
                      <a:endParaRPr lang="en-US"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2494319438"/>
                  </a:ext>
                </a:extLst>
              </a:tr>
              <a:tr h="204804">
                <a:tc>
                  <a:txBody>
                    <a:bodyPr/>
                    <a:lstStyle/>
                    <a:p>
                      <a:pPr marL="0" marR="0" algn="just">
                        <a:lnSpc>
                          <a:spcPct val="150000"/>
                        </a:lnSpc>
                        <a:spcBef>
                          <a:spcPts val="0"/>
                        </a:spcBef>
                        <a:spcAft>
                          <a:spcPts val="0"/>
                        </a:spcAft>
                      </a:pPr>
                      <a:r>
                        <a:rPr lang="en-GB" sz="1000">
                          <a:effectLst/>
                        </a:rPr>
                        <a:t>Chocolate macaroons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r">
                        <a:lnSpc>
                          <a:spcPct val="150000"/>
                        </a:lnSpc>
                        <a:spcBef>
                          <a:spcPts val="0"/>
                        </a:spcBef>
                        <a:spcAft>
                          <a:spcPts val="0"/>
                        </a:spcAft>
                      </a:pPr>
                      <a:r>
                        <a:rPr lang="en-GB" sz="1000" dirty="0">
                          <a:effectLst/>
                        </a:rPr>
                        <a:t>20-25</a:t>
                      </a:r>
                      <a:endParaRPr lang="en-US"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2598943929"/>
                  </a:ext>
                </a:extLst>
              </a:tr>
              <a:tr h="204804">
                <a:tc>
                  <a:txBody>
                    <a:bodyPr/>
                    <a:lstStyle/>
                    <a:p>
                      <a:pPr marL="0" marR="0" algn="just">
                        <a:lnSpc>
                          <a:spcPct val="150000"/>
                        </a:lnSpc>
                        <a:spcBef>
                          <a:spcPts val="0"/>
                        </a:spcBef>
                        <a:spcAft>
                          <a:spcPts val="0"/>
                        </a:spcAft>
                      </a:pPr>
                      <a:r>
                        <a:rPr lang="en-GB" sz="1000">
                          <a:effectLst/>
                        </a:rPr>
                        <a:t>Apple strudel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r">
                        <a:lnSpc>
                          <a:spcPct val="150000"/>
                        </a:lnSpc>
                        <a:spcBef>
                          <a:spcPts val="0"/>
                        </a:spcBef>
                        <a:spcAft>
                          <a:spcPts val="0"/>
                        </a:spcAft>
                      </a:pPr>
                      <a:r>
                        <a:rPr lang="en-GB" sz="1000" dirty="0">
                          <a:effectLst/>
                        </a:rPr>
                        <a:t>18-20</a:t>
                      </a:r>
                      <a:endParaRPr lang="en-US"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2399933637"/>
                  </a:ext>
                </a:extLst>
              </a:tr>
              <a:tr h="204804">
                <a:tc>
                  <a:txBody>
                    <a:bodyPr/>
                    <a:lstStyle/>
                    <a:p>
                      <a:pPr marL="0" marR="0" algn="just">
                        <a:lnSpc>
                          <a:spcPct val="150000"/>
                        </a:lnSpc>
                        <a:spcBef>
                          <a:spcPts val="0"/>
                        </a:spcBef>
                        <a:spcAft>
                          <a:spcPts val="0"/>
                        </a:spcAft>
                      </a:pPr>
                      <a:r>
                        <a:rPr lang="en-GB" sz="1000">
                          <a:effectLst/>
                        </a:rPr>
                        <a:t>Cheese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r">
                        <a:lnSpc>
                          <a:spcPct val="150000"/>
                        </a:lnSpc>
                        <a:spcBef>
                          <a:spcPts val="0"/>
                        </a:spcBef>
                        <a:spcAft>
                          <a:spcPts val="0"/>
                        </a:spcAft>
                      </a:pPr>
                      <a:r>
                        <a:rPr lang="en-GB" sz="1000" dirty="0">
                          <a:effectLst/>
                        </a:rPr>
                        <a:t> </a:t>
                      </a:r>
                      <a:endParaRPr lang="en-US"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1245544090"/>
                  </a:ext>
                </a:extLst>
              </a:tr>
              <a:tr h="204804">
                <a:tc>
                  <a:txBody>
                    <a:bodyPr/>
                    <a:lstStyle/>
                    <a:p>
                      <a:pPr marL="0" marR="0" algn="just">
                        <a:lnSpc>
                          <a:spcPct val="150000"/>
                        </a:lnSpc>
                        <a:spcBef>
                          <a:spcPts val="0"/>
                        </a:spcBef>
                        <a:spcAft>
                          <a:spcPts val="0"/>
                        </a:spcAft>
                      </a:pPr>
                      <a:r>
                        <a:rPr lang="en-GB" sz="1000">
                          <a:effectLst/>
                        </a:rPr>
                        <a:t>Feta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r">
                        <a:lnSpc>
                          <a:spcPct val="150000"/>
                        </a:lnSpc>
                        <a:spcBef>
                          <a:spcPts val="0"/>
                        </a:spcBef>
                        <a:spcAft>
                          <a:spcPts val="0"/>
                        </a:spcAft>
                      </a:pPr>
                      <a:r>
                        <a:rPr lang="en-GB" sz="1000" dirty="0">
                          <a:effectLst/>
                        </a:rPr>
                        <a:t>8-10</a:t>
                      </a:r>
                      <a:endParaRPr lang="en-US"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2780091387"/>
                  </a:ext>
                </a:extLst>
              </a:tr>
              <a:tr h="204804">
                <a:tc>
                  <a:txBody>
                    <a:bodyPr/>
                    <a:lstStyle/>
                    <a:p>
                      <a:pPr marL="0" marR="0" algn="just">
                        <a:lnSpc>
                          <a:spcPct val="150000"/>
                        </a:lnSpc>
                        <a:spcBef>
                          <a:spcPts val="0"/>
                        </a:spcBef>
                        <a:spcAft>
                          <a:spcPts val="0"/>
                        </a:spcAft>
                      </a:pPr>
                      <a:r>
                        <a:rPr lang="en-GB" sz="1000">
                          <a:effectLst/>
                        </a:rPr>
                        <a:t>Cottage </a:t>
                      </a:r>
                      <a:endParaRPr lang="en-US"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tc>
                  <a:txBody>
                    <a:bodyPr/>
                    <a:lstStyle/>
                    <a:p>
                      <a:pPr marL="0" marR="0" algn="r">
                        <a:lnSpc>
                          <a:spcPct val="150000"/>
                        </a:lnSpc>
                        <a:spcBef>
                          <a:spcPts val="0"/>
                        </a:spcBef>
                        <a:spcAft>
                          <a:spcPts val="0"/>
                        </a:spcAft>
                      </a:pPr>
                      <a:r>
                        <a:rPr lang="en-GB" sz="1000" dirty="0">
                          <a:effectLst/>
                        </a:rPr>
                        <a:t>10-12</a:t>
                      </a:r>
                      <a:endParaRPr lang="en-US"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7461" marR="67461" marT="0" marB="0"/>
                </a:tc>
                <a:extLst>
                  <a:ext uri="{0D108BD9-81ED-4DB2-BD59-A6C34878D82A}">
                    <a16:rowId xmlns:a16="http://schemas.microsoft.com/office/drawing/2014/main" val="1990440221"/>
                  </a:ext>
                </a:extLst>
              </a:tr>
            </a:tbl>
          </a:graphicData>
        </a:graphic>
      </p:graphicFrame>
      <p:sp>
        <p:nvSpPr>
          <p:cNvPr id="7" name="TextBox 6">
            <a:extLst>
              <a:ext uri="{FF2B5EF4-FFF2-40B4-BE49-F238E27FC236}">
                <a16:creationId xmlns:a16="http://schemas.microsoft.com/office/drawing/2014/main" id="{D3D3A3F5-99BB-4D7C-9075-C7F259182952}"/>
              </a:ext>
            </a:extLst>
          </p:cNvPr>
          <p:cNvSpPr txBox="1"/>
          <p:nvPr/>
        </p:nvSpPr>
        <p:spPr>
          <a:xfrm>
            <a:off x="457200" y="6705600"/>
            <a:ext cx="2667000" cy="1785104"/>
          </a:xfrm>
          <a:prstGeom prst="rect">
            <a:avLst/>
          </a:prstGeom>
          <a:noFill/>
        </p:spPr>
        <p:txBody>
          <a:bodyPr wrap="square">
            <a:spAutoFit/>
          </a:bodyPr>
          <a:lstStyle/>
          <a:p>
            <a:pPr marL="342900" marR="0" lvl="0" indent="-342900" algn="just">
              <a:spcBef>
                <a:spcPts val="0"/>
              </a:spcBef>
              <a:spcAft>
                <a:spcPts val="0"/>
              </a:spcAft>
              <a:buFont typeface="Symbol" panose="05050102010706020507" pitchFamily="18" charset="2"/>
              <a:buChar char=""/>
            </a:pPr>
            <a:r>
              <a:rPr lang="en-GB" sz="500" dirty="0">
                <a:effectLst/>
                <a:latin typeface="Times New Roman" panose="02020603050405020304" pitchFamily="18" charset="0"/>
                <a:ea typeface="Calibri" panose="020F0502020204030204" pitchFamily="34" charset="0"/>
                <a:cs typeface="Times New Roman" panose="02020603050405020304" pitchFamily="18" charset="0"/>
              </a:rPr>
              <a:t>This all-day menu is served 7-10 am in the morning for breakfast, 12-3 pm for lunch, and 6-10 pm for dinner servings for all the guests of dine-in.</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spcBef>
                <a:spcPts val="0"/>
              </a:spcBef>
              <a:spcAft>
                <a:spcPts val="0"/>
              </a:spcAft>
              <a:buFont typeface="Symbol" panose="05050102010706020507" pitchFamily="18" charset="2"/>
              <a:buChar char=""/>
            </a:pPr>
            <a:r>
              <a:rPr lang="en-GB" sz="500" dirty="0">
                <a:effectLst/>
                <a:latin typeface="Times New Roman" panose="02020603050405020304" pitchFamily="18" charset="0"/>
                <a:ea typeface="Calibri" panose="020F0502020204030204" pitchFamily="34" charset="0"/>
                <a:cs typeface="Times New Roman" panose="02020603050405020304" pitchFamily="18" charset="0"/>
              </a:rPr>
              <a:t>The menu is made for five servings, which is made specially made for young adults and travellers in groups.</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spcBef>
                <a:spcPts val="0"/>
              </a:spcBef>
              <a:spcAft>
                <a:spcPts val="0"/>
              </a:spcAft>
              <a:buFont typeface="Symbol" panose="05050102010706020507" pitchFamily="18" charset="2"/>
              <a:buChar char=""/>
            </a:pPr>
            <a:r>
              <a:rPr lang="en-GB" sz="500" dirty="0">
                <a:effectLst/>
                <a:latin typeface="Times New Roman" panose="02020603050405020304" pitchFamily="18" charset="0"/>
                <a:ea typeface="Calibri" panose="020F0502020204030204" pitchFamily="34" charset="0"/>
                <a:cs typeface="Times New Roman" panose="02020603050405020304" pitchFamily="18" charset="0"/>
              </a:rPr>
              <a:t>It is a tourist-friendly restaurant as the menus are specially made for group of travellers, friends and families</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spcBef>
                <a:spcPts val="0"/>
              </a:spcBef>
              <a:spcAft>
                <a:spcPts val="0"/>
              </a:spcAft>
              <a:buFont typeface="Symbol" panose="05050102010706020507" pitchFamily="18" charset="2"/>
              <a:buChar char=""/>
            </a:pPr>
            <a:r>
              <a:rPr lang="en-GB" sz="500" dirty="0">
                <a:effectLst/>
                <a:latin typeface="Times New Roman" panose="02020603050405020304" pitchFamily="18" charset="0"/>
                <a:ea typeface="Calibri" panose="020F0502020204030204" pitchFamily="34" charset="0"/>
                <a:cs typeface="Times New Roman" panose="02020603050405020304" pitchFamily="18" charset="0"/>
              </a:rPr>
              <a:t>The ingredients used in the menu are available in the summer and winter seasons including the vegetables and fruits used in the main course, desserts, and other food items. Vegetables like, spring cabbage, new potato, carrots, tomatoes, lemons, cucumber, lettuce, bell peppers, green peas, cauliflower, corn etc. are used in the servings, which are available in all the seasons. In terms of fruits, raspberries, kiwi, apricots, grapes, bananas, are used in the desserts and other food items to make those available in all seasons.</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spcBef>
                <a:spcPts val="0"/>
              </a:spcBef>
              <a:spcAft>
                <a:spcPts val="0"/>
              </a:spcAft>
              <a:buFont typeface="Symbol" panose="05050102010706020507" pitchFamily="18" charset="2"/>
              <a:buChar char=""/>
            </a:pPr>
            <a:r>
              <a:rPr lang="en-GB" sz="500" dirty="0">
                <a:effectLst/>
                <a:latin typeface="Times New Roman" panose="02020603050405020304" pitchFamily="18" charset="0"/>
                <a:ea typeface="Calibri" panose="020F0502020204030204" pitchFamily="34" charset="0"/>
                <a:cs typeface="Times New Roman" panose="02020603050405020304" pitchFamily="18" charset="0"/>
              </a:rPr>
              <a:t>Takeaway, dining-in and online food delivery all the options are available in this restaurants to enhance our customer experience</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spcBef>
                <a:spcPts val="0"/>
              </a:spcBef>
              <a:spcAft>
                <a:spcPts val="0"/>
              </a:spcAft>
              <a:buFont typeface="Symbol" panose="05050102010706020507" pitchFamily="18" charset="2"/>
              <a:buChar char=""/>
            </a:pPr>
            <a:r>
              <a:rPr lang="en-GB" sz="500" dirty="0">
                <a:effectLst/>
                <a:latin typeface="Times New Roman" panose="02020603050405020304" pitchFamily="18" charset="0"/>
                <a:ea typeface="Calibri" panose="020F0502020204030204" pitchFamily="34" charset="0"/>
                <a:cs typeface="Times New Roman" panose="02020603050405020304" pitchFamily="18" charset="0"/>
              </a:rPr>
              <a:t>For special occasions like birthday parties, gatherings, and other occasions, we provide decorations according to the requirements of our guests</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spcBef>
                <a:spcPts val="0"/>
              </a:spcBef>
              <a:spcAft>
                <a:spcPts val="0"/>
              </a:spcAft>
              <a:buFont typeface="Symbol" panose="05050102010706020507" pitchFamily="18" charset="2"/>
              <a:buChar char=""/>
            </a:pPr>
            <a:r>
              <a:rPr lang="en-GB" sz="500" dirty="0">
                <a:effectLst/>
                <a:latin typeface="Times New Roman" panose="02020603050405020304" pitchFamily="18" charset="0"/>
                <a:ea typeface="Calibri" panose="020F0502020204030204" pitchFamily="34" charset="0"/>
                <a:cs typeface="Times New Roman" panose="02020603050405020304" pitchFamily="18" charset="0"/>
              </a:rPr>
              <a:t>We are strictly maintaining the COVID-19 protocols by having fully vaccinated waiters, workers who are always wearing masks to protect our customers in the era of pandemic. </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spcBef>
                <a:spcPts val="0"/>
              </a:spcBef>
              <a:spcAft>
                <a:spcPts val="800"/>
              </a:spcAft>
              <a:buFont typeface="Symbol" panose="05050102010706020507" pitchFamily="18" charset="2"/>
              <a:buChar char=""/>
            </a:pPr>
            <a:r>
              <a:rPr lang="en-GB" sz="500" dirty="0">
                <a:effectLst/>
                <a:latin typeface="Times New Roman" panose="02020603050405020304" pitchFamily="18" charset="0"/>
                <a:ea typeface="Calibri" panose="020F0502020204030204" pitchFamily="34" charset="0"/>
                <a:cs typeface="Times New Roman" panose="02020603050405020304" pitchFamily="18" charset="0"/>
              </a:rPr>
              <a:t>We have collaborated with </a:t>
            </a:r>
            <a:r>
              <a:rPr lang="en-GB" sz="500" dirty="0" err="1">
                <a:effectLst/>
                <a:latin typeface="Times New Roman" panose="02020603050405020304" pitchFamily="18" charset="0"/>
                <a:ea typeface="Calibri" panose="020F0502020204030204" pitchFamily="34" charset="0"/>
                <a:cs typeface="Times New Roman" panose="02020603050405020304" pitchFamily="18" charset="0"/>
              </a:rPr>
              <a:t>Foodhub</a:t>
            </a:r>
            <a:r>
              <a:rPr lang="en-GB" sz="500" dirty="0">
                <a:effectLst/>
                <a:latin typeface="Times New Roman" panose="02020603050405020304" pitchFamily="18" charset="0"/>
                <a:ea typeface="Calibri" panose="020F0502020204030204" pitchFamily="34" charset="0"/>
                <a:cs typeface="Times New Roman" panose="02020603050405020304" pitchFamily="18" charset="0"/>
              </a:rPr>
              <a:t>, Uber-eats, and Deliveroo to provide food items at your doorsteps through online orders.</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3988ECF2-D69B-4D51-B7D5-FE295787EAB9}"/>
              </a:ext>
            </a:extLst>
          </p:cNvPr>
          <p:cNvSpPr txBox="1"/>
          <p:nvPr/>
        </p:nvSpPr>
        <p:spPr>
          <a:xfrm>
            <a:off x="3276600" y="6553200"/>
            <a:ext cx="3429000" cy="1477328"/>
          </a:xfrm>
          <a:prstGeom prst="rect">
            <a:avLst/>
          </a:prstGeom>
          <a:noFill/>
        </p:spPr>
        <p:txBody>
          <a:bodyPr wrap="square">
            <a:spAutoFit/>
          </a:bodyPr>
          <a:lstStyle/>
          <a:p>
            <a:pPr marL="0" marR="0" algn="just">
              <a:spcBef>
                <a:spcPts val="0"/>
              </a:spcBef>
              <a:spcAft>
                <a:spcPts val="800"/>
              </a:spcAft>
            </a:pPr>
            <a:r>
              <a:rPr lang="en-GB" sz="500" b="1" dirty="0">
                <a:effectLst/>
                <a:latin typeface="Times New Roman" panose="02020603050405020304" pitchFamily="18" charset="0"/>
                <a:ea typeface="Calibri" panose="020F0502020204030204" pitchFamily="34" charset="0"/>
                <a:cs typeface="Times New Roman" panose="02020603050405020304" pitchFamily="18" charset="0"/>
              </a:rPr>
              <a:t>Food safety statement </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spcBef>
                <a:spcPts val="0"/>
              </a:spcBef>
              <a:spcAft>
                <a:spcPts val="0"/>
              </a:spcAft>
              <a:buFont typeface="Symbol" panose="05050102010706020507" pitchFamily="18" charset="2"/>
              <a:buChar char=""/>
            </a:pPr>
            <a:r>
              <a:rPr lang="en-GB" sz="500" dirty="0">
                <a:effectLst/>
                <a:latin typeface="Times New Roman" panose="02020603050405020304" pitchFamily="18" charset="0"/>
                <a:ea typeface="Calibri" panose="020F0502020204030204" pitchFamily="34" charset="0"/>
                <a:cs typeface="Times New Roman" panose="02020603050405020304" pitchFamily="18" charset="0"/>
              </a:rPr>
              <a:t>The food safety statement is refer to the procedures and measures that are taking in the time of preparing and serving the food to the guest. To ensure safety measurements in this menu five aspects of cooking and serving are like cleaning of equipment and kitchen area, adequate temperature control, hygiene standards and use of fresh ingredients in the preparation etc </a:t>
            </a:r>
            <a:r>
              <a:rPr lang="en-US" sz="500" dirty="0">
                <a:effectLst/>
                <a:latin typeface="Times New Roman" panose="02020603050405020304" pitchFamily="18" charset="0"/>
                <a:ea typeface="Calibri" panose="020F0502020204030204" pitchFamily="34" charset="0"/>
                <a:cs typeface="Times New Roman" panose="02020603050405020304" pitchFamily="18" charset="0"/>
              </a:rPr>
              <a:t> (Desai &amp; </a:t>
            </a:r>
            <a:r>
              <a:rPr lang="en-US" sz="500" dirty="0" err="1">
                <a:effectLst/>
                <a:latin typeface="Times New Roman" panose="02020603050405020304" pitchFamily="18" charset="0"/>
                <a:ea typeface="Calibri" panose="020F0502020204030204" pitchFamily="34" charset="0"/>
                <a:cs typeface="Times New Roman" panose="02020603050405020304" pitchFamily="18" charset="0"/>
              </a:rPr>
              <a:t>Aronoff</a:t>
            </a:r>
            <a:r>
              <a:rPr lang="en-US" sz="500" dirty="0">
                <a:effectLst/>
                <a:latin typeface="Times New Roman" panose="02020603050405020304" pitchFamily="18" charset="0"/>
                <a:ea typeface="Calibri" panose="020F0502020204030204" pitchFamily="34" charset="0"/>
                <a:cs typeface="Times New Roman" panose="02020603050405020304" pitchFamily="18" charset="0"/>
              </a:rPr>
              <a:t>, 2020)</a:t>
            </a:r>
            <a:r>
              <a:rPr lang="en-GB" sz="5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spcBef>
                <a:spcPts val="0"/>
              </a:spcBef>
              <a:spcAft>
                <a:spcPts val="0"/>
              </a:spcAft>
              <a:buFont typeface="Symbol" panose="05050102010706020507" pitchFamily="18" charset="2"/>
              <a:buChar char=""/>
            </a:pPr>
            <a:r>
              <a:rPr lang="en-GB" sz="500" dirty="0">
                <a:effectLst/>
                <a:latin typeface="Times New Roman" panose="02020603050405020304" pitchFamily="18" charset="0"/>
                <a:ea typeface="Calibri" panose="020F0502020204030204" pitchFamily="34" charset="0"/>
                <a:cs typeface="Times New Roman" panose="02020603050405020304" pitchFamily="18" charset="0"/>
              </a:rPr>
              <a:t>For every recipe in the menu the standard recipe card of this restaurant is strictly follow in order to produce quality and quantity in a same parameter. Moreover, cooking in the right temperature of the applied cooking method is followed in this menu. </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spcBef>
                <a:spcPts val="0"/>
              </a:spcBef>
              <a:spcAft>
                <a:spcPts val="800"/>
              </a:spcAft>
              <a:buFont typeface="Symbol" panose="05050102010706020507" pitchFamily="18" charset="2"/>
              <a:buChar char=""/>
            </a:pPr>
            <a:r>
              <a:rPr lang="en-GB" sz="500" dirty="0">
                <a:effectLst/>
                <a:latin typeface="Times New Roman" panose="02020603050405020304" pitchFamily="18" charset="0"/>
                <a:ea typeface="Calibri" panose="020F0502020204030204" pitchFamily="34" charset="0"/>
                <a:cs typeface="Times New Roman" panose="02020603050405020304" pitchFamily="18" charset="0"/>
              </a:rPr>
              <a:t>The quality control for the inventory of the food items is daily reviewed by the manger of this trinity restaurant. </a:t>
            </a:r>
          </a:p>
          <a:p>
            <a:pPr marL="342900" indent="-342900" algn="just">
              <a:spcBef>
                <a:spcPts val="0"/>
              </a:spcBef>
              <a:spcAft>
                <a:spcPts val="800"/>
              </a:spcAft>
              <a:buFont typeface="Symbol" panose="05050102010706020507" pitchFamily="18" charset="2"/>
              <a:buChar char=""/>
            </a:pPr>
            <a:r>
              <a:rPr lang="en-GB" sz="500" dirty="0">
                <a:effectLst/>
                <a:latin typeface="Times New Roman" panose="02020603050405020304" pitchFamily="18" charset="0"/>
                <a:ea typeface="Calibri" panose="020F0502020204030204" pitchFamily="34" charset="0"/>
                <a:cs typeface="Times New Roman" panose="02020603050405020304" pitchFamily="18" charset="0"/>
              </a:rPr>
              <a:t>The legislation of General Food Law by UK government that stated the food hygiene rules is also acknowledge by this organisation for this five-course menu. </a:t>
            </a:r>
            <a:endParaRPr lang="en-US" sz="5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spcBef>
                <a:spcPts val="0"/>
              </a:spcBef>
              <a:spcAft>
                <a:spcPts val="800"/>
              </a:spcAft>
              <a:buFont typeface="Symbol" panose="05050102010706020507" pitchFamily="18" charset="2"/>
              <a:buChar char=""/>
            </a:pPr>
            <a:r>
              <a:rPr lang="en-GB" sz="500" dirty="0">
                <a:effectLst/>
                <a:latin typeface="Times New Roman" panose="02020603050405020304" pitchFamily="18" charset="0"/>
                <a:ea typeface="Calibri" panose="020F0502020204030204" pitchFamily="34" charset="0"/>
              </a:rPr>
              <a:t>The HACCP (Hazard Analysis Critical Control Point) principle by food safety department of the UK is also strictly followed in this menu in order to identify health hazards that significantly helps to build hygienic practices.</a:t>
            </a:r>
            <a:endParaRPr lang="en-US" sz="500" dirty="0"/>
          </a:p>
        </p:txBody>
      </p:sp>
      <p:sp>
        <p:nvSpPr>
          <p:cNvPr id="11" name="TextBox 10">
            <a:extLst>
              <a:ext uri="{FF2B5EF4-FFF2-40B4-BE49-F238E27FC236}">
                <a16:creationId xmlns:a16="http://schemas.microsoft.com/office/drawing/2014/main" id="{87748A94-22A1-489E-94DB-0099D1D68BC7}"/>
              </a:ext>
            </a:extLst>
          </p:cNvPr>
          <p:cNvSpPr txBox="1"/>
          <p:nvPr/>
        </p:nvSpPr>
        <p:spPr>
          <a:xfrm>
            <a:off x="3276600" y="8077200"/>
            <a:ext cx="3429000" cy="1041311"/>
          </a:xfrm>
          <a:prstGeom prst="rect">
            <a:avLst/>
          </a:prstGeom>
          <a:noFill/>
        </p:spPr>
        <p:txBody>
          <a:bodyPr wrap="square">
            <a:spAutoFit/>
          </a:bodyPr>
          <a:lstStyle/>
          <a:p>
            <a:pPr marL="0" marR="0" algn="just">
              <a:spcBef>
                <a:spcPts val="0"/>
              </a:spcBef>
              <a:spcAft>
                <a:spcPts val="800"/>
              </a:spcAft>
            </a:pPr>
            <a:r>
              <a:rPr lang="en-GB" sz="500" b="1" dirty="0">
                <a:effectLst/>
                <a:latin typeface="Times New Roman" panose="02020603050405020304" pitchFamily="18" charset="0"/>
                <a:ea typeface="Calibri" panose="020F0502020204030204" pitchFamily="34" charset="0"/>
                <a:cs typeface="Times New Roman" panose="02020603050405020304" pitchFamily="18" charset="0"/>
              </a:rPr>
              <a:t>Target consumers </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spcBef>
                <a:spcPts val="0"/>
              </a:spcBef>
              <a:spcAft>
                <a:spcPts val="0"/>
              </a:spcAft>
              <a:buFont typeface="Symbol" panose="05050102010706020507" pitchFamily="18" charset="2"/>
              <a:buChar char=""/>
            </a:pPr>
            <a:r>
              <a:rPr lang="en-GB" sz="500" dirty="0">
                <a:effectLst/>
                <a:latin typeface="Times New Roman" panose="02020603050405020304" pitchFamily="18" charset="0"/>
                <a:ea typeface="Calibri" panose="020F0502020204030204" pitchFamily="34" charset="0"/>
                <a:cs typeface="Times New Roman" panose="02020603050405020304" pitchFamily="18" charset="0"/>
              </a:rPr>
              <a:t>This all-day dining menu of five-course is mainly prepared for the young group of friends and single travellers. </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spcBef>
                <a:spcPts val="0"/>
              </a:spcBef>
              <a:spcAft>
                <a:spcPts val="0"/>
              </a:spcAft>
              <a:buFont typeface="Symbol" panose="05050102010706020507" pitchFamily="18" charset="2"/>
              <a:buChar char=""/>
            </a:pPr>
            <a:r>
              <a:rPr lang="en-GB" sz="500" dirty="0">
                <a:effectLst/>
                <a:latin typeface="Times New Roman" panose="02020603050405020304" pitchFamily="18" charset="0"/>
                <a:ea typeface="Calibri" panose="020F0502020204030204" pitchFamily="34" charset="0"/>
                <a:cs typeface="Times New Roman" panose="02020603050405020304" pitchFamily="18" charset="0"/>
              </a:rPr>
              <a:t>The menu is serving for all the time in the restaurant as the arrivals of the young people and travellers can be any time. Moreover, the beverage options in wine also attract UK travellers as they like rose wine more in the category of wine. </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spcBef>
                <a:spcPts val="0"/>
              </a:spcBef>
              <a:spcAft>
                <a:spcPts val="0"/>
              </a:spcAft>
              <a:buFont typeface="Symbol" panose="05050102010706020507" pitchFamily="18" charset="2"/>
              <a:buChar char=""/>
            </a:pPr>
            <a:r>
              <a:rPr lang="en-GB" sz="500" dirty="0">
                <a:effectLst/>
                <a:latin typeface="Times New Roman" panose="02020603050405020304" pitchFamily="18" charset="0"/>
                <a:ea typeface="Calibri" panose="020F0502020204030204" pitchFamily="34" charset="0"/>
                <a:cs typeface="Times New Roman" panose="02020603050405020304" pitchFamily="18" charset="0"/>
              </a:rPr>
              <a:t>In the demographic context, this menu acknowledges mainly the young generation consumers that have ages between 18-28 years old. Apart from this, the option of veg and non-veg inside the menu attracts the vegan people also to enjoy this all-day dining menu that is budget-friendly and the fusion of the taste of spicy and sweet also available in this menu. </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spcBef>
                <a:spcPts val="0"/>
              </a:spcBef>
              <a:spcAft>
                <a:spcPts val="800"/>
              </a:spcAft>
              <a:buFont typeface="Symbol" panose="05050102010706020507" pitchFamily="18" charset="2"/>
              <a:buChar char=""/>
            </a:pPr>
            <a:r>
              <a:rPr lang="en-GB" sz="500" dirty="0">
                <a:effectLst/>
                <a:latin typeface="Times New Roman" panose="02020603050405020304" pitchFamily="18" charset="0"/>
                <a:ea typeface="Calibri" panose="020F0502020204030204" pitchFamily="34" charset="0"/>
                <a:cs typeface="Times New Roman" panose="02020603050405020304" pitchFamily="18" charset="0"/>
              </a:rPr>
              <a:t>To attract the young group of people the beverage includes the most famous drink in the UK that is tequila sunrise and also in this menu the apple strudel is one of the famous desserts among the UK people.  </a:t>
            </a:r>
            <a:endParaRPr lang="en-US" sz="5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674048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8397" y="990600"/>
            <a:ext cx="5832872" cy="733778"/>
          </a:xfrm>
        </p:spPr>
        <p:txBody>
          <a:bodyPr/>
          <a:lstStyle/>
          <a:p>
            <a:pPr algn="ctr"/>
            <a:r>
              <a:rPr lang="en-GB" dirty="0"/>
              <a:t>References </a:t>
            </a:r>
          </a:p>
        </p:txBody>
      </p:sp>
      <p:sp>
        <p:nvSpPr>
          <p:cNvPr id="3" name="Content Placeholder 2"/>
          <p:cNvSpPr>
            <a:spLocks noGrp="1"/>
          </p:cNvSpPr>
          <p:nvPr>
            <p:ph idx="1"/>
          </p:nvPr>
        </p:nvSpPr>
        <p:spPr>
          <a:xfrm>
            <a:off x="508397" y="2133600"/>
            <a:ext cx="5841206" cy="6923792"/>
          </a:xfrm>
        </p:spPr>
        <p:txBody>
          <a:bodyPr/>
          <a:lstStyle/>
          <a:p>
            <a:r>
              <a:rPr lang="en-GB" sz="1400" dirty="0"/>
              <a:t>Desai, A. &amp; </a:t>
            </a:r>
            <a:r>
              <a:rPr lang="en-GB" sz="1400" dirty="0" err="1"/>
              <a:t>Aronoff</a:t>
            </a:r>
            <a:r>
              <a:rPr lang="en-GB" sz="1400" dirty="0"/>
              <a:t>, D., 2020. Food safety and COVID-19. </a:t>
            </a:r>
            <a:r>
              <a:rPr lang="en-GB" sz="1400" dirty="0" err="1"/>
              <a:t>Jama</a:t>
            </a:r>
            <a:r>
              <a:rPr lang="en-GB" sz="1400" dirty="0"/>
              <a:t>. </a:t>
            </a:r>
            <a:r>
              <a:rPr lang="en-GB" sz="1400" i="1" dirty="0" err="1"/>
              <a:t>Jama</a:t>
            </a:r>
            <a:r>
              <a:rPr lang="en-GB" sz="1400" i="1" dirty="0"/>
              <a:t>, </a:t>
            </a:r>
            <a:r>
              <a:rPr lang="en-GB" sz="1400" dirty="0"/>
              <a:t>323(19), pp. 1982-1982.</a:t>
            </a:r>
          </a:p>
          <a:p>
            <a:r>
              <a:rPr lang="en-GB" sz="1400" dirty="0"/>
              <a:t>Dave, J.M. and Cullen, K.W., 2018. Foods served in child care facilities participating in the child and adult care food program: menu match and agreement with the new meal patterns and best practices. </a:t>
            </a:r>
            <a:r>
              <a:rPr lang="en-GB" sz="1400" i="1" dirty="0"/>
              <a:t>Journal of nutrition education and </a:t>
            </a:r>
            <a:r>
              <a:rPr lang="en-GB" sz="1400" i="1" dirty="0" err="1"/>
              <a:t>behavior</a:t>
            </a:r>
            <a:r>
              <a:rPr lang="en-GB" sz="1400" dirty="0"/>
              <a:t>, </a:t>
            </a:r>
            <a:r>
              <a:rPr lang="en-GB" sz="1400" i="1" dirty="0"/>
              <a:t>50</a:t>
            </a:r>
            <a:r>
              <a:rPr lang="en-GB" sz="1400" dirty="0"/>
              <a:t>(6), pp.582-588.</a:t>
            </a:r>
          </a:p>
          <a:p>
            <a:r>
              <a:rPr lang="en-GB" sz="1400" dirty="0" err="1"/>
              <a:t>Hennchen</a:t>
            </a:r>
            <a:r>
              <a:rPr lang="en-GB" sz="1400" dirty="0"/>
              <a:t>, B., 2019. Knowing the kitchen: Applying practice theory to issues of food waste in the food service sector. </a:t>
            </a:r>
            <a:r>
              <a:rPr lang="en-GB" sz="1400" i="1" dirty="0"/>
              <a:t>Journal of Cleaner Production</a:t>
            </a:r>
            <a:r>
              <a:rPr lang="en-GB" sz="1400" dirty="0"/>
              <a:t>, </a:t>
            </a:r>
            <a:r>
              <a:rPr lang="en-GB" sz="1400" i="1" dirty="0"/>
              <a:t>225</a:t>
            </a:r>
            <a:r>
              <a:rPr lang="en-GB" sz="1400" dirty="0"/>
              <a:t>, pp.675-683.</a:t>
            </a:r>
          </a:p>
          <a:p>
            <a:r>
              <a:rPr lang="en-GB" sz="1400" dirty="0" err="1"/>
              <a:t>Silvennoinen</a:t>
            </a:r>
            <a:r>
              <a:rPr lang="en-GB" sz="1400" dirty="0"/>
              <a:t>, K., </a:t>
            </a:r>
            <a:r>
              <a:rPr lang="en-GB" sz="1400" dirty="0" err="1"/>
              <a:t>Nisonen</a:t>
            </a:r>
            <a:r>
              <a:rPr lang="en-GB" sz="1400" dirty="0"/>
              <a:t>, S. and </a:t>
            </a:r>
            <a:r>
              <a:rPr lang="en-GB" sz="1400" dirty="0" err="1"/>
              <a:t>Pietiläinen</a:t>
            </a:r>
            <a:r>
              <a:rPr lang="en-GB" sz="1400" dirty="0"/>
              <a:t>, O., 2019. Food waste case study and monitoring developing in Finnish food services. </a:t>
            </a:r>
            <a:r>
              <a:rPr lang="en-GB" sz="1400" i="1" dirty="0"/>
              <a:t>Waste Management</a:t>
            </a:r>
            <a:r>
              <a:rPr lang="en-GB" sz="1400" dirty="0"/>
              <a:t>, </a:t>
            </a:r>
            <a:r>
              <a:rPr lang="en-GB" sz="1400" i="1" dirty="0"/>
              <a:t>97</a:t>
            </a:r>
            <a:r>
              <a:rPr lang="en-GB" sz="1400" dirty="0"/>
              <a:t>, pp.97-104.</a:t>
            </a:r>
          </a:p>
          <a:p>
            <a:r>
              <a:rPr lang="en-GB" sz="1400" dirty="0" err="1"/>
              <a:t>Okumus</a:t>
            </a:r>
            <a:r>
              <a:rPr lang="en-GB" sz="1400" dirty="0"/>
              <a:t>, B., 2020. How do hotels manage food waste? evidence from hotels in </a:t>
            </a:r>
            <a:r>
              <a:rPr lang="en-GB" sz="1400" dirty="0" err="1"/>
              <a:t>Orlando</a:t>
            </a:r>
            <a:r>
              <a:rPr lang="en-GB" sz="1400" dirty="0"/>
              <a:t>, Florida. </a:t>
            </a:r>
            <a:r>
              <a:rPr lang="en-GB" sz="1400" i="1" dirty="0"/>
              <a:t>Journal of Hospitality Marketing &amp; Management</a:t>
            </a:r>
            <a:r>
              <a:rPr lang="en-GB" sz="1400" dirty="0"/>
              <a:t>, </a:t>
            </a:r>
            <a:r>
              <a:rPr lang="en-GB" sz="1400" i="1" dirty="0"/>
              <a:t>29</a:t>
            </a:r>
            <a:r>
              <a:rPr lang="en-GB" sz="1400" dirty="0"/>
              <a:t>(3), pp.291-309</a:t>
            </a:r>
          </a:p>
        </p:txBody>
      </p:sp>
    </p:spTree>
    <p:extLst>
      <p:ext uri="{BB962C8B-B14F-4D97-AF65-F5344CB8AC3E}">
        <p14:creationId xmlns:p14="http://schemas.microsoft.com/office/powerpoint/2010/main" val="3715118040"/>
      </p:ext>
    </p:extLst>
  </p:cSld>
  <p:clrMapOvr>
    <a:masterClrMapping/>
  </p:clrMapOvr>
</p:sld>
</file>

<file path=ppt/theme/theme1.xml><?xml version="1.0" encoding="utf-8"?>
<a:theme xmlns:a="http://schemas.openxmlformats.org/drawingml/2006/main" name="00001">
  <a:themeElements>
    <a:clrScheme name="00001 5">
      <a:dk1>
        <a:srgbClr val="4D4D4D"/>
      </a:dk1>
      <a:lt1>
        <a:srgbClr val="FFFFFF"/>
      </a:lt1>
      <a:dk2>
        <a:srgbClr val="000000"/>
      </a:dk2>
      <a:lt2>
        <a:srgbClr val="4B311D"/>
      </a:lt2>
      <a:accent1>
        <a:srgbClr val="9B804B"/>
      </a:accent1>
      <a:accent2>
        <a:srgbClr val="D1AF7D"/>
      </a:accent2>
      <a:accent3>
        <a:srgbClr val="FFFFFF"/>
      </a:accent3>
      <a:accent4>
        <a:srgbClr val="404040"/>
      </a:accent4>
      <a:accent5>
        <a:srgbClr val="CBC0B1"/>
      </a:accent5>
      <a:accent6>
        <a:srgbClr val="BD9E71"/>
      </a:accent6>
      <a:hlink>
        <a:srgbClr val="B2B2B2"/>
      </a:hlink>
      <a:folHlink>
        <a:srgbClr val="EAEAEA"/>
      </a:folHlink>
    </a:clrScheme>
    <a:fontScheme name="00001">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00001 1">
        <a:dk1>
          <a:srgbClr val="4D4D4D"/>
        </a:dk1>
        <a:lt1>
          <a:srgbClr val="FFFFFF"/>
        </a:lt1>
        <a:dk2>
          <a:srgbClr val="000000"/>
        </a:dk2>
        <a:lt2>
          <a:srgbClr val="800000"/>
        </a:lt2>
        <a:accent1>
          <a:srgbClr val="CC3300"/>
        </a:accent1>
        <a:accent2>
          <a:srgbClr val="FF9900"/>
        </a:accent2>
        <a:accent3>
          <a:srgbClr val="FFFFFF"/>
        </a:accent3>
        <a:accent4>
          <a:srgbClr val="404040"/>
        </a:accent4>
        <a:accent5>
          <a:srgbClr val="E2ADAA"/>
        </a:accent5>
        <a:accent6>
          <a:srgbClr val="E78A00"/>
        </a:accent6>
        <a:hlink>
          <a:srgbClr val="FFCC00"/>
        </a:hlink>
        <a:folHlink>
          <a:srgbClr val="EAEAEA"/>
        </a:folHlink>
      </a:clrScheme>
      <a:clrMap bg1="lt1" tx1="dk1" bg2="lt2" tx2="dk2" accent1="accent1" accent2="accent2" accent3="accent3" accent4="accent4" accent5="accent5" accent6="accent6" hlink="hlink" folHlink="folHlink"/>
    </a:extraClrScheme>
    <a:extraClrScheme>
      <a:clrScheme name="00001 2">
        <a:dk1>
          <a:srgbClr val="4D4D4D"/>
        </a:dk1>
        <a:lt1>
          <a:srgbClr val="FFFFFF"/>
        </a:lt1>
        <a:dk2>
          <a:srgbClr val="666633"/>
        </a:dk2>
        <a:lt2>
          <a:srgbClr val="990000"/>
        </a:lt2>
        <a:accent1>
          <a:srgbClr val="FF6600"/>
        </a:accent1>
        <a:accent2>
          <a:srgbClr val="FF9933"/>
        </a:accent2>
        <a:accent3>
          <a:srgbClr val="FFFFFF"/>
        </a:accent3>
        <a:accent4>
          <a:srgbClr val="404040"/>
        </a:accent4>
        <a:accent5>
          <a:srgbClr val="FFB8AA"/>
        </a:accent5>
        <a:accent6>
          <a:srgbClr val="E78A2D"/>
        </a:accent6>
        <a:hlink>
          <a:srgbClr val="FFCC66"/>
        </a:hlink>
        <a:folHlink>
          <a:srgbClr val="EAEAEA"/>
        </a:folHlink>
      </a:clrScheme>
      <a:clrMap bg1="lt1" tx1="dk1" bg2="lt2" tx2="dk2" accent1="accent1" accent2="accent2" accent3="accent3" accent4="accent4" accent5="accent5" accent6="accent6" hlink="hlink" folHlink="folHlink"/>
    </a:extraClrScheme>
    <a:extraClrScheme>
      <a:clrScheme name="00001 3">
        <a:dk1>
          <a:srgbClr val="4D4D4D"/>
        </a:dk1>
        <a:lt1>
          <a:srgbClr val="FFFFFF"/>
        </a:lt1>
        <a:dk2>
          <a:srgbClr val="000000"/>
        </a:dk2>
        <a:lt2>
          <a:srgbClr val="333300"/>
        </a:lt2>
        <a:accent1>
          <a:srgbClr val="808000"/>
        </a:accent1>
        <a:accent2>
          <a:srgbClr val="666633"/>
        </a:accent2>
        <a:accent3>
          <a:srgbClr val="FFFFFF"/>
        </a:accent3>
        <a:accent4>
          <a:srgbClr val="404040"/>
        </a:accent4>
        <a:accent5>
          <a:srgbClr val="C0C0AA"/>
        </a:accent5>
        <a:accent6>
          <a:srgbClr val="5C5C2D"/>
        </a:accent6>
        <a:hlink>
          <a:srgbClr val="B2B2B2"/>
        </a:hlink>
        <a:folHlink>
          <a:srgbClr val="EAEAEA"/>
        </a:folHlink>
      </a:clrScheme>
      <a:clrMap bg1="lt1" tx1="dk1" bg2="lt2" tx2="dk2" accent1="accent1" accent2="accent2" accent3="accent3" accent4="accent4" accent5="accent5" accent6="accent6" hlink="hlink" folHlink="folHlink"/>
    </a:extraClrScheme>
    <a:extraClrScheme>
      <a:clrScheme name="00001 4">
        <a:dk1>
          <a:srgbClr val="4D4D4D"/>
        </a:dk1>
        <a:lt1>
          <a:srgbClr val="FFFFFF"/>
        </a:lt1>
        <a:dk2>
          <a:srgbClr val="000000"/>
        </a:dk2>
        <a:lt2>
          <a:srgbClr val="4A351E"/>
        </a:lt2>
        <a:accent1>
          <a:srgbClr val="9B804B"/>
        </a:accent1>
        <a:accent2>
          <a:srgbClr val="D1AF7D"/>
        </a:accent2>
        <a:accent3>
          <a:srgbClr val="FFFFFF"/>
        </a:accent3>
        <a:accent4>
          <a:srgbClr val="404040"/>
        </a:accent4>
        <a:accent5>
          <a:srgbClr val="CBC0B1"/>
        </a:accent5>
        <a:accent6>
          <a:srgbClr val="BD9E71"/>
        </a:accent6>
        <a:hlink>
          <a:srgbClr val="B2B2B2"/>
        </a:hlink>
        <a:folHlink>
          <a:srgbClr val="EAEAEA"/>
        </a:folHlink>
      </a:clrScheme>
      <a:clrMap bg1="lt1" tx1="dk1" bg2="lt2" tx2="dk2" accent1="accent1" accent2="accent2" accent3="accent3" accent4="accent4" accent5="accent5" accent6="accent6" hlink="hlink" folHlink="folHlink"/>
    </a:extraClrScheme>
    <a:extraClrScheme>
      <a:clrScheme name="00001 5">
        <a:dk1>
          <a:srgbClr val="4D4D4D"/>
        </a:dk1>
        <a:lt1>
          <a:srgbClr val="FFFFFF"/>
        </a:lt1>
        <a:dk2>
          <a:srgbClr val="000000"/>
        </a:dk2>
        <a:lt2>
          <a:srgbClr val="4B311D"/>
        </a:lt2>
        <a:accent1>
          <a:srgbClr val="9B804B"/>
        </a:accent1>
        <a:accent2>
          <a:srgbClr val="D1AF7D"/>
        </a:accent2>
        <a:accent3>
          <a:srgbClr val="FFFFFF"/>
        </a:accent3>
        <a:accent4>
          <a:srgbClr val="404040"/>
        </a:accent4>
        <a:accent5>
          <a:srgbClr val="CBC0B1"/>
        </a:accent5>
        <a:accent6>
          <a:srgbClr val="BD9E71"/>
        </a:accent6>
        <a:hlink>
          <a:srgbClr val="B2B2B2"/>
        </a:hlink>
        <a:folHlink>
          <a:srgbClr val="EAEAEA"/>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template</Template>
  <TotalTime>15</TotalTime>
  <Words>1288</Words>
  <Application>Microsoft Office PowerPoint</Application>
  <PresentationFormat>A4 Paper (210x297 mm)</PresentationFormat>
  <Paragraphs>147</Paragraphs>
  <Slides>3</Slides>
  <Notes>0</Notes>
  <HiddenSlides>0</HiddenSlides>
  <MMClips>0</MMClips>
  <ScaleCrop>false</ScaleCrop>
  <HeadingPairs>
    <vt:vector size="4" baseType="variant">
      <vt:variant>
        <vt:lpstr>Theme</vt:lpstr>
      </vt:variant>
      <vt:variant>
        <vt:i4>1</vt:i4>
      </vt:variant>
      <vt:variant>
        <vt:lpstr>Slide Titles</vt:lpstr>
      </vt:variant>
      <vt:variant>
        <vt:i4>3</vt:i4>
      </vt:variant>
    </vt:vector>
  </HeadingPairs>
  <TitlesOfParts>
    <vt:vector size="4" baseType="lpstr">
      <vt:lpstr>00001</vt:lpstr>
      <vt:lpstr>Hotel Trinity</vt:lpstr>
      <vt:lpstr>PowerPoint Presentation</vt:lpstr>
      <vt:lpstr>References </vt:lpstr>
    </vt:vector>
  </TitlesOfParts>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Chakraborty, Debayan</dc:creator>
  <cp:lastModifiedBy>Andreea Florentina Simon</cp:lastModifiedBy>
  <cp:revision>5</cp:revision>
  <dcterms:created xsi:type="dcterms:W3CDTF">2022-02-24T15:26:18Z</dcterms:created>
  <dcterms:modified xsi:type="dcterms:W3CDTF">2022-02-25T09:57:48Z</dcterms:modified>
</cp:coreProperties>
</file>