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7"/>
  </p:notesMasterIdLst>
  <p:sldIdLst>
    <p:sldId id="256" r:id="rId2"/>
    <p:sldId id="257" r:id="rId3"/>
    <p:sldId id="383" r:id="rId4"/>
    <p:sldId id="355" r:id="rId5"/>
    <p:sldId id="332" r:id="rId6"/>
    <p:sldId id="275" r:id="rId7"/>
    <p:sldId id="751" r:id="rId8"/>
    <p:sldId id="299" r:id="rId9"/>
    <p:sldId id="746" r:id="rId10"/>
    <p:sldId id="343" r:id="rId11"/>
    <p:sldId id="347" r:id="rId12"/>
    <p:sldId id="348" r:id="rId13"/>
    <p:sldId id="358" r:id="rId14"/>
    <p:sldId id="752" r:id="rId15"/>
    <p:sldId id="384" r:id="rId16"/>
    <p:sldId id="352" r:id="rId17"/>
    <p:sldId id="469" r:id="rId18"/>
    <p:sldId id="353" r:id="rId19"/>
    <p:sldId id="468" r:id="rId20"/>
    <p:sldId id="303" r:id="rId21"/>
    <p:sldId id="385" r:id="rId22"/>
    <p:sldId id="368" r:id="rId23"/>
    <p:sldId id="372" r:id="rId24"/>
    <p:sldId id="373" r:id="rId25"/>
    <p:sldId id="470"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706" autoAdjust="0"/>
    <p:restoredTop sz="68312" autoAdjust="0"/>
  </p:normalViewPr>
  <p:slideViewPr>
    <p:cSldViewPr snapToGrid="0">
      <p:cViewPr varScale="1">
        <p:scale>
          <a:sx n="70" d="100"/>
          <a:sy n="70" d="100"/>
        </p:scale>
        <p:origin x="118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C6E18A0-1A2B-4BCD-A489-AFDC11B527B5}"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9CFA57EA-48F8-4ABA-8B0E-E664146981B8}">
      <dgm:prSet/>
      <dgm:spPr/>
      <dgm:t>
        <a:bodyPr/>
        <a:lstStyle/>
        <a:p>
          <a:r>
            <a:rPr lang="en-GB"/>
            <a:t>Implementation of the strategy</a:t>
          </a:r>
          <a:endParaRPr lang="en-US"/>
        </a:p>
      </dgm:t>
    </dgm:pt>
    <dgm:pt modelId="{442E89FF-A335-46A7-B663-3A0BF43A2871}" type="parTrans" cxnId="{D42355F7-2B72-4B08-8457-A431708CCE00}">
      <dgm:prSet/>
      <dgm:spPr/>
      <dgm:t>
        <a:bodyPr/>
        <a:lstStyle/>
        <a:p>
          <a:endParaRPr lang="en-US"/>
        </a:p>
      </dgm:t>
    </dgm:pt>
    <dgm:pt modelId="{0F0D18E5-F060-4AAF-BAB3-19F37347F008}" type="sibTrans" cxnId="{D42355F7-2B72-4B08-8457-A431708CCE00}">
      <dgm:prSet/>
      <dgm:spPr/>
      <dgm:t>
        <a:bodyPr/>
        <a:lstStyle/>
        <a:p>
          <a:endParaRPr lang="en-US"/>
        </a:p>
      </dgm:t>
    </dgm:pt>
    <dgm:pt modelId="{F17AB06F-1AC5-4E68-8D59-31E81C402035}">
      <dgm:prSet/>
      <dgm:spPr/>
      <dgm:t>
        <a:bodyPr/>
        <a:lstStyle/>
        <a:p>
          <a:r>
            <a:rPr lang="en-GB"/>
            <a:t>Precise details of the planned programme of marketing activity</a:t>
          </a:r>
          <a:endParaRPr lang="en-US"/>
        </a:p>
      </dgm:t>
    </dgm:pt>
    <dgm:pt modelId="{99FDF724-6CA4-4E63-AEA4-8A387E403B2D}" type="parTrans" cxnId="{8ADDED50-5E14-4424-BE5D-640E4A3E1C1B}">
      <dgm:prSet/>
      <dgm:spPr/>
      <dgm:t>
        <a:bodyPr/>
        <a:lstStyle/>
        <a:p>
          <a:endParaRPr lang="en-US"/>
        </a:p>
      </dgm:t>
    </dgm:pt>
    <dgm:pt modelId="{446D351C-E842-433B-AB1E-9E0FF83B75A7}" type="sibTrans" cxnId="{8ADDED50-5E14-4424-BE5D-640E4A3E1C1B}">
      <dgm:prSet/>
      <dgm:spPr/>
      <dgm:t>
        <a:bodyPr/>
        <a:lstStyle/>
        <a:p>
          <a:endParaRPr lang="en-US"/>
        </a:p>
      </dgm:t>
    </dgm:pt>
    <dgm:pt modelId="{EEDA2603-25F0-4E03-81B5-F72E5DC2B665}">
      <dgm:prSet/>
      <dgm:spPr/>
      <dgm:t>
        <a:bodyPr/>
        <a:lstStyle/>
        <a:p>
          <a:r>
            <a:rPr lang="en-GB"/>
            <a:t>More detailed than the overall strategy</a:t>
          </a:r>
          <a:endParaRPr lang="en-US"/>
        </a:p>
      </dgm:t>
    </dgm:pt>
    <dgm:pt modelId="{1ACA4214-608C-426F-8D6F-344192005564}" type="parTrans" cxnId="{6853C2A4-244A-49F1-A7D4-A14310845BD4}">
      <dgm:prSet/>
      <dgm:spPr/>
      <dgm:t>
        <a:bodyPr/>
        <a:lstStyle/>
        <a:p>
          <a:endParaRPr lang="en-US"/>
        </a:p>
      </dgm:t>
    </dgm:pt>
    <dgm:pt modelId="{D377D0E5-56E3-40D8-B617-D5559BC1B29C}" type="sibTrans" cxnId="{6853C2A4-244A-49F1-A7D4-A14310845BD4}">
      <dgm:prSet/>
      <dgm:spPr/>
      <dgm:t>
        <a:bodyPr/>
        <a:lstStyle/>
        <a:p>
          <a:endParaRPr lang="en-US"/>
        </a:p>
      </dgm:t>
    </dgm:pt>
    <dgm:pt modelId="{9D20DC97-7148-40A1-B95F-69CAE266E4D1}">
      <dgm:prSet/>
      <dgm:spPr/>
      <dgm:t>
        <a:bodyPr/>
        <a:lstStyle/>
        <a:p>
          <a:r>
            <a:rPr lang="en-GB"/>
            <a:t>Outlines required actions by market segment, product and functional area</a:t>
          </a:r>
          <a:endParaRPr lang="en-US"/>
        </a:p>
      </dgm:t>
    </dgm:pt>
    <dgm:pt modelId="{DC27FA27-CA3C-4982-9FEF-7A844E2C60A3}" type="parTrans" cxnId="{3E3A20F3-9AC9-4DE0-9281-B33C84287ED0}">
      <dgm:prSet/>
      <dgm:spPr/>
      <dgm:t>
        <a:bodyPr/>
        <a:lstStyle/>
        <a:p>
          <a:endParaRPr lang="en-US"/>
        </a:p>
      </dgm:t>
    </dgm:pt>
    <dgm:pt modelId="{E7639527-3199-4D9E-9F13-E0942343E6A7}" type="sibTrans" cxnId="{3E3A20F3-9AC9-4DE0-9281-B33C84287ED0}">
      <dgm:prSet/>
      <dgm:spPr/>
      <dgm:t>
        <a:bodyPr/>
        <a:lstStyle/>
        <a:p>
          <a:endParaRPr lang="en-US"/>
        </a:p>
      </dgm:t>
    </dgm:pt>
    <dgm:pt modelId="{5C445B12-E0FE-424D-B6ED-1EFE9F7A55CD}">
      <dgm:prSet/>
      <dgm:spPr/>
      <dgm:t>
        <a:bodyPr/>
        <a:lstStyle/>
        <a:p>
          <a:r>
            <a:rPr lang="en-GB" dirty="0"/>
            <a:t>Considers each marketing mix element (The 7Ps)</a:t>
          </a:r>
          <a:endParaRPr lang="en-US" dirty="0"/>
        </a:p>
      </dgm:t>
    </dgm:pt>
    <dgm:pt modelId="{9C2B59DF-A6B2-4F73-870E-5A245A927EBD}" type="parTrans" cxnId="{D2A4EB42-CAE6-4B0B-9EBE-794E143E576E}">
      <dgm:prSet/>
      <dgm:spPr/>
      <dgm:t>
        <a:bodyPr/>
        <a:lstStyle/>
        <a:p>
          <a:endParaRPr lang="en-US"/>
        </a:p>
      </dgm:t>
    </dgm:pt>
    <dgm:pt modelId="{905A8A3A-1227-401B-BB94-DE86A33F8B0C}" type="sibTrans" cxnId="{D2A4EB42-CAE6-4B0B-9EBE-794E143E576E}">
      <dgm:prSet/>
      <dgm:spPr/>
      <dgm:t>
        <a:bodyPr/>
        <a:lstStyle/>
        <a:p>
          <a:endParaRPr lang="en-US"/>
        </a:p>
      </dgm:t>
    </dgm:pt>
    <dgm:pt modelId="{6A11D49F-84C0-445D-90EF-DDD1F336D3CE}" type="pres">
      <dgm:prSet presAssocID="{FC6E18A0-1A2B-4BCD-A489-AFDC11B527B5}" presName="diagram" presStyleCnt="0">
        <dgm:presLayoutVars>
          <dgm:dir/>
          <dgm:resizeHandles val="exact"/>
        </dgm:presLayoutVars>
      </dgm:prSet>
      <dgm:spPr/>
    </dgm:pt>
    <dgm:pt modelId="{FC571990-8115-46C0-AF34-F3C4AFBD8A14}" type="pres">
      <dgm:prSet presAssocID="{9CFA57EA-48F8-4ABA-8B0E-E664146981B8}" presName="node" presStyleLbl="node1" presStyleIdx="0" presStyleCnt="5">
        <dgm:presLayoutVars>
          <dgm:bulletEnabled val="1"/>
        </dgm:presLayoutVars>
      </dgm:prSet>
      <dgm:spPr/>
    </dgm:pt>
    <dgm:pt modelId="{F2FAF816-C5FA-44B6-B8C7-47D5A5AC1855}" type="pres">
      <dgm:prSet presAssocID="{0F0D18E5-F060-4AAF-BAB3-19F37347F008}" presName="sibTrans" presStyleCnt="0"/>
      <dgm:spPr/>
    </dgm:pt>
    <dgm:pt modelId="{4A5FC3A9-215D-4C1B-93BC-CD0B76F2A4FF}" type="pres">
      <dgm:prSet presAssocID="{F17AB06F-1AC5-4E68-8D59-31E81C402035}" presName="node" presStyleLbl="node1" presStyleIdx="1" presStyleCnt="5">
        <dgm:presLayoutVars>
          <dgm:bulletEnabled val="1"/>
        </dgm:presLayoutVars>
      </dgm:prSet>
      <dgm:spPr/>
    </dgm:pt>
    <dgm:pt modelId="{D449970B-6A7D-4378-BFA5-CFAFDF0F656C}" type="pres">
      <dgm:prSet presAssocID="{446D351C-E842-433B-AB1E-9E0FF83B75A7}" presName="sibTrans" presStyleCnt="0"/>
      <dgm:spPr/>
    </dgm:pt>
    <dgm:pt modelId="{8E68CC6D-2CFB-4275-9C9C-0628179C6F53}" type="pres">
      <dgm:prSet presAssocID="{EEDA2603-25F0-4E03-81B5-F72E5DC2B665}" presName="node" presStyleLbl="node1" presStyleIdx="2" presStyleCnt="5">
        <dgm:presLayoutVars>
          <dgm:bulletEnabled val="1"/>
        </dgm:presLayoutVars>
      </dgm:prSet>
      <dgm:spPr/>
    </dgm:pt>
    <dgm:pt modelId="{11DFC7F8-ED3B-444F-B34D-DC9D1611967D}" type="pres">
      <dgm:prSet presAssocID="{D377D0E5-56E3-40D8-B617-D5559BC1B29C}" presName="sibTrans" presStyleCnt="0"/>
      <dgm:spPr/>
    </dgm:pt>
    <dgm:pt modelId="{2F7263D0-460E-4C15-B203-6FE8DDA7E96C}" type="pres">
      <dgm:prSet presAssocID="{9D20DC97-7148-40A1-B95F-69CAE266E4D1}" presName="node" presStyleLbl="node1" presStyleIdx="3" presStyleCnt="5">
        <dgm:presLayoutVars>
          <dgm:bulletEnabled val="1"/>
        </dgm:presLayoutVars>
      </dgm:prSet>
      <dgm:spPr/>
    </dgm:pt>
    <dgm:pt modelId="{B9ACACF5-F84F-4A5F-A711-2A3F5C81EEC8}" type="pres">
      <dgm:prSet presAssocID="{E7639527-3199-4D9E-9F13-E0942343E6A7}" presName="sibTrans" presStyleCnt="0"/>
      <dgm:spPr/>
    </dgm:pt>
    <dgm:pt modelId="{E8A77157-498C-4673-AE61-5C023293D9AB}" type="pres">
      <dgm:prSet presAssocID="{5C445B12-E0FE-424D-B6ED-1EFE9F7A55CD}" presName="node" presStyleLbl="node1" presStyleIdx="4" presStyleCnt="5">
        <dgm:presLayoutVars>
          <dgm:bulletEnabled val="1"/>
        </dgm:presLayoutVars>
      </dgm:prSet>
      <dgm:spPr/>
    </dgm:pt>
  </dgm:ptLst>
  <dgm:cxnLst>
    <dgm:cxn modelId="{6A25805F-ED67-44D1-8B65-BBACB7538A22}" type="presOf" srcId="{FC6E18A0-1A2B-4BCD-A489-AFDC11B527B5}" destId="{6A11D49F-84C0-445D-90EF-DDD1F336D3CE}" srcOrd="0" destOrd="0" presId="urn:microsoft.com/office/officeart/2005/8/layout/default"/>
    <dgm:cxn modelId="{D2A4EB42-CAE6-4B0B-9EBE-794E143E576E}" srcId="{FC6E18A0-1A2B-4BCD-A489-AFDC11B527B5}" destId="{5C445B12-E0FE-424D-B6ED-1EFE9F7A55CD}" srcOrd="4" destOrd="0" parTransId="{9C2B59DF-A6B2-4F73-870E-5A245A927EBD}" sibTransId="{905A8A3A-1227-401B-BB94-DE86A33F8B0C}"/>
    <dgm:cxn modelId="{FBF85766-9492-4451-8FCB-95B06595D257}" type="presOf" srcId="{5C445B12-E0FE-424D-B6ED-1EFE9F7A55CD}" destId="{E8A77157-498C-4673-AE61-5C023293D9AB}" srcOrd="0" destOrd="0" presId="urn:microsoft.com/office/officeart/2005/8/layout/default"/>
    <dgm:cxn modelId="{8ADDED50-5E14-4424-BE5D-640E4A3E1C1B}" srcId="{FC6E18A0-1A2B-4BCD-A489-AFDC11B527B5}" destId="{F17AB06F-1AC5-4E68-8D59-31E81C402035}" srcOrd="1" destOrd="0" parTransId="{99FDF724-6CA4-4E63-AEA4-8A387E403B2D}" sibTransId="{446D351C-E842-433B-AB1E-9E0FF83B75A7}"/>
    <dgm:cxn modelId="{69E9F194-B7A6-48B3-B7EE-1E16F36C4735}" type="presOf" srcId="{9D20DC97-7148-40A1-B95F-69CAE266E4D1}" destId="{2F7263D0-460E-4C15-B203-6FE8DDA7E96C}" srcOrd="0" destOrd="0" presId="urn:microsoft.com/office/officeart/2005/8/layout/default"/>
    <dgm:cxn modelId="{6853C2A4-244A-49F1-A7D4-A14310845BD4}" srcId="{FC6E18A0-1A2B-4BCD-A489-AFDC11B527B5}" destId="{EEDA2603-25F0-4E03-81B5-F72E5DC2B665}" srcOrd="2" destOrd="0" parTransId="{1ACA4214-608C-426F-8D6F-344192005564}" sibTransId="{D377D0E5-56E3-40D8-B617-D5559BC1B29C}"/>
    <dgm:cxn modelId="{8456B3AD-6F6E-4BF7-8687-A07E47D83C8C}" type="presOf" srcId="{EEDA2603-25F0-4E03-81B5-F72E5DC2B665}" destId="{8E68CC6D-2CFB-4275-9C9C-0628179C6F53}" srcOrd="0" destOrd="0" presId="urn:microsoft.com/office/officeart/2005/8/layout/default"/>
    <dgm:cxn modelId="{F58B38BF-EB13-4057-A1CA-6BE8007AFAB2}" type="presOf" srcId="{9CFA57EA-48F8-4ABA-8B0E-E664146981B8}" destId="{FC571990-8115-46C0-AF34-F3C4AFBD8A14}" srcOrd="0" destOrd="0" presId="urn:microsoft.com/office/officeart/2005/8/layout/default"/>
    <dgm:cxn modelId="{8AB67CD4-9C0C-48A0-9D96-0DA360E09974}" type="presOf" srcId="{F17AB06F-1AC5-4E68-8D59-31E81C402035}" destId="{4A5FC3A9-215D-4C1B-93BC-CD0B76F2A4FF}" srcOrd="0" destOrd="0" presId="urn:microsoft.com/office/officeart/2005/8/layout/default"/>
    <dgm:cxn modelId="{3E3A20F3-9AC9-4DE0-9281-B33C84287ED0}" srcId="{FC6E18A0-1A2B-4BCD-A489-AFDC11B527B5}" destId="{9D20DC97-7148-40A1-B95F-69CAE266E4D1}" srcOrd="3" destOrd="0" parTransId="{DC27FA27-CA3C-4982-9FEF-7A844E2C60A3}" sibTransId="{E7639527-3199-4D9E-9F13-E0942343E6A7}"/>
    <dgm:cxn modelId="{D42355F7-2B72-4B08-8457-A431708CCE00}" srcId="{FC6E18A0-1A2B-4BCD-A489-AFDC11B527B5}" destId="{9CFA57EA-48F8-4ABA-8B0E-E664146981B8}" srcOrd="0" destOrd="0" parTransId="{442E89FF-A335-46A7-B663-3A0BF43A2871}" sibTransId="{0F0D18E5-F060-4AAF-BAB3-19F37347F008}"/>
    <dgm:cxn modelId="{5154A317-A4C5-4871-B702-2604096BAA64}" type="presParOf" srcId="{6A11D49F-84C0-445D-90EF-DDD1F336D3CE}" destId="{FC571990-8115-46C0-AF34-F3C4AFBD8A14}" srcOrd="0" destOrd="0" presId="urn:microsoft.com/office/officeart/2005/8/layout/default"/>
    <dgm:cxn modelId="{A5C65810-891F-41D1-B1C6-5038B69DF381}" type="presParOf" srcId="{6A11D49F-84C0-445D-90EF-DDD1F336D3CE}" destId="{F2FAF816-C5FA-44B6-B8C7-47D5A5AC1855}" srcOrd="1" destOrd="0" presId="urn:microsoft.com/office/officeart/2005/8/layout/default"/>
    <dgm:cxn modelId="{4C1CAED2-53C0-462A-924B-0E6C4989B2ED}" type="presParOf" srcId="{6A11D49F-84C0-445D-90EF-DDD1F336D3CE}" destId="{4A5FC3A9-215D-4C1B-93BC-CD0B76F2A4FF}" srcOrd="2" destOrd="0" presId="urn:microsoft.com/office/officeart/2005/8/layout/default"/>
    <dgm:cxn modelId="{7CAA76CF-7B9E-4664-AA38-7080B9BFA921}" type="presParOf" srcId="{6A11D49F-84C0-445D-90EF-DDD1F336D3CE}" destId="{D449970B-6A7D-4378-BFA5-CFAFDF0F656C}" srcOrd="3" destOrd="0" presId="urn:microsoft.com/office/officeart/2005/8/layout/default"/>
    <dgm:cxn modelId="{0233E544-2ACB-499F-B90E-4A08DB8D2677}" type="presParOf" srcId="{6A11D49F-84C0-445D-90EF-DDD1F336D3CE}" destId="{8E68CC6D-2CFB-4275-9C9C-0628179C6F53}" srcOrd="4" destOrd="0" presId="urn:microsoft.com/office/officeart/2005/8/layout/default"/>
    <dgm:cxn modelId="{A5698448-3E85-4B9D-BE0B-BD23E3D1E28B}" type="presParOf" srcId="{6A11D49F-84C0-445D-90EF-DDD1F336D3CE}" destId="{11DFC7F8-ED3B-444F-B34D-DC9D1611967D}" srcOrd="5" destOrd="0" presId="urn:microsoft.com/office/officeart/2005/8/layout/default"/>
    <dgm:cxn modelId="{9808E777-71C3-4D76-93A8-EF83FBEB6FCA}" type="presParOf" srcId="{6A11D49F-84C0-445D-90EF-DDD1F336D3CE}" destId="{2F7263D0-460E-4C15-B203-6FE8DDA7E96C}" srcOrd="6" destOrd="0" presId="urn:microsoft.com/office/officeart/2005/8/layout/default"/>
    <dgm:cxn modelId="{D74A12C1-610B-4674-A34C-9B0FBB6D46E2}" type="presParOf" srcId="{6A11D49F-84C0-445D-90EF-DDD1F336D3CE}" destId="{B9ACACF5-F84F-4A5F-A711-2A3F5C81EEC8}" srcOrd="7" destOrd="0" presId="urn:microsoft.com/office/officeart/2005/8/layout/default"/>
    <dgm:cxn modelId="{93ECDAF5-C4ED-4834-8370-9785E254DA47}" type="presParOf" srcId="{6A11D49F-84C0-445D-90EF-DDD1F336D3CE}" destId="{E8A77157-498C-4673-AE61-5C023293D9AB}"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571990-8115-46C0-AF34-F3C4AFBD8A14}">
      <dsp:nvSpPr>
        <dsp:cNvPr id="0" name=""/>
        <dsp:cNvSpPr/>
      </dsp:nvSpPr>
      <dsp:spPr>
        <a:xfrm>
          <a:off x="0" y="208668"/>
          <a:ext cx="3197904" cy="1918742"/>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Implementation of the strategy</a:t>
          </a:r>
          <a:endParaRPr lang="en-US" sz="2900" kern="1200"/>
        </a:p>
      </dsp:txBody>
      <dsp:txXfrm>
        <a:off x="0" y="208668"/>
        <a:ext cx="3197904" cy="1918742"/>
      </dsp:txXfrm>
    </dsp:sp>
    <dsp:sp modelId="{4A5FC3A9-215D-4C1B-93BC-CD0B76F2A4FF}">
      <dsp:nvSpPr>
        <dsp:cNvPr id="0" name=""/>
        <dsp:cNvSpPr/>
      </dsp:nvSpPr>
      <dsp:spPr>
        <a:xfrm>
          <a:off x="3517695" y="208668"/>
          <a:ext cx="3197904" cy="1918742"/>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Precise details of the planned programme of marketing activity</a:t>
          </a:r>
          <a:endParaRPr lang="en-US" sz="2900" kern="1200"/>
        </a:p>
      </dsp:txBody>
      <dsp:txXfrm>
        <a:off x="3517695" y="208668"/>
        <a:ext cx="3197904" cy="1918742"/>
      </dsp:txXfrm>
    </dsp:sp>
    <dsp:sp modelId="{8E68CC6D-2CFB-4275-9C9C-0628179C6F53}">
      <dsp:nvSpPr>
        <dsp:cNvPr id="0" name=""/>
        <dsp:cNvSpPr/>
      </dsp:nvSpPr>
      <dsp:spPr>
        <a:xfrm>
          <a:off x="7035390" y="208668"/>
          <a:ext cx="3197904" cy="1918742"/>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More detailed than the overall strategy</a:t>
          </a:r>
          <a:endParaRPr lang="en-US" sz="2900" kern="1200"/>
        </a:p>
      </dsp:txBody>
      <dsp:txXfrm>
        <a:off x="7035390" y="208668"/>
        <a:ext cx="3197904" cy="1918742"/>
      </dsp:txXfrm>
    </dsp:sp>
    <dsp:sp modelId="{2F7263D0-460E-4C15-B203-6FE8DDA7E96C}">
      <dsp:nvSpPr>
        <dsp:cNvPr id="0" name=""/>
        <dsp:cNvSpPr/>
      </dsp:nvSpPr>
      <dsp:spPr>
        <a:xfrm>
          <a:off x="1758847" y="2447201"/>
          <a:ext cx="3197904" cy="1918742"/>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Outlines required actions by market segment, product and functional area</a:t>
          </a:r>
          <a:endParaRPr lang="en-US" sz="2900" kern="1200"/>
        </a:p>
      </dsp:txBody>
      <dsp:txXfrm>
        <a:off x="1758847" y="2447201"/>
        <a:ext cx="3197904" cy="1918742"/>
      </dsp:txXfrm>
    </dsp:sp>
    <dsp:sp modelId="{E8A77157-498C-4673-AE61-5C023293D9AB}">
      <dsp:nvSpPr>
        <dsp:cNvPr id="0" name=""/>
        <dsp:cNvSpPr/>
      </dsp:nvSpPr>
      <dsp:spPr>
        <a:xfrm>
          <a:off x="5276542" y="2447201"/>
          <a:ext cx="3197904" cy="1918742"/>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dirty="0"/>
            <a:t>Considers each marketing mix element (The 7Ps)</a:t>
          </a:r>
          <a:endParaRPr lang="en-US" sz="2900" kern="1200" dirty="0"/>
        </a:p>
      </dsp:txBody>
      <dsp:txXfrm>
        <a:off x="5276542" y="2447201"/>
        <a:ext cx="3197904" cy="1918742"/>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7AF37D0-EA22-4AE7-94C3-9888962DA8BE}" type="datetimeFigureOut">
              <a:rPr lang="en-GB" smtClean="0"/>
              <a:t>12/12/2024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277818-848D-4F69-A1E7-0543EF3F92A0}" type="slidenum">
              <a:rPr lang="en-GB" smtClean="0"/>
              <a:t>‹#›</a:t>
            </a:fld>
            <a:endParaRPr lang="en-GB"/>
          </a:p>
        </p:txBody>
      </p:sp>
    </p:spTree>
    <p:extLst>
      <p:ext uri="{BB962C8B-B14F-4D97-AF65-F5344CB8AC3E}">
        <p14:creationId xmlns:p14="http://schemas.microsoft.com/office/powerpoint/2010/main" val="38133699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277818-848D-4F69-A1E7-0543EF3F92A0}" type="slidenum">
              <a:rPr lang="en-GB" smtClean="0"/>
              <a:t>5</a:t>
            </a:fld>
            <a:endParaRPr lang="en-GB"/>
          </a:p>
        </p:txBody>
      </p:sp>
    </p:spTree>
    <p:extLst>
      <p:ext uri="{BB962C8B-B14F-4D97-AF65-F5344CB8AC3E}">
        <p14:creationId xmlns:p14="http://schemas.microsoft.com/office/powerpoint/2010/main" val="11064262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SMART</a:t>
            </a:r>
          </a:p>
        </p:txBody>
      </p:sp>
      <p:sp>
        <p:nvSpPr>
          <p:cNvPr id="4" name="Slide Number Placeholder 3"/>
          <p:cNvSpPr>
            <a:spLocks noGrp="1"/>
          </p:cNvSpPr>
          <p:nvPr>
            <p:ph type="sldNum" sz="quarter" idx="5"/>
          </p:nvPr>
        </p:nvSpPr>
        <p:spPr/>
        <p:txBody>
          <a:bodyPr/>
          <a:lstStyle/>
          <a:p>
            <a:fld id="{7C277818-848D-4F69-A1E7-0543EF3F92A0}" type="slidenum">
              <a:rPr lang="en-GB" smtClean="0"/>
              <a:t>10</a:t>
            </a:fld>
            <a:endParaRPr lang="en-GB"/>
          </a:p>
        </p:txBody>
      </p:sp>
    </p:spTree>
    <p:extLst>
      <p:ext uri="{BB962C8B-B14F-4D97-AF65-F5344CB8AC3E}">
        <p14:creationId xmlns:p14="http://schemas.microsoft.com/office/powerpoint/2010/main" val="16957369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a:extLst>
              <a:ext uri="{FF2B5EF4-FFF2-40B4-BE49-F238E27FC236}">
                <a16:creationId xmlns:a16="http://schemas.microsoft.com/office/drawing/2014/main" id="{85F32004-0F5D-4970-B75E-641521FD1886}"/>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214F73FC-2D38-4D22-B16A-A673D01C6FDD}" type="slidenum">
              <a:rPr lang="en-US" altLang="en-US">
                <a:latin typeface="Arial" panose="020B0604020202020204" pitchFamily="34" charset="0"/>
              </a:rPr>
              <a:pPr>
                <a:spcBef>
                  <a:spcPct val="0"/>
                </a:spcBef>
              </a:pPr>
              <a:t>12</a:t>
            </a:fld>
            <a:endParaRPr lang="en-US" altLang="en-US">
              <a:latin typeface="Arial" panose="020B0604020202020204" pitchFamily="34" charset="0"/>
            </a:endParaRPr>
          </a:p>
        </p:txBody>
      </p:sp>
      <p:sp>
        <p:nvSpPr>
          <p:cNvPr id="34819" name="Rectangle 2">
            <a:extLst>
              <a:ext uri="{FF2B5EF4-FFF2-40B4-BE49-F238E27FC236}">
                <a16:creationId xmlns:a16="http://schemas.microsoft.com/office/drawing/2014/main" id="{88D415ED-9813-4EAA-911A-A8FE2D907C9D}"/>
              </a:ext>
            </a:extLst>
          </p:cNvPr>
          <p:cNvSpPr txBox="1">
            <a:spLocks noGrp="1" noChangeArrowheads="1"/>
          </p:cNvSpPr>
          <p:nvPr/>
        </p:nvSpPr>
        <p:spPr bwMode="auto">
          <a:xfrm>
            <a:off x="0" y="0"/>
            <a:ext cx="2982913" cy="500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6582" tIns="48291" rIns="96582" bIns="48291"/>
          <a:lstStyle>
            <a:lvl1pPr defTabSz="965200">
              <a:spcBef>
                <a:spcPct val="30000"/>
              </a:spcBef>
              <a:defRPr sz="1200">
                <a:solidFill>
                  <a:schemeClr val="tx1"/>
                </a:solidFill>
                <a:latin typeface="Calibri" panose="020F0502020204030204" pitchFamily="34" charset="0"/>
              </a:defRPr>
            </a:lvl1pPr>
            <a:lvl2pPr marL="742950" indent="-285750" defTabSz="965200">
              <a:spcBef>
                <a:spcPct val="30000"/>
              </a:spcBef>
              <a:defRPr sz="1200">
                <a:solidFill>
                  <a:schemeClr val="tx1"/>
                </a:solidFill>
                <a:latin typeface="Calibri" panose="020F0502020204030204" pitchFamily="34" charset="0"/>
              </a:defRPr>
            </a:lvl2pPr>
            <a:lvl3pPr marL="1143000" indent="-228600" defTabSz="965200">
              <a:spcBef>
                <a:spcPct val="30000"/>
              </a:spcBef>
              <a:defRPr sz="1200">
                <a:solidFill>
                  <a:schemeClr val="tx1"/>
                </a:solidFill>
                <a:latin typeface="Calibri" panose="020F0502020204030204" pitchFamily="34" charset="0"/>
              </a:defRPr>
            </a:lvl3pPr>
            <a:lvl4pPr marL="1600200" indent="-228600" defTabSz="965200">
              <a:spcBef>
                <a:spcPct val="30000"/>
              </a:spcBef>
              <a:defRPr sz="1200">
                <a:solidFill>
                  <a:schemeClr val="tx1"/>
                </a:solidFill>
                <a:latin typeface="Calibri" panose="020F0502020204030204" pitchFamily="34" charset="0"/>
              </a:defRPr>
            </a:lvl4pPr>
            <a:lvl5pPr marL="2057400" indent="-228600" defTabSz="965200">
              <a:spcBef>
                <a:spcPct val="30000"/>
              </a:spcBef>
              <a:defRPr sz="1200">
                <a:solidFill>
                  <a:schemeClr val="tx1"/>
                </a:solidFill>
                <a:latin typeface="Calibri" panose="020F0502020204030204" pitchFamily="34" charset="0"/>
              </a:defRPr>
            </a:lvl5pPr>
            <a:lvl6pPr marL="2514600" indent="-228600" defTabSz="965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965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965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9652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r>
              <a:rPr lang="en-GB" altLang="en-US" sz="1700">
                <a:latin typeface="Comic Sans MS" panose="030F0702030302020204" pitchFamily="66" charset="0"/>
              </a:rPr>
              <a:t>Study Skills</a:t>
            </a:r>
          </a:p>
        </p:txBody>
      </p:sp>
      <p:sp>
        <p:nvSpPr>
          <p:cNvPr id="34820" name="Rectangle 7">
            <a:extLst>
              <a:ext uri="{FF2B5EF4-FFF2-40B4-BE49-F238E27FC236}">
                <a16:creationId xmlns:a16="http://schemas.microsoft.com/office/drawing/2014/main" id="{7A84B345-DD1D-4F05-8BF3-B9F7B0E32F7E}"/>
              </a:ext>
            </a:extLst>
          </p:cNvPr>
          <p:cNvSpPr txBox="1">
            <a:spLocks noGrp="1" noChangeArrowheads="1"/>
          </p:cNvSpPr>
          <p:nvPr/>
        </p:nvSpPr>
        <p:spPr bwMode="auto">
          <a:xfrm>
            <a:off x="3902075" y="9518650"/>
            <a:ext cx="2982913" cy="500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6582" tIns="48291" rIns="96582" bIns="48291" anchor="b"/>
          <a:lstStyle>
            <a:lvl1pPr defTabSz="965200">
              <a:spcBef>
                <a:spcPct val="30000"/>
              </a:spcBef>
              <a:defRPr sz="1200">
                <a:solidFill>
                  <a:schemeClr val="tx1"/>
                </a:solidFill>
                <a:latin typeface="Calibri" panose="020F0502020204030204" pitchFamily="34" charset="0"/>
              </a:defRPr>
            </a:lvl1pPr>
            <a:lvl2pPr marL="742950" indent="-285750" defTabSz="965200">
              <a:spcBef>
                <a:spcPct val="30000"/>
              </a:spcBef>
              <a:defRPr sz="1200">
                <a:solidFill>
                  <a:schemeClr val="tx1"/>
                </a:solidFill>
                <a:latin typeface="Calibri" panose="020F0502020204030204" pitchFamily="34" charset="0"/>
              </a:defRPr>
            </a:lvl2pPr>
            <a:lvl3pPr marL="1143000" indent="-228600" defTabSz="965200">
              <a:spcBef>
                <a:spcPct val="30000"/>
              </a:spcBef>
              <a:defRPr sz="1200">
                <a:solidFill>
                  <a:schemeClr val="tx1"/>
                </a:solidFill>
                <a:latin typeface="Calibri" panose="020F0502020204030204" pitchFamily="34" charset="0"/>
              </a:defRPr>
            </a:lvl3pPr>
            <a:lvl4pPr marL="1600200" indent="-228600" defTabSz="965200">
              <a:spcBef>
                <a:spcPct val="30000"/>
              </a:spcBef>
              <a:defRPr sz="1200">
                <a:solidFill>
                  <a:schemeClr val="tx1"/>
                </a:solidFill>
                <a:latin typeface="Calibri" panose="020F0502020204030204" pitchFamily="34" charset="0"/>
              </a:defRPr>
            </a:lvl4pPr>
            <a:lvl5pPr marL="2057400" indent="-228600" defTabSz="965200">
              <a:spcBef>
                <a:spcPct val="30000"/>
              </a:spcBef>
              <a:defRPr sz="1200">
                <a:solidFill>
                  <a:schemeClr val="tx1"/>
                </a:solidFill>
                <a:latin typeface="Calibri" panose="020F0502020204030204" pitchFamily="34" charset="0"/>
              </a:defRPr>
            </a:lvl5pPr>
            <a:lvl6pPr marL="2514600" indent="-228600" defTabSz="965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965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965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965200" eaLnBrk="0" fontAlgn="base" hangingPunct="0">
              <a:spcBef>
                <a:spcPct val="30000"/>
              </a:spcBef>
              <a:spcAft>
                <a:spcPct val="0"/>
              </a:spcAft>
              <a:defRPr sz="1200">
                <a:solidFill>
                  <a:schemeClr val="tx1"/>
                </a:solidFill>
                <a:latin typeface="Calibri" panose="020F0502020204030204" pitchFamily="34" charset="0"/>
              </a:defRPr>
            </a:lvl9pPr>
          </a:lstStyle>
          <a:p>
            <a:pPr algn="r">
              <a:spcBef>
                <a:spcPct val="0"/>
              </a:spcBef>
            </a:pPr>
            <a:r>
              <a:rPr lang="en-GB" altLang="en-US" sz="1700">
                <a:latin typeface="Comic Sans MS" panose="030F0702030302020204" pitchFamily="66" charset="0"/>
              </a:rPr>
              <a:t>Slide Number </a:t>
            </a:r>
            <a:fld id="{A8744326-3BE1-4FC1-BAAA-06B18E1F14A9}" type="slidenum">
              <a:rPr lang="en-GB" altLang="en-US" sz="1700">
                <a:latin typeface="Comic Sans MS" panose="030F0702030302020204" pitchFamily="66" charset="0"/>
              </a:rPr>
              <a:pPr algn="r">
                <a:spcBef>
                  <a:spcPct val="0"/>
                </a:spcBef>
              </a:pPr>
              <a:t>12</a:t>
            </a:fld>
            <a:endParaRPr lang="en-GB" altLang="en-US" sz="1700">
              <a:latin typeface="Comic Sans MS" panose="030F0702030302020204" pitchFamily="66" charset="0"/>
            </a:endParaRPr>
          </a:p>
        </p:txBody>
      </p:sp>
      <p:sp>
        <p:nvSpPr>
          <p:cNvPr id="34821" name="Rectangle 2">
            <a:extLst>
              <a:ext uri="{FF2B5EF4-FFF2-40B4-BE49-F238E27FC236}">
                <a16:creationId xmlns:a16="http://schemas.microsoft.com/office/drawing/2014/main" id="{2CF0DF1F-3804-405E-BE79-33BBBBA15290}"/>
              </a:ext>
            </a:extLst>
          </p:cNvPr>
          <p:cNvSpPr>
            <a:spLocks noGrp="1" noRot="1" noChangeAspect="1" noChangeArrowheads="1" noTextEdit="1"/>
          </p:cNvSpPr>
          <p:nvPr>
            <p:ph type="sldImg"/>
          </p:nvPr>
        </p:nvSpPr>
        <p:spPr bwMode="auto">
          <a:xfrm>
            <a:off x="123825" y="769938"/>
            <a:ext cx="6694488" cy="376713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22" name="Rectangle 3">
            <a:extLst>
              <a:ext uri="{FF2B5EF4-FFF2-40B4-BE49-F238E27FC236}">
                <a16:creationId xmlns:a16="http://schemas.microsoft.com/office/drawing/2014/main" id="{179083B1-0C3F-478E-AC21-5D9682B8C9A7}"/>
              </a:ext>
            </a:extLst>
          </p:cNvPr>
          <p:cNvSpPr>
            <a:spLocks noGrp="1" noChangeArrowheads="1"/>
          </p:cNvSpPr>
          <p:nvPr>
            <p:ph type="body" idx="1"/>
          </p:nvPr>
        </p:nvSpPr>
        <p:spPr bwMode="auto">
          <a:xfrm>
            <a:off x="936625" y="4767263"/>
            <a:ext cx="5067300" cy="453866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6582" tIns="48291" rIns="96582" bIns="48291" numCol="1" anchor="t" anchorCtr="0" compatLnSpc="1">
            <a:prstTxWarp prst="textNoShape">
              <a:avLst/>
            </a:prstTxWarp>
          </a:bodyPr>
          <a:lstStyle/>
          <a:p>
            <a:pPr eaLnBrk="1" hangingPunct="1"/>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a:extLst>
              <a:ext uri="{FF2B5EF4-FFF2-40B4-BE49-F238E27FC236}">
                <a16:creationId xmlns:a16="http://schemas.microsoft.com/office/drawing/2014/main" id="{F5408804-7A5B-413F-A094-2C50022C46F4}"/>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2D985C3-4007-48AC-A6C2-06F96DEC8B1A}" type="slidenum">
              <a:rPr lang="en-GB" altLang="en-US">
                <a:ea typeface="MS PGothic" panose="020B0600070205080204" pitchFamily="34" charset="-128"/>
              </a:rPr>
              <a:pPr/>
              <a:t>13</a:t>
            </a:fld>
            <a:endParaRPr lang="en-GB" altLang="en-US">
              <a:ea typeface="MS PGothic" panose="020B0600070205080204" pitchFamily="34" charset="-128"/>
            </a:endParaRPr>
          </a:p>
        </p:txBody>
      </p:sp>
      <p:sp>
        <p:nvSpPr>
          <p:cNvPr id="37891" name="Rectangle 2">
            <a:extLst>
              <a:ext uri="{FF2B5EF4-FFF2-40B4-BE49-F238E27FC236}">
                <a16:creationId xmlns:a16="http://schemas.microsoft.com/office/drawing/2014/main" id="{79360BF1-53D0-4126-9B91-6EA000B9C5FF}"/>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2" name="Rectangle 3">
            <a:extLst>
              <a:ext uri="{FF2B5EF4-FFF2-40B4-BE49-F238E27FC236}">
                <a16:creationId xmlns:a16="http://schemas.microsoft.com/office/drawing/2014/main" id="{B3B16911-CC7B-4EFF-B70E-CAB7B0D4CB01}"/>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228600" indent="-228600" eaLnBrk="1" hangingPunct="1"/>
            <a:endParaRPr lang="en-US" altLang="en-US">
              <a:ea typeface="MS PGothic" panose="020B0600070205080204" pitchFamily="34" charset="-128"/>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Approaches are examples of "generic strategies," because they can be applied to products or services in all industries, and to organizations of all sizes.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Porter called the generic strategies</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"Cost Leadership" (no frills)</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"Differentiation" (creating uniquely desirable products and services)</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 "Focus" (offering a specialized service in a niche market).</a:t>
            </a:r>
          </a:p>
          <a:p>
            <a:r>
              <a:rPr lang="en-GB" sz="1200" b="0" i="0" kern="1200" dirty="0">
                <a:solidFill>
                  <a:schemeClr val="tx1"/>
                </a:solidFill>
                <a:effectLst/>
                <a:latin typeface="+mn-lt"/>
                <a:ea typeface="+mn-ea"/>
                <a:cs typeface="+mn-cs"/>
              </a:rPr>
              <a:t>He then subdivided the Focus strategy into two parts: "Cost Focus" and "Differentiation Focus.“</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Cost Leadership</a:t>
            </a:r>
          </a:p>
          <a:p>
            <a:r>
              <a:rPr lang="en-GB" sz="1200" b="0" i="0" kern="1200" dirty="0">
                <a:solidFill>
                  <a:schemeClr val="tx1"/>
                </a:solidFill>
                <a:effectLst/>
                <a:latin typeface="+mn-lt"/>
                <a:ea typeface="+mn-ea"/>
                <a:cs typeface="+mn-cs"/>
              </a:rPr>
              <a:t>Two main ways to achieve CA in CLS: </a:t>
            </a:r>
          </a:p>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Increasing profits by reducing costs, while charging industry-average prices.</a:t>
            </a:r>
          </a:p>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Increasing market share by charging lower prices, while still making a reasonable profit on each sale because you've reduced costs.</a:t>
            </a:r>
          </a:p>
          <a:p>
            <a:endParaRPr lang="en-GB" sz="1200" b="0" i="0" kern="1200" dirty="0">
              <a:solidFill>
                <a:schemeClr val="tx1"/>
              </a:solidFill>
              <a:effectLst/>
              <a:latin typeface="+mn-lt"/>
              <a:ea typeface="+mn-ea"/>
              <a:cs typeface="+mn-cs"/>
            </a:endParaRPr>
          </a:p>
          <a:p>
            <a:r>
              <a:rPr lang="en-GB" b="1" dirty="0"/>
              <a:t>Differentiation</a:t>
            </a:r>
          </a:p>
          <a:p>
            <a:r>
              <a:rPr lang="en-GB" sz="1200" b="0" i="0" kern="1200" dirty="0">
                <a:solidFill>
                  <a:schemeClr val="tx1"/>
                </a:solidFill>
                <a:effectLst/>
                <a:latin typeface="+mn-lt"/>
                <a:ea typeface="+mn-ea"/>
                <a:cs typeface="+mn-cs"/>
              </a:rPr>
              <a:t>Differentiation involves making your products or services different from and more attractive than those of your competitors. How you do this depends on the exact nature of your industry and of the products and services themselves, but will typically involve features, functionality, durability, support, and also brand image that your customers value.</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Focus</a:t>
            </a:r>
          </a:p>
          <a:p>
            <a:r>
              <a:rPr lang="en-GB" sz="1200" b="0" i="0" kern="1200" dirty="0">
                <a:solidFill>
                  <a:schemeClr val="tx1"/>
                </a:solidFill>
                <a:effectLst/>
                <a:latin typeface="+mn-lt"/>
                <a:ea typeface="+mn-ea"/>
                <a:cs typeface="+mn-cs"/>
              </a:rPr>
              <a:t>Companies that use Focus strategies concentrate on particular niche markets and, by understanding the dynamics of that market and the unique needs of customers within it, develop uniquely low-cost or well-specified products for the market. Because they serve customers in their market uniquely well, they tend to build strong brand loyalty amongst their customers. This makes their particular market segment less attractive to competitors.</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Good read: https://www.mindtools.com/pages/article/newSTR_82.htm</a:t>
            </a:r>
            <a:endParaRPr lang="en-GB" b="1" dirty="0"/>
          </a:p>
        </p:txBody>
      </p:sp>
      <p:sp>
        <p:nvSpPr>
          <p:cNvPr id="4" name="Slide Number Placeholder 3"/>
          <p:cNvSpPr>
            <a:spLocks noGrp="1"/>
          </p:cNvSpPr>
          <p:nvPr>
            <p:ph type="sldNum" sz="quarter" idx="5"/>
          </p:nvPr>
        </p:nvSpPr>
        <p:spPr/>
        <p:txBody>
          <a:bodyPr/>
          <a:lstStyle/>
          <a:p>
            <a:fld id="{7C277818-848D-4F69-A1E7-0543EF3F92A0}" type="slidenum">
              <a:rPr lang="en-GB" smtClean="0"/>
              <a:t>17</a:t>
            </a:fld>
            <a:endParaRPr lang="en-GB"/>
          </a:p>
        </p:txBody>
      </p:sp>
    </p:spTree>
    <p:extLst>
      <p:ext uri="{BB962C8B-B14F-4D97-AF65-F5344CB8AC3E}">
        <p14:creationId xmlns:p14="http://schemas.microsoft.com/office/powerpoint/2010/main" val="28486813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a:extLst>
              <a:ext uri="{FF2B5EF4-FFF2-40B4-BE49-F238E27FC236}">
                <a16:creationId xmlns:a16="http://schemas.microsoft.com/office/drawing/2014/main" id="{C4B155CD-280C-45A8-A0F4-F1667FB63D0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4035" name="Notes Placeholder 2">
            <a:extLst>
              <a:ext uri="{FF2B5EF4-FFF2-40B4-BE49-F238E27FC236}">
                <a16:creationId xmlns:a16="http://schemas.microsoft.com/office/drawing/2014/main" id="{77B0E36B-F82C-486F-9330-5C80A2A7B9E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4036" name="Slide Number Placeholder 3">
            <a:extLst>
              <a:ext uri="{FF2B5EF4-FFF2-40B4-BE49-F238E27FC236}">
                <a16:creationId xmlns:a16="http://schemas.microsoft.com/office/drawing/2014/main" id="{1D34D2A7-63AA-4E93-927C-B35FA67EF16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3748138-C6F2-4F41-81C0-35D094822FF9}" type="slidenum">
              <a:rPr lang="en-GB" altLang="en-US"/>
              <a:pPr/>
              <a:t>18</a:t>
            </a:fld>
            <a:endParaRPr lang="en-GB"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99352069-3EF3-44B3-954F-B25F9172AA7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3" name="Notes Placeholder 2">
            <a:extLst>
              <a:ext uri="{FF2B5EF4-FFF2-40B4-BE49-F238E27FC236}">
                <a16:creationId xmlns:a16="http://schemas.microsoft.com/office/drawing/2014/main" id="{39B53103-17E1-42C8-BDE7-F11A18652E2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6084" name="Slide Number Placeholder 3">
            <a:extLst>
              <a:ext uri="{FF2B5EF4-FFF2-40B4-BE49-F238E27FC236}">
                <a16:creationId xmlns:a16="http://schemas.microsoft.com/office/drawing/2014/main" id="{BEA940D7-121F-4B77-A150-B1D602D9561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560BE09-495A-40C6-A06B-7994F705C524}" type="slidenum">
              <a:rPr lang="en-GB" altLang="en-US"/>
              <a:pPr/>
              <a:t>19</a:t>
            </a:fld>
            <a:endParaRPr lang="en-GB"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a:extLst>
              <a:ext uri="{FF2B5EF4-FFF2-40B4-BE49-F238E27FC236}">
                <a16:creationId xmlns:a16="http://schemas.microsoft.com/office/drawing/2014/main" id="{578DC73E-A5D6-42A5-B826-94586D94A71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7347" name="Notes Placeholder 2">
            <a:extLst>
              <a:ext uri="{FF2B5EF4-FFF2-40B4-BE49-F238E27FC236}">
                <a16:creationId xmlns:a16="http://schemas.microsoft.com/office/drawing/2014/main" id="{D4B1B3D6-24AE-4FB1-842A-1F2FB37F72D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
        <p:nvSpPr>
          <p:cNvPr id="57348" name="Slide Number Placeholder 3">
            <a:extLst>
              <a:ext uri="{FF2B5EF4-FFF2-40B4-BE49-F238E27FC236}">
                <a16:creationId xmlns:a16="http://schemas.microsoft.com/office/drawing/2014/main" id="{A82115F1-140C-4179-9D5C-150BD65E0BB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162C4336-9D77-4775-AF51-BBB5BB0BB9E8}" type="slidenum">
              <a:rPr lang="en-GB" altLang="en-US" smtClean="0">
                <a:latin typeface="Arial" panose="020B0604020202020204" pitchFamily="34" charset="0"/>
              </a:rPr>
              <a:pPr>
                <a:spcBef>
                  <a:spcPct val="0"/>
                </a:spcBef>
              </a:pPr>
              <a:t>22</a:t>
            </a:fld>
            <a:endParaRPr lang="en-GB" altLang="en-US">
              <a:latin typeface="Arial" panose="020B060402020202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Channel efficiency is a channel performance dimension focusing on how well the firm minimizes costs associated with performing necessary channel functions</a:t>
            </a:r>
          </a:p>
          <a:p>
            <a:endParaRPr lang="en-GB" sz="1200" b="0" i="0" kern="1200" dirty="0">
              <a:solidFill>
                <a:schemeClr val="tx1"/>
              </a:solidFill>
              <a:effectLst/>
              <a:latin typeface="+mn-lt"/>
              <a:ea typeface="+mn-ea"/>
              <a:cs typeface="+mn-cs"/>
            </a:endParaRPr>
          </a:p>
          <a:p>
            <a:endParaRPr lang="en-GB" b="0" dirty="0"/>
          </a:p>
          <a:p>
            <a:r>
              <a:rPr lang="en-GB" sz="1200" b="0" i="0" kern="1200" dirty="0">
                <a:solidFill>
                  <a:schemeClr val="tx1"/>
                </a:solidFill>
                <a:effectLst/>
                <a:latin typeface="+mn-lt"/>
                <a:ea typeface="+mn-ea"/>
                <a:cs typeface="+mn-cs"/>
              </a:rPr>
              <a:t>Cost-Per-Lead, or CPL, is a digital marketing pricing model whereby the advertiser pays a pre-established price for each lead generated.</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Repurchase rate is the percentage rate of a cohort having placed another order within a certain period of time</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cost per order, or CPO, is an important metric that's used by advertisers to determine how effective a particular campaign is. The costs of placing an ad on a website or paying for referrals is dividing by the total number of orders received from the campaign.</a:t>
            </a:r>
            <a:endParaRPr lang="en-GB" b="0" dirty="0"/>
          </a:p>
        </p:txBody>
      </p:sp>
      <p:sp>
        <p:nvSpPr>
          <p:cNvPr id="4" name="Slide Number Placeholder 3"/>
          <p:cNvSpPr>
            <a:spLocks noGrp="1"/>
          </p:cNvSpPr>
          <p:nvPr>
            <p:ph type="sldNum" sz="quarter" idx="5"/>
          </p:nvPr>
        </p:nvSpPr>
        <p:spPr/>
        <p:txBody>
          <a:bodyPr/>
          <a:lstStyle/>
          <a:p>
            <a:fld id="{7C277818-848D-4F69-A1E7-0543EF3F92A0}" type="slidenum">
              <a:rPr lang="en-GB" smtClean="0"/>
              <a:t>23</a:t>
            </a:fld>
            <a:endParaRPr lang="en-GB"/>
          </a:p>
        </p:txBody>
      </p:sp>
    </p:spTree>
    <p:extLst>
      <p:ext uri="{BB962C8B-B14F-4D97-AF65-F5344CB8AC3E}">
        <p14:creationId xmlns:p14="http://schemas.microsoft.com/office/powerpoint/2010/main" val="24568658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12/12/2024</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895586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12/12/2024</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6756789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12/12/2024</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882167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12/12/2024</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030978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12/12/2024</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305837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12/12/2024</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344287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12/12/2024</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774753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12/12/2024</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8347297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12/12/2024</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7558849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B612A279-0833-481D-8C56-F67FD0AC6C50}" type="datetime1">
              <a:rPr lang="en-US" smtClean="0"/>
              <a:t>12/12/2024</a:t>
            </a:fld>
            <a:endParaRPr lang="en-US" dirty="0"/>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9592583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6587DA83-5663-4C9C-B9AA-0B40A3DAFF81}" type="datetime1">
              <a:rPr lang="en-US" smtClean="0"/>
              <a:t>12/12/2024</a:t>
            </a:fld>
            <a:endParaRPr lang="en-US" dirty="0"/>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2785934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62D6E202-B606-4609-B914-27C9371A1F6D}" type="datetime1">
              <a:rPr lang="en-US" smtClean="0"/>
              <a:t>12/12/2024</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9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4508888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lvl1pPr algn="l" defTabSz="914400" rtl="0" eaLnBrk="1" latinLnBrk="0" hangingPunct="1">
        <a:lnSpc>
          <a:spcPct val="90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0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youtube.com/watch?v=ZdTw3BjJMIc" TargetMode="External"/><Relationship Id="rId2" Type="http://schemas.openxmlformats.org/officeDocument/2006/relationships/slideLayout" Target="../slideLayouts/slideLayout2.xml"/><Relationship Id="rId1" Type="http://schemas.openxmlformats.org/officeDocument/2006/relationships/video" Target="https://www.youtube.com/embed/ZdTw3BjJMIc?feature=oembed" TargetMode="External"/><Relationship Id="rId4" Type="http://schemas.openxmlformats.org/officeDocument/2006/relationships/image" Target="../media/image3.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C37FA82-E8D9-4C62-9E43-272EAC20D421}"/>
              </a:ext>
            </a:extLst>
          </p:cNvPr>
          <p:cNvPicPr>
            <a:picLocks noChangeAspect="1"/>
          </p:cNvPicPr>
          <p:nvPr/>
        </p:nvPicPr>
        <p:blipFill rotWithShape="1">
          <a:blip r:embed="rId2"/>
          <a:srcRect t="10056" b="5039"/>
          <a:stretch/>
        </p:blipFill>
        <p:spPr>
          <a:xfrm>
            <a:off x="-1" y="10"/>
            <a:ext cx="12191999" cy="6857990"/>
          </a:xfrm>
          <a:prstGeom prst="rect">
            <a:avLst/>
          </a:prstGeom>
        </p:spPr>
      </p:pic>
      <p:sp>
        <p:nvSpPr>
          <p:cNvPr id="9" name="Rectangle 8">
            <a:extLst>
              <a:ext uri="{FF2B5EF4-FFF2-40B4-BE49-F238E27FC236}">
                <a16:creationId xmlns:a16="http://schemas.microsoft.com/office/drawing/2014/main" id="{7319A1DD-F557-4EC6-8A8C-F7617B4CD6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118982"/>
            <a:ext cx="7537704" cy="2462668"/>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82E344-11A9-49F2-9EB0-6928ED0BCD95}"/>
              </a:ext>
            </a:extLst>
          </p:cNvPr>
          <p:cNvSpPr>
            <a:spLocks noGrp="1"/>
          </p:cNvSpPr>
          <p:nvPr>
            <p:ph type="ctrTitle"/>
          </p:nvPr>
        </p:nvSpPr>
        <p:spPr>
          <a:xfrm>
            <a:off x="735788" y="3857989"/>
            <a:ext cx="6470692" cy="1229306"/>
          </a:xfrm>
        </p:spPr>
        <p:txBody>
          <a:bodyPr>
            <a:normAutofit fontScale="90000"/>
          </a:bodyPr>
          <a:lstStyle/>
          <a:p>
            <a:r>
              <a:rPr lang="en-GB" sz="5400" dirty="0">
                <a:solidFill>
                  <a:schemeClr val="tx1"/>
                </a:solidFill>
              </a:rPr>
              <a:t>Marketing Fundamentals</a:t>
            </a:r>
            <a:br>
              <a:rPr lang="en-GB" sz="5400" dirty="0">
                <a:solidFill>
                  <a:schemeClr val="tx1"/>
                </a:solidFill>
              </a:rPr>
            </a:br>
            <a:r>
              <a:rPr lang="en-GB" sz="5400" dirty="0">
                <a:solidFill>
                  <a:schemeClr val="tx1"/>
                </a:solidFill>
              </a:rPr>
              <a:t>Week 10</a:t>
            </a:r>
            <a:br>
              <a:rPr lang="en-GB" sz="5400" dirty="0">
                <a:solidFill>
                  <a:schemeClr val="tx1"/>
                </a:solidFill>
              </a:rPr>
            </a:br>
            <a:endParaRPr lang="en-GB" sz="4000" dirty="0">
              <a:solidFill>
                <a:schemeClr val="tx1"/>
              </a:solidFill>
            </a:endParaRPr>
          </a:p>
        </p:txBody>
      </p:sp>
      <p:sp>
        <p:nvSpPr>
          <p:cNvPr id="3" name="Subtitle 2">
            <a:extLst>
              <a:ext uri="{FF2B5EF4-FFF2-40B4-BE49-F238E27FC236}">
                <a16:creationId xmlns:a16="http://schemas.microsoft.com/office/drawing/2014/main" id="{307D2F09-0562-45E6-8EEC-759941863BDC}"/>
              </a:ext>
            </a:extLst>
          </p:cNvPr>
          <p:cNvSpPr>
            <a:spLocks noGrp="1"/>
          </p:cNvSpPr>
          <p:nvPr>
            <p:ph type="subTitle" idx="1"/>
          </p:nvPr>
        </p:nvSpPr>
        <p:spPr>
          <a:xfrm>
            <a:off x="735791" y="4735799"/>
            <a:ext cx="6470693" cy="605256"/>
          </a:xfrm>
        </p:spPr>
        <p:txBody>
          <a:bodyPr>
            <a:normAutofit/>
          </a:bodyPr>
          <a:lstStyle/>
          <a:p>
            <a:r>
              <a:rPr lang="en-GB" dirty="0"/>
              <a:t>Gwyneth Jones</a:t>
            </a:r>
          </a:p>
        </p:txBody>
      </p:sp>
      <p:cxnSp>
        <p:nvCxnSpPr>
          <p:cNvPr id="11" name="Straight Connector 10">
            <a:extLst>
              <a:ext uri="{FF2B5EF4-FFF2-40B4-BE49-F238E27FC236}">
                <a16:creationId xmlns:a16="http://schemas.microsoft.com/office/drawing/2014/main" id="{D28A9C89-B313-458F-9C85-515930A51A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2429" y="4641183"/>
            <a:ext cx="6309360" cy="0"/>
          </a:xfrm>
          <a:prstGeom prst="line">
            <a:avLst/>
          </a:prstGeom>
          <a:ln w="12700">
            <a:solidFill>
              <a:schemeClr val="tx1">
                <a:lumMod val="75000"/>
                <a:lumOff val="25000"/>
                <a:alpha val="90000"/>
              </a:schemeClr>
            </a:solidFill>
          </a:ln>
        </p:spPr>
        <p:style>
          <a:lnRef idx="1">
            <a:schemeClr val="accent1"/>
          </a:lnRef>
          <a:fillRef idx="0">
            <a:schemeClr val="accent1"/>
          </a:fillRef>
          <a:effectRef idx="0">
            <a:schemeClr val="accent1"/>
          </a:effectRef>
          <a:fontRef idx="minor">
            <a:schemeClr val="tx1"/>
          </a:fontRef>
        </p:style>
      </p:cxnSp>
      <p:sp>
        <p:nvSpPr>
          <p:cNvPr id="17" name="Rectangle 12">
            <a:extLst>
              <a:ext uri="{FF2B5EF4-FFF2-40B4-BE49-F238E27FC236}">
                <a16:creationId xmlns:a16="http://schemas.microsoft.com/office/drawing/2014/main" id="{C390A367-0330-4E03-9D5F-40308A7975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9982411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6578CD-3037-4C2D-BB67-613E5DD5DD6F}"/>
              </a:ext>
            </a:extLst>
          </p:cNvPr>
          <p:cNvSpPr>
            <a:spLocks noGrp="1"/>
          </p:cNvSpPr>
          <p:nvPr>
            <p:ph type="title"/>
          </p:nvPr>
        </p:nvSpPr>
        <p:spPr/>
        <p:txBody>
          <a:bodyPr>
            <a:normAutofit/>
          </a:bodyPr>
          <a:lstStyle/>
          <a:p>
            <a:r>
              <a:rPr lang="en-GB" sz="6000" b="1" dirty="0"/>
              <a:t>Today</a:t>
            </a:r>
          </a:p>
        </p:txBody>
      </p:sp>
      <p:sp>
        <p:nvSpPr>
          <p:cNvPr id="3" name="Content Placeholder 2">
            <a:extLst>
              <a:ext uri="{FF2B5EF4-FFF2-40B4-BE49-F238E27FC236}">
                <a16:creationId xmlns:a16="http://schemas.microsoft.com/office/drawing/2014/main" id="{1B252751-EFFB-4F00-9ABE-7F04AB92D23D}"/>
              </a:ext>
            </a:extLst>
          </p:cNvPr>
          <p:cNvSpPr>
            <a:spLocks noGrp="1"/>
          </p:cNvSpPr>
          <p:nvPr>
            <p:ph idx="1"/>
          </p:nvPr>
        </p:nvSpPr>
        <p:spPr/>
        <p:txBody>
          <a:bodyPr>
            <a:noAutofit/>
          </a:bodyPr>
          <a:lstStyle/>
          <a:p>
            <a:pPr marL="0" indent="0">
              <a:buNone/>
            </a:pPr>
            <a:r>
              <a:rPr lang="en-GB" sz="4400" dirty="0"/>
              <a:t>1. </a:t>
            </a:r>
            <a:r>
              <a:rPr lang="en-GB" sz="4400" dirty="0">
                <a:solidFill>
                  <a:schemeClr val="tx1"/>
                </a:solidFill>
              </a:rPr>
              <a:t>Managing the marketing effort</a:t>
            </a:r>
          </a:p>
          <a:p>
            <a:pPr marL="292608" lvl="1" indent="0">
              <a:buNone/>
            </a:pPr>
            <a:r>
              <a:rPr lang="en-GB" sz="4400" dirty="0">
                <a:solidFill>
                  <a:schemeClr val="tx1"/>
                </a:solidFill>
              </a:rPr>
              <a:t>1a. Planning</a:t>
            </a:r>
          </a:p>
          <a:p>
            <a:pPr marL="292608" lvl="1" indent="0">
              <a:buNone/>
            </a:pPr>
            <a:r>
              <a:rPr lang="en-GB" sz="4400" dirty="0">
                <a:solidFill>
                  <a:schemeClr val="tx1"/>
                </a:solidFill>
              </a:rPr>
              <a:t>1b. Implementation</a:t>
            </a:r>
          </a:p>
          <a:p>
            <a:pPr marL="292608" lvl="1" indent="0">
              <a:buNone/>
            </a:pPr>
            <a:r>
              <a:rPr lang="en-GB" sz="4400" dirty="0">
                <a:solidFill>
                  <a:schemeClr val="tx1"/>
                </a:solidFill>
              </a:rPr>
              <a:t>1c. Control</a:t>
            </a:r>
          </a:p>
          <a:p>
            <a:pPr marL="0" indent="0">
              <a:buNone/>
            </a:pPr>
            <a:r>
              <a:rPr lang="en-GB" sz="4400" dirty="0">
                <a:solidFill>
                  <a:schemeClr val="tx1"/>
                </a:solidFill>
              </a:rPr>
              <a:t>2. Assignment 2 review</a:t>
            </a:r>
          </a:p>
        </p:txBody>
      </p:sp>
    </p:spTree>
    <p:extLst>
      <p:ext uri="{BB962C8B-B14F-4D97-AF65-F5344CB8AC3E}">
        <p14:creationId xmlns:p14="http://schemas.microsoft.com/office/powerpoint/2010/main" val="3882788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4E03F0-0FB3-4430-8B58-5EFC197AA8BE}"/>
              </a:ext>
            </a:extLst>
          </p:cNvPr>
          <p:cNvSpPr>
            <a:spLocks noGrp="1"/>
          </p:cNvSpPr>
          <p:nvPr>
            <p:ph type="title"/>
          </p:nvPr>
        </p:nvSpPr>
        <p:spPr/>
        <p:txBody>
          <a:bodyPr>
            <a:normAutofit/>
          </a:bodyPr>
          <a:lstStyle/>
          <a:p>
            <a:r>
              <a:rPr lang="en-GB" sz="6000" b="1" dirty="0"/>
              <a:t>1a. Marketing planning</a:t>
            </a:r>
          </a:p>
        </p:txBody>
      </p:sp>
      <p:sp>
        <p:nvSpPr>
          <p:cNvPr id="3" name="Content Placeholder 2">
            <a:extLst>
              <a:ext uri="{FF2B5EF4-FFF2-40B4-BE49-F238E27FC236}">
                <a16:creationId xmlns:a16="http://schemas.microsoft.com/office/drawing/2014/main" id="{45AA6BC0-56E6-459D-9892-D9B06155F193}"/>
              </a:ext>
            </a:extLst>
          </p:cNvPr>
          <p:cNvSpPr>
            <a:spLocks noGrp="1"/>
          </p:cNvSpPr>
          <p:nvPr>
            <p:ph idx="1"/>
          </p:nvPr>
        </p:nvSpPr>
        <p:spPr/>
        <p:txBody>
          <a:bodyPr>
            <a:normAutofit lnSpcReduction="10000"/>
          </a:bodyPr>
          <a:lstStyle/>
          <a:p>
            <a:r>
              <a:rPr lang="en-GB" sz="4000" b="1" dirty="0">
                <a:solidFill>
                  <a:schemeClr val="tx1"/>
                </a:solidFill>
              </a:rPr>
              <a:t>Question: </a:t>
            </a:r>
            <a:r>
              <a:rPr lang="en-GB" sz="4000" dirty="0">
                <a:solidFill>
                  <a:schemeClr val="tx1"/>
                </a:solidFill>
              </a:rPr>
              <a:t>What is marketing planning?</a:t>
            </a:r>
          </a:p>
          <a:p>
            <a:endParaRPr lang="en-GB" dirty="0">
              <a:solidFill>
                <a:schemeClr val="tx1"/>
              </a:solidFill>
            </a:endParaRPr>
          </a:p>
          <a:p>
            <a:r>
              <a:rPr lang="en-GB" sz="4000" dirty="0">
                <a:solidFill>
                  <a:schemeClr val="tx1"/>
                </a:solidFill>
              </a:rPr>
              <a:t>The process of organising and defining the marketing position and aim of a company and developing strategies and tactics to achieve them.</a:t>
            </a:r>
          </a:p>
        </p:txBody>
      </p:sp>
    </p:spTree>
    <p:extLst>
      <p:ext uri="{BB962C8B-B14F-4D97-AF65-F5344CB8AC3E}">
        <p14:creationId xmlns:p14="http://schemas.microsoft.com/office/powerpoint/2010/main" val="41536973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a:extLst>
              <a:ext uri="{FF2B5EF4-FFF2-40B4-BE49-F238E27FC236}">
                <a16:creationId xmlns:a16="http://schemas.microsoft.com/office/drawing/2014/main" id="{B5A91F1F-C656-4981-A2D6-CB507891123E}"/>
              </a:ext>
            </a:extLst>
          </p:cNvPr>
          <p:cNvSpPr>
            <a:spLocks noGrp="1" noChangeArrowheads="1"/>
          </p:cNvSpPr>
          <p:nvPr>
            <p:ph type="title"/>
          </p:nvPr>
        </p:nvSpPr>
        <p:spPr>
          <a:xfrm>
            <a:off x="144557" y="188912"/>
            <a:ext cx="8424863" cy="720726"/>
          </a:xfrm>
        </p:spPr>
        <p:txBody>
          <a:bodyPr>
            <a:normAutofit fontScale="90000"/>
          </a:bodyPr>
          <a:lstStyle/>
          <a:p>
            <a:r>
              <a:rPr lang="en-GB" sz="5400" b="1" dirty="0">
                <a:solidFill>
                  <a:schemeClr val="tx1"/>
                </a:solidFill>
              </a:rPr>
              <a:t>Managing the marketing effort</a:t>
            </a:r>
            <a:endParaRPr lang="en-GB" altLang="en-US" sz="5400" b="1" dirty="0"/>
          </a:p>
        </p:txBody>
      </p:sp>
      <p:sp>
        <p:nvSpPr>
          <p:cNvPr id="48131" name="Rectangle 3">
            <a:extLst>
              <a:ext uri="{FF2B5EF4-FFF2-40B4-BE49-F238E27FC236}">
                <a16:creationId xmlns:a16="http://schemas.microsoft.com/office/drawing/2014/main" id="{39E9E48E-6363-400B-AE69-72B9E7835682}"/>
              </a:ext>
            </a:extLst>
          </p:cNvPr>
          <p:cNvSpPr>
            <a:spLocks noChangeArrowheads="1"/>
          </p:cNvSpPr>
          <p:nvPr/>
        </p:nvSpPr>
        <p:spPr bwMode="auto">
          <a:xfrm>
            <a:off x="2351088" y="1557339"/>
            <a:ext cx="3313112" cy="720725"/>
          </a:xfrm>
          <a:prstGeom prst="rect">
            <a:avLst/>
          </a:prstGeom>
          <a:solidFill>
            <a:schemeClr val="accent1"/>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FontTx/>
              <a:buNone/>
            </a:pPr>
            <a:r>
              <a:rPr lang="en-GB" altLang="en-US" sz="2000">
                <a:solidFill>
                  <a:schemeClr val="bg1"/>
                </a:solidFill>
              </a:rPr>
              <a:t>where are we now?</a:t>
            </a:r>
          </a:p>
        </p:txBody>
      </p:sp>
      <p:sp>
        <p:nvSpPr>
          <p:cNvPr id="48132" name="Rectangle 4">
            <a:extLst>
              <a:ext uri="{FF2B5EF4-FFF2-40B4-BE49-F238E27FC236}">
                <a16:creationId xmlns:a16="http://schemas.microsoft.com/office/drawing/2014/main" id="{3E894BBA-B968-4629-8F90-059DC1A55A83}"/>
              </a:ext>
            </a:extLst>
          </p:cNvPr>
          <p:cNvSpPr>
            <a:spLocks noChangeArrowheads="1"/>
          </p:cNvSpPr>
          <p:nvPr/>
        </p:nvSpPr>
        <p:spPr bwMode="auto">
          <a:xfrm>
            <a:off x="2351088" y="3502026"/>
            <a:ext cx="3313112" cy="720725"/>
          </a:xfrm>
          <a:prstGeom prst="rect">
            <a:avLst/>
          </a:prstGeom>
          <a:solidFill>
            <a:schemeClr val="accent1"/>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FontTx/>
              <a:buNone/>
            </a:pPr>
            <a:r>
              <a:rPr lang="en-GB" altLang="en-US" sz="2000" dirty="0">
                <a:solidFill>
                  <a:schemeClr val="bg1"/>
                </a:solidFill>
              </a:rPr>
              <a:t>how are we going</a:t>
            </a:r>
          </a:p>
          <a:p>
            <a:pPr algn="ctr">
              <a:spcBef>
                <a:spcPct val="0"/>
              </a:spcBef>
              <a:buFontTx/>
              <a:buNone/>
            </a:pPr>
            <a:r>
              <a:rPr lang="en-GB" altLang="en-US" sz="2000" dirty="0">
                <a:solidFill>
                  <a:schemeClr val="bg1"/>
                </a:solidFill>
              </a:rPr>
              <a:t>to get there?</a:t>
            </a:r>
          </a:p>
        </p:txBody>
      </p:sp>
      <p:sp>
        <p:nvSpPr>
          <p:cNvPr id="48133" name="Rectangle 5">
            <a:extLst>
              <a:ext uri="{FF2B5EF4-FFF2-40B4-BE49-F238E27FC236}">
                <a16:creationId xmlns:a16="http://schemas.microsoft.com/office/drawing/2014/main" id="{4141C58A-5F60-43DF-B0F0-6DDAC4389528}"/>
              </a:ext>
            </a:extLst>
          </p:cNvPr>
          <p:cNvSpPr>
            <a:spLocks noChangeArrowheads="1"/>
          </p:cNvSpPr>
          <p:nvPr/>
        </p:nvSpPr>
        <p:spPr bwMode="auto">
          <a:xfrm>
            <a:off x="2351088" y="4438651"/>
            <a:ext cx="3313112" cy="720725"/>
          </a:xfrm>
          <a:prstGeom prst="rect">
            <a:avLst/>
          </a:prstGeom>
          <a:solidFill>
            <a:schemeClr val="accent1"/>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FontTx/>
              <a:buNone/>
            </a:pPr>
            <a:r>
              <a:rPr lang="en-GB" altLang="en-US" sz="2000" dirty="0">
                <a:solidFill>
                  <a:schemeClr val="bg1"/>
                </a:solidFill>
              </a:rPr>
              <a:t>are we getting there?</a:t>
            </a:r>
          </a:p>
        </p:txBody>
      </p:sp>
      <p:sp>
        <p:nvSpPr>
          <p:cNvPr id="48134" name="Rectangle 6">
            <a:extLst>
              <a:ext uri="{FF2B5EF4-FFF2-40B4-BE49-F238E27FC236}">
                <a16:creationId xmlns:a16="http://schemas.microsoft.com/office/drawing/2014/main" id="{1CC7BAED-85B1-4535-9B37-F24E5E046517}"/>
              </a:ext>
            </a:extLst>
          </p:cNvPr>
          <p:cNvSpPr>
            <a:spLocks noChangeArrowheads="1"/>
          </p:cNvSpPr>
          <p:nvPr/>
        </p:nvSpPr>
        <p:spPr bwMode="auto">
          <a:xfrm>
            <a:off x="2351088" y="5446714"/>
            <a:ext cx="3313112" cy="720725"/>
          </a:xfrm>
          <a:prstGeom prst="rect">
            <a:avLst/>
          </a:prstGeom>
          <a:solidFill>
            <a:schemeClr val="accent1"/>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FontTx/>
              <a:buNone/>
            </a:pPr>
            <a:r>
              <a:rPr lang="en-GB" altLang="en-US" sz="2000">
                <a:solidFill>
                  <a:schemeClr val="bg1"/>
                </a:solidFill>
              </a:rPr>
              <a:t>have we arrived?</a:t>
            </a:r>
          </a:p>
        </p:txBody>
      </p:sp>
      <p:sp>
        <p:nvSpPr>
          <p:cNvPr id="48135" name="Rectangle 7">
            <a:extLst>
              <a:ext uri="{FF2B5EF4-FFF2-40B4-BE49-F238E27FC236}">
                <a16:creationId xmlns:a16="http://schemas.microsoft.com/office/drawing/2014/main" id="{36A49463-0D38-4696-9D6C-10B476AAA8D9}"/>
              </a:ext>
            </a:extLst>
          </p:cNvPr>
          <p:cNvSpPr>
            <a:spLocks noChangeArrowheads="1"/>
          </p:cNvSpPr>
          <p:nvPr/>
        </p:nvSpPr>
        <p:spPr bwMode="auto">
          <a:xfrm>
            <a:off x="2351088" y="2493964"/>
            <a:ext cx="3313112" cy="720725"/>
          </a:xfrm>
          <a:prstGeom prst="rect">
            <a:avLst/>
          </a:prstGeom>
          <a:solidFill>
            <a:schemeClr val="accent1"/>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FontTx/>
              <a:buNone/>
            </a:pPr>
            <a:r>
              <a:rPr lang="en-GB" altLang="en-US" sz="2000" dirty="0">
                <a:solidFill>
                  <a:schemeClr val="bg1"/>
                </a:solidFill>
              </a:rPr>
              <a:t>where</a:t>
            </a:r>
          </a:p>
          <a:p>
            <a:pPr algn="ctr">
              <a:spcBef>
                <a:spcPct val="0"/>
              </a:spcBef>
              <a:buFontTx/>
              <a:buNone/>
            </a:pPr>
            <a:r>
              <a:rPr lang="en-GB" altLang="en-US" sz="2000" dirty="0">
                <a:solidFill>
                  <a:schemeClr val="bg1"/>
                </a:solidFill>
              </a:rPr>
              <a:t>do we want to be?</a:t>
            </a:r>
          </a:p>
        </p:txBody>
      </p:sp>
      <p:cxnSp>
        <p:nvCxnSpPr>
          <p:cNvPr id="48136" name="AutoShape 8">
            <a:extLst>
              <a:ext uri="{FF2B5EF4-FFF2-40B4-BE49-F238E27FC236}">
                <a16:creationId xmlns:a16="http://schemas.microsoft.com/office/drawing/2014/main" id="{5B9A99AA-DF5A-4F2D-9547-6CF4394181AD}"/>
              </a:ext>
            </a:extLst>
          </p:cNvPr>
          <p:cNvCxnSpPr>
            <a:cxnSpLocks noChangeShapeType="1"/>
            <a:stCxn id="48131" idx="2"/>
            <a:endCxn id="48135" idx="0"/>
          </p:cNvCxnSpPr>
          <p:nvPr/>
        </p:nvCxnSpPr>
        <p:spPr bwMode="auto">
          <a:xfrm>
            <a:off x="4008438" y="2278063"/>
            <a:ext cx="0" cy="215900"/>
          </a:xfrm>
          <a:prstGeom prst="straightConnector1">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cxnSp>
      <p:cxnSp>
        <p:nvCxnSpPr>
          <p:cNvPr id="48137" name="AutoShape 9">
            <a:extLst>
              <a:ext uri="{FF2B5EF4-FFF2-40B4-BE49-F238E27FC236}">
                <a16:creationId xmlns:a16="http://schemas.microsoft.com/office/drawing/2014/main" id="{BC04D3BD-6517-45FA-84CD-1FBBB2694D57}"/>
              </a:ext>
            </a:extLst>
          </p:cNvPr>
          <p:cNvCxnSpPr>
            <a:cxnSpLocks noChangeShapeType="1"/>
            <a:stCxn id="48135" idx="2"/>
            <a:endCxn id="48132" idx="0"/>
          </p:cNvCxnSpPr>
          <p:nvPr/>
        </p:nvCxnSpPr>
        <p:spPr bwMode="auto">
          <a:xfrm>
            <a:off x="4008438" y="3214689"/>
            <a:ext cx="0" cy="287337"/>
          </a:xfrm>
          <a:prstGeom prst="straightConnector1">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cxnSp>
      <p:cxnSp>
        <p:nvCxnSpPr>
          <p:cNvPr id="48138" name="AutoShape 10">
            <a:extLst>
              <a:ext uri="{FF2B5EF4-FFF2-40B4-BE49-F238E27FC236}">
                <a16:creationId xmlns:a16="http://schemas.microsoft.com/office/drawing/2014/main" id="{D8CF7864-B676-4F28-A030-63B038284EB0}"/>
              </a:ext>
            </a:extLst>
          </p:cNvPr>
          <p:cNvCxnSpPr>
            <a:cxnSpLocks noChangeShapeType="1"/>
            <a:stCxn id="48132" idx="2"/>
            <a:endCxn id="48133" idx="0"/>
          </p:cNvCxnSpPr>
          <p:nvPr/>
        </p:nvCxnSpPr>
        <p:spPr bwMode="auto">
          <a:xfrm>
            <a:off x="4008438" y="4222750"/>
            <a:ext cx="0" cy="215900"/>
          </a:xfrm>
          <a:prstGeom prst="straightConnector1">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cxnSp>
      <p:cxnSp>
        <p:nvCxnSpPr>
          <p:cNvPr id="48139" name="AutoShape 11">
            <a:extLst>
              <a:ext uri="{FF2B5EF4-FFF2-40B4-BE49-F238E27FC236}">
                <a16:creationId xmlns:a16="http://schemas.microsoft.com/office/drawing/2014/main" id="{D0106742-90AF-449E-AE85-36E3184DA267}"/>
              </a:ext>
            </a:extLst>
          </p:cNvPr>
          <p:cNvCxnSpPr>
            <a:cxnSpLocks noChangeShapeType="1"/>
            <a:stCxn id="48133" idx="2"/>
            <a:endCxn id="48134" idx="0"/>
          </p:cNvCxnSpPr>
          <p:nvPr/>
        </p:nvCxnSpPr>
        <p:spPr bwMode="auto">
          <a:xfrm>
            <a:off x="4008438" y="5159375"/>
            <a:ext cx="0" cy="287338"/>
          </a:xfrm>
          <a:prstGeom prst="straightConnector1">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cxnSp>
      <p:sp>
        <p:nvSpPr>
          <p:cNvPr id="10257" name="Oval 17">
            <a:extLst>
              <a:ext uri="{FF2B5EF4-FFF2-40B4-BE49-F238E27FC236}">
                <a16:creationId xmlns:a16="http://schemas.microsoft.com/office/drawing/2014/main" id="{8020D9A2-EB31-48F7-977F-DEB06039256B}"/>
              </a:ext>
            </a:extLst>
          </p:cNvPr>
          <p:cNvSpPr>
            <a:spLocks noChangeArrowheads="1"/>
          </p:cNvSpPr>
          <p:nvPr/>
        </p:nvSpPr>
        <p:spPr bwMode="auto">
          <a:xfrm>
            <a:off x="6167439" y="1557338"/>
            <a:ext cx="3673475" cy="647700"/>
          </a:xfrm>
          <a:prstGeom prst="ellipse">
            <a:avLst/>
          </a:prstGeom>
          <a:solidFill>
            <a:schemeClr val="accent5">
              <a:lumMod val="75000"/>
            </a:schemeClr>
          </a:solidFill>
          <a:ln w="9525">
            <a:solidFill>
              <a:schemeClr val="tx1"/>
            </a:solidFill>
            <a:round/>
            <a:headEnd/>
            <a:tailEnd/>
          </a:ln>
          <a:effectLst/>
        </p:spPr>
        <p:txBody>
          <a:bodyPr wrap="none" anchor="ctr"/>
          <a:lstStyle/>
          <a:p>
            <a:pPr algn="ctr">
              <a:defRPr/>
            </a:pPr>
            <a:r>
              <a:rPr lang="en-GB" sz="2000" dirty="0">
                <a:solidFill>
                  <a:schemeClr val="bg1"/>
                </a:solidFill>
                <a:ea typeface="ＭＳ Ｐゴシック" pitchFamily="18" charset="-128"/>
              </a:rPr>
              <a:t>marketing analysis</a:t>
            </a:r>
          </a:p>
        </p:txBody>
      </p:sp>
      <p:sp>
        <p:nvSpPr>
          <p:cNvPr id="10259" name="Oval 19">
            <a:extLst>
              <a:ext uri="{FF2B5EF4-FFF2-40B4-BE49-F238E27FC236}">
                <a16:creationId xmlns:a16="http://schemas.microsoft.com/office/drawing/2014/main" id="{65FBC44A-E12C-449E-A6F9-D37A7490DB33}"/>
              </a:ext>
            </a:extLst>
          </p:cNvPr>
          <p:cNvSpPr>
            <a:spLocks noChangeArrowheads="1"/>
          </p:cNvSpPr>
          <p:nvPr/>
        </p:nvSpPr>
        <p:spPr bwMode="auto">
          <a:xfrm>
            <a:off x="6167439" y="2565400"/>
            <a:ext cx="3673475" cy="647700"/>
          </a:xfrm>
          <a:prstGeom prst="ellipse">
            <a:avLst/>
          </a:prstGeom>
          <a:solidFill>
            <a:schemeClr val="accent5">
              <a:lumMod val="75000"/>
            </a:schemeClr>
          </a:solidFill>
          <a:ln w="9525">
            <a:solidFill>
              <a:schemeClr val="tx1"/>
            </a:solidFill>
            <a:round/>
            <a:headEnd/>
            <a:tailEnd/>
          </a:ln>
          <a:effectLst/>
        </p:spPr>
        <p:txBody>
          <a:bodyPr wrap="none" anchor="ctr"/>
          <a:lstStyle/>
          <a:p>
            <a:pPr algn="ctr">
              <a:defRPr/>
            </a:pPr>
            <a:r>
              <a:rPr lang="en-GB" sz="2000" dirty="0">
                <a:solidFill>
                  <a:schemeClr val="bg1"/>
                </a:solidFill>
                <a:ea typeface="ＭＳ Ｐゴシック" pitchFamily="18" charset="-128"/>
              </a:rPr>
              <a:t>marketing objectives</a:t>
            </a:r>
          </a:p>
        </p:txBody>
      </p:sp>
      <p:sp>
        <p:nvSpPr>
          <p:cNvPr id="10260" name="Oval 20">
            <a:extLst>
              <a:ext uri="{FF2B5EF4-FFF2-40B4-BE49-F238E27FC236}">
                <a16:creationId xmlns:a16="http://schemas.microsoft.com/office/drawing/2014/main" id="{BFA60442-787A-4E1A-BC5B-5096519522B9}"/>
              </a:ext>
            </a:extLst>
          </p:cNvPr>
          <p:cNvSpPr>
            <a:spLocks noChangeArrowheads="1"/>
          </p:cNvSpPr>
          <p:nvPr/>
        </p:nvSpPr>
        <p:spPr bwMode="auto">
          <a:xfrm>
            <a:off x="6167439" y="3573463"/>
            <a:ext cx="3673475" cy="647700"/>
          </a:xfrm>
          <a:prstGeom prst="ellipse">
            <a:avLst/>
          </a:prstGeom>
          <a:solidFill>
            <a:schemeClr val="accent5">
              <a:lumMod val="75000"/>
            </a:schemeClr>
          </a:solidFill>
          <a:ln w="9525">
            <a:solidFill>
              <a:schemeClr val="tx1"/>
            </a:solidFill>
            <a:round/>
            <a:headEnd/>
            <a:tailEnd/>
          </a:ln>
          <a:effectLst/>
        </p:spPr>
        <p:txBody>
          <a:bodyPr wrap="none" anchor="ctr"/>
          <a:lstStyle/>
          <a:p>
            <a:pPr algn="ctr">
              <a:defRPr/>
            </a:pPr>
            <a:r>
              <a:rPr lang="en-GB" sz="2000" dirty="0">
                <a:solidFill>
                  <a:schemeClr val="bg1"/>
                </a:solidFill>
                <a:ea typeface="ＭＳ Ｐゴシック" pitchFamily="18" charset="-128"/>
              </a:rPr>
              <a:t>marketing strategy </a:t>
            </a:r>
          </a:p>
          <a:p>
            <a:pPr algn="ctr">
              <a:defRPr/>
            </a:pPr>
            <a:r>
              <a:rPr lang="en-GB" sz="2000" dirty="0">
                <a:solidFill>
                  <a:schemeClr val="bg1"/>
                </a:solidFill>
                <a:ea typeface="ＭＳ Ｐゴシック" pitchFamily="18" charset="-128"/>
              </a:rPr>
              <a:t>and tactics</a:t>
            </a:r>
          </a:p>
        </p:txBody>
      </p:sp>
      <p:sp>
        <p:nvSpPr>
          <p:cNvPr id="10261" name="Oval 21">
            <a:extLst>
              <a:ext uri="{FF2B5EF4-FFF2-40B4-BE49-F238E27FC236}">
                <a16:creationId xmlns:a16="http://schemas.microsoft.com/office/drawing/2014/main" id="{E79B5579-75DA-4949-95C6-89764863BED8}"/>
              </a:ext>
            </a:extLst>
          </p:cNvPr>
          <p:cNvSpPr>
            <a:spLocks noChangeArrowheads="1"/>
          </p:cNvSpPr>
          <p:nvPr/>
        </p:nvSpPr>
        <p:spPr bwMode="auto">
          <a:xfrm>
            <a:off x="6238876" y="5013325"/>
            <a:ext cx="3673475" cy="647700"/>
          </a:xfrm>
          <a:prstGeom prst="ellipse">
            <a:avLst/>
          </a:prstGeom>
          <a:solidFill>
            <a:schemeClr val="accent5">
              <a:lumMod val="75000"/>
            </a:schemeClr>
          </a:solidFill>
          <a:ln w="9525">
            <a:solidFill>
              <a:schemeClr val="tx1"/>
            </a:solidFill>
            <a:round/>
            <a:headEnd/>
            <a:tailEnd/>
          </a:ln>
          <a:effectLst/>
        </p:spPr>
        <p:txBody>
          <a:bodyPr wrap="none" anchor="ctr"/>
          <a:lstStyle/>
          <a:p>
            <a:pPr algn="ctr">
              <a:defRPr/>
            </a:pPr>
            <a:r>
              <a:rPr lang="en-GB" sz="2000" dirty="0">
                <a:solidFill>
                  <a:schemeClr val="bg1"/>
                </a:solidFill>
                <a:ea typeface="ＭＳ Ｐゴシック" pitchFamily="18" charset="-128"/>
              </a:rPr>
              <a:t>marketing evaluation</a:t>
            </a:r>
          </a:p>
          <a:p>
            <a:pPr algn="ctr">
              <a:defRPr/>
            </a:pPr>
            <a:r>
              <a:rPr lang="en-GB" sz="2000" dirty="0">
                <a:solidFill>
                  <a:schemeClr val="bg1"/>
                </a:solidFill>
                <a:ea typeface="ＭＳ Ｐゴシック" pitchFamily="18" charset="-128"/>
              </a:rPr>
              <a:t>and control</a:t>
            </a:r>
          </a:p>
        </p:txBody>
      </p:sp>
      <p:cxnSp>
        <p:nvCxnSpPr>
          <p:cNvPr id="48144" name="AutoShape 29">
            <a:extLst>
              <a:ext uri="{FF2B5EF4-FFF2-40B4-BE49-F238E27FC236}">
                <a16:creationId xmlns:a16="http://schemas.microsoft.com/office/drawing/2014/main" id="{672027B4-BCDF-47B5-ABFD-72BE9D85D175}"/>
              </a:ext>
            </a:extLst>
          </p:cNvPr>
          <p:cNvCxnSpPr>
            <a:cxnSpLocks noChangeShapeType="1"/>
            <a:stCxn id="48133" idx="3"/>
            <a:endCxn id="10261" idx="2"/>
          </p:cNvCxnSpPr>
          <p:nvPr/>
        </p:nvCxnSpPr>
        <p:spPr bwMode="auto">
          <a:xfrm>
            <a:off x="5664201" y="4799013"/>
            <a:ext cx="574675" cy="538162"/>
          </a:xfrm>
          <a:prstGeom prst="straightConnector1">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cxnSp>
      <p:cxnSp>
        <p:nvCxnSpPr>
          <p:cNvPr id="48145" name="AutoShape 30">
            <a:extLst>
              <a:ext uri="{FF2B5EF4-FFF2-40B4-BE49-F238E27FC236}">
                <a16:creationId xmlns:a16="http://schemas.microsoft.com/office/drawing/2014/main" id="{3F13B35E-0089-4424-80D7-1AD9E0F51AFB}"/>
              </a:ext>
            </a:extLst>
          </p:cNvPr>
          <p:cNvCxnSpPr>
            <a:cxnSpLocks noChangeShapeType="1"/>
            <a:stCxn id="48134" idx="3"/>
            <a:endCxn id="10261" idx="2"/>
          </p:cNvCxnSpPr>
          <p:nvPr/>
        </p:nvCxnSpPr>
        <p:spPr bwMode="auto">
          <a:xfrm flipV="1">
            <a:off x="5664201" y="5337175"/>
            <a:ext cx="574675" cy="469900"/>
          </a:xfrm>
          <a:prstGeom prst="straightConnector1">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cxnSp>
      <p:sp>
        <p:nvSpPr>
          <p:cNvPr id="48146" name="Line 31">
            <a:extLst>
              <a:ext uri="{FF2B5EF4-FFF2-40B4-BE49-F238E27FC236}">
                <a16:creationId xmlns:a16="http://schemas.microsoft.com/office/drawing/2014/main" id="{936CE0E6-B5BB-4953-8D5C-9AAC7C294382}"/>
              </a:ext>
            </a:extLst>
          </p:cNvPr>
          <p:cNvSpPr>
            <a:spLocks noChangeShapeType="1"/>
          </p:cNvSpPr>
          <p:nvPr/>
        </p:nvSpPr>
        <p:spPr bwMode="auto">
          <a:xfrm>
            <a:off x="5662614" y="3862388"/>
            <a:ext cx="504825"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48147" name="Line 32">
            <a:extLst>
              <a:ext uri="{FF2B5EF4-FFF2-40B4-BE49-F238E27FC236}">
                <a16:creationId xmlns:a16="http://schemas.microsoft.com/office/drawing/2014/main" id="{997B84C0-CE90-4B33-BCFA-4CAFA63E02FC}"/>
              </a:ext>
            </a:extLst>
          </p:cNvPr>
          <p:cNvSpPr>
            <a:spLocks noChangeShapeType="1"/>
          </p:cNvSpPr>
          <p:nvPr/>
        </p:nvSpPr>
        <p:spPr bwMode="auto">
          <a:xfrm>
            <a:off x="5662614" y="2854325"/>
            <a:ext cx="504825"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48148" name="Line 33">
            <a:extLst>
              <a:ext uri="{FF2B5EF4-FFF2-40B4-BE49-F238E27FC236}">
                <a16:creationId xmlns:a16="http://schemas.microsoft.com/office/drawing/2014/main" id="{A9562777-4362-48F2-A922-35E5F6ED1364}"/>
              </a:ext>
            </a:extLst>
          </p:cNvPr>
          <p:cNvSpPr>
            <a:spLocks noChangeShapeType="1"/>
          </p:cNvSpPr>
          <p:nvPr/>
        </p:nvSpPr>
        <p:spPr bwMode="auto">
          <a:xfrm>
            <a:off x="5662614" y="1846263"/>
            <a:ext cx="504825"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Tree>
    <p:extLst>
      <p:ext uri="{BB962C8B-B14F-4D97-AF65-F5344CB8AC3E}">
        <p14:creationId xmlns:p14="http://schemas.microsoft.com/office/powerpoint/2010/main" val="2969569304"/>
      </p:ext>
    </p:extLst>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89165872-50FA-48EA-BD7D-373B6C148D1F}"/>
              </a:ext>
            </a:extLst>
          </p:cNvPr>
          <p:cNvSpPr>
            <a:spLocks noGrp="1"/>
          </p:cNvSpPr>
          <p:nvPr>
            <p:ph type="title"/>
          </p:nvPr>
        </p:nvSpPr>
        <p:spPr>
          <a:xfrm>
            <a:off x="441374" y="640732"/>
            <a:ext cx="9646920" cy="1143000"/>
          </a:xfrm>
        </p:spPr>
        <p:txBody>
          <a:bodyPr>
            <a:noAutofit/>
          </a:bodyPr>
          <a:lstStyle/>
          <a:p>
            <a:r>
              <a:rPr lang="en-GB" altLang="en-US" sz="6000" b="1" dirty="0"/>
              <a:t>1a. Marketing planning:</a:t>
            </a:r>
            <a:br>
              <a:rPr lang="en-GB" altLang="en-US" sz="6000" b="1" dirty="0"/>
            </a:br>
            <a:r>
              <a:rPr lang="en-GB" altLang="en-US" sz="6000" dirty="0"/>
              <a:t>Corporate mission/strategy </a:t>
            </a:r>
          </a:p>
        </p:txBody>
      </p:sp>
      <p:sp>
        <p:nvSpPr>
          <p:cNvPr id="17411" name="Content Placeholder 2">
            <a:extLst>
              <a:ext uri="{FF2B5EF4-FFF2-40B4-BE49-F238E27FC236}">
                <a16:creationId xmlns:a16="http://schemas.microsoft.com/office/drawing/2014/main" id="{9564E23B-3CAB-42C1-9C4F-68A4440E4EDF}"/>
              </a:ext>
            </a:extLst>
          </p:cNvPr>
          <p:cNvSpPr>
            <a:spLocks noGrp="1"/>
          </p:cNvSpPr>
          <p:nvPr>
            <p:ph idx="1"/>
          </p:nvPr>
        </p:nvSpPr>
        <p:spPr>
          <a:xfrm>
            <a:off x="707194" y="2055448"/>
            <a:ext cx="10777611" cy="4433275"/>
          </a:xfrm>
        </p:spPr>
        <p:txBody>
          <a:bodyPr>
            <a:noAutofit/>
          </a:bodyPr>
          <a:lstStyle/>
          <a:p>
            <a:pPr algn="just"/>
            <a:r>
              <a:rPr lang="en-GB" altLang="en-US" sz="4000" dirty="0">
                <a:solidFill>
                  <a:schemeClr val="tx1"/>
                </a:solidFill>
              </a:rPr>
              <a:t>All marketing strategy and objectives should be linked to corporate goals and mission </a:t>
            </a:r>
          </a:p>
          <a:p>
            <a:pPr lvl="2" algn="just"/>
            <a:r>
              <a:rPr lang="en-GB" altLang="en-US" sz="3400" dirty="0">
                <a:solidFill>
                  <a:schemeClr val="tx1"/>
                </a:solidFill>
              </a:rPr>
              <a:t>Integrated approach</a:t>
            </a:r>
          </a:p>
          <a:p>
            <a:pPr algn="just"/>
            <a:r>
              <a:rPr lang="en-GB" altLang="en-US" sz="4000" b="1" dirty="0">
                <a:solidFill>
                  <a:schemeClr val="tx1"/>
                </a:solidFill>
              </a:rPr>
              <a:t>Activity - Mission statement: </a:t>
            </a:r>
            <a:r>
              <a:rPr lang="en-GB" sz="4000" dirty="0">
                <a:solidFill>
                  <a:schemeClr val="tx1"/>
                </a:solidFill>
              </a:rPr>
              <a:t>Identify an organisation you believe reflects their mission statement in their marketing. Find the evidence. </a:t>
            </a:r>
          </a:p>
          <a:p>
            <a:endParaRPr lang="en-GB" altLang="en-US" sz="3600" b="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411">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7411">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741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1" grpId="0" uiExpand="1"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08338" y="365760"/>
            <a:ext cx="10246174" cy="999401"/>
          </a:xfrm>
        </p:spPr>
        <p:txBody>
          <a:bodyPr/>
          <a:lstStyle/>
          <a:p>
            <a:r>
              <a:rPr lang="en-GB" b="1" u="sng" dirty="0">
                <a:latin typeface="Calibri" panose="020F0502020204030204" pitchFamily="34" charset="0"/>
                <a:cs typeface="Calibri" panose="020F0502020204030204" pitchFamily="34" charset="0"/>
              </a:rPr>
              <a:t>SOSTAC Planning Model (P.R. Smith)</a:t>
            </a:r>
          </a:p>
        </p:txBody>
      </p:sp>
      <p:pic>
        <p:nvPicPr>
          <p:cNvPr id="4" name="Content Placeholder 3"/>
          <p:cNvPicPr>
            <a:picLocks noGrp="1" noChangeAspect="1"/>
          </p:cNvPicPr>
          <p:nvPr>
            <p:ph idx="1"/>
          </p:nvPr>
        </p:nvPicPr>
        <p:blipFill rotWithShape="1">
          <a:blip r:embed="rId2"/>
          <a:srcRect l="12613" t="19830" r="17164" b="7064"/>
          <a:stretch/>
        </p:blipFill>
        <p:spPr>
          <a:xfrm>
            <a:off x="360608" y="1519707"/>
            <a:ext cx="11403762" cy="5177307"/>
          </a:xfrm>
          <a:prstGeom prst="rect">
            <a:avLst/>
          </a:prstGeom>
        </p:spPr>
      </p:pic>
    </p:spTree>
    <p:extLst>
      <p:ext uri="{BB962C8B-B14F-4D97-AF65-F5344CB8AC3E}">
        <p14:creationId xmlns:p14="http://schemas.microsoft.com/office/powerpoint/2010/main" val="2687914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5813C8-CA77-D3A9-6023-94BA67069848}"/>
              </a:ext>
            </a:extLst>
          </p:cNvPr>
          <p:cNvSpPr>
            <a:spLocks noGrp="1"/>
          </p:cNvSpPr>
          <p:nvPr>
            <p:ph type="title"/>
          </p:nvPr>
        </p:nvSpPr>
        <p:spPr>
          <a:xfrm>
            <a:off x="581192" y="702156"/>
            <a:ext cx="11029616" cy="513695"/>
          </a:xfrm>
        </p:spPr>
        <p:txBody>
          <a:bodyPr>
            <a:normAutofit fontScale="90000"/>
          </a:bodyPr>
          <a:lstStyle/>
          <a:p>
            <a:r>
              <a:rPr lang="en-GB" dirty="0"/>
              <a:t>P R Smith - SOSTAC</a:t>
            </a:r>
          </a:p>
        </p:txBody>
      </p:sp>
      <p:sp>
        <p:nvSpPr>
          <p:cNvPr id="3" name="Content Placeholder 2">
            <a:extLst>
              <a:ext uri="{FF2B5EF4-FFF2-40B4-BE49-F238E27FC236}">
                <a16:creationId xmlns:a16="http://schemas.microsoft.com/office/drawing/2014/main" id="{350317E7-9D24-EABF-BC8A-476EE91047E0}"/>
              </a:ext>
            </a:extLst>
          </p:cNvPr>
          <p:cNvSpPr>
            <a:spLocks noGrp="1"/>
          </p:cNvSpPr>
          <p:nvPr>
            <p:ph idx="1"/>
          </p:nvPr>
        </p:nvSpPr>
        <p:spPr/>
        <p:txBody>
          <a:bodyPr/>
          <a:lstStyle/>
          <a:p>
            <a:pPr marL="0" indent="0">
              <a:buNone/>
            </a:pPr>
            <a:endParaRPr lang="en-GB" dirty="0"/>
          </a:p>
        </p:txBody>
      </p:sp>
      <p:sp>
        <p:nvSpPr>
          <p:cNvPr id="4" name="Footer Placeholder 3">
            <a:extLst>
              <a:ext uri="{FF2B5EF4-FFF2-40B4-BE49-F238E27FC236}">
                <a16:creationId xmlns:a16="http://schemas.microsoft.com/office/drawing/2014/main" id="{6BF97E59-9E5F-37FE-5BC2-FA03B9C36E59}"/>
              </a:ext>
            </a:extLst>
          </p:cNvPr>
          <p:cNvSpPr>
            <a:spLocks noGrp="1"/>
          </p:cNvSpPr>
          <p:nvPr>
            <p:ph type="ftr" sz="quarter" idx="11"/>
          </p:nvPr>
        </p:nvSpPr>
        <p:spPr/>
        <p:txBody>
          <a:bodyPr/>
          <a:lstStyle/>
          <a:p>
            <a:r>
              <a:rPr lang="en-GB" dirty="0">
                <a:hlinkClick r:id="rId3"/>
              </a:rPr>
              <a:t>SOSTAC Planning in 3 minutes by PR Smith - YouTube</a:t>
            </a:r>
            <a:endParaRPr lang="en-US" dirty="0"/>
          </a:p>
        </p:txBody>
      </p:sp>
      <p:sp>
        <p:nvSpPr>
          <p:cNvPr id="5" name="Slide Number Placeholder 4">
            <a:extLst>
              <a:ext uri="{FF2B5EF4-FFF2-40B4-BE49-F238E27FC236}">
                <a16:creationId xmlns:a16="http://schemas.microsoft.com/office/drawing/2014/main" id="{6800B867-7971-CD56-4B57-4DEF55BD27F7}"/>
              </a:ext>
            </a:extLst>
          </p:cNvPr>
          <p:cNvSpPr>
            <a:spLocks noGrp="1"/>
          </p:cNvSpPr>
          <p:nvPr>
            <p:ph type="sldNum" sz="quarter" idx="12"/>
          </p:nvPr>
        </p:nvSpPr>
        <p:spPr/>
        <p:txBody>
          <a:bodyPr/>
          <a:lstStyle/>
          <a:p>
            <a:fld id="{3A98EE3D-8CD1-4C3F-BD1C-C98C9596463C}" type="slidenum">
              <a:rPr lang="en-US" smtClean="0"/>
              <a:t>7</a:t>
            </a:fld>
            <a:endParaRPr lang="en-US" dirty="0"/>
          </a:p>
        </p:txBody>
      </p:sp>
      <p:pic>
        <p:nvPicPr>
          <p:cNvPr id="6" name="Online Media 5" title="SOSTAC Planning in 3 minutes by PR Smith">
            <a:hlinkClick r:id="" action="ppaction://media"/>
            <a:extLst>
              <a:ext uri="{FF2B5EF4-FFF2-40B4-BE49-F238E27FC236}">
                <a16:creationId xmlns:a16="http://schemas.microsoft.com/office/drawing/2014/main" id="{5A953809-BD17-C580-96EE-5BE2EE6430C7}"/>
              </a:ext>
            </a:extLst>
          </p:cNvPr>
          <p:cNvPicPr>
            <a:picLocks noRot="1" noChangeAspect="1"/>
          </p:cNvPicPr>
          <p:nvPr>
            <a:videoFile r:link="rId1"/>
          </p:nvPr>
        </p:nvPicPr>
        <p:blipFill>
          <a:blip r:embed="rId4"/>
          <a:stretch>
            <a:fillRect/>
          </a:stretch>
        </p:blipFill>
        <p:spPr>
          <a:xfrm>
            <a:off x="35745" y="6213"/>
            <a:ext cx="12072586" cy="6585656"/>
          </a:xfrm>
          <a:prstGeom prst="rect">
            <a:avLst/>
          </a:prstGeom>
        </p:spPr>
      </p:pic>
    </p:spTree>
    <p:extLst>
      <p:ext uri="{BB962C8B-B14F-4D97-AF65-F5344CB8AC3E}">
        <p14:creationId xmlns:p14="http://schemas.microsoft.com/office/powerpoint/2010/main" val="34161545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0251" y="365760"/>
            <a:ext cx="10654261" cy="947885"/>
          </a:xfrm>
        </p:spPr>
        <p:txBody>
          <a:bodyPr/>
          <a:lstStyle/>
          <a:p>
            <a:r>
              <a:rPr lang="en-GB" b="1" dirty="0">
                <a:latin typeface="Calibri" panose="020F0502020204030204" pitchFamily="34" charset="0"/>
                <a:cs typeface="Calibri" panose="020F0502020204030204" pitchFamily="34" charset="0"/>
              </a:rPr>
              <a:t>Marketing Audit (Situation Analysis) </a:t>
            </a:r>
          </a:p>
        </p:txBody>
      </p:sp>
      <p:sp>
        <p:nvSpPr>
          <p:cNvPr id="3" name="Content Placeholder 2"/>
          <p:cNvSpPr>
            <a:spLocks noGrp="1"/>
          </p:cNvSpPr>
          <p:nvPr>
            <p:ph idx="1"/>
          </p:nvPr>
        </p:nvSpPr>
        <p:spPr>
          <a:xfrm>
            <a:off x="300251" y="1313645"/>
            <a:ext cx="10654261" cy="4997003"/>
          </a:xfrm>
        </p:spPr>
        <p:txBody>
          <a:bodyPr>
            <a:normAutofit/>
          </a:bodyPr>
          <a:lstStyle/>
          <a:p>
            <a:r>
              <a:rPr lang="en-GB" sz="2800" dirty="0">
                <a:latin typeface="Calibri" panose="020F0502020204030204" pitchFamily="34" charset="0"/>
                <a:cs typeface="Calibri" panose="020F0502020204030204" pitchFamily="34" charset="0"/>
              </a:rPr>
              <a:t>The launch pad for the marketing plan</a:t>
            </a:r>
          </a:p>
          <a:p>
            <a:r>
              <a:rPr lang="en-GB" sz="2800" dirty="0">
                <a:latin typeface="Calibri" panose="020F0502020204030204" pitchFamily="34" charset="0"/>
                <a:cs typeface="Calibri" panose="020F0502020204030204" pitchFamily="34" charset="0"/>
              </a:rPr>
              <a:t>Encourages management to consider its position in the business environment in relation to its strengths and weaknesses</a:t>
            </a:r>
          </a:p>
          <a:p>
            <a:pPr lvl="1"/>
            <a:r>
              <a:rPr lang="en-GB" sz="2600" dirty="0">
                <a:latin typeface="Calibri" panose="020F0502020204030204" pitchFamily="34" charset="0"/>
                <a:cs typeface="Calibri" panose="020F0502020204030204" pitchFamily="34" charset="0"/>
              </a:rPr>
              <a:t>PESTEL factors</a:t>
            </a:r>
          </a:p>
          <a:p>
            <a:pPr lvl="1"/>
            <a:r>
              <a:rPr lang="en-GB" sz="2600" dirty="0">
                <a:latin typeface="Calibri" panose="020F0502020204030204" pitchFamily="34" charset="0"/>
                <a:cs typeface="Calibri" panose="020F0502020204030204" pitchFamily="34" charset="0"/>
              </a:rPr>
              <a:t>Micro environment – competition, suppliers, customers, suppliers, intermediaries, other stakeholders</a:t>
            </a:r>
          </a:p>
          <a:p>
            <a:pPr lvl="1"/>
            <a:r>
              <a:rPr lang="en-GB" sz="2600" dirty="0">
                <a:latin typeface="Calibri" panose="020F0502020204030204" pitchFamily="34" charset="0"/>
                <a:cs typeface="Calibri" panose="020F0502020204030204" pitchFamily="34" charset="0"/>
              </a:rPr>
              <a:t>Internal Assessment – resource capabilities, financial position, marketing strategy, structural review.</a:t>
            </a:r>
          </a:p>
          <a:p>
            <a:pPr lvl="1"/>
            <a:r>
              <a:rPr lang="en-GB" sz="2600" dirty="0">
                <a:latin typeface="Calibri" panose="020F0502020204030204" pitchFamily="34" charset="0"/>
                <a:cs typeface="Calibri" panose="020F0502020204030204" pitchFamily="34" charset="0"/>
              </a:rPr>
              <a:t>Strategic Issues – STP, competitive advantage, organisational structure </a:t>
            </a:r>
            <a:r>
              <a:rPr lang="en-GB" sz="2600" dirty="0" err="1">
                <a:latin typeface="Calibri" panose="020F0502020204030204" pitchFamily="34" charset="0"/>
                <a:cs typeface="Calibri" panose="020F0502020204030204" pitchFamily="34" charset="0"/>
              </a:rPr>
              <a:t>etc</a:t>
            </a:r>
            <a:endParaRPr lang="en-GB" sz="2600" dirty="0">
              <a:latin typeface="Calibri" panose="020F0502020204030204" pitchFamily="34" charset="0"/>
              <a:cs typeface="Calibri" panose="020F0502020204030204" pitchFamily="34" charset="0"/>
            </a:endParaRPr>
          </a:p>
          <a:p>
            <a:pPr lvl="1"/>
            <a:endParaRPr lang="en-GB" sz="26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9678701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B08806-7F0E-D93B-43B3-52D3B78325EF}"/>
              </a:ext>
            </a:extLst>
          </p:cNvPr>
          <p:cNvSpPr>
            <a:spLocks noGrp="1"/>
          </p:cNvSpPr>
          <p:nvPr>
            <p:ph type="title"/>
          </p:nvPr>
        </p:nvSpPr>
        <p:spPr>
          <a:xfrm>
            <a:off x="581192" y="702156"/>
            <a:ext cx="11029616" cy="821844"/>
          </a:xfrm>
        </p:spPr>
        <p:txBody>
          <a:bodyPr/>
          <a:lstStyle/>
          <a:p>
            <a:r>
              <a:rPr lang="en-GB" b="1" dirty="0"/>
              <a:t>SWOT Analysis</a:t>
            </a:r>
          </a:p>
        </p:txBody>
      </p:sp>
      <p:pic>
        <p:nvPicPr>
          <p:cNvPr id="7" name="Content Placeholder 6">
            <a:extLst>
              <a:ext uri="{FF2B5EF4-FFF2-40B4-BE49-F238E27FC236}">
                <a16:creationId xmlns:a16="http://schemas.microsoft.com/office/drawing/2014/main" id="{B1D15EDC-81B2-0DA5-13D7-02BACEAC12B0}"/>
              </a:ext>
            </a:extLst>
          </p:cNvPr>
          <p:cNvPicPr>
            <a:picLocks noGrp="1" noChangeAspect="1"/>
          </p:cNvPicPr>
          <p:nvPr>
            <p:ph idx="1"/>
          </p:nvPr>
        </p:nvPicPr>
        <p:blipFill rotWithShape="1">
          <a:blip r:embed="rId2"/>
          <a:srcRect l="11089" t="26781" r="17380" b="11708"/>
          <a:stretch/>
        </p:blipFill>
        <p:spPr>
          <a:xfrm>
            <a:off x="581192" y="1676400"/>
            <a:ext cx="10886908" cy="4747514"/>
          </a:xfrm>
        </p:spPr>
      </p:pic>
      <p:sp>
        <p:nvSpPr>
          <p:cNvPr id="4" name="Footer Placeholder 3">
            <a:extLst>
              <a:ext uri="{FF2B5EF4-FFF2-40B4-BE49-F238E27FC236}">
                <a16:creationId xmlns:a16="http://schemas.microsoft.com/office/drawing/2014/main" id="{8392AA8E-9CA4-5ABB-10F5-ECA7F45F3405}"/>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2CE6DAA-BFBF-F716-9229-1A58D0A42DB8}"/>
              </a:ext>
            </a:extLst>
          </p:cNvPr>
          <p:cNvSpPr>
            <a:spLocks noGrp="1"/>
          </p:cNvSpPr>
          <p:nvPr>
            <p:ph type="sldNum" sz="quarter" idx="12"/>
          </p:nvPr>
        </p:nvSpPr>
        <p:spPr/>
        <p:txBody>
          <a:bodyPr/>
          <a:lstStyle/>
          <a:p>
            <a:fld id="{3A98EE3D-8CD1-4C3F-BD1C-C98C9596463C}" type="slidenum">
              <a:rPr lang="en-US" smtClean="0"/>
              <a:t>9</a:t>
            </a:fld>
            <a:endParaRPr lang="en-US" dirty="0"/>
          </a:p>
        </p:txBody>
      </p:sp>
    </p:spTree>
    <p:extLst>
      <p:ext uri="{BB962C8B-B14F-4D97-AF65-F5344CB8AC3E}">
        <p14:creationId xmlns:p14="http://schemas.microsoft.com/office/powerpoint/2010/main" val="21312992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C8C1B523-A923-43B6-8332-BAEAFCAD35B4}"/>
              </a:ext>
            </a:extLst>
          </p:cNvPr>
          <p:cNvSpPr>
            <a:spLocks noGrp="1"/>
          </p:cNvSpPr>
          <p:nvPr>
            <p:ph type="title"/>
          </p:nvPr>
        </p:nvSpPr>
        <p:spPr>
          <a:xfrm>
            <a:off x="1092295" y="766484"/>
            <a:ext cx="8429625" cy="928688"/>
          </a:xfrm>
        </p:spPr>
        <p:txBody>
          <a:bodyPr>
            <a:noAutofit/>
          </a:bodyPr>
          <a:lstStyle/>
          <a:p>
            <a:r>
              <a:rPr lang="en-GB" altLang="en-US" b="1" dirty="0"/>
              <a:t>1a. Marketing planning:</a:t>
            </a:r>
            <a:br>
              <a:rPr lang="en-GB" altLang="en-US" b="1" dirty="0"/>
            </a:br>
            <a:r>
              <a:rPr lang="en-GB" altLang="en-US" dirty="0"/>
              <a:t>Why do we need objectives?</a:t>
            </a:r>
          </a:p>
        </p:txBody>
      </p:sp>
      <p:sp>
        <p:nvSpPr>
          <p:cNvPr id="28675" name="Content Placeholder 2">
            <a:extLst>
              <a:ext uri="{FF2B5EF4-FFF2-40B4-BE49-F238E27FC236}">
                <a16:creationId xmlns:a16="http://schemas.microsoft.com/office/drawing/2014/main" id="{C9E2427C-4D90-45D4-9983-F908B2837A3E}"/>
              </a:ext>
            </a:extLst>
          </p:cNvPr>
          <p:cNvSpPr>
            <a:spLocks noGrp="1"/>
          </p:cNvSpPr>
          <p:nvPr>
            <p:ph idx="1"/>
          </p:nvPr>
        </p:nvSpPr>
        <p:spPr>
          <a:xfrm>
            <a:off x="1092295" y="1976716"/>
            <a:ext cx="10292182" cy="4114800"/>
          </a:xfrm>
        </p:spPr>
        <p:txBody>
          <a:bodyPr>
            <a:normAutofit fontScale="92500"/>
          </a:bodyPr>
          <a:lstStyle/>
          <a:p>
            <a:r>
              <a:rPr lang="en-GB" altLang="en-US" sz="3200" dirty="0"/>
              <a:t>To provide direction and focus </a:t>
            </a:r>
          </a:p>
          <a:p>
            <a:r>
              <a:rPr lang="en-GB" altLang="en-US" sz="3200" dirty="0"/>
              <a:t>To provide a means by which decisions can be made consistently</a:t>
            </a:r>
          </a:p>
          <a:p>
            <a:r>
              <a:rPr lang="en-GB" altLang="en-US" sz="3200" dirty="0"/>
              <a:t>To set out a time period for the completion of an activity</a:t>
            </a:r>
          </a:p>
          <a:p>
            <a:r>
              <a:rPr lang="en-GB" altLang="en-US" sz="3200" dirty="0"/>
              <a:t>To communicate the values and scope of an activity to participants</a:t>
            </a:r>
          </a:p>
          <a:p>
            <a:r>
              <a:rPr lang="en-GB" altLang="en-US" sz="3200" dirty="0"/>
              <a:t>To provide a means by which success can be measured</a:t>
            </a:r>
          </a:p>
          <a:p>
            <a:pPr algn="r">
              <a:buFont typeface="Arial" panose="020B0604020202020204" pitchFamily="34" charset="0"/>
              <a:buNone/>
            </a:pPr>
            <a:r>
              <a:rPr lang="en-GB" altLang="en-US" sz="1800" dirty="0"/>
              <a:t>Adapted from Fill (2009) p324</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id="{99739AAC-72C0-47F7-A90A-E833B1317DD2}"/>
              </a:ext>
            </a:extLst>
          </p:cNvPr>
          <p:cNvSpPr>
            <a:spLocks noGrp="1"/>
          </p:cNvSpPr>
          <p:nvPr>
            <p:ph type="title"/>
          </p:nvPr>
        </p:nvSpPr>
        <p:spPr>
          <a:xfrm>
            <a:off x="479915" y="742950"/>
            <a:ext cx="8429625" cy="928688"/>
          </a:xfrm>
        </p:spPr>
        <p:txBody>
          <a:bodyPr>
            <a:noAutofit/>
          </a:bodyPr>
          <a:lstStyle/>
          <a:p>
            <a:r>
              <a:rPr lang="en-GB" altLang="en-US" sz="5400" b="1" dirty="0"/>
              <a:t>1a. Marketing planning:</a:t>
            </a:r>
            <a:br>
              <a:rPr lang="en-GB" altLang="en-US" sz="5400" b="1" dirty="0"/>
            </a:br>
            <a:r>
              <a:rPr lang="en-GB" altLang="en-US" sz="5400" dirty="0"/>
              <a:t>Setting objectives</a:t>
            </a:r>
          </a:p>
        </p:txBody>
      </p:sp>
      <p:sp>
        <p:nvSpPr>
          <p:cNvPr id="32771" name="Content Placeholder 2">
            <a:extLst>
              <a:ext uri="{FF2B5EF4-FFF2-40B4-BE49-F238E27FC236}">
                <a16:creationId xmlns:a16="http://schemas.microsoft.com/office/drawing/2014/main" id="{EB27458B-1D6C-4270-9326-DE689AA8ADB5}"/>
              </a:ext>
            </a:extLst>
          </p:cNvPr>
          <p:cNvSpPr>
            <a:spLocks noGrp="1"/>
          </p:cNvSpPr>
          <p:nvPr>
            <p:ph idx="1"/>
          </p:nvPr>
        </p:nvSpPr>
        <p:spPr>
          <a:xfrm>
            <a:off x="896266" y="2039817"/>
            <a:ext cx="10399468" cy="3710354"/>
          </a:xfrm>
        </p:spPr>
        <p:txBody>
          <a:bodyPr numCol="2">
            <a:noAutofit/>
          </a:bodyPr>
          <a:lstStyle/>
          <a:p>
            <a:endParaRPr lang="en-GB" altLang="en-US" sz="4000" dirty="0">
              <a:solidFill>
                <a:schemeClr val="tx1"/>
              </a:solidFill>
            </a:endParaRPr>
          </a:p>
          <a:p>
            <a:pPr marL="0" indent="0">
              <a:buNone/>
            </a:pPr>
            <a:endParaRPr lang="en-GB" altLang="en-US" sz="4000" dirty="0">
              <a:solidFill>
                <a:schemeClr val="tx1"/>
              </a:solidFill>
            </a:endParaRPr>
          </a:p>
          <a:p>
            <a:r>
              <a:rPr lang="en-GB" altLang="en-US" sz="4000" b="1" dirty="0">
                <a:solidFill>
                  <a:schemeClr val="tx1"/>
                </a:solidFill>
              </a:rPr>
              <a:t>SMART objectives</a:t>
            </a:r>
          </a:p>
          <a:p>
            <a:endParaRPr lang="en-GB" altLang="en-US" sz="4000" dirty="0">
              <a:solidFill>
                <a:schemeClr val="tx1"/>
              </a:solidFill>
            </a:endParaRPr>
          </a:p>
          <a:p>
            <a:endParaRPr lang="en-GB" altLang="en-US" sz="4000" dirty="0">
              <a:solidFill>
                <a:schemeClr val="tx1"/>
              </a:solidFill>
            </a:endParaRPr>
          </a:p>
          <a:p>
            <a:endParaRPr lang="en-GB" altLang="en-US" sz="4000" dirty="0">
              <a:solidFill>
                <a:schemeClr val="tx1"/>
              </a:solidFill>
            </a:endParaRPr>
          </a:p>
          <a:p>
            <a:r>
              <a:rPr lang="en-GB" altLang="en-US" sz="4000" b="1" dirty="0">
                <a:solidFill>
                  <a:schemeClr val="tx1"/>
                </a:solidFill>
              </a:rPr>
              <a:t>S</a:t>
            </a:r>
            <a:r>
              <a:rPr lang="en-GB" altLang="en-US" sz="4000" dirty="0">
                <a:solidFill>
                  <a:schemeClr val="tx1"/>
                </a:solidFill>
              </a:rPr>
              <a:t>pecific</a:t>
            </a:r>
          </a:p>
          <a:p>
            <a:r>
              <a:rPr lang="en-GB" altLang="en-US" sz="4000" b="1" dirty="0">
                <a:solidFill>
                  <a:schemeClr val="tx1"/>
                </a:solidFill>
              </a:rPr>
              <a:t>M</a:t>
            </a:r>
            <a:r>
              <a:rPr lang="en-GB" altLang="en-US" sz="4000" dirty="0">
                <a:solidFill>
                  <a:schemeClr val="tx1"/>
                </a:solidFill>
              </a:rPr>
              <a:t>easurable</a:t>
            </a:r>
          </a:p>
          <a:p>
            <a:r>
              <a:rPr lang="en-GB" altLang="en-US" sz="4000" b="1" dirty="0">
                <a:solidFill>
                  <a:schemeClr val="tx1"/>
                </a:solidFill>
              </a:rPr>
              <a:t>A</a:t>
            </a:r>
            <a:r>
              <a:rPr lang="en-GB" altLang="en-US" sz="4000" dirty="0">
                <a:solidFill>
                  <a:schemeClr val="tx1"/>
                </a:solidFill>
              </a:rPr>
              <a:t>chievable</a:t>
            </a:r>
          </a:p>
          <a:p>
            <a:r>
              <a:rPr lang="en-GB" altLang="en-US" sz="4000" b="1" dirty="0">
                <a:solidFill>
                  <a:schemeClr val="tx1"/>
                </a:solidFill>
              </a:rPr>
              <a:t>R</a:t>
            </a:r>
            <a:r>
              <a:rPr lang="en-GB" altLang="en-US" sz="4000" dirty="0">
                <a:solidFill>
                  <a:schemeClr val="tx1"/>
                </a:solidFill>
              </a:rPr>
              <a:t>ealistic</a:t>
            </a:r>
          </a:p>
          <a:p>
            <a:r>
              <a:rPr lang="en-GB" altLang="en-US" sz="4000" b="1" dirty="0">
                <a:solidFill>
                  <a:schemeClr val="tx1"/>
                </a:solidFill>
              </a:rPr>
              <a:t>T</a:t>
            </a:r>
            <a:r>
              <a:rPr lang="en-GB" altLang="en-US" sz="4000" dirty="0">
                <a:solidFill>
                  <a:schemeClr val="tx1"/>
                </a:solidFill>
              </a:rPr>
              <a:t>imed/Time bound</a:t>
            </a:r>
          </a:p>
          <a:p>
            <a:endParaRPr lang="en-GB" altLang="en-US" sz="3600" dirty="0"/>
          </a:p>
          <a:p>
            <a:endParaRPr lang="en-GB" altLang="en-US" sz="36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2771">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2771">
                                            <p:txEl>
                                              <p:pRg st="6" end="6"/>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2771">
                                            <p:txEl>
                                              <p:pRg st="7" end="7"/>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2771">
                                            <p:txEl>
                                              <p:pRg st="8" end="8"/>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2771">
                                            <p:txEl>
                                              <p:pRg st="9" end="9"/>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2771">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4">
            <a:extLst>
              <a:ext uri="{FF2B5EF4-FFF2-40B4-BE49-F238E27FC236}">
                <a16:creationId xmlns:a16="http://schemas.microsoft.com/office/drawing/2014/main" id="{8BF79502-3D5E-4AF6-83B1-BB4872CB54AD}"/>
              </a:ext>
            </a:extLst>
          </p:cNvPr>
          <p:cNvSpPr>
            <a:spLocks noGrp="1" noChangeArrowheads="1"/>
          </p:cNvSpPr>
          <p:nvPr>
            <p:ph type="title"/>
          </p:nvPr>
        </p:nvSpPr>
        <p:spPr>
          <a:xfrm>
            <a:off x="1097280" y="340659"/>
            <a:ext cx="9086626" cy="1464071"/>
          </a:xfrm>
        </p:spPr>
        <p:txBody>
          <a:bodyPr>
            <a:noAutofit/>
          </a:bodyPr>
          <a:lstStyle/>
          <a:p>
            <a:r>
              <a:rPr lang="en-GB" altLang="en-US" sz="5400" b="1" dirty="0"/>
              <a:t>1a. Marketing planning:</a:t>
            </a:r>
            <a:br>
              <a:rPr lang="en-GB" altLang="en-US" sz="5400" b="1" dirty="0"/>
            </a:br>
            <a:r>
              <a:rPr lang="en-US" altLang="en-US" sz="5400" dirty="0"/>
              <a:t>Organisational objectives</a:t>
            </a:r>
          </a:p>
        </p:txBody>
      </p:sp>
      <p:sp>
        <p:nvSpPr>
          <p:cNvPr id="33795" name="Rectangle 5">
            <a:extLst>
              <a:ext uri="{FF2B5EF4-FFF2-40B4-BE49-F238E27FC236}">
                <a16:creationId xmlns:a16="http://schemas.microsoft.com/office/drawing/2014/main" id="{E6DE279B-2157-4678-9CF1-C3438B431669}"/>
              </a:ext>
            </a:extLst>
          </p:cNvPr>
          <p:cNvSpPr>
            <a:spLocks noGrp="1" noChangeArrowheads="1"/>
          </p:cNvSpPr>
          <p:nvPr>
            <p:ph type="body" idx="1"/>
          </p:nvPr>
        </p:nvSpPr>
        <p:spPr>
          <a:xfrm>
            <a:off x="1097280" y="2108201"/>
            <a:ext cx="10058400" cy="4167922"/>
          </a:xfrm>
        </p:spPr>
        <p:txBody>
          <a:bodyPr numCol="2">
            <a:noAutofit/>
          </a:bodyPr>
          <a:lstStyle/>
          <a:p>
            <a:pPr lvl="1" eaLnBrk="1" hangingPunct="1"/>
            <a:r>
              <a:rPr lang="en-US" altLang="en-US" sz="4400" dirty="0"/>
              <a:t>Survival</a:t>
            </a:r>
          </a:p>
          <a:p>
            <a:pPr lvl="1" eaLnBrk="1" hangingPunct="1"/>
            <a:r>
              <a:rPr lang="en-US" altLang="en-US" sz="4400" dirty="0"/>
              <a:t>Business growth</a:t>
            </a:r>
          </a:p>
          <a:p>
            <a:pPr lvl="1" eaLnBrk="1" hangingPunct="1"/>
            <a:r>
              <a:rPr lang="en-US" altLang="en-US" sz="4400" dirty="0"/>
              <a:t>Return on investment</a:t>
            </a:r>
          </a:p>
          <a:p>
            <a:pPr lvl="1" eaLnBrk="1" hangingPunct="1"/>
            <a:r>
              <a:rPr lang="en-US" altLang="en-US" sz="4400" dirty="0"/>
              <a:t>Profit</a:t>
            </a:r>
          </a:p>
          <a:p>
            <a:pPr lvl="1" eaLnBrk="1" hangingPunct="1"/>
            <a:r>
              <a:rPr lang="en-US" altLang="en-US" sz="4400" dirty="0"/>
              <a:t>Impact on society</a:t>
            </a:r>
          </a:p>
          <a:p>
            <a:pPr lvl="1" eaLnBrk="1" hangingPunct="1"/>
            <a:r>
              <a:rPr lang="en-US" altLang="en-US" sz="4400" dirty="0"/>
              <a:t>Donations</a:t>
            </a:r>
          </a:p>
        </p:txBody>
      </p:sp>
      <p:sp>
        <p:nvSpPr>
          <p:cNvPr id="33796" name="Text Box 5">
            <a:extLst>
              <a:ext uri="{FF2B5EF4-FFF2-40B4-BE49-F238E27FC236}">
                <a16:creationId xmlns:a16="http://schemas.microsoft.com/office/drawing/2014/main" id="{9651C796-5024-4BDE-9CE1-260C4410224D}"/>
              </a:ext>
            </a:extLst>
          </p:cNvPr>
          <p:cNvSpPr txBox="1">
            <a:spLocks noChangeArrowheads="1"/>
          </p:cNvSpPr>
          <p:nvPr/>
        </p:nvSpPr>
        <p:spPr bwMode="auto">
          <a:xfrm>
            <a:off x="4663235" y="4648200"/>
            <a:ext cx="6629400"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FontTx/>
              <a:buNone/>
            </a:pPr>
            <a:r>
              <a:rPr lang="en-GB" altLang="en-US" sz="2400" b="1" i="1" dirty="0">
                <a:solidFill>
                  <a:srgbClr val="D0103A"/>
                </a:solidFill>
              </a:rPr>
              <a:t>It will depend on the type of</a:t>
            </a:r>
          </a:p>
          <a:p>
            <a:pPr algn="ctr">
              <a:spcBef>
                <a:spcPct val="0"/>
              </a:spcBef>
              <a:buFontTx/>
              <a:buNone/>
            </a:pPr>
            <a:r>
              <a:rPr lang="en-GB" altLang="en-US" sz="2400" b="1" i="1" dirty="0">
                <a:solidFill>
                  <a:srgbClr val="D0103A"/>
                </a:solidFill>
              </a:rPr>
              <a:t> organisation</a:t>
            </a:r>
            <a:endParaRPr lang="en-GB" altLang="en-US" sz="2400" i="1" dirty="0">
              <a:solidFill>
                <a:srgbClr val="D0103A"/>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3795">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3795">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3795">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3795">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3795">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379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5"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a:extLst>
              <a:ext uri="{FF2B5EF4-FFF2-40B4-BE49-F238E27FC236}">
                <a16:creationId xmlns:a16="http://schemas.microsoft.com/office/drawing/2014/main" id="{566CD93F-0394-4628-AFBB-F36D85CBE927}"/>
              </a:ext>
            </a:extLst>
          </p:cNvPr>
          <p:cNvSpPr>
            <a:spLocks noGrp="1" noChangeArrowheads="1"/>
          </p:cNvSpPr>
          <p:nvPr>
            <p:ph type="title"/>
          </p:nvPr>
        </p:nvSpPr>
        <p:spPr>
          <a:xfrm>
            <a:off x="1221349" y="251012"/>
            <a:ext cx="9428722" cy="1593663"/>
          </a:xfrm>
        </p:spPr>
        <p:txBody>
          <a:bodyPr>
            <a:normAutofit/>
          </a:bodyPr>
          <a:lstStyle/>
          <a:p>
            <a:r>
              <a:rPr lang="en-GB" altLang="en-US" sz="5400" b="1" dirty="0"/>
              <a:t>1a. Marketing planning:</a:t>
            </a:r>
            <a:br>
              <a:rPr lang="en-GB" altLang="en-US" sz="5400" b="1" dirty="0"/>
            </a:br>
            <a:r>
              <a:rPr lang="en-GB" altLang="en-US" sz="5400" dirty="0"/>
              <a:t>Typical marketing objectives</a:t>
            </a:r>
          </a:p>
        </p:txBody>
      </p:sp>
      <p:sp>
        <p:nvSpPr>
          <p:cNvPr id="36867" name="Rectangle 3">
            <a:extLst>
              <a:ext uri="{FF2B5EF4-FFF2-40B4-BE49-F238E27FC236}">
                <a16:creationId xmlns:a16="http://schemas.microsoft.com/office/drawing/2014/main" id="{D5D36E44-A49C-46AD-8BDB-030D0D6CFDF2}"/>
              </a:ext>
            </a:extLst>
          </p:cNvPr>
          <p:cNvSpPr>
            <a:spLocks noGrp="1" noChangeArrowheads="1"/>
          </p:cNvSpPr>
          <p:nvPr>
            <p:ph type="body" idx="1"/>
          </p:nvPr>
        </p:nvSpPr>
        <p:spPr>
          <a:xfrm>
            <a:off x="1221348" y="2185334"/>
            <a:ext cx="10235545" cy="4281488"/>
          </a:xfrm>
        </p:spPr>
        <p:txBody>
          <a:bodyPr>
            <a:normAutofit lnSpcReduction="10000"/>
          </a:bodyPr>
          <a:lstStyle/>
          <a:p>
            <a:r>
              <a:rPr lang="en-GB" altLang="en-US" sz="3200" dirty="0"/>
              <a:t>Increase market/brand share</a:t>
            </a:r>
          </a:p>
          <a:p>
            <a:r>
              <a:rPr lang="en-GB" altLang="en-US" sz="3200" dirty="0"/>
              <a:t>Become no. 1 brand in xxx market</a:t>
            </a:r>
          </a:p>
          <a:p>
            <a:r>
              <a:rPr lang="en-GB" altLang="en-US" sz="3200" dirty="0"/>
              <a:t>Launch new product</a:t>
            </a:r>
          </a:p>
          <a:p>
            <a:r>
              <a:rPr lang="en-GB" altLang="en-US" sz="3200" dirty="0"/>
              <a:t>Move into new market</a:t>
            </a:r>
          </a:p>
          <a:p>
            <a:r>
              <a:rPr lang="en-GB" altLang="en-US" sz="3200" dirty="0"/>
              <a:t>Increase awareness</a:t>
            </a:r>
          </a:p>
          <a:p>
            <a:r>
              <a:rPr lang="en-GB" altLang="en-US" sz="3200" dirty="0"/>
              <a:t>Re-position as…</a:t>
            </a:r>
          </a:p>
          <a:p>
            <a:pPr algn="r" eaLnBrk="1" hangingPunct="1">
              <a:buFont typeface="Arial" panose="020B0604020202020204" pitchFamily="34" charset="0"/>
              <a:buNone/>
            </a:pPr>
            <a:r>
              <a:rPr lang="en-GB" altLang="en-US" sz="3200" i="1" dirty="0"/>
              <a:t>All objectives should be SMART!</a:t>
            </a:r>
          </a:p>
          <a:p>
            <a:pPr eaLnBrk="1" hangingPunct="1"/>
            <a:endParaRPr lang="en-GB" altLang="en-US"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6867">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6867">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6867">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6867">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6867">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6867">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6867">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33BB1C-C1AF-9264-DEB9-D0855C955E8F}"/>
              </a:ext>
            </a:extLst>
          </p:cNvPr>
          <p:cNvSpPr>
            <a:spLocks noGrp="1"/>
          </p:cNvSpPr>
          <p:nvPr>
            <p:ph type="title"/>
          </p:nvPr>
        </p:nvSpPr>
        <p:spPr>
          <a:xfrm>
            <a:off x="559558" y="286603"/>
            <a:ext cx="10596122" cy="1450757"/>
          </a:xfrm>
        </p:spPr>
        <p:txBody>
          <a:bodyPr/>
          <a:lstStyle/>
          <a:p>
            <a:r>
              <a:rPr lang="en-GB" b="1" dirty="0"/>
              <a:t>Class Task</a:t>
            </a:r>
          </a:p>
        </p:txBody>
      </p:sp>
      <p:sp>
        <p:nvSpPr>
          <p:cNvPr id="3" name="Content Placeholder 2">
            <a:extLst>
              <a:ext uri="{FF2B5EF4-FFF2-40B4-BE49-F238E27FC236}">
                <a16:creationId xmlns:a16="http://schemas.microsoft.com/office/drawing/2014/main" id="{C0AEA9BB-F572-83AB-FD7A-A2C927979F13}"/>
              </a:ext>
            </a:extLst>
          </p:cNvPr>
          <p:cNvSpPr>
            <a:spLocks noGrp="1"/>
          </p:cNvSpPr>
          <p:nvPr>
            <p:ph idx="1"/>
          </p:nvPr>
        </p:nvSpPr>
        <p:spPr>
          <a:xfrm>
            <a:off x="559558" y="2108201"/>
            <a:ext cx="10596122" cy="3760891"/>
          </a:xfrm>
        </p:spPr>
        <p:txBody>
          <a:bodyPr>
            <a:normAutofit/>
          </a:bodyPr>
          <a:lstStyle/>
          <a:p>
            <a:r>
              <a:rPr lang="en-GB" sz="2800" dirty="0"/>
              <a:t>Write a SMART objective for a company that wants to:</a:t>
            </a:r>
          </a:p>
          <a:p>
            <a:pPr marL="514350" indent="-514350">
              <a:buFont typeface="+mj-lt"/>
              <a:buAutoNum type="alphaLcParenR"/>
            </a:pPr>
            <a:r>
              <a:rPr lang="en-GB" sz="2800" dirty="0"/>
              <a:t>Increase market share</a:t>
            </a:r>
          </a:p>
          <a:p>
            <a:pPr marL="514350" indent="-514350">
              <a:buFont typeface="+mj-lt"/>
              <a:buAutoNum type="alphaLcParenR"/>
            </a:pPr>
            <a:r>
              <a:rPr lang="en-GB" sz="2800" dirty="0"/>
              <a:t>Increase awareness of a new product </a:t>
            </a:r>
          </a:p>
          <a:p>
            <a:pPr marL="0" indent="0">
              <a:buNone/>
            </a:pPr>
            <a:endParaRPr lang="en-GB" sz="2800" dirty="0"/>
          </a:p>
          <a:p>
            <a:pPr marL="0" indent="0">
              <a:buNone/>
            </a:pPr>
            <a:r>
              <a:rPr lang="en-GB" sz="2800" dirty="0"/>
              <a:t>You may make any reasonable assumptions.</a:t>
            </a:r>
          </a:p>
          <a:p>
            <a:pPr marL="514350" indent="-514350">
              <a:buFont typeface="+mj-lt"/>
              <a:buAutoNum type="alphaLcParenR"/>
            </a:pPr>
            <a:endParaRPr lang="en-GB" sz="2800" dirty="0"/>
          </a:p>
        </p:txBody>
      </p:sp>
    </p:spTree>
    <p:extLst>
      <p:ext uri="{BB962C8B-B14F-4D97-AF65-F5344CB8AC3E}">
        <p14:creationId xmlns:p14="http://schemas.microsoft.com/office/powerpoint/2010/main" val="27067161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41603-4BBC-4D5B-9877-6DB76011AE08}"/>
              </a:ext>
            </a:extLst>
          </p:cNvPr>
          <p:cNvSpPr>
            <a:spLocks noGrp="1"/>
          </p:cNvSpPr>
          <p:nvPr>
            <p:ph type="title"/>
          </p:nvPr>
        </p:nvSpPr>
        <p:spPr>
          <a:xfrm>
            <a:off x="1066800" y="216265"/>
            <a:ext cx="10058400" cy="1450757"/>
          </a:xfrm>
        </p:spPr>
        <p:txBody>
          <a:bodyPr>
            <a:normAutofit/>
          </a:bodyPr>
          <a:lstStyle/>
          <a:p>
            <a:r>
              <a:rPr lang="en-GB" sz="6000" b="1" dirty="0"/>
              <a:t>1b. Marketing implementation</a:t>
            </a:r>
          </a:p>
        </p:txBody>
      </p:sp>
      <p:sp>
        <p:nvSpPr>
          <p:cNvPr id="3" name="TextBox 2">
            <a:extLst>
              <a:ext uri="{FF2B5EF4-FFF2-40B4-BE49-F238E27FC236}">
                <a16:creationId xmlns:a16="http://schemas.microsoft.com/office/drawing/2014/main" id="{3E4ED465-D770-4653-AD82-E8CF7189BB28}"/>
              </a:ext>
            </a:extLst>
          </p:cNvPr>
          <p:cNvSpPr txBox="1"/>
          <p:nvPr/>
        </p:nvSpPr>
        <p:spPr>
          <a:xfrm>
            <a:off x="784859" y="1994382"/>
            <a:ext cx="11407141" cy="3477875"/>
          </a:xfrm>
          <a:prstGeom prst="rect">
            <a:avLst/>
          </a:prstGeom>
          <a:noFill/>
        </p:spPr>
        <p:txBody>
          <a:bodyPr wrap="square" rtlCol="0">
            <a:spAutoFit/>
          </a:bodyPr>
          <a:lstStyle/>
          <a:p>
            <a:r>
              <a:rPr lang="en-GB" sz="4400" b="1" dirty="0"/>
              <a:t>Activity: How do you implement marketing?</a:t>
            </a:r>
          </a:p>
          <a:p>
            <a:endParaRPr lang="en-GB" sz="4400" b="1" dirty="0"/>
          </a:p>
          <a:p>
            <a:r>
              <a:rPr lang="en-GB" sz="4400" dirty="0"/>
              <a:t>7Ps</a:t>
            </a:r>
          </a:p>
          <a:p>
            <a:r>
              <a:rPr lang="en-GB" sz="4400" dirty="0"/>
              <a:t> - What are they?</a:t>
            </a:r>
          </a:p>
          <a:p>
            <a:endParaRPr lang="en-GB" sz="4400" dirty="0"/>
          </a:p>
        </p:txBody>
      </p:sp>
    </p:spTree>
    <p:extLst>
      <p:ext uri="{BB962C8B-B14F-4D97-AF65-F5344CB8AC3E}">
        <p14:creationId xmlns:p14="http://schemas.microsoft.com/office/powerpoint/2010/main" val="29170960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a:extLst>
              <a:ext uri="{FF2B5EF4-FFF2-40B4-BE49-F238E27FC236}">
                <a16:creationId xmlns:a16="http://schemas.microsoft.com/office/drawing/2014/main" id="{84243AD6-FF4F-4149-928C-E0B94B19C463}"/>
              </a:ext>
            </a:extLst>
          </p:cNvPr>
          <p:cNvSpPr>
            <a:spLocks noGrp="1"/>
          </p:cNvSpPr>
          <p:nvPr>
            <p:ph type="title"/>
          </p:nvPr>
        </p:nvSpPr>
        <p:spPr>
          <a:xfrm>
            <a:off x="1097280" y="215153"/>
            <a:ext cx="10252038" cy="1475068"/>
          </a:xfrm>
        </p:spPr>
        <p:txBody>
          <a:bodyPr>
            <a:noAutofit/>
          </a:bodyPr>
          <a:lstStyle/>
          <a:p>
            <a:r>
              <a:rPr lang="en-GB" b="1" dirty="0"/>
              <a:t>1b. Marketing implementation</a:t>
            </a:r>
            <a:br>
              <a:rPr lang="en-GB" b="1" dirty="0"/>
            </a:br>
            <a:r>
              <a:rPr lang="en-GB" altLang="en-US" dirty="0"/>
              <a:t>Strategic Choices: How will we get there?</a:t>
            </a:r>
          </a:p>
        </p:txBody>
      </p:sp>
      <p:sp>
        <p:nvSpPr>
          <p:cNvPr id="3" name="Content Placeholder 2">
            <a:extLst>
              <a:ext uri="{FF2B5EF4-FFF2-40B4-BE49-F238E27FC236}">
                <a16:creationId xmlns:a16="http://schemas.microsoft.com/office/drawing/2014/main" id="{3A7BC3CC-3F92-471C-B2DE-22282AB5A2B8}"/>
              </a:ext>
            </a:extLst>
          </p:cNvPr>
          <p:cNvSpPr>
            <a:spLocks noGrp="1"/>
          </p:cNvSpPr>
          <p:nvPr>
            <p:ph idx="1"/>
          </p:nvPr>
        </p:nvSpPr>
        <p:spPr>
          <a:xfrm>
            <a:off x="1097280" y="2108201"/>
            <a:ext cx="10054814" cy="3916081"/>
          </a:xfrm>
        </p:spPr>
        <p:txBody>
          <a:bodyPr>
            <a:noAutofit/>
          </a:bodyPr>
          <a:lstStyle/>
          <a:p>
            <a:pPr marL="0" indent="0">
              <a:buNone/>
              <a:defRPr/>
            </a:pPr>
            <a:r>
              <a:rPr lang="en-GB" sz="4000" dirty="0"/>
              <a:t>Strategic approach to marketing can be defined using a number of theoretical models such as …..</a:t>
            </a:r>
          </a:p>
          <a:p>
            <a:pPr lvl="1">
              <a:defRPr/>
            </a:pPr>
            <a:r>
              <a:rPr lang="en-GB" sz="4000" dirty="0"/>
              <a:t>Porter’s generic strategy model – Cost leadership, differentiation, focus</a:t>
            </a:r>
          </a:p>
          <a:p>
            <a:pPr lvl="1">
              <a:defRPr/>
            </a:pPr>
            <a:r>
              <a:rPr lang="en-GB" sz="4000" dirty="0"/>
              <a:t>Ansoff’s growth strategies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CEBF15-E9F7-4DFC-A644-90FC94420353}"/>
              </a:ext>
            </a:extLst>
          </p:cNvPr>
          <p:cNvSpPr>
            <a:spLocks noGrp="1"/>
          </p:cNvSpPr>
          <p:nvPr>
            <p:ph type="title"/>
          </p:nvPr>
        </p:nvSpPr>
        <p:spPr>
          <a:xfrm>
            <a:off x="756621" y="172986"/>
            <a:ext cx="3976744" cy="1631844"/>
          </a:xfrm>
        </p:spPr>
        <p:txBody>
          <a:bodyPr/>
          <a:lstStyle/>
          <a:p>
            <a:r>
              <a:rPr lang="en-GB" b="1" dirty="0"/>
              <a:t>Porter’s generic strategy model</a:t>
            </a:r>
          </a:p>
        </p:txBody>
      </p:sp>
      <p:sp>
        <p:nvSpPr>
          <p:cNvPr id="3" name="Content Placeholder 2">
            <a:extLst>
              <a:ext uri="{FF2B5EF4-FFF2-40B4-BE49-F238E27FC236}">
                <a16:creationId xmlns:a16="http://schemas.microsoft.com/office/drawing/2014/main" id="{05706B01-82CB-4CC2-BE76-BEDDF2617E9E}"/>
              </a:ext>
            </a:extLst>
          </p:cNvPr>
          <p:cNvSpPr>
            <a:spLocks noGrp="1"/>
          </p:cNvSpPr>
          <p:nvPr>
            <p:ph idx="1"/>
          </p:nvPr>
        </p:nvSpPr>
        <p:spPr/>
        <p:txBody>
          <a:bodyPr/>
          <a:lstStyle/>
          <a:p>
            <a:r>
              <a:rPr lang="en-GB" sz="3600" dirty="0"/>
              <a:t>1985</a:t>
            </a:r>
          </a:p>
          <a:p>
            <a:endParaRPr lang="en-GB" dirty="0"/>
          </a:p>
        </p:txBody>
      </p:sp>
      <p:pic>
        <p:nvPicPr>
          <p:cNvPr id="2050" name="Picture 2" descr="Porter's Generic Strategies - Strategy Skills from MindTools.com">
            <a:extLst>
              <a:ext uri="{FF2B5EF4-FFF2-40B4-BE49-F238E27FC236}">
                <a16:creationId xmlns:a16="http://schemas.microsoft.com/office/drawing/2014/main" id="{6E84735B-5EFE-4027-9453-4ABB5E73A4F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38165" y="159195"/>
            <a:ext cx="6778159" cy="65396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083589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extBox 1">
            <a:extLst>
              <a:ext uri="{FF2B5EF4-FFF2-40B4-BE49-F238E27FC236}">
                <a16:creationId xmlns:a16="http://schemas.microsoft.com/office/drawing/2014/main" id="{C56B96F9-ABDA-47C5-9A0D-8C906C7F2CAF}"/>
              </a:ext>
            </a:extLst>
          </p:cNvPr>
          <p:cNvSpPr txBox="1">
            <a:spLocks noChangeArrowheads="1"/>
          </p:cNvSpPr>
          <p:nvPr/>
        </p:nvSpPr>
        <p:spPr bwMode="auto">
          <a:xfrm>
            <a:off x="164261" y="126117"/>
            <a:ext cx="7704137" cy="1077912"/>
          </a:xfrm>
          <a:prstGeom prst="rect">
            <a:avLst/>
          </a:prstGeom>
          <a:solidFill>
            <a:schemeClr val="bg1">
              <a:lumMod val="85000"/>
            </a:schemeClr>
          </a:solidFill>
          <a:ln>
            <a:noFill/>
          </a:ln>
        </p:spPr>
        <p:txBody>
          <a:bodyPr>
            <a:spAutoFit/>
          </a:bodyPr>
          <a:lstStyle>
            <a:lvl1pPr eaLnBrk="0" hangingPunct="0">
              <a:defRPr sz="2000" b="1">
                <a:solidFill>
                  <a:schemeClr val="tx1"/>
                </a:solidFill>
                <a:latin typeface="Arial" panose="020B0604020202020204" pitchFamily="34" charset="0"/>
              </a:defRPr>
            </a:lvl1pPr>
            <a:lvl2pPr marL="742950" indent="-285750" eaLnBrk="0" hangingPunct="0">
              <a:defRPr sz="2000" b="1">
                <a:solidFill>
                  <a:schemeClr val="tx1"/>
                </a:solidFill>
                <a:latin typeface="Arial" panose="020B0604020202020204" pitchFamily="34" charset="0"/>
              </a:defRPr>
            </a:lvl2pPr>
            <a:lvl3pPr marL="1143000" indent="-228600" eaLnBrk="0" hangingPunct="0">
              <a:defRPr sz="2000" b="1">
                <a:solidFill>
                  <a:schemeClr val="tx1"/>
                </a:solidFill>
                <a:latin typeface="Arial" panose="020B0604020202020204" pitchFamily="34" charset="0"/>
              </a:defRPr>
            </a:lvl3pPr>
            <a:lvl4pPr marL="1600200" indent="-228600" eaLnBrk="0" hangingPunct="0">
              <a:defRPr sz="2000" b="1">
                <a:solidFill>
                  <a:schemeClr val="tx1"/>
                </a:solidFill>
                <a:latin typeface="Arial" panose="020B0604020202020204" pitchFamily="34" charset="0"/>
              </a:defRPr>
            </a:lvl4pPr>
            <a:lvl5pPr marL="2057400" indent="-228600" eaLnBrk="0" hangingPunct="0">
              <a:defRPr sz="2000" b="1">
                <a:solidFill>
                  <a:schemeClr val="tx1"/>
                </a:solidFill>
                <a:latin typeface="Arial" panose="020B0604020202020204" pitchFamily="34" charset="0"/>
              </a:defRPr>
            </a:lvl5pPr>
            <a:lvl6pPr marL="2514600" indent="-228600" eaLnBrk="0" fontAlgn="base" hangingPunct="0">
              <a:spcBef>
                <a:spcPct val="0"/>
              </a:spcBef>
              <a:spcAft>
                <a:spcPct val="0"/>
              </a:spcAft>
              <a:defRPr sz="2000" b="1">
                <a:solidFill>
                  <a:schemeClr val="tx1"/>
                </a:solidFill>
                <a:latin typeface="Arial" panose="020B0604020202020204" pitchFamily="34" charset="0"/>
              </a:defRPr>
            </a:lvl6pPr>
            <a:lvl7pPr marL="2971800" indent="-228600" eaLnBrk="0" fontAlgn="base" hangingPunct="0">
              <a:spcBef>
                <a:spcPct val="0"/>
              </a:spcBef>
              <a:spcAft>
                <a:spcPct val="0"/>
              </a:spcAft>
              <a:defRPr sz="2000" b="1">
                <a:solidFill>
                  <a:schemeClr val="tx1"/>
                </a:solidFill>
                <a:latin typeface="Arial" panose="020B0604020202020204" pitchFamily="34" charset="0"/>
              </a:defRPr>
            </a:lvl7pPr>
            <a:lvl8pPr marL="3429000" indent="-228600" eaLnBrk="0" fontAlgn="base" hangingPunct="0">
              <a:spcBef>
                <a:spcPct val="0"/>
              </a:spcBef>
              <a:spcAft>
                <a:spcPct val="0"/>
              </a:spcAft>
              <a:defRPr sz="2000" b="1">
                <a:solidFill>
                  <a:schemeClr val="tx1"/>
                </a:solidFill>
                <a:latin typeface="Arial" panose="020B0604020202020204" pitchFamily="34" charset="0"/>
              </a:defRPr>
            </a:lvl8pPr>
            <a:lvl9pPr marL="3886200" indent="-228600" eaLnBrk="0" fontAlgn="base" hangingPunct="0">
              <a:spcBef>
                <a:spcPct val="0"/>
              </a:spcBef>
              <a:spcAft>
                <a:spcPct val="0"/>
              </a:spcAft>
              <a:defRPr sz="2000" b="1">
                <a:solidFill>
                  <a:schemeClr val="tx1"/>
                </a:solidFill>
                <a:latin typeface="Arial" panose="020B0604020202020204" pitchFamily="34" charset="0"/>
              </a:defRPr>
            </a:lvl9pPr>
          </a:lstStyle>
          <a:p>
            <a:pPr eaLnBrk="1" hangingPunct="1">
              <a:defRPr/>
            </a:pPr>
            <a:r>
              <a:rPr lang="en-GB" altLang="en-US" sz="3200" b="0" dirty="0" err="1"/>
              <a:t>Ansoff’s</a:t>
            </a:r>
            <a:r>
              <a:rPr lang="en-GB" altLang="en-US" sz="3200" b="0" dirty="0"/>
              <a:t> Growth Strategy Matrix – Strategic Options for Growth </a:t>
            </a:r>
          </a:p>
        </p:txBody>
      </p:sp>
      <p:sp>
        <p:nvSpPr>
          <p:cNvPr id="3" name="Rectangle 2">
            <a:extLst>
              <a:ext uri="{FF2B5EF4-FFF2-40B4-BE49-F238E27FC236}">
                <a16:creationId xmlns:a16="http://schemas.microsoft.com/office/drawing/2014/main" id="{6C1CAC80-12E1-4A9B-8362-395A2A0B2675}"/>
              </a:ext>
            </a:extLst>
          </p:cNvPr>
          <p:cNvSpPr/>
          <p:nvPr/>
        </p:nvSpPr>
        <p:spPr bwMode="auto">
          <a:xfrm>
            <a:off x="1884802" y="2006531"/>
            <a:ext cx="3750568" cy="2187387"/>
          </a:xfrm>
          <a:prstGeom prst="rect">
            <a:avLst/>
          </a:prstGeom>
          <a:solidFill>
            <a:schemeClr val="accent1"/>
          </a:solidFill>
          <a:ln w="9525" cap="flat" cmpd="sng" algn="ctr">
            <a:solidFill>
              <a:schemeClr val="tx1"/>
            </a:solidFill>
            <a:prstDash val="solid"/>
            <a:round/>
            <a:headEnd type="none" w="med" len="med"/>
            <a:tailEnd type="none" w="med" len="med"/>
          </a:ln>
          <a:effectLst/>
        </p:spPr>
        <p:txBody>
          <a:bodyPr anchor="ctr"/>
          <a:lstStyle/>
          <a:p>
            <a:pPr algn="ctr" eaLnBrk="1" hangingPunct="1">
              <a:defRPr/>
            </a:pPr>
            <a:r>
              <a:rPr lang="en-GB" sz="2400" dirty="0">
                <a:ln w="12700">
                  <a:solidFill>
                    <a:schemeClr val="tx2">
                      <a:satMod val="155000"/>
                    </a:schemeClr>
                  </a:solidFill>
                  <a:prstDash val="solid"/>
                </a:ln>
                <a:solidFill>
                  <a:schemeClr val="bg1">
                    <a:lumMod val="65000"/>
                  </a:schemeClr>
                </a:solidFill>
                <a:effectLst>
                  <a:outerShdw blurRad="38100" dist="38100" dir="2700000" algn="tl">
                    <a:srgbClr val="000000">
                      <a:alpha val="43137"/>
                    </a:srgbClr>
                  </a:outerShdw>
                </a:effectLst>
              </a:rPr>
              <a:t>Market Penetration</a:t>
            </a:r>
          </a:p>
        </p:txBody>
      </p:sp>
      <p:sp>
        <p:nvSpPr>
          <p:cNvPr id="4" name="Rectangle 3">
            <a:extLst>
              <a:ext uri="{FF2B5EF4-FFF2-40B4-BE49-F238E27FC236}">
                <a16:creationId xmlns:a16="http://schemas.microsoft.com/office/drawing/2014/main" id="{DEB26D21-7512-43C8-8881-9373CF55ED65}"/>
              </a:ext>
            </a:extLst>
          </p:cNvPr>
          <p:cNvSpPr/>
          <p:nvPr/>
        </p:nvSpPr>
        <p:spPr bwMode="auto">
          <a:xfrm>
            <a:off x="1900519" y="4193918"/>
            <a:ext cx="3734851" cy="2099306"/>
          </a:xfrm>
          <a:prstGeom prst="rect">
            <a:avLst/>
          </a:prstGeom>
          <a:solidFill>
            <a:schemeClr val="accent1"/>
          </a:solidFill>
          <a:ln w="9525" cap="flat" cmpd="sng" algn="ctr">
            <a:solidFill>
              <a:schemeClr val="tx1"/>
            </a:solidFill>
            <a:prstDash val="solid"/>
            <a:round/>
            <a:headEnd type="none" w="med" len="med"/>
            <a:tailEnd type="none" w="med" len="med"/>
          </a:ln>
          <a:effectLst/>
        </p:spPr>
        <p:txBody>
          <a:bodyPr anchor="ctr"/>
          <a:lstStyle/>
          <a:p>
            <a:pPr algn="ctr" eaLnBrk="1" hangingPunct="1">
              <a:defRPr/>
            </a:pPr>
            <a:r>
              <a:rPr lang="en-GB" sz="2400"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t>Market Development </a:t>
            </a:r>
            <a:endParaRPr lang="en-GB" sz="2400" dirty="0"/>
          </a:p>
        </p:txBody>
      </p:sp>
      <p:sp>
        <p:nvSpPr>
          <p:cNvPr id="5" name="Rectangle 4">
            <a:extLst>
              <a:ext uri="{FF2B5EF4-FFF2-40B4-BE49-F238E27FC236}">
                <a16:creationId xmlns:a16="http://schemas.microsoft.com/office/drawing/2014/main" id="{9A25E86B-E8A8-4A96-882A-A4F5FCC7A6EA}"/>
              </a:ext>
            </a:extLst>
          </p:cNvPr>
          <p:cNvSpPr/>
          <p:nvPr/>
        </p:nvSpPr>
        <p:spPr bwMode="auto">
          <a:xfrm>
            <a:off x="5651087" y="4193918"/>
            <a:ext cx="3685270" cy="2118061"/>
          </a:xfrm>
          <a:prstGeom prst="rect">
            <a:avLst/>
          </a:prstGeom>
          <a:solidFill>
            <a:schemeClr val="accent1"/>
          </a:solidFill>
          <a:ln w="9525" cap="flat" cmpd="sng" algn="ctr">
            <a:solidFill>
              <a:schemeClr val="tx1"/>
            </a:solidFill>
            <a:prstDash val="solid"/>
            <a:round/>
            <a:headEnd type="none" w="med" len="med"/>
            <a:tailEnd type="none" w="med" len="med"/>
          </a:ln>
          <a:effectLst/>
        </p:spPr>
        <p:txBody>
          <a:bodyPr anchor="ctr"/>
          <a:lstStyle/>
          <a:p>
            <a:pPr algn="ctr" eaLnBrk="1" hangingPunct="1">
              <a:defRPr/>
            </a:pPr>
            <a:r>
              <a:rPr lang="en-GB" sz="2400"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t>Diversification</a:t>
            </a:r>
          </a:p>
        </p:txBody>
      </p:sp>
      <p:sp>
        <p:nvSpPr>
          <p:cNvPr id="6" name="Rectangle 5">
            <a:extLst>
              <a:ext uri="{FF2B5EF4-FFF2-40B4-BE49-F238E27FC236}">
                <a16:creationId xmlns:a16="http://schemas.microsoft.com/office/drawing/2014/main" id="{1DC9D943-B61E-4C7D-8AC4-AB6160EFDFA1}"/>
              </a:ext>
            </a:extLst>
          </p:cNvPr>
          <p:cNvSpPr/>
          <p:nvPr/>
        </p:nvSpPr>
        <p:spPr bwMode="auto">
          <a:xfrm>
            <a:off x="5640236" y="2008095"/>
            <a:ext cx="3700988" cy="2187387"/>
          </a:xfrm>
          <a:prstGeom prst="rect">
            <a:avLst/>
          </a:prstGeom>
          <a:solidFill>
            <a:schemeClr val="accent1"/>
          </a:solidFill>
          <a:ln w="9525" cap="flat" cmpd="sng" algn="ctr">
            <a:solidFill>
              <a:schemeClr val="tx1"/>
            </a:solidFill>
            <a:prstDash val="solid"/>
            <a:round/>
            <a:headEnd type="none" w="med" len="med"/>
            <a:tailEnd type="none" w="med" len="med"/>
          </a:ln>
          <a:effectLst/>
        </p:spPr>
        <p:txBody>
          <a:bodyPr anchor="ctr"/>
          <a:lstStyle/>
          <a:p>
            <a:pPr algn="ctr" eaLnBrk="1" hangingPunct="1">
              <a:defRPr/>
            </a:pPr>
            <a:r>
              <a:rPr lang="en-GB" sz="2400"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t>Product Development </a:t>
            </a:r>
            <a:endParaRPr lang="en-GB" sz="2400" dirty="0"/>
          </a:p>
        </p:txBody>
      </p:sp>
      <p:sp>
        <p:nvSpPr>
          <p:cNvPr id="43015" name="TextBox 6">
            <a:extLst>
              <a:ext uri="{FF2B5EF4-FFF2-40B4-BE49-F238E27FC236}">
                <a16:creationId xmlns:a16="http://schemas.microsoft.com/office/drawing/2014/main" id="{E2E96DFA-BC5E-4D07-8C7E-AF57300BFAD8}"/>
              </a:ext>
            </a:extLst>
          </p:cNvPr>
          <p:cNvSpPr txBox="1">
            <a:spLocks noChangeArrowheads="1"/>
          </p:cNvSpPr>
          <p:nvPr/>
        </p:nvSpPr>
        <p:spPr bwMode="auto">
          <a:xfrm rot="16200000">
            <a:off x="206322" y="2590017"/>
            <a:ext cx="283847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GB" altLang="en-US" sz="1800" b="1" dirty="0"/>
              <a:t>Existing Markets </a:t>
            </a:r>
          </a:p>
        </p:txBody>
      </p:sp>
      <p:sp>
        <p:nvSpPr>
          <p:cNvPr id="43016" name="TextBox 7">
            <a:extLst>
              <a:ext uri="{FF2B5EF4-FFF2-40B4-BE49-F238E27FC236}">
                <a16:creationId xmlns:a16="http://schemas.microsoft.com/office/drawing/2014/main" id="{F32179EC-2FF2-4098-ABCD-B35E9150367E}"/>
              </a:ext>
            </a:extLst>
          </p:cNvPr>
          <p:cNvSpPr txBox="1">
            <a:spLocks noChangeArrowheads="1"/>
          </p:cNvSpPr>
          <p:nvPr/>
        </p:nvSpPr>
        <p:spPr bwMode="auto">
          <a:xfrm>
            <a:off x="2709831" y="1583205"/>
            <a:ext cx="3700987"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GB" altLang="en-US" sz="1800" b="1" dirty="0"/>
              <a:t>Existing Products </a:t>
            </a:r>
          </a:p>
        </p:txBody>
      </p:sp>
      <p:sp>
        <p:nvSpPr>
          <p:cNvPr id="43017" name="TextBox 8">
            <a:extLst>
              <a:ext uri="{FF2B5EF4-FFF2-40B4-BE49-F238E27FC236}">
                <a16:creationId xmlns:a16="http://schemas.microsoft.com/office/drawing/2014/main" id="{AE65EDBD-C9F8-4962-86A6-8F499D1B8112}"/>
              </a:ext>
            </a:extLst>
          </p:cNvPr>
          <p:cNvSpPr txBox="1">
            <a:spLocks noChangeArrowheads="1"/>
          </p:cNvSpPr>
          <p:nvPr/>
        </p:nvSpPr>
        <p:spPr bwMode="auto">
          <a:xfrm>
            <a:off x="6609538" y="1583205"/>
            <a:ext cx="3700987"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GB" altLang="en-US" sz="1800" b="1" dirty="0"/>
              <a:t>New Products </a:t>
            </a:r>
          </a:p>
        </p:txBody>
      </p:sp>
      <p:sp>
        <p:nvSpPr>
          <p:cNvPr id="43018" name="TextBox 9">
            <a:extLst>
              <a:ext uri="{FF2B5EF4-FFF2-40B4-BE49-F238E27FC236}">
                <a16:creationId xmlns:a16="http://schemas.microsoft.com/office/drawing/2014/main" id="{E45E0D9A-1ACB-45B3-963D-654C4506EF4D}"/>
              </a:ext>
            </a:extLst>
          </p:cNvPr>
          <p:cNvSpPr txBox="1">
            <a:spLocks noChangeArrowheads="1"/>
          </p:cNvSpPr>
          <p:nvPr/>
        </p:nvSpPr>
        <p:spPr bwMode="auto">
          <a:xfrm rot="16200000">
            <a:off x="494581" y="4742319"/>
            <a:ext cx="2320816"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GB" altLang="en-US" sz="1800" b="1" dirty="0"/>
              <a:t>New Markets </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extBox 1">
            <a:extLst>
              <a:ext uri="{FF2B5EF4-FFF2-40B4-BE49-F238E27FC236}">
                <a16:creationId xmlns:a16="http://schemas.microsoft.com/office/drawing/2014/main" id="{34DD7C1E-F909-42E4-BA03-5093B5EBACEB}"/>
              </a:ext>
            </a:extLst>
          </p:cNvPr>
          <p:cNvSpPr txBox="1">
            <a:spLocks noChangeArrowheads="1"/>
          </p:cNvSpPr>
          <p:nvPr/>
        </p:nvSpPr>
        <p:spPr bwMode="auto">
          <a:xfrm>
            <a:off x="368393" y="366366"/>
            <a:ext cx="4587033" cy="584200"/>
          </a:xfrm>
          <a:prstGeom prst="rect">
            <a:avLst/>
          </a:prstGeom>
          <a:solidFill>
            <a:schemeClr val="bg1">
              <a:lumMod val="85000"/>
            </a:schemeClr>
          </a:solidFill>
          <a:ln>
            <a:noFill/>
          </a:ln>
        </p:spPr>
        <p:txBody>
          <a:bodyPr wrap="square">
            <a:spAutoFit/>
          </a:bodyPr>
          <a:lstStyle>
            <a:lvl1pPr eaLnBrk="0" hangingPunct="0">
              <a:defRPr sz="2000" b="1">
                <a:solidFill>
                  <a:schemeClr val="tx1"/>
                </a:solidFill>
                <a:latin typeface="Arial" panose="020B0604020202020204" pitchFamily="34" charset="0"/>
              </a:defRPr>
            </a:lvl1pPr>
            <a:lvl2pPr marL="742950" indent="-285750" eaLnBrk="0" hangingPunct="0">
              <a:defRPr sz="2000" b="1">
                <a:solidFill>
                  <a:schemeClr val="tx1"/>
                </a:solidFill>
                <a:latin typeface="Arial" panose="020B0604020202020204" pitchFamily="34" charset="0"/>
              </a:defRPr>
            </a:lvl2pPr>
            <a:lvl3pPr marL="1143000" indent="-228600" eaLnBrk="0" hangingPunct="0">
              <a:defRPr sz="2000" b="1">
                <a:solidFill>
                  <a:schemeClr val="tx1"/>
                </a:solidFill>
                <a:latin typeface="Arial" panose="020B0604020202020204" pitchFamily="34" charset="0"/>
              </a:defRPr>
            </a:lvl3pPr>
            <a:lvl4pPr marL="1600200" indent="-228600" eaLnBrk="0" hangingPunct="0">
              <a:defRPr sz="2000" b="1">
                <a:solidFill>
                  <a:schemeClr val="tx1"/>
                </a:solidFill>
                <a:latin typeface="Arial" panose="020B0604020202020204" pitchFamily="34" charset="0"/>
              </a:defRPr>
            </a:lvl4pPr>
            <a:lvl5pPr marL="2057400" indent="-228600" eaLnBrk="0" hangingPunct="0">
              <a:defRPr sz="2000" b="1">
                <a:solidFill>
                  <a:schemeClr val="tx1"/>
                </a:solidFill>
                <a:latin typeface="Arial" panose="020B0604020202020204" pitchFamily="34" charset="0"/>
              </a:defRPr>
            </a:lvl5pPr>
            <a:lvl6pPr marL="2514600" indent="-228600" eaLnBrk="0" fontAlgn="base" hangingPunct="0">
              <a:spcBef>
                <a:spcPct val="0"/>
              </a:spcBef>
              <a:spcAft>
                <a:spcPct val="0"/>
              </a:spcAft>
              <a:defRPr sz="2000" b="1">
                <a:solidFill>
                  <a:schemeClr val="tx1"/>
                </a:solidFill>
                <a:latin typeface="Arial" panose="020B0604020202020204" pitchFamily="34" charset="0"/>
              </a:defRPr>
            </a:lvl6pPr>
            <a:lvl7pPr marL="2971800" indent="-228600" eaLnBrk="0" fontAlgn="base" hangingPunct="0">
              <a:spcBef>
                <a:spcPct val="0"/>
              </a:spcBef>
              <a:spcAft>
                <a:spcPct val="0"/>
              </a:spcAft>
              <a:defRPr sz="2000" b="1">
                <a:solidFill>
                  <a:schemeClr val="tx1"/>
                </a:solidFill>
                <a:latin typeface="Arial" panose="020B0604020202020204" pitchFamily="34" charset="0"/>
              </a:defRPr>
            </a:lvl7pPr>
            <a:lvl8pPr marL="3429000" indent="-228600" eaLnBrk="0" fontAlgn="base" hangingPunct="0">
              <a:spcBef>
                <a:spcPct val="0"/>
              </a:spcBef>
              <a:spcAft>
                <a:spcPct val="0"/>
              </a:spcAft>
              <a:defRPr sz="2000" b="1">
                <a:solidFill>
                  <a:schemeClr val="tx1"/>
                </a:solidFill>
                <a:latin typeface="Arial" panose="020B0604020202020204" pitchFamily="34" charset="0"/>
              </a:defRPr>
            </a:lvl8pPr>
            <a:lvl9pPr marL="3886200" indent="-228600" eaLnBrk="0" fontAlgn="base" hangingPunct="0">
              <a:spcBef>
                <a:spcPct val="0"/>
              </a:spcBef>
              <a:spcAft>
                <a:spcPct val="0"/>
              </a:spcAft>
              <a:defRPr sz="2000" b="1">
                <a:solidFill>
                  <a:schemeClr val="tx1"/>
                </a:solidFill>
                <a:latin typeface="Arial" panose="020B0604020202020204" pitchFamily="34" charset="0"/>
              </a:defRPr>
            </a:lvl9pPr>
          </a:lstStyle>
          <a:p>
            <a:pPr eaLnBrk="1" hangingPunct="1">
              <a:defRPr/>
            </a:pPr>
            <a:r>
              <a:rPr lang="en-GB" altLang="en-US" sz="3200" b="0" dirty="0" err="1"/>
              <a:t>Ansoff’s</a:t>
            </a:r>
            <a:r>
              <a:rPr lang="en-GB" altLang="en-US" sz="3200" b="0" dirty="0"/>
              <a:t> Matrix Example </a:t>
            </a:r>
          </a:p>
        </p:txBody>
      </p:sp>
      <p:sp>
        <p:nvSpPr>
          <p:cNvPr id="3" name="Rectangle 2">
            <a:extLst>
              <a:ext uri="{FF2B5EF4-FFF2-40B4-BE49-F238E27FC236}">
                <a16:creationId xmlns:a16="http://schemas.microsoft.com/office/drawing/2014/main" id="{7335FD1A-F7FC-41B5-A713-3FF152ABBADF}"/>
              </a:ext>
            </a:extLst>
          </p:cNvPr>
          <p:cNvSpPr/>
          <p:nvPr/>
        </p:nvSpPr>
        <p:spPr bwMode="auto">
          <a:xfrm>
            <a:off x="2241177" y="2480557"/>
            <a:ext cx="3119465" cy="1912147"/>
          </a:xfrm>
          <a:prstGeom prst="rect">
            <a:avLst/>
          </a:prstGeom>
          <a:solidFill>
            <a:schemeClr val="tx2">
              <a:lumMod val="20000"/>
              <a:lumOff val="80000"/>
            </a:schemeClr>
          </a:solidFill>
          <a:ln w="9525" cap="flat" cmpd="sng" algn="ctr">
            <a:solidFill>
              <a:schemeClr val="tx1"/>
            </a:solidFill>
            <a:prstDash val="solid"/>
            <a:round/>
            <a:headEnd type="none" w="med" len="med"/>
            <a:tailEnd type="none" w="med" len="med"/>
          </a:ln>
          <a:effectLst/>
        </p:spPr>
        <p:txBody>
          <a:bodyPr anchor="ctr"/>
          <a:lstStyle/>
          <a:p>
            <a:pPr algn="ctr" eaLnBrk="1" hangingPunct="1">
              <a:defRPr/>
            </a:pPr>
            <a:r>
              <a:rPr lang="en-GB" sz="2000" dirty="0">
                <a:ln w="12700">
                  <a:solidFill>
                    <a:schemeClr val="tx2">
                      <a:satMod val="155000"/>
                    </a:schemeClr>
                  </a:solidFill>
                  <a:prstDash val="solid"/>
                </a:ln>
              </a:rPr>
              <a:t>Market Penetration</a:t>
            </a:r>
          </a:p>
          <a:p>
            <a:pPr algn="ctr" eaLnBrk="1" hangingPunct="1">
              <a:defRPr/>
            </a:pPr>
            <a:r>
              <a:rPr lang="en-GB" sz="1400" dirty="0">
                <a:ln w="12700">
                  <a:solidFill>
                    <a:schemeClr val="tx2">
                      <a:satMod val="155000"/>
                    </a:schemeClr>
                  </a:solidFill>
                  <a:prstDash val="solid"/>
                </a:ln>
              </a:rPr>
              <a:t>Pricing</a:t>
            </a:r>
          </a:p>
          <a:p>
            <a:pPr algn="ctr" eaLnBrk="1" hangingPunct="1">
              <a:defRPr/>
            </a:pPr>
            <a:r>
              <a:rPr lang="en-GB" sz="1400" dirty="0">
                <a:ln w="12700">
                  <a:solidFill>
                    <a:schemeClr val="tx2">
                      <a:satMod val="155000"/>
                    </a:schemeClr>
                  </a:solidFill>
                  <a:prstDash val="solid"/>
                </a:ln>
              </a:rPr>
              <a:t>Service</a:t>
            </a:r>
          </a:p>
          <a:p>
            <a:pPr algn="ctr" eaLnBrk="1" hangingPunct="1">
              <a:defRPr/>
            </a:pPr>
            <a:r>
              <a:rPr lang="en-GB" sz="1400" dirty="0">
                <a:ln w="12700">
                  <a:solidFill>
                    <a:schemeClr val="tx2">
                      <a:satMod val="155000"/>
                    </a:schemeClr>
                  </a:solidFill>
                  <a:prstDash val="solid"/>
                </a:ln>
              </a:rPr>
              <a:t>Drive through</a:t>
            </a:r>
          </a:p>
          <a:p>
            <a:pPr algn="ctr" eaLnBrk="1" hangingPunct="1">
              <a:defRPr/>
            </a:pPr>
            <a:r>
              <a:rPr lang="en-GB" sz="1400" dirty="0">
                <a:ln w="12700">
                  <a:solidFill>
                    <a:schemeClr val="tx2">
                      <a:satMod val="155000"/>
                    </a:schemeClr>
                  </a:solidFill>
                  <a:prstDash val="solid"/>
                </a:ln>
              </a:rPr>
              <a:t>Table service</a:t>
            </a:r>
          </a:p>
          <a:p>
            <a:pPr algn="ctr" eaLnBrk="1" hangingPunct="1">
              <a:defRPr/>
            </a:pPr>
            <a:endParaRPr lang="en-GB" sz="1400" dirty="0">
              <a:ln w="12700">
                <a:solidFill>
                  <a:schemeClr val="tx2">
                    <a:satMod val="155000"/>
                  </a:schemeClr>
                </a:solidFill>
                <a:prstDash val="solid"/>
              </a:ln>
            </a:endParaRPr>
          </a:p>
        </p:txBody>
      </p:sp>
      <p:sp>
        <p:nvSpPr>
          <p:cNvPr id="4" name="Rectangle 3">
            <a:extLst>
              <a:ext uri="{FF2B5EF4-FFF2-40B4-BE49-F238E27FC236}">
                <a16:creationId xmlns:a16="http://schemas.microsoft.com/office/drawing/2014/main" id="{CA8CAAED-288A-418E-8857-E0DAADB62FD3}"/>
              </a:ext>
            </a:extLst>
          </p:cNvPr>
          <p:cNvSpPr/>
          <p:nvPr/>
        </p:nvSpPr>
        <p:spPr bwMode="auto">
          <a:xfrm>
            <a:off x="2241177" y="4392705"/>
            <a:ext cx="3086186" cy="1810869"/>
          </a:xfrm>
          <a:prstGeom prst="rect">
            <a:avLst/>
          </a:prstGeom>
          <a:solidFill>
            <a:schemeClr val="tx2">
              <a:lumMod val="20000"/>
              <a:lumOff val="80000"/>
            </a:schemeClr>
          </a:solidFill>
          <a:ln w="9525" cap="flat" cmpd="sng" algn="ctr">
            <a:solidFill>
              <a:schemeClr val="tx1"/>
            </a:solidFill>
            <a:prstDash val="solid"/>
            <a:round/>
            <a:headEnd type="none" w="med" len="med"/>
            <a:tailEnd type="none" w="med" len="med"/>
          </a:ln>
          <a:effectLst/>
        </p:spPr>
        <p:txBody>
          <a:bodyPr anchor="ctr"/>
          <a:lstStyle/>
          <a:p>
            <a:pPr algn="ctr" eaLnBrk="1" hangingPunct="1">
              <a:defRPr/>
            </a:pPr>
            <a:r>
              <a:rPr lang="en-GB" sz="2000" dirty="0">
                <a:ln w="12700">
                  <a:solidFill>
                    <a:schemeClr val="tx2">
                      <a:satMod val="155000"/>
                    </a:schemeClr>
                  </a:solidFill>
                  <a:prstDash val="solid"/>
                </a:ln>
              </a:rPr>
              <a:t>Market Development </a:t>
            </a:r>
          </a:p>
          <a:p>
            <a:pPr algn="ctr" eaLnBrk="1" hangingPunct="1">
              <a:defRPr/>
            </a:pPr>
            <a:r>
              <a:rPr lang="en-GB" sz="1400" dirty="0">
                <a:ln w="12700">
                  <a:solidFill>
                    <a:schemeClr val="tx2">
                      <a:satMod val="155000"/>
                    </a:schemeClr>
                  </a:solidFill>
                  <a:prstDash val="solid"/>
                </a:ln>
              </a:rPr>
              <a:t>Operating in 121 countries</a:t>
            </a:r>
            <a:endParaRPr lang="en-GB" sz="2000" dirty="0"/>
          </a:p>
        </p:txBody>
      </p:sp>
      <p:sp>
        <p:nvSpPr>
          <p:cNvPr id="5" name="Rectangle 4">
            <a:extLst>
              <a:ext uri="{FF2B5EF4-FFF2-40B4-BE49-F238E27FC236}">
                <a16:creationId xmlns:a16="http://schemas.microsoft.com/office/drawing/2014/main" id="{4E8AD02A-D5F3-491F-AF0E-2BDF478D15B9}"/>
              </a:ext>
            </a:extLst>
          </p:cNvPr>
          <p:cNvSpPr/>
          <p:nvPr/>
        </p:nvSpPr>
        <p:spPr bwMode="auto">
          <a:xfrm>
            <a:off x="5327361" y="4392706"/>
            <a:ext cx="3673203" cy="1810869"/>
          </a:xfrm>
          <a:prstGeom prst="rect">
            <a:avLst/>
          </a:prstGeom>
          <a:solidFill>
            <a:schemeClr val="tx2">
              <a:lumMod val="20000"/>
              <a:lumOff val="80000"/>
            </a:schemeClr>
          </a:solidFill>
          <a:ln w="9525" cap="flat" cmpd="sng" algn="ctr">
            <a:solidFill>
              <a:schemeClr val="tx1"/>
            </a:solidFill>
            <a:prstDash val="solid"/>
            <a:round/>
            <a:headEnd type="none" w="med" len="med"/>
            <a:tailEnd type="none" w="med" len="med"/>
          </a:ln>
          <a:effectLst/>
        </p:spPr>
        <p:txBody>
          <a:bodyPr anchor="ctr"/>
          <a:lstStyle/>
          <a:p>
            <a:pPr algn="ctr" eaLnBrk="1" hangingPunct="1">
              <a:defRPr/>
            </a:pPr>
            <a:r>
              <a:rPr lang="en-GB" sz="2000" dirty="0">
                <a:ln w="12700">
                  <a:solidFill>
                    <a:schemeClr val="tx2">
                      <a:satMod val="155000"/>
                    </a:schemeClr>
                  </a:solidFill>
                  <a:prstDash val="solid"/>
                </a:ln>
              </a:rPr>
              <a:t>Diversification</a:t>
            </a:r>
          </a:p>
          <a:p>
            <a:pPr algn="ctr" eaLnBrk="1" hangingPunct="1">
              <a:defRPr/>
            </a:pPr>
            <a:r>
              <a:rPr lang="en-GB" sz="1400" dirty="0" err="1">
                <a:ln w="12700">
                  <a:solidFill>
                    <a:schemeClr val="tx2">
                      <a:satMod val="155000"/>
                    </a:schemeClr>
                  </a:solidFill>
                  <a:prstDash val="solid"/>
                </a:ln>
              </a:rPr>
              <a:t>Mccafe</a:t>
            </a:r>
            <a:r>
              <a:rPr lang="en-GB" sz="1400" dirty="0">
                <a:ln w="12700">
                  <a:solidFill>
                    <a:schemeClr val="tx2">
                      <a:satMod val="155000"/>
                    </a:schemeClr>
                  </a:solidFill>
                  <a:prstDash val="solid"/>
                </a:ln>
              </a:rPr>
              <a:t> </a:t>
            </a:r>
          </a:p>
        </p:txBody>
      </p:sp>
      <p:sp>
        <p:nvSpPr>
          <p:cNvPr id="6" name="Rectangle 5">
            <a:extLst>
              <a:ext uri="{FF2B5EF4-FFF2-40B4-BE49-F238E27FC236}">
                <a16:creationId xmlns:a16="http://schemas.microsoft.com/office/drawing/2014/main" id="{BECF98D3-3A62-4619-98F3-8C267B2A8835}"/>
              </a:ext>
            </a:extLst>
          </p:cNvPr>
          <p:cNvSpPr/>
          <p:nvPr/>
        </p:nvSpPr>
        <p:spPr bwMode="auto">
          <a:xfrm>
            <a:off x="5360643" y="2480559"/>
            <a:ext cx="3639921" cy="1912147"/>
          </a:xfrm>
          <a:prstGeom prst="rect">
            <a:avLst/>
          </a:prstGeom>
          <a:solidFill>
            <a:schemeClr val="tx2">
              <a:lumMod val="20000"/>
              <a:lumOff val="80000"/>
            </a:schemeClr>
          </a:solidFill>
          <a:ln w="9525" cap="flat" cmpd="sng" algn="ctr">
            <a:solidFill>
              <a:schemeClr val="tx1"/>
            </a:solidFill>
            <a:prstDash val="solid"/>
            <a:round/>
            <a:headEnd type="none" w="med" len="med"/>
            <a:tailEnd type="none" w="med" len="med"/>
          </a:ln>
          <a:effectLst/>
        </p:spPr>
        <p:txBody>
          <a:bodyPr anchor="ctr"/>
          <a:lstStyle/>
          <a:p>
            <a:pPr algn="ctr" eaLnBrk="1" hangingPunct="1">
              <a:defRPr/>
            </a:pPr>
            <a:endParaRPr lang="en-GB" sz="2000" dirty="0">
              <a:ln w="12700">
                <a:solidFill>
                  <a:schemeClr val="tx2">
                    <a:satMod val="155000"/>
                  </a:schemeClr>
                </a:solidFill>
                <a:prstDash val="solid"/>
              </a:ln>
              <a:effectLst>
                <a:outerShdw blurRad="41275" dist="20320" dir="1800000" algn="tl" rotWithShape="0">
                  <a:srgbClr val="000000">
                    <a:alpha val="40000"/>
                  </a:srgbClr>
                </a:outerShdw>
              </a:effectLst>
            </a:endParaRPr>
          </a:p>
          <a:p>
            <a:pPr algn="ctr" eaLnBrk="1" hangingPunct="1">
              <a:defRPr/>
            </a:pPr>
            <a:r>
              <a:rPr lang="en-GB" sz="2000" dirty="0">
                <a:ln w="12700">
                  <a:solidFill>
                    <a:schemeClr val="tx2">
                      <a:satMod val="155000"/>
                    </a:schemeClr>
                  </a:solidFill>
                  <a:prstDash val="solid"/>
                </a:ln>
                <a:effectLst>
                  <a:outerShdw blurRad="41275" dist="20320" dir="1800000" algn="tl" rotWithShape="0">
                    <a:srgbClr val="000000">
                      <a:alpha val="40000"/>
                    </a:srgbClr>
                  </a:outerShdw>
                </a:effectLst>
              </a:rPr>
              <a:t>Product Development</a:t>
            </a:r>
          </a:p>
          <a:p>
            <a:pPr algn="ctr" eaLnBrk="1" hangingPunct="1">
              <a:defRPr/>
            </a:pPr>
            <a:r>
              <a:rPr lang="en-GB" sz="1400" dirty="0" err="1">
                <a:ln w="12700">
                  <a:solidFill>
                    <a:schemeClr val="tx2">
                      <a:satMod val="155000"/>
                    </a:schemeClr>
                  </a:solidFill>
                  <a:prstDash val="solid"/>
                </a:ln>
              </a:rPr>
              <a:t>McPizza</a:t>
            </a:r>
            <a:endParaRPr lang="en-GB" sz="1400" dirty="0">
              <a:ln w="12700">
                <a:solidFill>
                  <a:schemeClr val="tx2">
                    <a:satMod val="155000"/>
                  </a:schemeClr>
                </a:solidFill>
                <a:prstDash val="solid"/>
              </a:ln>
            </a:endParaRPr>
          </a:p>
          <a:p>
            <a:pPr algn="ctr" eaLnBrk="1" hangingPunct="1">
              <a:defRPr/>
            </a:pPr>
            <a:r>
              <a:rPr lang="en-GB" sz="1400" dirty="0" err="1">
                <a:ln w="12700">
                  <a:solidFill>
                    <a:schemeClr val="tx2">
                      <a:satMod val="155000"/>
                    </a:schemeClr>
                  </a:solidFill>
                  <a:prstDash val="solid"/>
                </a:ln>
              </a:rPr>
              <a:t>McAloo</a:t>
            </a:r>
            <a:endParaRPr lang="en-GB" sz="1400" dirty="0">
              <a:ln w="12700">
                <a:solidFill>
                  <a:schemeClr val="tx2">
                    <a:satMod val="155000"/>
                  </a:schemeClr>
                </a:solidFill>
                <a:prstDash val="solid"/>
              </a:ln>
            </a:endParaRPr>
          </a:p>
          <a:p>
            <a:pPr algn="ctr" eaLnBrk="1" hangingPunct="1">
              <a:defRPr/>
            </a:pPr>
            <a:r>
              <a:rPr lang="en-GB" sz="1400" dirty="0">
                <a:ln w="12700">
                  <a:solidFill>
                    <a:schemeClr val="tx2">
                      <a:satMod val="155000"/>
                    </a:schemeClr>
                  </a:solidFill>
                  <a:prstDash val="solid"/>
                </a:ln>
              </a:rPr>
              <a:t>Masala Grill</a:t>
            </a:r>
          </a:p>
          <a:p>
            <a:pPr algn="ctr" eaLnBrk="1" hangingPunct="1">
              <a:defRPr/>
            </a:pPr>
            <a:r>
              <a:rPr lang="en-GB" sz="2000" dirty="0">
                <a:ln w="12700">
                  <a:solidFill>
                    <a:schemeClr val="tx2">
                      <a:satMod val="155000"/>
                    </a:schemeClr>
                  </a:solidFill>
                  <a:prstDash val="solid"/>
                </a:ln>
                <a:effectLst>
                  <a:outerShdw blurRad="41275" dist="20320" dir="1800000" algn="tl" rotWithShape="0">
                    <a:srgbClr val="000000">
                      <a:alpha val="40000"/>
                    </a:srgbClr>
                  </a:outerShdw>
                </a:effectLst>
              </a:rPr>
              <a:t> </a:t>
            </a:r>
          </a:p>
          <a:p>
            <a:pPr algn="ctr" eaLnBrk="1" hangingPunct="1">
              <a:defRPr/>
            </a:pPr>
            <a:endParaRPr lang="en-GB" sz="2000" dirty="0"/>
          </a:p>
        </p:txBody>
      </p:sp>
      <p:sp>
        <p:nvSpPr>
          <p:cNvPr id="45063" name="TextBox 6">
            <a:extLst>
              <a:ext uri="{FF2B5EF4-FFF2-40B4-BE49-F238E27FC236}">
                <a16:creationId xmlns:a16="http://schemas.microsoft.com/office/drawing/2014/main" id="{3AB779EA-5854-4F1C-8133-BD39A4D3F6DB}"/>
              </a:ext>
            </a:extLst>
          </p:cNvPr>
          <p:cNvSpPr txBox="1">
            <a:spLocks noChangeArrowheads="1"/>
          </p:cNvSpPr>
          <p:nvPr/>
        </p:nvSpPr>
        <p:spPr bwMode="auto">
          <a:xfrm rot="16200000">
            <a:off x="756330" y="2940933"/>
            <a:ext cx="1566863"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GB" altLang="en-US" sz="1800" b="1" dirty="0"/>
              <a:t>Existing Markets </a:t>
            </a:r>
          </a:p>
        </p:txBody>
      </p:sp>
      <p:sp>
        <p:nvSpPr>
          <p:cNvPr id="45064" name="TextBox 7">
            <a:extLst>
              <a:ext uri="{FF2B5EF4-FFF2-40B4-BE49-F238E27FC236}">
                <a16:creationId xmlns:a16="http://schemas.microsoft.com/office/drawing/2014/main" id="{D3FDC70E-3E54-4762-A848-36BC5144CA2C}"/>
              </a:ext>
            </a:extLst>
          </p:cNvPr>
          <p:cNvSpPr txBox="1">
            <a:spLocks noChangeArrowheads="1"/>
          </p:cNvSpPr>
          <p:nvPr/>
        </p:nvSpPr>
        <p:spPr bwMode="auto">
          <a:xfrm>
            <a:off x="2661909" y="1926559"/>
            <a:ext cx="2418339"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GB" altLang="en-US" sz="1800" b="1" dirty="0"/>
              <a:t>Existing Products </a:t>
            </a:r>
          </a:p>
        </p:txBody>
      </p:sp>
      <p:sp>
        <p:nvSpPr>
          <p:cNvPr id="45065" name="TextBox 8">
            <a:extLst>
              <a:ext uri="{FF2B5EF4-FFF2-40B4-BE49-F238E27FC236}">
                <a16:creationId xmlns:a16="http://schemas.microsoft.com/office/drawing/2014/main" id="{E49B056F-EB62-413D-B9C7-75D2ED3B6C13}"/>
              </a:ext>
            </a:extLst>
          </p:cNvPr>
          <p:cNvSpPr txBox="1">
            <a:spLocks noChangeArrowheads="1"/>
          </p:cNvSpPr>
          <p:nvPr/>
        </p:nvSpPr>
        <p:spPr bwMode="auto">
          <a:xfrm>
            <a:off x="6525761" y="2111225"/>
            <a:ext cx="2256156"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GB" altLang="en-US" sz="1800" b="1" dirty="0"/>
              <a:t>New Products </a:t>
            </a:r>
          </a:p>
        </p:txBody>
      </p:sp>
      <p:sp>
        <p:nvSpPr>
          <p:cNvPr id="45066" name="TextBox 9">
            <a:extLst>
              <a:ext uri="{FF2B5EF4-FFF2-40B4-BE49-F238E27FC236}">
                <a16:creationId xmlns:a16="http://schemas.microsoft.com/office/drawing/2014/main" id="{F474AD8E-16BE-492B-AA19-6CC6F24276AC}"/>
              </a:ext>
            </a:extLst>
          </p:cNvPr>
          <p:cNvSpPr txBox="1">
            <a:spLocks noChangeArrowheads="1"/>
          </p:cNvSpPr>
          <p:nvPr/>
        </p:nvSpPr>
        <p:spPr bwMode="auto">
          <a:xfrm rot="16200000">
            <a:off x="842924" y="4710203"/>
            <a:ext cx="1281112"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GB" altLang="en-US" sz="1800" b="1" dirty="0"/>
              <a:t>New Markets </a:t>
            </a:r>
          </a:p>
        </p:txBody>
      </p:sp>
      <p:pic>
        <p:nvPicPr>
          <p:cNvPr id="45067" name="Picture 1">
            <a:extLst>
              <a:ext uri="{FF2B5EF4-FFF2-40B4-BE49-F238E27FC236}">
                <a16:creationId xmlns:a16="http://schemas.microsoft.com/office/drawing/2014/main" id="{35561424-D2FF-45CF-A193-AAF20C58DF6F}"/>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491663" y="324228"/>
            <a:ext cx="2457450" cy="1857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1217" y="365760"/>
            <a:ext cx="10233295" cy="947885"/>
          </a:xfrm>
        </p:spPr>
        <p:txBody>
          <a:bodyPr/>
          <a:lstStyle/>
          <a:p>
            <a:r>
              <a:rPr lang="en-GB" b="1">
                <a:latin typeface="Calibri" panose="020F0502020204030204" pitchFamily="34" charset="0"/>
                <a:cs typeface="Calibri" panose="020F0502020204030204" pitchFamily="34" charset="0"/>
              </a:rPr>
              <a:t>Marketing Programmes (Tactics</a:t>
            </a:r>
            <a:r>
              <a:rPr lang="en-GB">
                <a:latin typeface="Calibri" panose="020F0502020204030204" pitchFamily="34" charset="0"/>
                <a:cs typeface="Calibri" panose="020F0502020204030204" pitchFamily="34" charset="0"/>
              </a:rPr>
              <a:t>)</a:t>
            </a:r>
            <a:endParaRPr lang="en-GB" dirty="0">
              <a:latin typeface="Calibri" panose="020F0502020204030204" pitchFamily="34" charset="0"/>
              <a:cs typeface="Calibri" panose="020F0502020204030204" pitchFamily="34" charset="0"/>
            </a:endParaRPr>
          </a:p>
        </p:txBody>
      </p:sp>
      <p:graphicFrame>
        <p:nvGraphicFramePr>
          <p:cNvPr id="7" name="Content Placeholder 2">
            <a:extLst>
              <a:ext uri="{FF2B5EF4-FFF2-40B4-BE49-F238E27FC236}">
                <a16:creationId xmlns:a16="http://schemas.microsoft.com/office/drawing/2014/main" id="{B5A17BB7-BCDC-D102-D81D-AF9C4B1C59D3}"/>
              </a:ext>
            </a:extLst>
          </p:cNvPr>
          <p:cNvGraphicFramePr>
            <a:graphicFrameLocks noGrp="1"/>
          </p:cNvGraphicFramePr>
          <p:nvPr>
            <p:ph idx="1"/>
            <p:extLst>
              <p:ext uri="{D42A27DB-BD31-4B8C-83A1-F6EECF244321}">
                <p14:modId xmlns:p14="http://schemas.microsoft.com/office/powerpoint/2010/main" val="3514906787"/>
              </p:ext>
            </p:extLst>
          </p:nvPr>
        </p:nvGraphicFramePr>
        <p:xfrm>
          <a:off x="721217" y="1736035"/>
          <a:ext cx="10233295" cy="4574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4938031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F874C5-55F0-4937-9F1B-783A6C4C78C7}"/>
              </a:ext>
            </a:extLst>
          </p:cNvPr>
          <p:cNvSpPr>
            <a:spLocks noGrp="1"/>
          </p:cNvSpPr>
          <p:nvPr>
            <p:ph type="title"/>
          </p:nvPr>
        </p:nvSpPr>
        <p:spPr/>
        <p:txBody>
          <a:bodyPr>
            <a:normAutofit/>
          </a:bodyPr>
          <a:lstStyle/>
          <a:p>
            <a:r>
              <a:rPr lang="en-GB" sz="6000" b="1" dirty="0"/>
              <a:t>1c. Marketing control</a:t>
            </a:r>
          </a:p>
        </p:txBody>
      </p:sp>
      <p:sp>
        <p:nvSpPr>
          <p:cNvPr id="3" name="Rounded Rectangular Callout 3">
            <a:extLst>
              <a:ext uri="{FF2B5EF4-FFF2-40B4-BE49-F238E27FC236}">
                <a16:creationId xmlns:a16="http://schemas.microsoft.com/office/drawing/2014/main" id="{A71DF613-C822-48A6-BAEC-BE49D3B49E27}"/>
              </a:ext>
            </a:extLst>
          </p:cNvPr>
          <p:cNvSpPr/>
          <p:nvPr/>
        </p:nvSpPr>
        <p:spPr>
          <a:xfrm>
            <a:off x="3903785" y="1980468"/>
            <a:ext cx="8015470" cy="4186483"/>
          </a:xfrm>
          <a:prstGeom prst="wedgeRoundRectCallout">
            <a:avLst>
              <a:gd name="adj1" fmla="val 48073"/>
              <a:gd name="adj2" fmla="val 60604"/>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4000" dirty="0">
                <a:solidFill>
                  <a:schemeClr val="tx1"/>
                </a:solidFill>
              </a:rPr>
              <a:t>The process of measuring and evaluating the results of marketing strategies and plans and taking corrective action to ensure that objectives are achieved.</a:t>
            </a:r>
          </a:p>
          <a:p>
            <a:pPr algn="ctr">
              <a:defRPr/>
            </a:pPr>
            <a:r>
              <a:rPr lang="en-GB" sz="2800" dirty="0">
                <a:solidFill>
                  <a:schemeClr val="tx1"/>
                </a:solidFill>
              </a:rPr>
              <a:t>(</a:t>
            </a:r>
            <a:r>
              <a:rPr lang="en-GB" sz="2800" dirty="0" err="1">
                <a:solidFill>
                  <a:schemeClr val="tx1"/>
                </a:solidFill>
              </a:rPr>
              <a:t>Kotler</a:t>
            </a:r>
            <a:r>
              <a:rPr lang="en-GB" sz="2800" dirty="0">
                <a:solidFill>
                  <a:schemeClr val="tx1"/>
                </a:solidFill>
              </a:rPr>
              <a:t> &amp; Armstrong, 2009:81)</a:t>
            </a:r>
            <a:endParaRPr lang="en-GB" sz="2400" dirty="0">
              <a:solidFill>
                <a:schemeClr val="tx1"/>
              </a:solidFill>
            </a:endParaRPr>
          </a:p>
        </p:txBody>
      </p:sp>
      <p:sp>
        <p:nvSpPr>
          <p:cNvPr id="5" name="TextBox 4">
            <a:extLst>
              <a:ext uri="{FF2B5EF4-FFF2-40B4-BE49-F238E27FC236}">
                <a16:creationId xmlns:a16="http://schemas.microsoft.com/office/drawing/2014/main" id="{638A85C3-B96C-4647-B906-3B0E4111BBA0}"/>
              </a:ext>
            </a:extLst>
          </p:cNvPr>
          <p:cNvSpPr txBox="1"/>
          <p:nvPr/>
        </p:nvSpPr>
        <p:spPr>
          <a:xfrm>
            <a:off x="545123" y="2444262"/>
            <a:ext cx="3613822" cy="2308324"/>
          </a:xfrm>
          <a:prstGeom prst="rect">
            <a:avLst/>
          </a:prstGeom>
          <a:noFill/>
        </p:spPr>
        <p:txBody>
          <a:bodyPr wrap="square" rtlCol="0">
            <a:spAutoFit/>
          </a:bodyPr>
          <a:lstStyle/>
          <a:p>
            <a:r>
              <a:rPr lang="en-GB" sz="4800" dirty="0"/>
              <a:t>What is marketing control?</a:t>
            </a:r>
          </a:p>
        </p:txBody>
      </p:sp>
    </p:spTree>
    <p:extLst>
      <p:ext uri="{BB962C8B-B14F-4D97-AF65-F5344CB8AC3E}">
        <p14:creationId xmlns:p14="http://schemas.microsoft.com/office/powerpoint/2010/main" val="36856462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Title 1">
            <a:extLst>
              <a:ext uri="{FF2B5EF4-FFF2-40B4-BE49-F238E27FC236}">
                <a16:creationId xmlns:a16="http://schemas.microsoft.com/office/drawing/2014/main" id="{101CE5B7-6F6E-4675-94E0-C9D643CA8FDF}"/>
              </a:ext>
            </a:extLst>
          </p:cNvPr>
          <p:cNvSpPr>
            <a:spLocks noGrp="1"/>
          </p:cNvSpPr>
          <p:nvPr>
            <p:ph type="title"/>
          </p:nvPr>
        </p:nvSpPr>
        <p:spPr>
          <a:xfrm>
            <a:off x="377581" y="823058"/>
            <a:ext cx="10949964" cy="928688"/>
          </a:xfrm>
        </p:spPr>
        <p:txBody>
          <a:bodyPr>
            <a:noAutofit/>
          </a:bodyPr>
          <a:lstStyle/>
          <a:p>
            <a:r>
              <a:rPr lang="en-GB" sz="5400" b="1" dirty="0"/>
              <a:t>1c. Marketing control:</a:t>
            </a:r>
            <a:br>
              <a:rPr lang="en-GB" sz="5400" b="1" dirty="0"/>
            </a:br>
            <a:r>
              <a:rPr lang="en-GB" altLang="en-US" sz="5400" dirty="0"/>
              <a:t>Measurement against objectives</a:t>
            </a:r>
          </a:p>
        </p:txBody>
      </p:sp>
      <p:sp>
        <p:nvSpPr>
          <p:cNvPr id="56323" name="Content Placeholder 2">
            <a:extLst>
              <a:ext uri="{FF2B5EF4-FFF2-40B4-BE49-F238E27FC236}">
                <a16:creationId xmlns:a16="http://schemas.microsoft.com/office/drawing/2014/main" id="{33957EA8-F438-4AF3-A05D-514AAEADE265}"/>
              </a:ext>
            </a:extLst>
          </p:cNvPr>
          <p:cNvSpPr>
            <a:spLocks noGrp="1"/>
          </p:cNvSpPr>
          <p:nvPr>
            <p:ph idx="1"/>
          </p:nvPr>
        </p:nvSpPr>
        <p:spPr>
          <a:xfrm>
            <a:off x="377581" y="2092569"/>
            <a:ext cx="12010292" cy="4114800"/>
          </a:xfrm>
        </p:spPr>
        <p:txBody>
          <a:bodyPr>
            <a:normAutofit fontScale="92500" lnSpcReduction="20000"/>
          </a:bodyPr>
          <a:lstStyle/>
          <a:p>
            <a:r>
              <a:rPr lang="en-GB" altLang="en-US" sz="3600" b="1" dirty="0">
                <a:solidFill>
                  <a:schemeClr val="tx1"/>
                </a:solidFill>
              </a:rPr>
              <a:t>Activity: How can you ensure you are able to measure success against objectives?</a:t>
            </a:r>
          </a:p>
          <a:p>
            <a:r>
              <a:rPr lang="en-GB" altLang="en-US" sz="3600" dirty="0">
                <a:solidFill>
                  <a:schemeClr val="tx1"/>
                </a:solidFill>
              </a:rPr>
              <a:t>S</a:t>
            </a:r>
            <a:r>
              <a:rPr lang="en-GB" altLang="en-US" sz="3600" i="1" dirty="0">
                <a:solidFill>
                  <a:schemeClr val="tx1"/>
                </a:solidFill>
              </a:rPr>
              <a:t>M</a:t>
            </a:r>
            <a:r>
              <a:rPr lang="en-GB" altLang="en-US" sz="3600" dirty="0">
                <a:solidFill>
                  <a:schemeClr val="tx1"/>
                </a:solidFill>
              </a:rPr>
              <a:t>ART objectives should always be </a:t>
            </a:r>
            <a:r>
              <a:rPr lang="en-GB" altLang="en-US" sz="3600" i="1" dirty="0">
                <a:solidFill>
                  <a:schemeClr val="tx1"/>
                </a:solidFill>
              </a:rPr>
              <a:t>Measurable</a:t>
            </a:r>
          </a:p>
          <a:p>
            <a:r>
              <a:rPr lang="en-GB" altLang="en-US" sz="3600" dirty="0">
                <a:solidFill>
                  <a:schemeClr val="tx1"/>
                </a:solidFill>
              </a:rPr>
              <a:t>Always consider what measurement techniques you will use </a:t>
            </a:r>
            <a:r>
              <a:rPr lang="en-GB" altLang="en-US" sz="3600" u="sng" dirty="0">
                <a:solidFill>
                  <a:schemeClr val="tx1"/>
                </a:solidFill>
              </a:rPr>
              <a:t>when</a:t>
            </a:r>
            <a:r>
              <a:rPr lang="en-GB" altLang="en-US" sz="3600" dirty="0">
                <a:solidFill>
                  <a:schemeClr val="tx1"/>
                </a:solidFill>
              </a:rPr>
              <a:t> setting objectives – not an afterthought</a:t>
            </a:r>
          </a:p>
          <a:p>
            <a:r>
              <a:rPr lang="en-GB" altLang="en-US" sz="3600" b="1" dirty="0">
                <a:solidFill>
                  <a:schemeClr val="tx1"/>
                </a:solidFill>
              </a:rPr>
              <a:t>Activity: What else should you consider when considering measurement techniques?</a:t>
            </a:r>
          </a:p>
          <a:p>
            <a:r>
              <a:rPr lang="en-GB" altLang="en-US" sz="3600" dirty="0">
                <a:solidFill>
                  <a:schemeClr val="tx1"/>
                </a:solidFill>
              </a:rPr>
              <a:t>How you will correct the plan if objectives are not being met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632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632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632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632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632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632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Title 1">
            <a:extLst>
              <a:ext uri="{FF2B5EF4-FFF2-40B4-BE49-F238E27FC236}">
                <a16:creationId xmlns:a16="http://schemas.microsoft.com/office/drawing/2014/main" id="{C4CFB74E-39AB-416B-9635-59A4CEB4DDA1}"/>
              </a:ext>
            </a:extLst>
          </p:cNvPr>
          <p:cNvSpPr>
            <a:spLocks noGrp="1"/>
          </p:cNvSpPr>
          <p:nvPr>
            <p:ph type="title"/>
          </p:nvPr>
        </p:nvSpPr>
        <p:spPr>
          <a:xfrm>
            <a:off x="561489" y="752720"/>
            <a:ext cx="8501063" cy="928688"/>
          </a:xfrm>
        </p:spPr>
        <p:txBody>
          <a:bodyPr>
            <a:noAutofit/>
          </a:bodyPr>
          <a:lstStyle/>
          <a:p>
            <a:r>
              <a:rPr lang="en-GB" sz="5400" b="1" dirty="0"/>
              <a:t>1c. Marketing control:</a:t>
            </a:r>
            <a:br>
              <a:rPr lang="en-GB" sz="5400" b="1" dirty="0"/>
            </a:br>
            <a:r>
              <a:rPr lang="en-GB" sz="5400" dirty="0"/>
              <a:t>Measurement m</a:t>
            </a:r>
            <a:r>
              <a:rPr lang="en-GB" altLang="en-US" sz="5400" dirty="0"/>
              <a:t>etrics</a:t>
            </a:r>
          </a:p>
        </p:txBody>
      </p:sp>
      <p:sp>
        <p:nvSpPr>
          <p:cNvPr id="58371" name="Content Placeholder 2">
            <a:extLst>
              <a:ext uri="{FF2B5EF4-FFF2-40B4-BE49-F238E27FC236}">
                <a16:creationId xmlns:a16="http://schemas.microsoft.com/office/drawing/2014/main" id="{90509565-2F5F-406B-9D0C-2B8AEC73A83B}"/>
              </a:ext>
            </a:extLst>
          </p:cNvPr>
          <p:cNvSpPr>
            <a:spLocks noGrp="1"/>
          </p:cNvSpPr>
          <p:nvPr>
            <p:ph sz="half" idx="1"/>
          </p:nvPr>
        </p:nvSpPr>
        <p:spPr>
          <a:xfrm>
            <a:off x="5006972" y="2191986"/>
            <a:ext cx="6834555" cy="4296737"/>
          </a:xfrm>
        </p:spPr>
        <p:txBody>
          <a:bodyPr numCol="2">
            <a:normAutofit fontScale="85000" lnSpcReduction="10000"/>
          </a:bodyPr>
          <a:lstStyle/>
          <a:p>
            <a:r>
              <a:rPr lang="en-GB" altLang="en-US" sz="4100" dirty="0">
                <a:solidFill>
                  <a:schemeClr val="tx1"/>
                </a:solidFill>
              </a:rPr>
              <a:t>Brand awareness</a:t>
            </a:r>
          </a:p>
          <a:p>
            <a:r>
              <a:rPr lang="en-GB" altLang="en-US" sz="4100" dirty="0">
                <a:solidFill>
                  <a:schemeClr val="tx1"/>
                </a:solidFill>
              </a:rPr>
              <a:t>Cost per lead</a:t>
            </a:r>
          </a:p>
          <a:p>
            <a:r>
              <a:rPr lang="en-GB" altLang="en-US" sz="4100" dirty="0">
                <a:solidFill>
                  <a:schemeClr val="tx1"/>
                </a:solidFill>
              </a:rPr>
              <a:t>Customer satisfaction</a:t>
            </a:r>
          </a:p>
          <a:p>
            <a:r>
              <a:rPr lang="en-GB" altLang="en-US" sz="4100" dirty="0">
                <a:solidFill>
                  <a:schemeClr val="tx1"/>
                </a:solidFill>
              </a:rPr>
              <a:t>Growth in customers</a:t>
            </a:r>
          </a:p>
          <a:p>
            <a:endParaRPr lang="en-GB" altLang="en-US" sz="4100" dirty="0">
              <a:solidFill>
                <a:schemeClr val="tx1"/>
              </a:solidFill>
            </a:endParaRPr>
          </a:p>
          <a:p>
            <a:r>
              <a:rPr lang="en-GB" altLang="en-US" sz="4100" dirty="0">
                <a:solidFill>
                  <a:schemeClr val="tx1"/>
                </a:solidFill>
              </a:rPr>
              <a:t>Orders: number average, total value</a:t>
            </a:r>
          </a:p>
          <a:p>
            <a:r>
              <a:rPr lang="en-GB" altLang="en-US" sz="4100" dirty="0">
                <a:solidFill>
                  <a:schemeClr val="tx1"/>
                </a:solidFill>
              </a:rPr>
              <a:t>Repurchase rate</a:t>
            </a:r>
          </a:p>
          <a:p>
            <a:r>
              <a:rPr lang="en-GB" altLang="en-US" sz="4100" dirty="0">
                <a:solidFill>
                  <a:schemeClr val="tx1"/>
                </a:solidFill>
              </a:rPr>
              <a:t>Share of customer</a:t>
            </a:r>
          </a:p>
          <a:p>
            <a:r>
              <a:rPr lang="en-GB" altLang="en-US" sz="4100" dirty="0">
                <a:solidFill>
                  <a:schemeClr val="tx1"/>
                </a:solidFill>
              </a:rPr>
              <a:t>Total marketing cost per order</a:t>
            </a:r>
          </a:p>
          <a:p>
            <a:endParaRPr lang="en-GB" altLang="en-US" dirty="0"/>
          </a:p>
        </p:txBody>
      </p:sp>
      <p:sp>
        <p:nvSpPr>
          <p:cNvPr id="58372" name="Content Placeholder 3">
            <a:extLst>
              <a:ext uri="{FF2B5EF4-FFF2-40B4-BE49-F238E27FC236}">
                <a16:creationId xmlns:a16="http://schemas.microsoft.com/office/drawing/2014/main" id="{78D859A1-2AE7-41BD-919F-FF7B416361BC}"/>
              </a:ext>
            </a:extLst>
          </p:cNvPr>
          <p:cNvSpPr>
            <a:spLocks noGrp="1"/>
          </p:cNvSpPr>
          <p:nvPr>
            <p:ph sz="half" idx="2"/>
          </p:nvPr>
        </p:nvSpPr>
        <p:spPr>
          <a:xfrm>
            <a:off x="350473" y="2740529"/>
            <a:ext cx="4239112" cy="3748194"/>
          </a:xfrm>
        </p:spPr>
        <p:txBody>
          <a:bodyPr>
            <a:normAutofit fontScale="85000" lnSpcReduction="10000"/>
          </a:bodyPr>
          <a:lstStyle/>
          <a:p>
            <a:r>
              <a:rPr lang="en-GB" altLang="en-US" sz="5700" dirty="0">
                <a:solidFill>
                  <a:schemeClr val="tx1"/>
                </a:solidFill>
              </a:rPr>
              <a:t>What are some of the key metrics for marketers?</a:t>
            </a:r>
          </a:p>
          <a:p>
            <a:pPr marL="0" indent="0">
              <a:buNone/>
            </a:pPr>
            <a:endParaRPr lang="en-GB" altLang="en-US" sz="5700" dirty="0">
              <a:solidFill>
                <a:schemeClr val="tx1"/>
              </a:solidFill>
            </a:endParaRPr>
          </a:p>
          <a:p>
            <a:endParaRPr lang="en-GB" alt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837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8371">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8371">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8371">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8371">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8371">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8371">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8371">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58371">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8371"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Title 1">
            <a:extLst>
              <a:ext uri="{FF2B5EF4-FFF2-40B4-BE49-F238E27FC236}">
                <a16:creationId xmlns:a16="http://schemas.microsoft.com/office/drawing/2014/main" id="{523C4A48-9097-48ED-BCE0-7A9761E8EBC2}"/>
              </a:ext>
            </a:extLst>
          </p:cNvPr>
          <p:cNvSpPr>
            <a:spLocks noGrp="1"/>
          </p:cNvSpPr>
          <p:nvPr>
            <p:ph type="title"/>
          </p:nvPr>
        </p:nvSpPr>
        <p:spPr>
          <a:xfrm>
            <a:off x="339237" y="817684"/>
            <a:ext cx="8429625" cy="928688"/>
          </a:xfrm>
        </p:spPr>
        <p:txBody>
          <a:bodyPr>
            <a:noAutofit/>
          </a:bodyPr>
          <a:lstStyle/>
          <a:p>
            <a:r>
              <a:rPr lang="en-GB" sz="5400" b="1" dirty="0"/>
              <a:t>1c. Marketing control: </a:t>
            </a:r>
            <a:br>
              <a:rPr lang="en-GB" sz="5400" b="1" dirty="0"/>
            </a:br>
            <a:r>
              <a:rPr lang="en-GB" altLang="en-US" sz="5400" dirty="0"/>
              <a:t>When to measure?</a:t>
            </a:r>
          </a:p>
        </p:txBody>
      </p:sp>
      <p:sp>
        <p:nvSpPr>
          <p:cNvPr id="59395" name="Content Placeholder 2">
            <a:extLst>
              <a:ext uri="{FF2B5EF4-FFF2-40B4-BE49-F238E27FC236}">
                <a16:creationId xmlns:a16="http://schemas.microsoft.com/office/drawing/2014/main" id="{79872015-6109-4784-BDE8-3D67848B3FBF}"/>
              </a:ext>
            </a:extLst>
          </p:cNvPr>
          <p:cNvSpPr>
            <a:spLocks noGrp="1"/>
          </p:cNvSpPr>
          <p:nvPr>
            <p:ph idx="1"/>
          </p:nvPr>
        </p:nvSpPr>
        <p:spPr>
          <a:xfrm>
            <a:off x="349623" y="1925516"/>
            <a:ext cx="11492753" cy="4114800"/>
          </a:xfrm>
        </p:spPr>
        <p:txBody>
          <a:bodyPr numCol="2">
            <a:noAutofit/>
          </a:bodyPr>
          <a:lstStyle/>
          <a:p>
            <a:r>
              <a:rPr lang="en-GB" altLang="en-US" sz="2800" b="1" dirty="0">
                <a:solidFill>
                  <a:schemeClr val="tx1"/>
                </a:solidFill>
              </a:rPr>
              <a:t>Before </a:t>
            </a:r>
          </a:p>
          <a:p>
            <a:pPr lvl="1"/>
            <a:r>
              <a:rPr lang="en-GB" altLang="en-US" sz="2800" dirty="0">
                <a:solidFill>
                  <a:schemeClr val="tx1"/>
                </a:solidFill>
              </a:rPr>
              <a:t>Context analysis (internal and external environments; customers, competitors, markets)</a:t>
            </a:r>
          </a:p>
          <a:p>
            <a:pPr lvl="1"/>
            <a:r>
              <a:rPr lang="en-GB" altLang="en-US" sz="2800" dirty="0">
                <a:solidFill>
                  <a:schemeClr val="tx1"/>
                </a:solidFill>
              </a:rPr>
              <a:t>Pre-testing of materials (e.g. advertisements)</a:t>
            </a:r>
          </a:p>
          <a:p>
            <a:r>
              <a:rPr lang="en-GB" altLang="en-US" sz="2800" b="1" dirty="0">
                <a:solidFill>
                  <a:schemeClr val="tx1"/>
                </a:solidFill>
              </a:rPr>
              <a:t>During:</a:t>
            </a:r>
          </a:p>
          <a:p>
            <a:pPr lvl="1"/>
            <a:r>
              <a:rPr lang="en-GB" altLang="en-US" sz="2800" dirty="0">
                <a:solidFill>
                  <a:schemeClr val="tx1"/>
                </a:solidFill>
              </a:rPr>
              <a:t>Feedback on campaigns, use to adjust messages and executions as the campaign progresses</a:t>
            </a:r>
          </a:p>
          <a:p>
            <a:r>
              <a:rPr lang="en-GB" altLang="en-US" sz="2800" b="1" dirty="0">
                <a:solidFill>
                  <a:schemeClr val="tx1"/>
                </a:solidFill>
              </a:rPr>
              <a:t>After</a:t>
            </a:r>
          </a:p>
          <a:p>
            <a:pPr lvl="1"/>
            <a:r>
              <a:rPr lang="en-GB" altLang="en-US" sz="2800" dirty="0">
                <a:solidFill>
                  <a:schemeClr val="tx1"/>
                </a:solidFill>
              </a:rPr>
              <a:t>Measure success against objectives</a:t>
            </a:r>
          </a:p>
          <a:p>
            <a:pPr lvl="1"/>
            <a:r>
              <a:rPr lang="en-GB" altLang="en-US" sz="2800" dirty="0">
                <a:solidFill>
                  <a:schemeClr val="tx1"/>
                </a:solidFill>
              </a:rPr>
              <a:t>What worked?  What didn’t? What can we do differently next time?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939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939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939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939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939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939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9395">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59395">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6578CD-3037-4C2D-BB67-613E5DD5DD6F}"/>
              </a:ext>
            </a:extLst>
          </p:cNvPr>
          <p:cNvSpPr>
            <a:spLocks noGrp="1"/>
          </p:cNvSpPr>
          <p:nvPr>
            <p:ph type="title"/>
          </p:nvPr>
        </p:nvSpPr>
        <p:spPr/>
        <p:txBody>
          <a:bodyPr>
            <a:normAutofit/>
          </a:bodyPr>
          <a:lstStyle/>
          <a:p>
            <a:r>
              <a:rPr lang="en-GB" sz="6000" b="1" dirty="0"/>
              <a:t>Summary</a:t>
            </a:r>
          </a:p>
        </p:txBody>
      </p:sp>
      <p:sp>
        <p:nvSpPr>
          <p:cNvPr id="3" name="Content Placeholder 2">
            <a:extLst>
              <a:ext uri="{FF2B5EF4-FFF2-40B4-BE49-F238E27FC236}">
                <a16:creationId xmlns:a16="http://schemas.microsoft.com/office/drawing/2014/main" id="{1B252751-EFFB-4F00-9ABE-7F04AB92D23D}"/>
              </a:ext>
            </a:extLst>
          </p:cNvPr>
          <p:cNvSpPr>
            <a:spLocks noGrp="1"/>
          </p:cNvSpPr>
          <p:nvPr>
            <p:ph idx="1"/>
          </p:nvPr>
        </p:nvSpPr>
        <p:spPr/>
        <p:txBody>
          <a:bodyPr>
            <a:noAutofit/>
          </a:bodyPr>
          <a:lstStyle/>
          <a:p>
            <a:pPr marL="0" indent="0">
              <a:buNone/>
            </a:pPr>
            <a:r>
              <a:rPr lang="en-GB" sz="4400" dirty="0"/>
              <a:t>1. </a:t>
            </a:r>
            <a:r>
              <a:rPr lang="en-GB" sz="4400" dirty="0">
                <a:solidFill>
                  <a:schemeClr val="tx1"/>
                </a:solidFill>
              </a:rPr>
              <a:t>Managing the marketing effort</a:t>
            </a:r>
          </a:p>
          <a:p>
            <a:pPr marL="292608" lvl="1" indent="0">
              <a:buNone/>
            </a:pPr>
            <a:r>
              <a:rPr lang="en-GB" sz="4400" dirty="0">
                <a:solidFill>
                  <a:schemeClr val="tx1"/>
                </a:solidFill>
              </a:rPr>
              <a:t>1a. Planning</a:t>
            </a:r>
          </a:p>
          <a:p>
            <a:pPr marL="292608" lvl="1" indent="0">
              <a:buNone/>
            </a:pPr>
            <a:r>
              <a:rPr lang="en-GB" sz="4400" dirty="0">
                <a:solidFill>
                  <a:schemeClr val="tx1"/>
                </a:solidFill>
              </a:rPr>
              <a:t>1b. Implementation</a:t>
            </a:r>
          </a:p>
          <a:p>
            <a:pPr marL="292608" lvl="1" indent="0">
              <a:buNone/>
            </a:pPr>
            <a:r>
              <a:rPr lang="en-GB" sz="4400" dirty="0">
                <a:solidFill>
                  <a:schemeClr val="tx1"/>
                </a:solidFill>
              </a:rPr>
              <a:t>1c. Control</a:t>
            </a:r>
          </a:p>
          <a:p>
            <a:pPr marL="0" indent="0">
              <a:buNone/>
            </a:pPr>
            <a:r>
              <a:rPr lang="en-GB" sz="4400" dirty="0">
                <a:solidFill>
                  <a:schemeClr val="tx1"/>
                </a:solidFill>
              </a:rPr>
              <a:t>2. Assignment questions</a:t>
            </a:r>
          </a:p>
        </p:txBody>
      </p:sp>
    </p:spTree>
    <p:extLst>
      <p:ext uri="{BB962C8B-B14F-4D97-AF65-F5344CB8AC3E}">
        <p14:creationId xmlns:p14="http://schemas.microsoft.com/office/powerpoint/2010/main" val="24695762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RetrospectVTI">
  <a:themeElements>
    <a:clrScheme name="AnalogousFromLightSeedRightStep">
      <a:dk1>
        <a:srgbClr val="000000"/>
      </a:dk1>
      <a:lt1>
        <a:srgbClr val="FFFFFF"/>
      </a:lt1>
      <a:dk2>
        <a:srgbClr val="412724"/>
      </a:dk2>
      <a:lt2>
        <a:srgbClr val="E2E8E3"/>
      </a:lt2>
      <a:accent1>
        <a:srgbClr val="E07CC8"/>
      </a:accent1>
      <a:accent2>
        <a:srgbClr val="D95F89"/>
      </a:accent2>
      <a:accent3>
        <a:srgbClr val="E0847C"/>
      </a:accent3>
      <a:accent4>
        <a:srgbClr val="D69453"/>
      </a:accent4>
      <a:accent5>
        <a:srgbClr val="ADA660"/>
      </a:accent5>
      <a:accent6>
        <a:srgbClr val="8EAE4C"/>
      </a:accent6>
      <a:hlink>
        <a:srgbClr val="568E64"/>
      </a:hlink>
      <a:folHlink>
        <a:srgbClr val="7F7F7F"/>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1263</Words>
  <Application>Microsoft Office PowerPoint</Application>
  <PresentationFormat>Widescreen</PresentationFormat>
  <Paragraphs>210</Paragraphs>
  <Slides>25</Slides>
  <Notes>9</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25</vt:i4>
      </vt:variant>
    </vt:vector>
  </HeadingPairs>
  <TitlesOfParts>
    <vt:vector size="30" baseType="lpstr">
      <vt:lpstr>Arial</vt:lpstr>
      <vt:lpstr>Calibri</vt:lpstr>
      <vt:lpstr>Calibri Light</vt:lpstr>
      <vt:lpstr>Comic Sans MS</vt:lpstr>
      <vt:lpstr>RetrospectVTI</vt:lpstr>
      <vt:lpstr>Marketing Fundamentals Week 10 </vt:lpstr>
      <vt:lpstr>Today</vt:lpstr>
      <vt:lpstr>1a. Marketing planning</vt:lpstr>
      <vt:lpstr>Managing the marketing effort</vt:lpstr>
      <vt:lpstr>1a. Marketing planning: Corporate mission/strategy </vt:lpstr>
      <vt:lpstr>SOSTAC Planning Model (P.R. Smith)</vt:lpstr>
      <vt:lpstr>P R Smith - SOSTAC</vt:lpstr>
      <vt:lpstr>Marketing Audit (Situation Analysis) </vt:lpstr>
      <vt:lpstr>SWOT Analysis</vt:lpstr>
      <vt:lpstr>1a. Marketing planning: Why do we need objectives?</vt:lpstr>
      <vt:lpstr>1a. Marketing planning: Setting objectives</vt:lpstr>
      <vt:lpstr>1a. Marketing planning: Organisational objectives</vt:lpstr>
      <vt:lpstr>1a. Marketing planning: Typical marketing objectives</vt:lpstr>
      <vt:lpstr>Class Task</vt:lpstr>
      <vt:lpstr>1b. Marketing implementation</vt:lpstr>
      <vt:lpstr>1b. Marketing implementation Strategic Choices: How will we get there?</vt:lpstr>
      <vt:lpstr>Porter’s generic strategy model</vt:lpstr>
      <vt:lpstr>PowerPoint Presentation</vt:lpstr>
      <vt:lpstr>PowerPoint Presentation</vt:lpstr>
      <vt:lpstr>Marketing Programmes (Tactics)</vt:lpstr>
      <vt:lpstr>1c. Marketing control</vt:lpstr>
      <vt:lpstr>1c. Marketing control: Measurement against objectives</vt:lpstr>
      <vt:lpstr>1c. Marketing control: Measurement metrics</vt:lpstr>
      <vt:lpstr>1c. Marketing control:  When to measure?</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Fundamentals Monday 16th November 2020</dc:title>
  <dc:creator>Rachel Cook</dc:creator>
  <cp:lastModifiedBy>Gwyneth Jones</cp:lastModifiedBy>
  <cp:revision>10</cp:revision>
  <dcterms:created xsi:type="dcterms:W3CDTF">2020-10-12T15:15:14Z</dcterms:created>
  <dcterms:modified xsi:type="dcterms:W3CDTF">2024-12-12T09:35:52Z</dcterms:modified>
</cp:coreProperties>
</file>