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24"/>
  </p:notesMasterIdLst>
  <p:sldIdLst>
    <p:sldId id="351" r:id="rId3"/>
    <p:sldId id="301" r:id="rId4"/>
    <p:sldId id="353" r:id="rId5"/>
    <p:sldId id="354" r:id="rId6"/>
    <p:sldId id="355" r:id="rId7"/>
    <p:sldId id="356" r:id="rId8"/>
    <p:sldId id="357" r:id="rId9"/>
    <p:sldId id="358" r:id="rId10"/>
    <p:sldId id="359" r:id="rId11"/>
    <p:sldId id="360" r:id="rId12"/>
    <p:sldId id="361" r:id="rId13"/>
    <p:sldId id="362" r:id="rId14"/>
    <p:sldId id="363" r:id="rId15"/>
    <p:sldId id="364" r:id="rId16"/>
    <p:sldId id="365" r:id="rId17"/>
    <p:sldId id="366" r:id="rId18"/>
    <p:sldId id="367" r:id="rId19"/>
    <p:sldId id="368" r:id="rId20"/>
    <p:sldId id="352" r:id="rId21"/>
    <p:sldId id="296" r:id="rId22"/>
    <p:sldId id="29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2" d="100"/>
          <a:sy n="112" d="100"/>
        </p:scale>
        <p:origin x="16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8954CF-B960-401E-AFDE-2232E6C67990}" type="datetimeFigureOut">
              <a:rPr lang="en-GB" smtClean="0"/>
              <a:t>12/05/2026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80B0C5-4D36-44AA-9515-145980F96946}" type="slidenum">
              <a:rPr lang="en-GB" smtClean="0"/>
              <a:t>‹#›</a:t>
            </a:fld>
            <a:endParaRPr lang="en-GB"/>
          </a:p>
        </p:txBody>
      </p:sp>
    </p:spTree>
    <p:extLst>
      <p:ext uri="{BB962C8B-B14F-4D97-AF65-F5344CB8AC3E}">
        <p14:creationId xmlns:p14="http://schemas.microsoft.com/office/powerpoint/2010/main" val="1776676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80703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036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8008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9860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76894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90899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5071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4895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7746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468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27417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64727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12/05/2026</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35428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12/05/2026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978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12/05/2026</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01964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12/05/2026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0395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12/05/2026</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7590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5/12/2026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8825845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383533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a:solidFill>
                  <a:srgbClr val="FFFFFF"/>
                </a:solidFill>
                <a:latin typeface="Calibri Light" panose="020F0302020204030204" pitchFamily="34" charset="0"/>
              </a:rPr>
              <a:t>Session </a:t>
            </a:r>
            <a:r>
              <a:rPr lang="en-GB" sz="3300" dirty="0">
                <a:solidFill>
                  <a:srgbClr val="FFFFFF"/>
                </a:solidFill>
                <a:latin typeface="Calibri Light" panose="020F0302020204030204" pitchFamily="34" charset="0"/>
              </a:rPr>
              <a:t>7</a:t>
            </a:r>
            <a:r>
              <a:rPr lang="en-GB" sz="330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Today’s session</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sz="2400" dirty="0"/>
              <a:t>Theories of motivation</a:t>
            </a:r>
          </a:p>
          <a:p>
            <a:pPr lvl="1"/>
            <a:r>
              <a:rPr lang="en-GB" sz="2000" dirty="0"/>
              <a:t>Maslow’s Hierarchy of needs</a:t>
            </a:r>
          </a:p>
          <a:p>
            <a:pPr lvl="1"/>
            <a:r>
              <a:rPr lang="en-GB" sz="2000" dirty="0"/>
              <a:t>McClelland’s Three Needs Theory</a:t>
            </a:r>
          </a:p>
          <a:p>
            <a:pPr marL="0" indent="0">
              <a:buNone/>
            </a:pPr>
            <a:endParaRPr lang="en-GB" dirty="0"/>
          </a:p>
        </p:txBody>
      </p:sp>
    </p:spTree>
    <p:extLst>
      <p:ext uri="{BB962C8B-B14F-4D97-AF65-F5344CB8AC3E}">
        <p14:creationId xmlns:p14="http://schemas.microsoft.com/office/powerpoint/2010/main" val="1018296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203348" y="1253331"/>
            <a:ext cx="8737304" cy="4351338"/>
          </a:xfrm>
        </p:spPr>
        <p:txBody>
          <a:bodyPr/>
          <a:lstStyle/>
          <a:p>
            <a:pPr marL="0" indent="0">
              <a:lnSpc>
                <a:spcPct val="150000"/>
              </a:lnSpc>
              <a:buNone/>
            </a:pPr>
            <a:r>
              <a:rPr lang="en-GB" sz="2400" dirty="0"/>
              <a:t>One of the often-cited theories of work motivation is Maslow's Hierarchy of Needs Theory. </a:t>
            </a:r>
          </a:p>
          <a:p>
            <a:pPr marL="0" indent="0">
              <a:lnSpc>
                <a:spcPct val="150000"/>
              </a:lnSpc>
              <a:buNone/>
            </a:pPr>
            <a:r>
              <a:rPr lang="en-GB" sz="2400" dirty="0"/>
              <a:t>This motivational theory, developed by Abraham H Maslow, says that humans have a hierarchy of needs and they work their way up through these needs. </a:t>
            </a:r>
          </a:p>
          <a:p>
            <a:pPr marL="0" indent="0">
              <a:lnSpc>
                <a:spcPct val="150000"/>
              </a:lnSpc>
              <a:buNone/>
            </a:pPr>
            <a:r>
              <a:rPr lang="en-GB" sz="2400" dirty="0"/>
              <a:t>As each need is satisfied, they move on to the next.</a:t>
            </a:r>
            <a:endParaRPr lang="en-GB" dirty="0"/>
          </a:p>
        </p:txBody>
      </p:sp>
    </p:spTree>
    <p:extLst>
      <p:ext uri="{BB962C8B-B14F-4D97-AF65-F5344CB8AC3E}">
        <p14:creationId xmlns:p14="http://schemas.microsoft.com/office/powerpoint/2010/main" val="2474095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27847" y="1043606"/>
            <a:ext cx="8737304" cy="4351338"/>
          </a:xfrm>
        </p:spPr>
        <p:txBody>
          <a:bodyPr/>
          <a:lstStyle/>
          <a:p>
            <a:pPr marL="0" indent="0">
              <a:lnSpc>
                <a:spcPct val="150000"/>
              </a:lnSpc>
              <a:buNone/>
            </a:pPr>
            <a:r>
              <a:rPr lang="en-GB" sz="1400" dirty="0"/>
              <a:t>Five needs in Maslow's theory of work motivation</a:t>
            </a:r>
          </a:p>
          <a:p>
            <a:pPr marL="0" indent="0">
              <a:lnSpc>
                <a:spcPct val="150000"/>
              </a:lnSpc>
              <a:buNone/>
            </a:pPr>
            <a:r>
              <a:rPr lang="en-GB" sz="1400" dirty="0"/>
              <a:t>1.	</a:t>
            </a:r>
            <a:r>
              <a:rPr lang="en-GB" sz="1400" b="1" dirty="0"/>
              <a:t>Physiological (Physical) </a:t>
            </a:r>
            <a:r>
              <a:rPr lang="en-GB" sz="1400" dirty="0"/>
              <a:t>: the lowest need is for the fundamental basics – food, clothing, and shelter. These needs closely correlate to a person's salary.</a:t>
            </a:r>
          </a:p>
          <a:p>
            <a:pPr marL="0" indent="0">
              <a:lnSpc>
                <a:spcPct val="150000"/>
              </a:lnSpc>
              <a:buNone/>
            </a:pPr>
            <a:r>
              <a:rPr lang="en-GB" sz="1400" dirty="0"/>
              <a:t>2.	</a:t>
            </a:r>
            <a:r>
              <a:rPr lang="en-GB" sz="1400" b="1" dirty="0"/>
              <a:t>Safety ( Security)</a:t>
            </a:r>
            <a:r>
              <a:rPr lang="en-GB" sz="1400" dirty="0"/>
              <a:t>: the need to feel safe. In the workplace, this could translate to a feeling of job security and even simply needing to be in a safe work environment.</a:t>
            </a:r>
          </a:p>
          <a:p>
            <a:pPr marL="0" indent="0">
              <a:lnSpc>
                <a:spcPct val="150000"/>
              </a:lnSpc>
              <a:buNone/>
            </a:pPr>
            <a:r>
              <a:rPr lang="en-GB" sz="1400" dirty="0"/>
              <a:t>3.	</a:t>
            </a:r>
            <a:r>
              <a:rPr lang="en-GB" sz="1400" b="1" dirty="0"/>
              <a:t>Belonging (Love)</a:t>
            </a:r>
            <a:r>
              <a:rPr lang="en-GB" sz="1400" dirty="0"/>
              <a:t>: the need to belong in a group. Humans are a social animal, they will seek to form groups and want to feel like a valued member of that group.</a:t>
            </a:r>
          </a:p>
          <a:p>
            <a:pPr marL="0" indent="0">
              <a:lnSpc>
                <a:spcPct val="150000"/>
              </a:lnSpc>
              <a:buNone/>
            </a:pPr>
            <a:r>
              <a:rPr lang="en-GB" sz="1400" dirty="0"/>
              <a:t>4.	</a:t>
            </a:r>
            <a:r>
              <a:rPr lang="en-GB" sz="1400" b="1" dirty="0"/>
              <a:t>Esteem (Ego)</a:t>
            </a:r>
            <a:r>
              <a:rPr lang="en-GB" sz="1400" dirty="0"/>
              <a:t>: to achieve recognition or status. Individuals will look to feed their ego or boost their self-esteem by being successful in their job.</a:t>
            </a:r>
          </a:p>
          <a:p>
            <a:pPr marL="0" indent="0">
              <a:lnSpc>
                <a:spcPct val="150000"/>
              </a:lnSpc>
              <a:buNone/>
            </a:pPr>
            <a:r>
              <a:rPr lang="en-GB" sz="1400" dirty="0"/>
              <a:t>5.	</a:t>
            </a:r>
            <a:r>
              <a:rPr lang="en-GB" sz="1400" b="1" dirty="0"/>
              <a:t>Self-actualization (Being)</a:t>
            </a:r>
            <a:r>
              <a:rPr lang="en-GB" sz="1400" dirty="0"/>
              <a:t>: once an individual has ticked all the other needs off, they will move into a stage where they become more creative or growth-oriented.</a:t>
            </a:r>
          </a:p>
          <a:p>
            <a:pPr marL="0" indent="0">
              <a:lnSpc>
                <a:spcPct val="150000"/>
              </a:lnSpc>
              <a:buNone/>
            </a:pPr>
            <a:endParaRPr lang="en-GB" sz="1400" dirty="0"/>
          </a:p>
        </p:txBody>
      </p:sp>
    </p:spTree>
    <p:extLst>
      <p:ext uri="{BB962C8B-B14F-4D97-AF65-F5344CB8AC3E}">
        <p14:creationId xmlns:p14="http://schemas.microsoft.com/office/powerpoint/2010/main" val="2644266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pic>
        <p:nvPicPr>
          <p:cNvPr id="5" name="Content Placeholder 4">
            <a:extLst>
              <a:ext uri="{FF2B5EF4-FFF2-40B4-BE49-F238E27FC236}">
                <a16:creationId xmlns:a16="http://schemas.microsoft.com/office/drawing/2014/main" id="{8E5AC445-A30A-6E7D-6E3C-0616D767C3BA}"/>
              </a:ext>
            </a:extLst>
          </p:cNvPr>
          <p:cNvPicPr>
            <a:picLocks noGrp="1" noChangeAspect="1"/>
          </p:cNvPicPr>
          <p:nvPr>
            <p:ph idx="1"/>
          </p:nvPr>
        </p:nvPicPr>
        <p:blipFill rotWithShape="1">
          <a:blip r:embed="rId2"/>
          <a:srcRect l="3303" t="8436" b="2073"/>
          <a:stretch/>
        </p:blipFill>
        <p:spPr>
          <a:xfrm>
            <a:off x="203348" y="864066"/>
            <a:ext cx="8682606" cy="4655891"/>
          </a:xfrm>
        </p:spPr>
      </p:pic>
    </p:spTree>
    <p:extLst>
      <p:ext uri="{BB962C8B-B14F-4D97-AF65-F5344CB8AC3E}">
        <p14:creationId xmlns:p14="http://schemas.microsoft.com/office/powerpoint/2010/main" val="2998399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1253331"/>
            <a:ext cx="8967831" cy="4351338"/>
          </a:xfrm>
        </p:spPr>
        <p:txBody>
          <a:bodyPr/>
          <a:lstStyle/>
          <a:p>
            <a:pPr marL="0" indent="0">
              <a:lnSpc>
                <a:spcPct val="150000"/>
              </a:lnSpc>
              <a:buNone/>
            </a:pPr>
            <a:r>
              <a:rPr lang="en-GB" sz="2000" dirty="0"/>
              <a:t>This five-stage model can be divided into:</a:t>
            </a:r>
          </a:p>
          <a:p>
            <a:pPr>
              <a:lnSpc>
                <a:spcPct val="150000"/>
              </a:lnSpc>
              <a:buFontTx/>
              <a:buChar char="-"/>
            </a:pPr>
            <a:r>
              <a:rPr lang="en-GB" sz="2000" dirty="0"/>
              <a:t>deficiency needs and </a:t>
            </a:r>
          </a:p>
          <a:p>
            <a:pPr>
              <a:lnSpc>
                <a:spcPct val="150000"/>
              </a:lnSpc>
              <a:buFontTx/>
              <a:buChar char="-"/>
            </a:pPr>
            <a:r>
              <a:rPr lang="en-GB" sz="2000" dirty="0"/>
              <a:t>growth needs. </a:t>
            </a:r>
          </a:p>
          <a:p>
            <a:pPr marL="0" indent="0">
              <a:lnSpc>
                <a:spcPct val="150000"/>
              </a:lnSpc>
              <a:buNone/>
            </a:pPr>
            <a:r>
              <a:rPr lang="en-GB" sz="2000" dirty="0"/>
              <a:t>The first four levels are often referred to as deficiency needs (D-needs), and the top level is known as growth or being needs (B-needs).</a:t>
            </a:r>
          </a:p>
        </p:txBody>
      </p:sp>
    </p:spTree>
    <p:extLst>
      <p:ext uri="{BB962C8B-B14F-4D97-AF65-F5344CB8AC3E}">
        <p14:creationId xmlns:p14="http://schemas.microsoft.com/office/powerpoint/2010/main" val="408313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1253331"/>
            <a:ext cx="8967831" cy="4351338"/>
          </a:xfrm>
        </p:spPr>
        <p:txBody>
          <a:bodyPr/>
          <a:lstStyle/>
          <a:p>
            <a:pPr marL="0" indent="0">
              <a:lnSpc>
                <a:spcPct val="150000"/>
              </a:lnSpc>
              <a:buNone/>
            </a:pPr>
            <a:r>
              <a:rPr lang="en-GB" sz="2000" dirty="0"/>
              <a:t>Deficiency needs arise due to deprivation and are said to motivate people when they are unmet. </a:t>
            </a:r>
          </a:p>
          <a:p>
            <a:pPr marL="0" indent="0">
              <a:lnSpc>
                <a:spcPct val="150000"/>
              </a:lnSpc>
              <a:buNone/>
            </a:pPr>
            <a:r>
              <a:rPr lang="en-GB" sz="2000" dirty="0"/>
              <a:t>Also, the motivation to fulfil such needs will become stronger the longer the duration they are denied. </a:t>
            </a:r>
          </a:p>
          <a:p>
            <a:pPr marL="0" indent="0">
              <a:lnSpc>
                <a:spcPct val="150000"/>
              </a:lnSpc>
              <a:buNone/>
            </a:pPr>
            <a:r>
              <a:rPr lang="en-GB" sz="2000" dirty="0"/>
              <a:t>For example, the longer a person goes without food, the more hungry they will become.</a:t>
            </a:r>
          </a:p>
        </p:txBody>
      </p:sp>
    </p:spTree>
    <p:extLst>
      <p:ext uri="{BB962C8B-B14F-4D97-AF65-F5344CB8AC3E}">
        <p14:creationId xmlns:p14="http://schemas.microsoft.com/office/powerpoint/2010/main" val="292835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973123"/>
            <a:ext cx="8967831" cy="4631546"/>
          </a:xfrm>
        </p:spPr>
        <p:txBody>
          <a:bodyPr/>
          <a:lstStyle/>
          <a:p>
            <a:pPr marL="0" indent="0">
              <a:lnSpc>
                <a:spcPct val="150000"/>
              </a:lnSpc>
              <a:buNone/>
            </a:pPr>
            <a:r>
              <a:rPr lang="en-GB" sz="2000" dirty="0"/>
              <a:t>Maslow (1943) stated that individuals must satisfy lower level deficit needs before progressing on to meet higher level growth needs. </a:t>
            </a:r>
          </a:p>
          <a:p>
            <a:pPr marL="0" indent="0">
              <a:lnSpc>
                <a:spcPct val="150000"/>
              </a:lnSpc>
              <a:buNone/>
            </a:pPr>
            <a:r>
              <a:rPr lang="en-GB" sz="2000" dirty="0"/>
              <a:t>However, a need does not need to be satisfied 100 percent before the next need emerges.</a:t>
            </a:r>
          </a:p>
          <a:p>
            <a:pPr marL="0" indent="0">
              <a:lnSpc>
                <a:spcPct val="150000"/>
              </a:lnSpc>
              <a:buNone/>
            </a:pPr>
            <a:r>
              <a:rPr lang="en-GB" sz="2000" dirty="0"/>
              <a:t>When a deficit need has been 'more or less' satisfied it will go away, and our activities become habitually directed towards meeting the next set of needs that we have yet to satisfy. </a:t>
            </a:r>
          </a:p>
          <a:p>
            <a:pPr marL="0" indent="0">
              <a:lnSpc>
                <a:spcPct val="150000"/>
              </a:lnSpc>
              <a:buNone/>
            </a:pPr>
            <a:r>
              <a:rPr lang="en-GB" sz="2000" dirty="0"/>
              <a:t>However, growth needs continue to be felt and may even become stronger once they have been engaged.</a:t>
            </a:r>
          </a:p>
        </p:txBody>
      </p:sp>
    </p:spTree>
    <p:extLst>
      <p:ext uri="{BB962C8B-B14F-4D97-AF65-F5344CB8AC3E}">
        <p14:creationId xmlns:p14="http://schemas.microsoft.com/office/powerpoint/2010/main" val="2041049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pic>
        <p:nvPicPr>
          <p:cNvPr id="5" name="Content Placeholder 4">
            <a:extLst>
              <a:ext uri="{FF2B5EF4-FFF2-40B4-BE49-F238E27FC236}">
                <a16:creationId xmlns:a16="http://schemas.microsoft.com/office/drawing/2014/main" id="{6AC0BFF6-62A1-2412-98B6-2C5909539F9C}"/>
              </a:ext>
            </a:extLst>
          </p:cNvPr>
          <p:cNvPicPr>
            <a:picLocks noGrp="1" noChangeAspect="1"/>
          </p:cNvPicPr>
          <p:nvPr>
            <p:ph idx="1"/>
          </p:nvPr>
        </p:nvPicPr>
        <p:blipFill>
          <a:blip r:embed="rId2"/>
          <a:stretch>
            <a:fillRect/>
          </a:stretch>
        </p:blipFill>
        <p:spPr>
          <a:xfrm>
            <a:off x="203347" y="900318"/>
            <a:ext cx="8737305" cy="4741175"/>
          </a:xfrm>
        </p:spPr>
      </p:pic>
    </p:spTree>
    <p:extLst>
      <p:ext uri="{BB962C8B-B14F-4D97-AF65-F5344CB8AC3E}">
        <p14:creationId xmlns:p14="http://schemas.microsoft.com/office/powerpoint/2010/main" val="384479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973123"/>
            <a:ext cx="8967831" cy="4631546"/>
          </a:xfrm>
        </p:spPr>
        <p:txBody>
          <a:bodyPr/>
          <a:lstStyle/>
          <a:p>
            <a:pPr marL="0" indent="0">
              <a:lnSpc>
                <a:spcPct val="150000"/>
              </a:lnSpc>
              <a:buNone/>
            </a:pPr>
            <a:r>
              <a:rPr lang="en-GB" sz="2000" dirty="0"/>
              <a:t>Growth needs do not stem from a lack of something, but rather from a desire to grow as a person. Once these growth needs have been reasonably satisfied, one may be able to reach the highest level called self-actualization.</a:t>
            </a:r>
          </a:p>
          <a:p>
            <a:pPr marL="0" indent="0">
              <a:lnSpc>
                <a:spcPct val="150000"/>
              </a:lnSpc>
              <a:buNone/>
            </a:pPr>
            <a:endParaRPr lang="en-GB" sz="2000" dirty="0"/>
          </a:p>
          <a:p>
            <a:pPr marL="0" indent="0">
              <a:lnSpc>
                <a:spcPct val="150000"/>
              </a:lnSpc>
              <a:buNone/>
            </a:pPr>
            <a:r>
              <a:rPr lang="en-GB" sz="2000" dirty="0"/>
              <a:t>Every person is capable and has the desire to move up the hierarchy toward a level of self-actualization. </a:t>
            </a:r>
          </a:p>
          <a:p>
            <a:pPr marL="0" indent="0">
              <a:lnSpc>
                <a:spcPct val="150000"/>
              </a:lnSpc>
              <a:buNone/>
            </a:pPr>
            <a:r>
              <a:rPr lang="en-GB" sz="2000" dirty="0"/>
              <a:t>Unfortunately, progress is often disrupted by a failure to meet lower level needs. Life experiences, including divorce and loss of a job, may cause an individual to fluctuate between levels of the hierarchy.</a:t>
            </a:r>
          </a:p>
        </p:txBody>
      </p:sp>
    </p:spTree>
    <p:extLst>
      <p:ext uri="{BB962C8B-B14F-4D97-AF65-F5344CB8AC3E}">
        <p14:creationId xmlns:p14="http://schemas.microsoft.com/office/powerpoint/2010/main" val="1113628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973123"/>
            <a:ext cx="8967831" cy="4631546"/>
          </a:xfrm>
        </p:spPr>
        <p:txBody>
          <a:bodyPr/>
          <a:lstStyle/>
          <a:p>
            <a:pPr marL="0" indent="0">
              <a:lnSpc>
                <a:spcPct val="150000"/>
              </a:lnSpc>
              <a:buNone/>
            </a:pPr>
            <a:r>
              <a:rPr lang="en-GB" sz="2000" dirty="0"/>
              <a:t>Maslow noted that the order of needs might be flexible based on external circumstances or individual differences. For example, he notes that for some individuals, the need for self-esteem is more important than the need for love. For others, the need for creative fulfilment may supersede even the most basic needs.</a:t>
            </a:r>
          </a:p>
          <a:p>
            <a:pPr marL="0" indent="0">
              <a:lnSpc>
                <a:spcPct val="150000"/>
              </a:lnSpc>
              <a:buNone/>
            </a:pPr>
            <a:endParaRPr lang="en-GB" sz="2000" dirty="0"/>
          </a:p>
          <a:p>
            <a:pPr marL="0" indent="0">
              <a:lnSpc>
                <a:spcPct val="150000"/>
              </a:lnSpc>
              <a:buNone/>
            </a:pPr>
            <a:r>
              <a:rPr lang="en-GB" sz="2000" dirty="0"/>
              <a:t>Maslow (1987) also pointed out that most behaviour is multi-motivated and noted that “any behaviour tends to be determined by several or all of the basic needs simultaneously rather than by only one of them” </a:t>
            </a:r>
          </a:p>
        </p:txBody>
      </p:sp>
    </p:spTree>
    <p:extLst>
      <p:ext uri="{BB962C8B-B14F-4D97-AF65-F5344CB8AC3E}">
        <p14:creationId xmlns:p14="http://schemas.microsoft.com/office/powerpoint/2010/main" val="381310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973123"/>
            <a:ext cx="8967831" cy="4631546"/>
          </a:xfrm>
        </p:spPr>
        <p:txBody>
          <a:bodyPr/>
          <a:lstStyle/>
          <a:p>
            <a:pPr marL="0" indent="0">
              <a:lnSpc>
                <a:spcPct val="150000"/>
              </a:lnSpc>
              <a:buNone/>
            </a:pPr>
            <a:r>
              <a:rPr lang="en-GB" sz="2000" dirty="0"/>
              <a:t>Maslow expanded on his original model in the 1970 to include Cognitive, Aesthetic and Transcendence needs.</a:t>
            </a:r>
          </a:p>
          <a:p>
            <a:pPr marL="0" indent="0">
              <a:lnSpc>
                <a:spcPct val="150000"/>
              </a:lnSpc>
              <a:buNone/>
            </a:pPr>
            <a:r>
              <a:rPr lang="en-GB" sz="2000" b="1" dirty="0"/>
              <a:t>Cognitive needs </a:t>
            </a:r>
            <a:r>
              <a:rPr lang="en-GB" sz="2000" dirty="0"/>
              <a:t>- knowledge and understanding, curiosity, exploration, need for meaning and predictability.</a:t>
            </a:r>
          </a:p>
          <a:p>
            <a:pPr marL="0" indent="0">
              <a:lnSpc>
                <a:spcPct val="150000"/>
              </a:lnSpc>
              <a:buNone/>
            </a:pPr>
            <a:r>
              <a:rPr lang="en-GB" sz="2000" b="1" dirty="0"/>
              <a:t>Aesthetic needs </a:t>
            </a:r>
            <a:r>
              <a:rPr lang="en-GB" sz="2000" dirty="0"/>
              <a:t>- appreciation and search for beauty, balance, form, etc.</a:t>
            </a:r>
          </a:p>
          <a:p>
            <a:pPr marL="0" indent="0">
              <a:lnSpc>
                <a:spcPct val="150000"/>
              </a:lnSpc>
              <a:buNone/>
            </a:pPr>
            <a:r>
              <a:rPr lang="en-GB" sz="2000" b="1" dirty="0"/>
              <a:t>Transcendence needs </a:t>
            </a:r>
            <a:r>
              <a:rPr lang="en-GB" sz="2000" dirty="0"/>
              <a:t>- A person is motivated by values which transcend beyond the personal self (e.g., mystical experiences and certain experiences with nature, aesthetic experiences, sexual experiences, service to others, the pursuit of science, religious faith, etc.).</a:t>
            </a:r>
          </a:p>
        </p:txBody>
      </p:sp>
    </p:spTree>
    <p:extLst>
      <p:ext uri="{BB962C8B-B14F-4D97-AF65-F5344CB8AC3E}">
        <p14:creationId xmlns:p14="http://schemas.microsoft.com/office/powerpoint/2010/main" val="3214793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Maslow’s Hierarchy of needs</a:t>
            </a:r>
          </a:p>
        </p:txBody>
      </p:sp>
      <p:pic>
        <p:nvPicPr>
          <p:cNvPr id="5" name="Content Placeholder 4">
            <a:extLst>
              <a:ext uri="{FF2B5EF4-FFF2-40B4-BE49-F238E27FC236}">
                <a16:creationId xmlns:a16="http://schemas.microsoft.com/office/drawing/2014/main" id="{EA304372-E9DB-185D-1866-2F72A8C52DC8}"/>
              </a:ext>
            </a:extLst>
          </p:cNvPr>
          <p:cNvPicPr>
            <a:picLocks noGrp="1" noChangeAspect="1"/>
          </p:cNvPicPr>
          <p:nvPr>
            <p:ph idx="1"/>
          </p:nvPr>
        </p:nvPicPr>
        <p:blipFill rotWithShape="1">
          <a:blip r:embed="rId2"/>
          <a:srcRect t="9417"/>
          <a:stretch/>
        </p:blipFill>
        <p:spPr>
          <a:xfrm>
            <a:off x="203348" y="914400"/>
            <a:ext cx="8737304" cy="4691063"/>
          </a:xfrm>
        </p:spPr>
      </p:pic>
    </p:spTree>
    <p:extLst>
      <p:ext uri="{BB962C8B-B14F-4D97-AF65-F5344CB8AC3E}">
        <p14:creationId xmlns:p14="http://schemas.microsoft.com/office/powerpoint/2010/main" val="518693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McClelland’s Three Needs Theory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973123"/>
            <a:ext cx="8967831" cy="4631546"/>
          </a:xfrm>
        </p:spPr>
        <p:txBody>
          <a:bodyPr/>
          <a:lstStyle/>
          <a:p>
            <a:pPr marL="0" indent="0">
              <a:lnSpc>
                <a:spcPct val="150000"/>
              </a:lnSpc>
              <a:buNone/>
            </a:pPr>
            <a:r>
              <a:rPr lang="en-GB" sz="2000" dirty="0"/>
              <a:t>David McClelland's motivation theory of management suggests that each person has three basic needs: </a:t>
            </a:r>
          </a:p>
          <a:p>
            <a:pPr marL="0" indent="0">
              <a:lnSpc>
                <a:spcPct val="150000"/>
              </a:lnSpc>
              <a:buNone/>
            </a:pPr>
            <a:r>
              <a:rPr lang="en-GB" sz="2000" dirty="0"/>
              <a:t>the need for power, achievement, or affiliation. </a:t>
            </a:r>
          </a:p>
          <a:p>
            <a:pPr marL="0" indent="0">
              <a:lnSpc>
                <a:spcPct val="150000"/>
              </a:lnSpc>
              <a:buNone/>
            </a:pPr>
            <a:r>
              <a:rPr lang="en-GB" sz="2000" dirty="0"/>
              <a:t>In this employee motivation theory, McClelland says that a person's particular need will have a significant impact on their behaviour.</a:t>
            </a:r>
          </a:p>
        </p:txBody>
      </p:sp>
    </p:spTree>
    <p:extLst>
      <p:ext uri="{BB962C8B-B14F-4D97-AF65-F5344CB8AC3E}">
        <p14:creationId xmlns:p14="http://schemas.microsoft.com/office/powerpoint/2010/main" val="373652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McClelland’s Three Needs Theory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973123"/>
            <a:ext cx="8967831" cy="4631546"/>
          </a:xfrm>
        </p:spPr>
        <p:txBody>
          <a:bodyPr/>
          <a:lstStyle/>
          <a:p>
            <a:pPr marL="0" indent="0">
              <a:lnSpc>
                <a:spcPct val="150000"/>
              </a:lnSpc>
              <a:buNone/>
            </a:pPr>
            <a:r>
              <a:rPr lang="en-GB" sz="2000" dirty="0"/>
              <a:t>•	Need for Power: this person is motivated by having a position of power or control. They are typically strong leaders and are self-disciplined.</a:t>
            </a:r>
          </a:p>
          <a:p>
            <a:pPr marL="0" indent="0">
              <a:lnSpc>
                <a:spcPct val="150000"/>
              </a:lnSpc>
              <a:buNone/>
            </a:pPr>
            <a:endParaRPr lang="en-GB" sz="2000" dirty="0"/>
          </a:p>
          <a:p>
            <a:pPr marL="0" indent="0">
              <a:lnSpc>
                <a:spcPct val="150000"/>
              </a:lnSpc>
              <a:buNone/>
            </a:pPr>
            <a:r>
              <a:rPr lang="en-GB" sz="2000" dirty="0"/>
              <a:t>•	Need for Achievement: this person is motivated by success or achieving objectives. They thrive on challenging situations and typically set themselves hard to reach goals and work to excel at them.</a:t>
            </a:r>
          </a:p>
          <a:p>
            <a:pPr marL="0" indent="0">
              <a:lnSpc>
                <a:spcPct val="150000"/>
              </a:lnSpc>
              <a:buNone/>
            </a:pPr>
            <a:endParaRPr lang="en-GB" sz="2000" dirty="0"/>
          </a:p>
          <a:p>
            <a:pPr marL="0" indent="0">
              <a:lnSpc>
                <a:spcPct val="150000"/>
              </a:lnSpc>
              <a:buNone/>
            </a:pPr>
            <a:r>
              <a:rPr lang="en-GB" sz="2000" dirty="0"/>
              <a:t>•	Need for Affiliation: this person feels at home in a group or collaborative environment. They work well with others and seek out social interactions.</a:t>
            </a:r>
          </a:p>
        </p:txBody>
      </p:sp>
    </p:spTree>
    <p:extLst>
      <p:ext uri="{BB962C8B-B14F-4D97-AF65-F5344CB8AC3E}">
        <p14:creationId xmlns:p14="http://schemas.microsoft.com/office/powerpoint/2010/main" val="3274580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The differences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1484851"/>
            <a:ext cx="8967831" cy="4119818"/>
          </a:xfrm>
        </p:spPr>
        <p:txBody>
          <a:bodyPr/>
          <a:lstStyle/>
          <a:p>
            <a:pPr marL="0" indent="0">
              <a:lnSpc>
                <a:spcPct val="150000"/>
              </a:lnSpc>
              <a:buNone/>
            </a:pPr>
            <a:r>
              <a:rPr lang="en-GB" sz="3600" dirty="0"/>
              <a:t>Maslow looks at the motivation of humans as species.</a:t>
            </a:r>
          </a:p>
          <a:p>
            <a:pPr marL="0" indent="0">
              <a:lnSpc>
                <a:spcPct val="150000"/>
              </a:lnSpc>
              <a:buNone/>
            </a:pPr>
            <a:r>
              <a:rPr lang="en-GB" sz="3600" dirty="0"/>
              <a:t>McClelland looks at the motivation of employees.</a:t>
            </a:r>
          </a:p>
        </p:txBody>
      </p:sp>
    </p:spTree>
    <p:extLst>
      <p:ext uri="{BB962C8B-B14F-4D97-AF65-F5344CB8AC3E}">
        <p14:creationId xmlns:p14="http://schemas.microsoft.com/office/powerpoint/2010/main" val="4132527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pPr lvl="1"/>
            <a:r>
              <a:rPr lang="en-GB" sz="3600" dirty="0"/>
              <a:t>The similarities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9057" y="1484851"/>
            <a:ext cx="8967831" cy="4119818"/>
          </a:xfrm>
        </p:spPr>
        <p:txBody>
          <a:bodyPr/>
          <a:lstStyle/>
          <a:p>
            <a:pPr marL="0" indent="0">
              <a:lnSpc>
                <a:spcPct val="150000"/>
              </a:lnSpc>
              <a:buNone/>
            </a:pPr>
            <a:r>
              <a:rPr lang="en-GB" sz="3600" dirty="0"/>
              <a:t>Maslow and McClelland agree that it is the “needs” that drive people.</a:t>
            </a:r>
          </a:p>
        </p:txBody>
      </p:sp>
    </p:spTree>
    <p:extLst>
      <p:ext uri="{BB962C8B-B14F-4D97-AF65-F5344CB8AC3E}">
        <p14:creationId xmlns:p14="http://schemas.microsoft.com/office/powerpoint/2010/main" val="3214411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sz="2400" dirty="0"/>
              <a:t>Take 5 minutes to reflect on the session and summarise your learning from today.</a:t>
            </a:r>
          </a:p>
          <a:p>
            <a:endParaRPr lang="en-GB" dirty="0"/>
          </a:p>
        </p:txBody>
      </p:sp>
    </p:spTree>
    <p:extLst>
      <p:ext uri="{BB962C8B-B14F-4D97-AF65-F5344CB8AC3E}">
        <p14:creationId xmlns:p14="http://schemas.microsoft.com/office/powerpoint/2010/main" val="3656787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References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628650" y="1825625"/>
            <a:ext cx="7886700" cy="3190992"/>
          </a:xfrm>
        </p:spPr>
        <p:txBody>
          <a:bodyPr/>
          <a:lstStyle/>
          <a:p>
            <a:r>
              <a:rPr lang="en-GB" dirty="0"/>
              <a:t>Maslow, A. H. (1943). A theory of human motivation. Psychological Review, 50(4), 370-96.</a:t>
            </a:r>
          </a:p>
          <a:p>
            <a:r>
              <a:rPr lang="en-GB" dirty="0"/>
              <a:t>Maslow, A. H. (1970a). Motivation and personality. Harper &amp; Row.</a:t>
            </a:r>
          </a:p>
          <a:p>
            <a:r>
              <a:rPr lang="en-GB" dirty="0"/>
              <a:t>Maslow, A. H. (1970b). Religions, values, and peak experiences. Penguin. (Original work published 1966)</a:t>
            </a:r>
          </a:p>
          <a:p>
            <a:r>
              <a:rPr lang="en-GB" dirty="0"/>
              <a:t>McClelland, D.C. (1965) Achievement Motivation Can Be Developed. Harvard Business Review, 43, 6-25. </a:t>
            </a:r>
          </a:p>
        </p:txBody>
      </p:sp>
    </p:spTree>
    <p:extLst>
      <p:ext uri="{BB962C8B-B14F-4D97-AF65-F5344CB8AC3E}">
        <p14:creationId xmlns:p14="http://schemas.microsoft.com/office/powerpoint/2010/main" val="2255290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sz="3600" b="1" dirty="0">
                <a:latin typeface="+mn-lt"/>
              </a:rPr>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a:xfrm>
            <a:off x="267142" y="1379057"/>
            <a:ext cx="8579145" cy="4351338"/>
          </a:xfrm>
        </p:spPr>
        <p:txBody>
          <a:bodyPr>
            <a:normAutofit/>
          </a:bodyPr>
          <a:lstStyle/>
          <a:p>
            <a:pPr marL="0" indent="0">
              <a:buNone/>
            </a:pPr>
            <a:r>
              <a:rPr lang="en-GB" sz="2800" b="1" dirty="0">
                <a:effectLst/>
                <a:ea typeface="Times New Roman" panose="02020603050405020304" pitchFamily="18" charset="0"/>
              </a:rPr>
              <a:t>Evaluate</a:t>
            </a:r>
            <a:r>
              <a:rPr lang="en-GB" sz="2800" dirty="0">
                <a:effectLst/>
                <a:ea typeface="Times New Roman" panose="02020603050405020304" pitchFamily="18" charset="0"/>
              </a:rPr>
              <a:t> theories of motivation relevant to your workplace</a:t>
            </a:r>
          </a:p>
          <a:p>
            <a:pPr marL="0" indent="0">
              <a:buNone/>
            </a:pPr>
            <a:endParaRPr lang="en-GB" sz="2800"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1137</Words>
  <Application>Microsoft Office PowerPoint</Application>
  <PresentationFormat>On-screen Show (4:3)</PresentationFormat>
  <Paragraphs>74</Paragraphs>
  <Slides>21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Times New Roman</vt:lpstr>
      <vt:lpstr>3_Title Slide 1</vt:lpstr>
      <vt:lpstr>ALAMO Theme</vt:lpstr>
      <vt:lpstr>CertHE Applied Leadership and Management in the Workplace    Module: BMSK4013  Management Communication   </vt:lpstr>
      <vt:lpstr>PowerPoint Presentation</vt:lpstr>
      <vt:lpstr>Today’s session</vt:lpstr>
      <vt:lpstr>Maslow’s Hierarchy of needs</vt:lpstr>
      <vt:lpstr>Maslow’s Hierarchy of needs</vt:lpstr>
      <vt:lpstr>Maslow’s Hierarchy of needs</vt:lpstr>
      <vt:lpstr>Maslow’s Hierarchy of needs</vt:lpstr>
      <vt:lpstr>Maslow’s Hierarchy of needs</vt:lpstr>
      <vt:lpstr>Maslow’s Hierarchy of needs</vt:lpstr>
      <vt:lpstr>Maslow’s Hierarchy of needs</vt:lpstr>
      <vt:lpstr>Maslow’s Hierarchy of needs</vt:lpstr>
      <vt:lpstr>Maslow’s Hierarchy of needs</vt:lpstr>
      <vt:lpstr>Maslow’s Hierarchy of needs</vt:lpstr>
      <vt:lpstr>Maslow’s Hierarchy of needs</vt:lpstr>
      <vt:lpstr>McClelland’s Three Needs Theory</vt:lpstr>
      <vt:lpstr>McClelland’s Three Needs Theory</vt:lpstr>
      <vt:lpstr>The differences</vt:lpstr>
      <vt:lpstr>The similarities</vt:lpstr>
      <vt:lpstr>Summary</vt:lpstr>
      <vt:lpstr>References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BMSK4002 Online Day 2 Session 7</dc:title>
  <dc:creator>SfWP Staff</dc:creator>
  <cp:lastModifiedBy>Michaela Schriek</cp:lastModifiedBy>
  <cp:revision>22</cp:revision>
  <dcterms:created xsi:type="dcterms:W3CDTF">2020-03-27T10:06:39Z</dcterms:created>
  <dcterms:modified xsi:type="dcterms:W3CDTF">2026-05-12T09:40:13Z</dcterms:modified>
</cp:coreProperties>
</file>