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6" r:id="rId1"/>
  </p:sldMasterIdLst>
  <p:sldIdLst>
    <p:sldId id="256" r:id="rId2"/>
    <p:sldId id="257" r:id="rId3"/>
    <p:sldId id="258" r:id="rId4"/>
    <p:sldId id="259" r:id="rId5"/>
    <p:sldId id="264" r:id="rId6"/>
    <p:sldId id="265" r:id="rId7"/>
    <p:sldId id="267" r:id="rId8"/>
    <p:sldId id="268"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DB94FD0-8830-4600-A9E9-2F95B63A11A2}" v="35" dt="2020-06-28T22:04:42.5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p:scale>
          <a:sx n="100" d="100"/>
          <a:sy n="100" d="100"/>
        </p:scale>
        <p:origin x="-72"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2609D5D3-7749-4CB3-B60E-C8FBA6FC80A4}" type="datetimeFigureOut">
              <a:rPr lang="en-GB" smtClean="0"/>
              <a:t>29/06/2020</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FD52A82E-FF37-4544-922B-B887AF6183FC}" type="slidenum">
              <a:rPr lang="en-GB" smtClean="0"/>
              <a:t>‹#›</a:t>
            </a:fld>
            <a:endParaRPr lang="en-GB"/>
          </a:p>
        </p:txBody>
      </p:sp>
    </p:spTree>
    <p:extLst>
      <p:ext uri="{BB962C8B-B14F-4D97-AF65-F5344CB8AC3E}">
        <p14:creationId xmlns:p14="http://schemas.microsoft.com/office/powerpoint/2010/main" val="2859306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09D5D3-7749-4CB3-B60E-C8FBA6FC80A4}" type="datetimeFigureOut">
              <a:rPr lang="en-GB" smtClean="0"/>
              <a:t>29/06/2020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52A82E-FF37-4544-922B-B887AF6183FC}" type="slidenum">
              <a:rPr lang="en-GB" smtClean="0"/>
              <a:t>‹#›</a:t>
            </a:fld>
            <a:endParaRPr lang="en-GB"/>
          </a:p>
        </p:txBody>
      </p:sp>
    </p:spTree>
    <p:extLst>
      <p:ext uri="{BB962C8B-B14F-4D97-AF65-F5344CB8AC3E}">
        <p14:creationId xmlns:p14="http://schemas.microsoft.com/office/powerpoint/2010/main" val="136595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09D5D3-7749-4CB3-B60E-C8FBA6FC80A4}" type="datetimeFigureOut">
              <a:rPr lang="en-GB" smtClean="0"/>
              <a:t>29/06/2020</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D52A82E-FF37-4544-922B-B887AF6183FC}" type="slidenum">
              <a:rPr lang="en-GB" smtClean="0"/>
              <a:t>‹#›</a:t>
            </a:fld>
            <a:endParaRPr lang="en-GB"/>
          </a:p>
        </p:txBody>
      </p:sp>
    </p:spTree>
    <p:extLst>
      <p:ext uri="{BB962C8B-B14F-4D97-AF65-F5344CB8AC3E}">
        <p14:creationId xmlns:p14="http://schemas.microsoft.com/office/powerpoint/2010/main" val="3474574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609D5D3-7749-4CB3-B60E-C8FBA6FC80A4}" type="datetimeFigureOut">
              <a:rPr lang="en-GB" smtClean="0"/>
              <a:t>29/06/2020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52A82E-FF37-4544-922B-B887AF6183FC}" type="slidenum">
              <a:rPr lang="en-GB" smtClean="0"/>
              <a:t>‹#›</a:t>
            </a:fld>
            <a:endParaRPr lang="en-GB"/>
          </a:p>
        </p:txBody>
      </p:sp>
    </p:spTree>
    <p:extLst>
      <p:ext uri="{BB962C8B-B14F-4D97-AF65-F5344CB8AC3E}">
        <p14:creationId xmlns:p14="http://schemas.microsoft.com/office/powerpoint/2010/main" val="20196246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609D5D3-7749-4CB3-B60E-C8FBA6FC80A4}" type="datetimeFigureOut">
              <a:rPr lang="en-GB" smtClean="0"/>
              <a:t>29/06/2020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52A82E-FF37-4544-922B-B887AF6183FC}" type="slidenum">
              <a:rPr lang="en-GB" smtClean="0"/>
              <a:t>‹#›</a:t>
            </a:fld>
            <a:endParaRPr lang="en-GB"/>
          </a:p>
        </p:txBody>
      </p:sp>
    </p:spTree>
    <p:extLst>
      <p:ext uri="{BB962C8B-B14F-4D97-AF65-F5344CB8AC3E}">
        <p14:creationId xmlns:p14="http://schemas.microsoft.com/office/powerpoint/2010/main" val="1821004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609D5D3-7749-4CB3-B60E-C8FBA6FC80A4}" type="datetimeFigureOut">
              <a:rPr lang="en-GB" smtClean="0"/>
              <a:t>29/06/2020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52A82E-FF37-4544-922B-B887AF6183FC}" type="slidenum">
              <a:rPr lang="en-GB" smtClean="0"/>
              <a:t>‹#›</a:t>
            </a:fld>
            <a:endParaRPr lang="en-GB"/>
          </a:p>
        </p:txBody>
      </p:sp>
    </p:spTree>
    <p:extLst>
      <p:ext uri="{BB962C8B-B14F-4D97-AF65-F5344CB8AC3E}">
        <p14:creationId xmlns:p14="http://schemas.microsoft.com/office/powerpoint/2010/main" val="3614157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09D5D3-7749-4CB3-B60E-C8FBA6FC80A4}" type="datetimeFigureOut">
              <a:rPr lang="en-GB" smtClean="0"/>
              <a:t>29/06/2020</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FD52A82E-FF37-4544-922B-B887AF6183FC}" type="slidenum">
              <a:rPr lang="en-GB" smtClean="0"/>
              <a:t>‹#›</a:t>
            </a:fld>
            <a:endParaRPr lang="en-GB"/>
          </a:p>
        </p:txBody>
      </p:sp>
    </p:spTree>
    <p:extLst>
      <p:ext uri="{BB962C8B-B14F-4D97-AF65-F5344CB8AC3E}">
        <p14:creationId xmlns:p14="http://schemas.microsoft.com/office/powerpoint/2010/main" val="22405821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09D5D3-7749-4CB3-B60E-C8FBA6FC80A4}" type="datetimeFigureOut">
              <a:rPr lang="en-GB" smtClean="0"/>
              <a:t>29/06/2020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D52A82E-FF37-4544-922B-B887AF6183FC}" type="slidenum">
              <a:rPr lang="en-GB" smtClean="0"/>
              <a:t>‹#›</a:t>
            </a:fld>
            <a:endParaRPr lang="en-GB"/>
          </a:p>
        </p:txBody>
      </p:sp>
    </p:spTree>
    <p:extLst>
      <p:ext uri="{BB962C8B-B14F-4D97-AF65-F5344CB8AC3E}">
        <p14:creationId xmlns:p14="http://schemas.microsoft.com/office/powerpoint/2010/main" val="4237324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09D5D3-7749-4CB3-B60E-C8FBA6FC80A4}" type="datetimeFigureOut">
              <a:rPr lang="en-GB" smtClean="0"/>
              <a:t>29/06/2020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D52A82E-FF37-4544-922B-B887AF6183FC}" type="slidenum">
              <a:rPr lang="en-GB" smtClean="0"/>
              <a:t>‹#›</a:t>
            </a:fld>
            <a:endParaRPr lang="en-GB"/>
          </a:p>
        </p:txBody>
      </p:sp>
    </p:spTree>
    <p:extLst>
      <p:ext uri="{BB962C8B-B14F-4D97-AF65-F5344CB8AC3E}">
        <p14:creationId xmlns:p14="http://schemas.microsoft.com/office/powerpoint/2010/main" val="30436911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09D5D3-7749-4CB3-B60E-C8FBA6FC80A4}" type="datetimeFigureOut">
              <a:rPr lang="en-GB" smtClean="0"/>
              <a:t>29/06/2020</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D52A82E-FF37-4544-922B-B887AF6183FC}" type="slidenum">
              <a:rPr lang="en-GB" smtClean="0"/>
              <a:t>‹#›</a:t>
            </a:fld>
            <a:endParaRPr lang="en-GB"/>
          </a:p>
        </p:txBody>
      </p:sp>
    </p:spTree>
    <p:extLst>
      <p:ext uri="{BB962C8B-B14F-4D97-AF65-F5344CB8AC3E}">
        <p14:creationId xmlns:p14="http://schemas.microsoft.com/office/powerpoint/2010/main" val="23020060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609D5D3-7749-4CB3-B60E-C8FBA6FC80A4}" type="datetimeFigureOut">
              <a:rPr lang="en-GB" smtClean="0"/>
              <a:t>29/06/2020</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D52A82E-FF37-4544-922B-B887AF6183FC}" type="slidenum">
              <a:rPr lang="en-GB" smtClean="0"/>
              <a:t>‹#›</a:t>
            </a:fld>
            <a:endParaRPr lang="en-GB"/>
          </a:p>
        </p:txBody>
      </p:sp>
    </p:spTree>
    <p:extLst>
      <p:ext uri="{BB962C8B-B14F-4D97-AF65-F5344CB8AC3E}">
        <p14:creationId xmlns:p14="http://schemas.microsoft.com/office/powerpoint/2010/main" val="14492432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609D5D3-7749-4CB3-B60E-C8FBA6FC80A4}" type="datetimeFigureOut">
              <a:rPr lang="en-GB" smtClean="0"/>
              <a:t>29/06/2020</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D52A82E-FF37-4544-922B-B887AF6183FC}" type="slidenum">
              <a:rPr lang="en-GB" smtClean="0"/>
              <a:t>‹#›</a:t>
            </a:fld>
            <a:endParaRPr lang="en-GB"/>
          </a:p>
        </p:txBody>
      </p:sp>
    </p:spTree>
    <p:extLst>
      <p:ext uri="{BB962C8B-B14F-4D97-AF65-F5344CB8AC3E}">
        <p14:creationId xmlns:p14="http://schemas.microsoft.com/office/powerpoint/2010/main" val="24399989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09D5D3-7749-4CB3-B60E-C8FBA6FC80A4}" type="datetimeFigureOut">
              <a:rPr lang="en-GB" smtClean="0"/>
              <a:t>29/06/2020</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D52A82E-FF37-4544-922B-B887AF6183FC}" type="slidenum">
              <a:rPr lang="en-GB" smtClean="0"/>
              <a:t>‹#›</a:t>
            </a:fld>
            <a:endParaRPr lang="en-GB"/>
          </a:p>
        </p:txBody>
      </p:sp>
    </p:spTree>
    <p:extLst>
      <p:ext uri="{BB962C8B-B14F-4D97-AF65-F5344CB8AC3E}">
        <p14:creationId xmlns:p14="http://schemas.microsoft.com/office/powerpoint/2010/main" val="303828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609D5D3-7749-4CB3-B60E-C8FBA6FC80A4}" type="datetimeFigureOut">
              <a:rPr lang="en-GB" smtClean="0"/>
              <a:t>29/06/2020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52A82E-FF37-4544-922B-B887AF6183FC}" type="slidenum">
              <a:rPr lang="en-GB" smtClean="0"/>
              <a:t>‹#›</a:t>
            </a:fld>
            <a:endParaRPr lang="en-GB"/>
          </a:p>
        </p:txBody>
      </p:sp>
    </p:spTree>
    <p:extLst>
      <p:ext uri="{BB962C8B-B14F-4D97-AF65-F5344CB8AC3E}">
        <p14:creationId xmlns:p14="http://schemas.microsoft.com/office/powerpoint/2010/main" val="1032253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2609D5D3-7749-4CB3-B60E-C8FBA6FC80A4}" type="datetimeFigureOut">
              <a:rPr lang="en-GB" smtClean="0"/>
              <a:t>29/06/2020</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FD52A82E-FF37-4544-922B-B887AF6183FC}" type="slidenum">
              <a:rPr lang="en-GB" smtClean="0"/>
              <a:t>‹#›</a:t>
            </a:fld>
            <a:endParaRPr lang="en-GB"/>
          </a:p>
        </p:txBody>
      </p:sp>
    </p:spTree>
    <p:extLst>
      <p:ext uri="{BB962C8B-B14F-4D97-AF65-F5344CB8AC3E}">
        <p14:creationId xmlns:p14="http://schemas.microsoft.com/office/powerpoint/2010/main" val="5385492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2609D5D3-7749-4CB3-B60E-C8FBA6FC80A4}" type="datetimeFigureOut">
              <a:rPr lang="en-GB" smtClean="0"/>
              <a:t>29/06/2020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52A82E-FF37-4544-922B-B887AF6183FC}" type="slidenum">
              <a:rPr lang="en-GB" smtClean="0"/>
              <a:t>‹#›</a:t>
            </a:fld>
            <a:endParaRPr lang="en-GB"/>
          </a:p>
        </p:txBody>
      </p:sp>
    </p:spTree>
    <p:extLst>
      <p:ext uri="{BB962C8B-B14F-4D97-AF65-F5344CB8AC3E}">
        <p14:creationId xmlns:p14="http://schemas.microsoft.com/office/powerpoint/2010/main" val="12159271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2609D5D3-7749-4CB3-B60E-C8FBA6FC80A4}" type="datetimeFigureOut">
              <a:rPr lang="en-GB" smtClean="0"/>
              <a:t>29/06/2020</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D52A82E-FF37-4544-922B-B887AF6183FC}" type="slidenum">
              <a:rPr lang="en-GB" smtClean="0"/>
              <a:t>‹#›</a:t>
            </a:fld>
            <a:endParaRPr lang="en-GB"/>
          </a:p>
        </p:txBody>
      </p:sp>
    </p:spTree>
    <p:extLst>
      <p:ext uri="{BB962C8B-B14F-4D97-AF65-F5344CB8AC3E}">
        <p14:creationId xmlns:p14="http://schemas.microsoft.com/office/powerpoint/2010/main" val="901758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609D5D3-7749-4CB3-B60E-C8FBA6FC80A4}" type="datetimeFigureOut">
              <a:rPr lang="en-GB" smtClean="0"/>
              <a:t>29/06/2020</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FD52A82E-FF37-4544-922B-B887AF6183FC}" type="slidenum">
              <a:rPr lang="en-GB" smtClean="0"/>
              <a:t>‹#›</a:t>
            </a:fld>
            <a:endParaRPr lang="en-GB"/>
          </a:p>
        </p:txBody>
      </p:sp>
    </p:spTree>
    <p:extLst>
      <p:ext uri="{BB962C8B-B14F-4D97-AF65-F5344CB8AC3E}">
        <p14:creationId xmlns:p14="http://schemas.microsoft.com/office/powerpoint/2010/main" val="1526957889"/>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719" r:id="rId13"/>
    <p:sldLayoutId id="2147483720" r:id="rId14"/>
    <p:sldLayoutId id="2147483721" r:id="rId15"/>
    <p:sldLayoutId id="2147483722" r:id="rId16"/>
    <p:sldLayoutId id="214748372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england.nhs.uk/wp-content/uploads/2013/06/c07-tier4-ch-ado-mh-serv-child.pdf" TargetMode="External"/><Relationship Id="rId2" Type="http://schemas.openxmlformats.org/officeDocument/2006/relationships/hyperlink" Target="https://depressionuk.org/" TargetMode="External"/><Relationship Id="rId1" Type="http://schemas.openxmlformats.org/officeDocument/2006/relationships/slideLayout" Target="../slideLayouts/slideLayout7.xml"/><Relationship Id="rId6" Type="http://schemas.openxmlformats.org/officeDocument/2006/relationships/hyperlink" Target="https://www.gov.uk/government/news/child-poverty-strategy-launched" TargetMode="External"/><Relationship Id="rId5" Type="http://schemas.openxmlformats.org/officeDocument/2006/relationships/hyperlink" Target="https://www.sciencedirect.com/science/article/abs/pii/S1476179308002188" TargetMode="External"/><Relationship Id="rId4" Type="http://schemas.openxmlformats.org/officeDocument/2006/relationships/hyperlink" Target="https://raisingchildren.net.au/for-professionals/working-with-parents/families-with-vulnerabilities/families-with-vulnerabilities.%20(Access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24" name="Rectangle 7">
            <a:extLst>
              <a:ext uri="{FF2B5EF4-FFF2-40B4-BE49-F238E27FC236}">
                <a16:creationId xmlns="" xmlns:a16="http://schemas.microsoft.com/office/drawing/2014/main" id="{02E8BD2A-4014-4DC6-A228-4ECE6A0AA6D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9">
            <a:extLst>
              <a:ext uri="{FF2B5EF4-FFF2-40B4-BE49-F238E27FC236}">
                <a16:creationId xmlns="" xmlns:a16="http://schemas.microsoft.com/office/drawing/2014/main" id="{3896CA42-3323-41E5-B809-CD790B2AA1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6" name="Freeform 5">
            <a:extLst>
              <a:ext uri="{FF2B5EF4-FFF2-40B4-BE49-F238E27FC236}">
                <a16:creationId xmlns="" xmlns:a16="http://schemas.microsoft.com/office/drawing/2014/main" id="{EA2FE539-0B6F-4FAE-A391-B46476F46CC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7" name="Freeform: Shape 13">
            <a:extLst>
              <a:ext uri="{FF2B5EF4-FFF2-40B4-BE49-F238E27FC236}">
                <a16:creationId xmlns="" xmlns:a16="http://schemas.microsoft.com/office/drawing/2014/main" id="{BD5A14FB-50A2-4964-8B07-EE40D1CE08B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8" name="Freeform 5">
            <a:extLst>
              <a:ext uri="{FF2B5EF4-FFF2-40B4-BE49-F238E27FC236}">
                <a16:creationId xmlns="" xmlns:a16="http://schemas.microsoft.com/office/drawing/2014/main" id="{FD63331C-DD2E-43D8-9511-B44EC057D7D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 xmlns:a16="http://schemas.microsoft.com/office/drawing/2014/main" id="{3FEE2151-2149-47D5-9B11-EEC33DF69B51}"/>
              </a:ext>
            </a:extLst>
          </p:cNvPr>
          <p:cNvSpPr>
            <a:spLocks noGrp="1"/>
          </p:cNvSpPr>
          <p:nvPr>
            <p:ph type="ctrTitle"/>
          </p:nvPr>
        </p:nvSpPr>
        <p:spPr>
          <a:xfrm>
            <a:off x="5232771" y="437513"/>
            <a:ext cx="6232398" cy="5954325"/>
          </a:xfrm>
        </p:spPr>
        <p:txBody>
          <a:bodyPr anchor="ctr">
            <a:normAutofit/>
          </a:bodyPr>
          <a:lstStyle/>
          <a:p>
            <a:r>
              <a:rPr lang="en-GB" sz="6600" dirty="0"/>
              <a:t>Case study C</a:t>
            </a:r>
          </a:p>
        </p:txBody>
      </p:sp>
      <p:sp>
        <p:nvSpPr>
          <p:cNvPr id="3" name="Subtitle 2">
            <a:extLst>
              <a:ext uri="{FF2B5EF4-FFF2-40B4-BE49-F238E27FC236}">
                <a16:creationId xmlns="" xmlns:a16="http://schemas.microsoft.com/office/drawing/2014/main" id="{B151D554-8374-4AE8-8BF8-13228D6C5964}"/>
              </a:ext>
            </a:extLst>
          </p:cNvPr>
          <p:cNvSpPr>
            <a:spLocks noGrp="1"/>
          </p:cNvSpPr>
          <p:nvPr>
            <p:ph type="subTitle" idx="1"/>
          </p:nvPr>
        </p:nvSpPr>
        <p:spPr>
          <a:xfrm>
            <a:off x="971257" y="1172776"/>
            <a:ext cx="3290257" cy="4512448"/>
          </a:xfrm>
        </p:spPr>
        <p:txBody>
          <a:bodyPr anchor="ctr">
            <a:normAutofit/>
          </a:bodyPr>
          <a:lstStyle/>
          <a:p>
            <a:r>
              <a:rPr lang="en-GB" sz="2400">
                <a:solidFill>
                  <a:schemeClr val="tx1"/>
                </a:solidFill>
              </a:rPr>
              <a:t>Nageena Ahmed 1808213</a:t>
            </a:r>
          </a:p>
          <a:p>
            <a:r>
              <a:rPr lang="en-GB" sz="2400">
                <a:solidFill>
                  <a:schemeClr val="tx1"/>
                </a:solidFill>
              </a:rPr>
              <a:t>Shahina Begum 1813849</a:t>
            </a:r>
          </a:p>
        </p:txBody>
      </p:sp>
    </p:spTree>
    <p:extLst>
      <p:ext uri="{BB962C8B-B14F-4D97-AF65-F5344CB8AC3E}">
        <p14:creationId xmlns:p14="http://schemas.microsoft.com/office/powerpoint/2010/main" val="211841931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EF8E7A9-EDCF-47B9-B300-6DC9D94FD7BD}"/>
              </a:ext>
            </a:extLst>
          </p:cNvPr>
          <p:cNvSpPr>
            <a:spLocks noGrp="1"/>
          </p:cNvSpPr>
          <p:nvPr>
            <p:ph type="title"/>
          </p:nvPr>
        </p:nvSpPr>
        <p:spPr/>
        <p:txBody>
          <a:bodyPr/>
          <a:lstStyle/>
          <a:p>
            <a:r>
              <a:rPr lang="en-GB" dirty="0"/>
              <a:t>Why is this family vulnerable????</a:t>
            </a:r>
          </a:p>
        </p:txBody>
      </p:sp>
      <p:sp>
        <p:nvSpPr>
          <p:cNvPr id="3" name="Content Placeholder 2">
            <a:extLst>
              <a:ext uri="{FF2B5EF4-FFF2-40B4-BE49-F238E27FC236}">
                <a16:creationId xmlns="" xmlns:a16="http://schemas.microsoft.com/office/drawing/2014/main" id="{87B1EE2A-358D-45FF-93B1-5C4497ED0521}"/>
              </a:ext>
            </a:extLst>
          </p:cNvPr>
          <p:cNvSpPr>
            <a:spLocks noGrp="1"/>
          </p:cNvSpPr>
          <p:nvPr>
            <p:ph idx="1"/>
          </p:nvPr>
        </p:nvSpPr>
        <p:spPr/>
        <p:txBody>
          <a:bodyPr>
            <a:normAutofit lnSpcReduction="10000"/>
          </a:bodyPr>
          <a:lstStyle/>
          <a:p>
            <a:r>
              <a:rPr lang="en-GB" dirty="0"/>
              <a:t>Mother is single parent, who suffers from anxiety and depression</a:t>
            </a:r>
          </a:p>
          <a:p>
            <a:r>
              <a:rPr lang="en-GB" dirty="0"/>
              <a:t>With no income coming in the family are facing poverty</a:t>
            </a:r>
          </a:p>
          <a:p>
            <a:r>
              <a:rPr lang="en-GB" dirty="0"/>
              <a:t>Behaviour problems in one of the sons</a:t>
            </a:r>
          </a:p>
          <a:p>
            <a:r>
              <a:rPr lang="en-GB" dirty="0"/>
              <a:t>Mother is unemployed (poverty)</a:t>
            </a:r>
          </a:p>
          <a:p>
            <a:r>
              <a:rPr lang="en-GB" dirty="0"/>
              <a:t>Living in a run down house which is in need of repairs</a:t>
            </a:r>
          </a:p>
          <a:p>
            <a:r>
              <a:rPr lang="en-GB" dirty="0"/>
              <a:t>Living on a council estate</a:t>
            </a:r>
          </a:p>
          <a:p>
            <a:r>
              <a:rPr lang="en-GB" dirty="0"/>
              <a:t>Social Isolation faced by children and mother</a:t>
            </a:r>
          </a:p>
          <a:p>
            <a:r>
              <a:rPr lang="en-GB" dirty="0"/>
              <a:t>The boys have no older male role model to look up to like a dad or brother</a:t>
            </a:r>
          </a:p>
          <a:p>
            <a:pPr marL="0" indent="0">
              <a:buNone/>
            </a:pPr>
            <a:r>
              <a:rPr lang="en-GB" sz="1200" dirty="0"/>
              <a:t>(Families with vulnerabilities, 2018)</a:t>
            </a:r>
          </a:p>
        </p:txBody>
      </p:sp>
    </p:spTree>
    <p:extLst>
      <p:ext uri="{BB962C8B-B14F-4D97-AF65-F5344CB8AC3E}">
        <p14:creationId xmlns:p14="http://schemas.microsoft.com/office/powerpoint/2010/main" val="40303939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79C2687-7D1F-4DE4-A8B5-E018911BCDD4}"/>
              </a:ext>
            </a:extLst>
          </p:cNvPr>
          <p:cNvSpPr>
            <a:spLocks noGrp="1"/>
          </p:cNvSpPr>
          <p:nvPr>
            <p:ph type="title"/>
          </p:nvPr>
        </p:nvSpPr>
        <p:spPr/>
        <p:txBody>
          <a:bodyPr/>
          <a:lstStyle/>
          <a:p>
            <a:r>
              <a:rPr lang="en-GB" dirty="0"/>
              <a:t>Risk factors!!!</a:t>
            </a:r>
          </a:p>
        </p:txBody>
      </p:sp>
      <p:sp>
        <p:nvSpPr>
          <p:cNvPr id="3" name="Content Placeholder 2">
            <a:extLst>
              <a:ext uri="{FF2B5EF4-FFF2-40B4-BE49-F238E27FC236}">
                <a16:creationId xmlns="" xmlns:a16="http://schemas.microsoft.com/office/drawing/2014/main" id="{ECC94C7E-569F-4617-B606-BFF7047A55C6}"/>
              </a:ext>
            </a:extLst>
          </p:cNvPr>
          <p:cNvSpPr>
            <a:spLocks noGrp="1"/>
          </p:cNvSpPr>
          <p:nvPr>
            <p:ph idx="1"/>
          </p:nvPr>
        </p:nvSpPr>
        <p:spPr/>
        <p:txBody>
          <a:bodyPr>
            <a:normAutofit fontScale="85000" lnSpcReduction="20000"/>
          </a:bodyPr>
          <a:lstStyle/>
          <a:p>
            <a:r>
              <a:rPr lang="en-GB" dirty="0"/>
              <a:t>The children are at risk of developing Psychiatric disorder in childhood due to the mothers mental health, which can stay with them through adolescence and adult life. (Manning, Gregoire 2009)</a:t>
            </a:r>
          </a:p>
          <a:p>
            <a:r>
              <a:rPr lang="en-GB" dirty="0"/>
              <a:t>Growing up in poverty the children face many risks such as lack of food can lead to poor health, poor housing leading to lack of sleep effecting behaviour and concentration causing issues at school. The governments policy is to </a:t>
            </a:r>
            <a:r>
              <a:rPr lang="en-GB" dirty="0">
                <a:solidFill>
                  <a:schemeClr val="tx1"/>
                </a:solidFill>
              </a:rPr>
              <a:t>End Child Poverty </a:t>
            </a:r>
            <a:r>
              <a:rPr lang="en-GB" dirty="0"/>
              <a:t>through supporting vulnerable families get back into work. (Gov.uk, 2014)</a:t>
            </a:r>
          </a:p>
          <a:p>
            <a:endParaRPr lang="en-GB" dirty="0"/>
          </a:p>
          <a:p>
            <a:r>
              <a:rPr lang="en-GB" dirty="0"/>
              <a:t>Lack of career opportunities for the mother due to her mental health</a:t>
            </a:r>
          </a:p>
          <a:p>
            <a:endParaRPr lang="en-GB" dirty="0"/>
          </a:p>
          <a:p>
            <a:r>
              <a:rPr lang="en-GB" dirty="0"/>
              <a:t>Young boys are at risk of getting involved in crime</a:t>
            </a:r>
          </a:p>
          <a:p>
            <a:r>
              <a:rPr lang="en-GB" dirty="0"/>
              <a:t>Two adult daughters living independently could be at risk of drug abuse, alcohol, abusive relationships</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6241947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0AEA9BDC-DA3D-4F52-8C5C-240AA32462F8}"/>
              </a:ext>
            </a:extLst>
          </p:cNvPr>
          <p:cNvSpPr>
            <a:spLocks noGrp="1"/>
          </p:cNvSpPr>
          <p:nvPr>
            <p:ph idx="1"/>
          </p:nvPr>
        </p:nvSpPr>
        <p:spPr/>
        <p:txBody>
          <a:bodyPr>
            <a:normAutofit/>
          </a:bodyPr>
          <a:lstStyle/>
          <a:p>
            <a:pPr>
              <a:buFont typeface="Wingdings" panose="05000000000000000000" pitchFamily="2" charset="2"/>
              <a:buChar char="Ø"/>
            </a:pPr>
            <a:r>
              <a:rPr lang="en-GB" dirty="0"/>
              <a:t>Poverty can effect vulnerable families in many different ways, all agencies involved with this family have a duty of care in helping safeguard and promote the welfare of these children. </a:t>
            </a:r>
          </a:p>
          <a:p>
            <a:pPr>
              <a:buFont typeface="Wingdings" panose="05000000000000000000" pitchFamily="2" charset="2"/>
              <a:buChar char="Ø"/>
            </a:pPr>
            <a:r>
              <a:rPr lang="en-GB" dirty="0"/>
              <a:t>All professionals from schools to health workers have assessed the families problems and are delivering the support according to their needs.</a:t>
            </a:r>
          </a:p>
          <a:p>
            <a:pPr>
              <a:buFont typeface="Wingdings" panose="05000000000000000000" pitchFamily="2" charset="2"/>
              <a:buChar char="Ø"/>
            </a:pPr>
            <a:r>
              <a:rPr lang="en-GB" dirty="0"/>
              <a:t>From a professional perspective this family is vulnerable and early intervention is key to positive outcomes, all agencies involved are offering relevant support to the family</a:t>
            </a:r>
          </a:p>
          <a:p>
            <a:pPr marL="0" indent="0">
              <a:buNone/>
            </a:pPr>
            <a:r>
              <a:rPr lang="en-GB" dirty="0"/>
              <a:t> </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263623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D9905BD3-061D-4144-B77F-A55950E6C0FD}"/>
              </a:ext>
            </a:extLst>
          </p:cNvPr>
          <p:cNvSpPr>
            <a:spLocks noGrp="1"/>
          </p:cNvSpPr>
          <p:nvPr>
            <p:ph idx="1"/>
          </p:nvPr>
        </p:nvSpPr>
        <p:spPr/>
        <p:txBody>
          <a:bodyPr>
            <a:normAutofit fontScale="85000" lnSpcReduction="20000"/>
          </a:bodyPr>
          <a:lstStyle/>
          <a:p>
            <a:r>
              <a:rPr lang="en-GB" dirty="0"/>
              <a:t>One of the adolescent boys has behavioural issues. Child and adolescent mental health services (CAMHS) are involved with the family. CAMHS are part of the NHS services that treat children and usually consist of a team that includes:</a:t>
            </a:r>
          </a:p>
          <a:p>
            <a:pPr lvl="0"/>
            <a:r>
              <a:rPr lang="en-GB" dirty="0"/>
              <a:t>Psychiatrists</a:t>
            </a:r>
          </a:p>
          <a:p>
            <a:pPr lvl="0"/>
            <a:r>
              <a:rPr lang="en-GB" dirty="0"/>
              <a:t>Psychologists</a:t>
            </a:r>
          </a:p>
          <a:p>
            <a:pPr lvl="0"/>
            <a:r>
              <a:rPr lang="en-GB" dirty="0"/>
              <a:t>Therapists</a:t>
            </a:r>
          </a:p>
          <a:p>
            <a:pPr lvl="0"/>
            <a:r>
              <a:rPr lang="en-GB" dirty="0"/>
              <a:t>Social workers</a:t>
            </a:r>
          </a:p>
          <a:p>
            <a:pPr lvl="0"/>
            <a:r>
              <a:rPr lang="en-GB" dirty="0"/>
              <a:t>Nurses</a:t>
            </a:r>
          </a:p>
          <a:p>
            <a:r>
              <a:rPr lang="en-GB" dirty="0"/>
              <a:t>Provide support for depression, anger etc. They work with families to support a young person’s health.</a:t>
            </a:r>
          </a:p>
          <a:p>
            <a:r>
              <a:rPr lang="en-GB" dirty="0"/>
              <a:t>Their services operate in compliance with the Children Act 2004 and the Mental Health Act 1983.</a:t>
            </a:r>
          </a:p>
          <a:p>
            <a:endParaRPr lang="en-GB" dirty="0"/>
          </a:p>
        </p:txBody>
      </p:sp>
      <p:sp>
        <p:nvSpPr>
          <p:cNvPr id="5" name="TextBox 4"/>
          <p:cNvSpPr txBox="1"/>
          <p:nvPr/>
        </p:nvSpPr>
        <p:spPr>
          <a:xfrm>
            <a:off x="1133475" y="1009650"/>
            <a:ext cx="8034572" cy="461665"/>
          </a:xfrm>
          <a:prstGeom prst="rect">
            <a:avLst/>
          </a:prstGeom>
          <a:noFill/>
        </p:spPr>
        <p:txBody>
          <a:bodyPr wrap="none" rtlCol="0">
            <a:spAutoFit/>
          </a:bodyPr>
          <a:lstStyle/>
          <a:p>
            <a:r>
              <a:rPr lang="en-GB" sz="2400" dirty="0" smtClean="0">
                <a:solidFill>
                  <a:schemeClr val="bg1"/>
                </a:solidFill>
              </a:rPr>
              <a:t>Policies and roles of health and social care agencies</a:t>
            </a:r>
            <a:endParaRPr lang="en-GB" sz="2400" dirty="0">
              <a:solidFill>
                <a:schemeClr val="bg1"/>
              </a:solidFill>
            </a:endParaRPr>
          </a:p>
        </p:txBody>
      </p:sp>
    </p:spTree>
    <p:extLst>
      <p:ext uri="{BB962C8B-B14F-4D97-AF65-F5344CB8AC3E}">
        <p14:creationId xmlns:p14="http://schemas.microsoft.com/office/powerpoint/2010/main" val="1267860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1837001E-928D-4193-B944-0812A16B5DAA}"/>
              </a:ext>
            </a:extLst>
          </p:cNvPr>
          <p:cNvSpPr>
            <a:spLocks noGrp="1"/>
          </p:cNvSpPr>
          <p:nvPr>
            <p:ph idx="1"/>
          </p:nvPr>
        </p:nvSpPr>
        <p:spPr/>
        <p:txBody>
          <a:bodyPr/>
          <a:lstStyle/>
          <a:p>
            <a:pPr lvl="0"/>
            <a:r>
              <a:rPr lang="en-GB" dirty="0"/>
              <a:t>Schools are also involved due to poor attendance and behavioural issues. Extracurricular activities have been organised for the children.</a:t>
            </a:r>
          </a:p>
          <a:p>
            <a:pPr lvl="0"/>
            <a:r>
              <a:rPr lang="en-GB" dirty="0"/>
              <a:t>Agencies should use CAF approach. CAF stands for Common Assessment Framework.</a:t>
            </a:r>
          </a:p>
          <a:p>
            <a:pPr lvl="0"/>
            <a:r>
              <a:rPr lang="en-GB" dirty="0"/>
              <a:t>Neighbourhood offices were involved. They have a duty to promote equal opportunities under the Equality Act 2010.</a:t>
            </a:r>
          </a:p>
          <a:p>
            <a:pPr lvl="0"/>
            <a:r>
              <a:rPr lang="en-GB" dirty="0"/>
              <a:t>They have carried out property repairs to the family’s home and as a result the family are much happier in their home.</a:t>
            </a:r>
          </a:p>
          <a:p>
            <a:endParaRPr lang="en-GB" dirty="0"/>
          </a:p>
        </p:txBody>
      </p:sp>
    </p:spTree>
    <p:extLst>
      <p:ext uri="{BB962C8B-B14F-4D97-AF65-F5344CB8AC3E}">
        <p14:creationId xmlns:p14="http://schemas.microsoft.com/office/powerpoint/2010/main" val="1528682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B04FC104-B102-49EE-ABA4-290EDE2772C0}"/>
              </a:ext>
            </a:extLst>
          </p:cNvPr>
          <p:cNvSpPr>
            <a:spLocks noGrp="1"/>
          </p:cNvSpPr>
          <p:nvPr>
            <p:ph idx="1"/>
          </p:nvPr>
        </p:nvSpPr>
        <p:spPr/>
        <p:txBody>
          <a:bodyPr>
            <a:normAutofit fontScale="92500" lnSpcReduction="20000"/>
          </a:bodyPr>
          <a:lstStyle/>
          <a:p>
            <a:pPr lvl="0"/>
            <a:r>
              <a:rPr lang="en-GB" dirty="0"/>
              <a:t>Mother needs more support. She suffers from depression and anxiety.</a:t>
            </a:r>
          </a:p>
          <a:p>
            <a:pPr lvl="0"/>
            <a:r>
              <a:rPr lang="en-GB" dirty="0"/>
              <a:t>Depression affects 6% of adults each year (National Collaborating Centre for Mental Health, 2010).</a:t>
            </a:r>
          </a:p>
          <a:p>
            <a:pPr lvl="0"/>
            <a:r>
              <a:rPr lang="en-GB" dirty="0"/>
              <a:t>The mother can benefit from receiving counselling or joining a community support group such as Depression UK. </a:t>
            </a:r>
          </a:p>
          <a:p>
            <a:pPr lvl="0"/>
            <a:r>
              <a:rPr lang="en-GB" dirty="0"/>
              <a:t>Improving her mental health may help her to engage more in the parenting classes.</a:t>
            </a:r>
          </a:p>
          <a:p>
            <a:pPr lvl="0"/>
            <a:r>
              <a:rPr lang="en-GB" dirty="0"/>
              <a:t>Another plan they agency should consider is to get in touch with the mother’s two adult daughters. They may be able to help out their mother and provide support.</a:t>
            </a:r>
          </a:p>
          <a:p>
            <a:pPr lvl="0"/>
            <a:r>
              <a:rPr lang="en-GB" dirty="0"/>
              <a:t>This will give the mother a break and may contribute to improving her mental well-being.</a:t>
            </a:r>
          </a:p>
          <a:p>
            <a:endParaRPr lang="en-GB" dirty="0"/>
          </a:p>
        </p:txBody>
      </p:sp>
      <p:sp>
        <p:nvSpPr>
          <p:cNvPr id="2" name="TextBox 1"/>
          <p:cNvSpPr txBox="1"/>
          <p:nvPr/>
        </p:nvSpPr>
        <p:spPr>
          <a:xfrm>
            <a:off x="1250659" y="1078468"/>
            <a:ext cx="5609228" cy="461665"/>
          </a:xfrm>
          <a:prstGeom prst="rect">
            <a:avLst/>
          </a:prstGeom>
          <a:noFill/>
        </p:spPr>
        <p:txBody>
          <a:bodyPr wrap="none" rtlCol="0">
            <a:spAutoFit/>
          </a:bodyPr>
          <a:lstStyle/>
          <a:p>
            <a:r>
              <a:rPr lang="en-GB" sz="2400" dirty="0" smtClean="0">
                <a:solidFill>
                  <a:schemeClr val="bg1"/>
                </a:solidFill>
              </a:rPr>
              <a:t>Recommendations for improvement</a:t>
            </a:r>
            <a:endParaRPr lang="en-GB" sz="2400" dirty="0">
              <a:solidFill>
                <a:schemeClr val="bg1"/>
              </a:solidFill>
            </a:endParaRPr>
          </a:p>
        </p:txBody>
      </p:sp>
    </p:spTree>
    <p:extLst>
      <p:ext uri="{BB962C8B-B14F-4D97-AF65-F5344CB8AC3E}">
        <p14:creationId xmlns:p14="http://schemas.microsoft.com/office/powerpoint/2010/main" val="25866602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9D11016-5124-41FD-B339-973598E17D77}"/>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 xmlns:a16="http://schemas.microsoft.com/office/drawing/2014/main" id="{DB56E6A8-C6E6-4B6C-B33D-781270C95206}"/>
              </a:ext>
            </a:extLst>
          </p:cNvPr>
          <p:cNvSpPr>
            <a:spLocks noGrp="1"/>
          </p:cNvSpPr>
          <p:nvPr>
            <p:ph idx="1"/>
          </p:nvPr>
        </p:nvSpPr>
        <p:spPr/>
        <p:txBody>
          <a:bodyPr>
            <a:normAutofit fontScale="55000" lnSpcReduction="20000"/>
          </a:bodyPr>
          <a:lstStyle/>
          <a:p>
            <a:pPr marL="0" indent="0">
              <a:buNone/>
            </a:pPr>
            <a:endParaRPr lang="en-GB" dirty="0"/>
          </a:p>
          <a:p>
            <a:r>
              <a:rPr lang="en-GB" sz="3800" dirty="0"/>
              <a:t> All in all there have been positive changes in the families lives</a:t>
            </a:r>
          </a:p>
          <a:p>
            <a:r>
              <a:rPr lang="en-GB" sz="3800" dirty="0"/>
              <a:t> More can be done to address mothers mental health</a:t>
            </a:r>
          </a:p>
          <a:p>
            <a:r>
              <a:rPr lang="en-GB" sz="3800" dirty="0"/>
              <a:t>All health and social care services should use CAF approach</a:t>
            </a:r>
          </a:p>
          <a:p>
            <a:r>
              <a:rPr lang="en-GB" sz="3800" dirty="0"/>
              <a:t>The family have built good understanding with the agencies they are working with</a:t>
            </a:r>
          </a:p>
          <a:p>
            <a:r>
              <a:rPr lang="en-GB" sz="3800" dirty="0"/>
              <a:t>Overall the family are a lot happier </a:t>
            </a:r>
          </a:p>
          <a:p>
            <a:endParaRPr lang="en-GB" sz="3800" dirty="0"/>
          </a:p>
          <a:p>
            <a:endParaRPr lang="en-GB" dirty="0"/>
          </a:p>
          <a:p>
            <a:pPr marL="0" indent="0">
              <a:buNone/>
            </a:pPr>
            <a:r>
              <a:rPr lang="en-GB" dirty="0"/>
              <a:t> </a:t>
            </a:r>
          </a:p>
          <a:p>
            <a:pPr marL="0" indent="0">
              <a:buNone/>
            </a:pPr>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4553036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 xmlns:a16="http://schemas.microsoft.com/office/drawing/2014/main" id="{853728C2-5F82-4277-BA87-71EDF53BE45C}"/>
              </a:ext>
            </a:extLst>
          </p:cNvPr>
          <p:cNvSpPr/>
          <p:nvPr/>
        </p:nvSpPr>
        <p:spPr>
          <a:xfrm>
            <a:off x="956929" y="-385762"/>
            <a:ext cx="10451805" cy="5306324"/>
          </a:xfrm>
          <a:prstGeom prst="rect">
            <a:avLst/>
          </a:prstGeom>
        </p:spPr>
        <p:txBody>
          <a:bodyPr wrap="square">
            <a:spAutoFit/>
          </a:bodyPr>
          <a:lstStyle/>
          <a:p>
            <a:pPr>
              <a:lnSpc>
                <a:spcPct val="150000"/>
              </a:lnSpc>
              <a:spcAft>
                <a:spcPts val="1000"/>
              </a:spcAft>
            </a:pPr>
            <a:endParaRPr lang="en-GB" b="1" dirty="0">
              <a:latin typeface="Arial" panose="020B0604020202020204" pitchFamily="34" charset="0"/>
              <a:ea typeface="Calibri" panose="020F0502020204030204" pitchFamily="34" charset="0"/>
              <a:cs typeface="Times New Roman" panose="02020603050405020304" pitchFamily="18" charset="0"/>
            </a:endParaRPr>
          </a:p>
          <a:p>
            <a:pPr>
              <a:lnSpc>
                <a:spcPct val="150000"/>
              </a:lnSpc>
              <a:spcAft>
                <a:spcPts val="1000"/>
              </a:spcAft>
            </a:pPr>
            <a:r>
              <a:rPr lang="en-GB" b="1" dirty="0">
                <a:latin typeface="Arial" panose="020B0604020202020204" pitchFamily="34" charset="0"/>
                <a:ea typeface="Calibri" panose="020F0502020204030204" pitchFamily="34" charset="0"/>
                <a:cs typeface="Times New Roman" panose="02020603050405020304" pitchFamily="18" charset="0"/>
              </a:rPr>
              <a:t>References</a:t>
            </a:r>
          </a:p>
          <a:p>
            <a:pPr>
              <a:lnSpc>
                <a:spcPct val="115000"/>
              </a:lnSpc>
              <a:spcAft>
                <a:spcPts val="1000"/>
              </a:spcAft>
            </a:pPr>
            <a:r>
              <a:rPr lang="en-GB" dirty="0">
                <a:latin typeface="Arial" panose="020B0604020202020204" pitchFamily="34" charset="0"/>
                <a:ea typeface="Calibri" panose="020F0502020204030204" pitchFamily="34" charset="0"/>
                <a:cs typeface="Times New Roman" panose="02020603050405020304" pitchFamily="18" charset="0"/>
              </a:rPr>
              <a:t>Depression UK (</a:t>
            </a:r>
            <a:r>
              <a:rPr lang="en-GB" dirty="0" err="1">
                <a:latin typeface="Arial" panose="020B0604020202020204" pitchFamily="34" charset="0"/>
                <a:ea typeface="Calibri" panose="020F0502020204030204" pitchFamily="34" charset="0"/>
                <a:cs typeface="Times New Roman" panose="02020603050405020304" pitchFamily="18" charset="0"/>
              </a:rPr>
              <a:t>nd</a:t>
            </a:r>
            <a:r>
              <a:rPr lang="en-GB" dirty="0">
                <a:latin typeface="Arial" panose="020B0604020202020204" pitchFamily="34" charset="0"/>
                <a:ea typeface="Calibri" panose="020F0502020204030204" pitchFamily="34" charset="0"/>
                <a:cs typeface="Times New Roman" panose="02020603050405020304" pitchFamily="18" charset="0"/>
              </a:rPr>
              <a:t>).  Available at link </a:t>
            </a:r>
            <a:r>
              <a:rPr lang="en-GB"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2"/>
              </a:rPr>
              <a:t>https://depressionuk.org/</a:t>
            </a:r>
            <a:r>
              <a:rPr lang="en-GB" dirty="0">
                <a:latin typeface="Arial" panose="020B0604020202020204" pitchFamily="34" charset="0"/>
                <a:ea typeface="Calibri" panose="020F0502020204030204" pitchFamily="34" charset="0"/>
                <a:cs typeface="Times New Roman" panose="02020603050405020304" pitchFamily="18" charset="0"/>
              </a:rPr>
              <a:t> (accessed: 22 June 2020)</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dirty="0">
                <a:latin typeface="Arial" panose="020B0604020202020204" pitchFamily="34" charset="0"/>
                <a:ea typeface="Calibri" panose="020F0502020204030204" pitchFamily="34" charset="0"/>
                <a:cs typeface="Times New Roman" panose="02020603050405020304" pitchFamily="18" charset="0"/>
              </a:rPr>
              <a:t>NHS England (2013). Available at link </a:t>
            </a:r>
            <a:r>
              <a:rPr lang="en-GB" u="sng" dirty="0">
                <a:solidFill>
                  <a:srgbClr val="0000FF"/>
                </a:solidFill>
                <a:latin typeface="Arial" panose="020B0604020202020204" pitchFamily="34" charset="0"/>
                <a:ea typeface="Calibri" panose="020F0502020204030204" pitchFamily="34" charset="0"/>
                <a:cs typeface="Times New Roman" panose="02020603050405020304" pitchFamily="18" charset="0"/>
                <a:hlinkClick r:id="rId3"/>
              </a:rPr>
              <a:t>https://www.england.nhs.uk/wp-content/uploads/2013/06/c07-tier4-ch-ado-mh-serv-child.pdf</a:t>
            </a:r>
            <a:r>
              <a:rPr lang="en-GB" dirty="0">
                <a:latin typeface="Arial" panose="020B0604020202020204" pitchFamily="34" charset="0"/>
                <a:ea typeface="Calibri" panose="020F0502020204030204" pitchFamily="34" charset="0"/>
                <a:cs typeface="Times New Roman" panose="02020603050405020304" pitchFamily="18" charset="0"/>
              </a:rPr>
              <a:t> (accessed: 26 June 2020)</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dirty="0">
                <a:solidFill>
                  <a:srgbClr val="000000"/>
                </a:solidFill>
                <a:latin typeface="Arial" panose="020B0604020202020204" pitchFamily="34" charset="0"/>
                <a:ea typeface="Calibri" panose="020F0502020204030204" pitchFamily="34" charset="0"/>
                <a:cs typeface="Times New Roman" panose="02020603050405020304" pitchFamily="18" charset="0"/>
              </a:rPr>
              <a:t>National Collaborating Centre for Mental Health (UK. (2010). Depression: the treatment and management of depression in adults (updated edition). British Psychological Society.</a:t>
            </a: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dirty="0">
                <a:solidFill>
                  <a:srgbClr val="000000"/>
                </a:solidFill>
                <a:latin typeface="Arial" panose="020B0604020202020204" pitchFamily="34" charset="0"/>
                <a:ea typeface="Calibri" panose="020F0502020204030204" pitchFamily="34" charset="0"/>
                <a:cs typeface="Times New Roman" panose="02020603050405020304" pitchFamily="18" charset="0"/>
              </a:rPr>
              <a:t>Families with </a:t>
            </a:r>
            <a:r>
              <a:rPr lang="en-GB"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Vulnerbilities</a:t>
            </a:r>
            <a:r>
              <a:rPr lang="en-GB" dirty="0">
                <a:solidFill>
                  <a:srgbClr val="000000"/>
                </a:solidFill>
                <a:latin typeface="Arial" panose="020B0604020202020204" pitchFamily="34" charset="0"/>
                <a:ea typeface="Calibri" panose="020F0502020204030204" pitchFamily="34" charset="0"/>
                <a:cs typeface="Times New Roman" panose="02020603050405020304" pitchFamily="18" charset="0"/>
              </a:rPr>
              <a:t>,(2018).Available at,</a:t>
            </a:r>
            <a:r>
              <a:rPr lang="en-GB" dirty="0">
                <a:latin typeface="Calibri" panose="020F0502020204030204" pitchFamily="34" charset="0"/>
                <a:ea typeface="Calibri" panose="020F0502020204030204" pitchFamily="34" charset="0"/>
                <a:cs typeface="Times New Roman" panose="02020603050405020304" pitchFamily="18" charset="0"/>
              </a:rPr>
              <a:t> </a:t>
            </a:r>
            <a:r>
              <a:rPr lang="en-GB"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4"/>
              </a:rPr>
              <a:t>https://raisingchildren.net.au/for-professionals/working-with-parents/families-with-vulnerabilities/families-with-vulnerabilities. (Accessed</a:t>
            </a:r>
            <a:r>
              <a:rPr lang="en-GB" dirty="0">
                <a:latin typeface="Calibri" panose="020F0502020204030204" pitchFamily="34" charset="0"/>
                <a:ea typeface="Calibri" panose="020F0502020204030204" pitchFamily="34" charset="0"/>
                <a:cs typeface="Times New Roman" panose="02020603050405020304" pitchFamily="18" charset="0"/>
              </a:rPr>
              <a:t> on 27</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June 2020)</a:t>
            </a:r>
          </a:p>
          <a:p>
            <a:pPr>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Manning C, Gregoire A, (2009).Available at </a:t>
            </a:r>
            <a:r>
              <a:rPr lang="en-GB"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5"/>
              </a:rPr>
              <a:t>https://www.sciencedirect.com/science/article/abs/pii/S1476179308002188</a:t>
            </a:r>
            <a:r>
              <a:rPr lang="en-GB" dirty="0">
                <a:latin typeface="Calibri" panose="020F0502020204030204" pitchFamily="34" charset="0"/>
                <a:ea typeface="Calibri" panose="020F0502020204030204" pitchFamily="34" charset="0"/>
                <a:cs typeface="Times New Roman" panose="02020603050405020304" pitchFamily="18" charset="0"/>
              </a:rPr>
              <a:t> (Accessed on 27</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June 2020)</a:t>
            </a:r>
          </a:p>
          <a:p>
            <a:pPr>
              <a:lnSpc>
                <a:spcPct val="115000"/>
              </a:lnSpc>
              <a:spcAft>
                <a:spcPts val="1000"/>
              </a:spcAft>
            </a:pPr>
            <a:r>
              <a:rPr lang="en-GB" dirty="0">
                <a:latin typeface="Calibri" panose="020F0502020204030204" pitchFamily="34" charset="0"/>
                <a:ea typeface="Calibri" panose="020F0502020204030204" pitchFamily="34" charset="0"/>
                <a:cs typeface="Times New Roman" panose="02020603050405020304" pitchFamily="18" charset="0"/>
              </a:rPr>
              <a:t>Gov.UK, (2014). Child poverty strategy launched. Available at </a:t>
            </a:r>
            <a:r>
              <a:rPr lang="en-GB"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6"/>
              </a:rPr>
              <a:t>https://www.gov.uk/government/news/child-poverty-strategy-launched</a:t>
            </a:r>
            <a:r>
              <a:rPr lang="en-GB" dirty="0">
                <a:latin typeface="Calibri" panose="020F0502020204030204" pitchFamily="34" charset="0"/>
                <a:ea typeface="Calibri" panose="020F0502020204030204" pitchFamily="34" charset="0"/>
                <a:cs typeface="Times New Roman" panose="02020603050405020304" pitchFamily="18" charset="0"/>
              </a:rPr>
              <a:t> (Accessed on 27</a:t>
            </a:r>
            <a:r>
              <a:rPr lang="en-GB" baseline="30000" dirty="0">
                <a:latin typeface="Calibri" panose="020F0502020204030204" pitchFamily="34" charset="0"/>
                <a:ea typeface="Calibri" panose="020F0502020204030204" pitchFamily="34" charset="0"/>
                <a:cs typeface="Times New Roman" panose="02020603050405020304" pitchFamily="18" charset="0"/>
              </a:rPr>
              <a:t>th</a:t>
            </a:r>
            <a:r>
              <a:rPr lang="en-GB" dirty="0">
                <a:latin typeface="Calibri" panose="020F0502020204030204" pitchFamily="34" charset="0"/>
                <a:ea typeface="Calibri" panose="020F0502020204030204" pitchFamily="34" charset="0"/>
                <a:cs typeface="Times New Roman" panose="02020603050405020304" pitchFamily="18" charset="0"/>
              </a:rPr>
              <a:t> June 2020)</a:t>
            </a:r>
          </a:p>
        </p:txBody>
      </p:sp>
    </p:spTree>
    <p:extLst>
      <p:ext uri="{BB962C8B-B14F-4D97-AF65-F5344CB8AC3E}">
        <p14:creationId xmlns:p14="http://schemas.microsoft.com/office/powerpoint/2010/main" val="112507388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2677</TotalTime>
  <Words>783</Words>
  <Application>Microsoft Office PowerPoint</Application>
  <PresentationFormat>Custom</PresentationFormat>
  <Paragraphs>72</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Ion Boardroom</vt:lpstr>
      <vt:lpstr>Case study C</vt:lpstr>
      <vt:lpstr>Why is this family vulnerable????</vt:lpstr>
      <vt:lpstr>Risk factors!!!</vt:lpstr>
      <vt:lpstr>PowerPoint Presentation</vt:lpstr>
      <vt:lpstr>PowerPoint Presentation</vt:lpstr>
      <vt:lpstr>PowerPoint Presentation</vt:lpstr>
      <vt:lpstr>PowerPoint Presentation</vt:lpstr>
      <vt:lpstr>Summary</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C</dc:title>
  <dc:creator>Nageena Ahmed</dc:creator>
  <cp:lastModifiedBy>BlackBox I</cp:lastModifiedBy>
  <cp:revision>4</cp:revision>
  <dcterms:created xsi:type="dcterms:W3CDTF">2020-06-23T23:37:37Z</dcterms:created>
  <dcterms:modified xsi:type="dcterms:W3CDTF">2020-06-29T09:27:53Z</dcterms:modified>
</cp:coreProperties>
</file>