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0818D-BBDD-41BD-AE31-9635051B62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E29364-E018-4851-8578-13893BFDE4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996BF-9017-4973-9949-4E38D8D91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51EFC-6638-4CE0-88DA-21D2237FE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C18B9-057B-4904-A153-80480FF92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85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718B0-3B43-4907-A59D-2A6077326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A3B1D-B1C8-4B36-96BB-3FA6B2753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0A4A8-E4FD-4FA3-82FB-561E965EA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9B499-86E9-4591-A1F0-2156F0F77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B7F9F-22C5-49BA-8A51-6C55E303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391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8FE6F-5C7B-47F7-B0D3-E1249BE94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C5306-3B19-4675-9405-8AFDE6458D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BA022-70A9-4C5B-8238-7E84C3F9E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5CDFA-0433-4A8F-B9CB-BEBA86D8E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FB4AE-930B-4B8C-9127-BB43650B6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94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6001B-DBE1-4D0F-A156-819642BAD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68DCD-0888-425B-9331-20DDFA4FED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FA049B-ACCB-4485-8CF1-8F7A50BBB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FE0636-E357-4675-92A4-641294E65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153A07-B289-4F1E-B5FB-E2D8822FE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237DA-BA91-4291-AF9E-734FB61D6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38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B576E-B3E8-4384-AF51-B2D508F7F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292F0-30BE-46CE-A3BA-3F8ED4B797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F276A4-3D1A-4711-A2D3-A275C0966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8B07D7-24E2-417A-8A23-BAD5C6D856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FF83F1-D9FF-4C1D-A120-5818700F20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67FDA3-FF3D-4452-8F86-771F4E845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CCF300-29A7-4615-BC2D-DCE37DE14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3EEB73-8034-4A44-8CCA-4494323F6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577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91086-742E-463A-ADAD-3B26C9839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5F6FA1-8D88-441E-8276-DF400916D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6BA412-D4EC-4B23-AFAB-6280ED25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5F586F-7406-4193-A9CF-92DEC840D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919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320C14-10C6-4021-8C41-110E3851F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4A356C-839F-457F-85F4-3B2E3D7B7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18F4EC-4C95-4386-AEEF-574C0D1FD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921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ED6BC-CDD4-4CCC-8EBB-DE2789691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A4CE8-551F-4BE1-B405-A838E27A6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26F84-8802-4CD0-A7CD-2B8EE9DAE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088622-2361-40A0-9AE9-4AC1264FA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E138F6-93F6-4EE8-8B01-E6A44DB1E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722882-FE69-46BB-9335-E7885BF98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4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A181C-D75F-4AE5-8387-3C89ED602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675AC4-2C9E-41C6-84DF-1045792A33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EA20D4-41B5-41D0-99EB-EADC51B573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B07DB7-8EB2-4A21-A699-1200041A8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C9132A-8C5D-47C8-88D1-88682B935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E83A59-D7C6-4E21-A423-29EFC8081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778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CDC6-95F2-4385-AE60-0CCA8F2A1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B11E30-B18D-4D9C-AC4A-C001D4DBFA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00962-C84D-42D4-9CF3-E0EC38803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13A07-5456-4BD5-98E8-144BD3D44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F09B3-9E0C-4D2F-AF41-3E7D59C95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519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DFE7CD-0C9C-47FD-9C1D-54ACE20D23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AD5CE2-BF7E-4925-B4B4-D1E49F3FC5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E286D-B2D9-4F04-957C-F05509B7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1BF32-9FFC-4ABE-AB84-E41DC5C41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B336C-F54B-4291-899B-8DBAC07B6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60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6D3864-4E87-4C3C-96B5-823806CA2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F9A531-C85C-452A-8618-C96508170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B8DD5-F933-4EFD-BB8F-4690D9DA58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86D79-B5F4-4B97-AE17-1ACBD618C2E5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BB6F6-AF44-47BA-BA8F-18429FF65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6F678-E195-4203-928C-27001960C9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A39E02-42B3-4A51-BABC-68D39E4D3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132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opendomesday.org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bayeuxmuseum.com/en/the-bayeux-tapestry/discover-the-bayeux-tapestry/explore-onlin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F7F3D1F-CE9C-45F6-B390-0F33C5E837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D5642-B838-48A9-BE1D-D53D67D612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9264" y="5154168"/>
            <a:ext cx="6973204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4800">
                <a:solidFill>
                  <a:schemeClr val="tx1">
                    <a:lumMod val="85000"/>
                    <a:lumOff val="15000"/>
                  </a:schemeClr>
                </a:solidFill>
              </a:rPr>
              <a:t>Conquest and Colonisation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C40D6C-0ADD-4DE0-B41F-315B9ABAE6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Seminar 8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6074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F1617-0CBE-499F-9AB9-DD283FE90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William of Poitier’s </a:t>
            </a:r>
            <a:r>
              <a:rPr lang="en-GB" sz="4600" i="1"/>
              <a:t>Gesta Willelmi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41E50-16CA-49ED-A2D7-EA023C373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William I’s chaplain</a:t>
            </a:r>
          </a:p>
          <a:p>
            <a:r>
              <a:rPr lang="en-GB" sz="2200"/>
              <a:t>Soldier before priest (from knightly family)</a:t>
            </a:r>
          </a:p>
          <a:p>
            <a:r>
              <a:rPr lang="en-GB" sz="2200"/>
              <a:t>Biography of William the Conqueror </a:t>
            </a:r>
          </a:p>
          <a:p>
            <a:r>
              <a:rPr lang="en-GB" sz="2200"/>
              <a:t>1071-1077</a:t>
            </a:r>
          </a:p>
          <a:p>
            <a:r>
              <a:rPr lang="en-GB" sz="2200"/>
              <a:t>Oral witness testimony</a:t>
            </a:r>
          </a:p>
          <a:p>
            <a:r>
              <a:rPr lang="en-GB" sz="2200"/>
              <a:t>Panegyric, justifying William’s invasion</a:t>
            </a:r>
          </a:p>
          <a:p>
            <a:r>
              <a:rPr lang="en-GB" sz="2200"/>
              <a:t>Classical influences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88B690-26E5-4FDE-B835-4B08025A4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108939"/>
            <a:ext cx="5458968" cy="4640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71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44B042-0C4B-400A-83B4-5C9E81D23D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3530" b="21770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82AB94-9401-4F22-8897-A491709A6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 i="1">
                <a:solidFill>
                  <a:srgbClr val="000000"/>
                </a:solidFill>
              </a:rPr>
              <a:t>Chronicon ex chronicis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C4CA2-19A7-41CF-89EF-0A9ABAF7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From Worcester Cathedral – last bastion of Anglo-Saxon church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Completed in 1067?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361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01A23-C2AA-4114-A6E6-4A8C18C23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William of Malmesbury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0CAD4-E7E9-4BED-8831-40C689D6C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i="1"/>
              <a:t>Gesta Regum Anglorum</a:t>
            </a:r>
          </a:p>
          <a:p>
            <a:r>
              <a:rPr lang="en-GB" sz="2200"/>
              <a:t>Runs to 1120, expanded to 1127</a:t>
            </a:r>
          </a:p>
          <a:p>
            <a:r>
              <a:rPr lang="en-GB" sz="2200"/>
              <a:t>Authority on 1066 to the end</a:t>
            </a:r>
          </a:p>
          <a:p>
            <a:r>
              <a:rPr lang="en-GB" sz="2200"/>
              <a:t>Half Norman, half English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F88631-1213-4681-8AF1-C204A43A6E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901" b="459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40476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628A-4C2D-44BA-941C-C4685F872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William of Newburgh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59510C8-1021-49E5-AD68-70B0B7DFE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i="1" dirty="0"/>
              <a:t>Historia rerum </a:t>
            </a:r>
            <a:r>
              <a:rPr lang="en-US" sz="2000" i="1" dirty="0" err="1"/>
              <a:t>Anglicarum</a:t>
            </a:r>
            <a:endParaRPr lang="en-US" sz="2000" i="1" dirty="0"/>
          </a:p>
          <a:p>
            <a:r>
              <a:rPr lang="en-US" sz="2000" dirty="0"/>
              <a:t>History of English Affairs</a:t>
            </a:r>
          </a:p>
          <a:p>
            <a:r>
              <a:rPr lang="en-US" sz="2000" dirty="0"/>
              <a:t>1066 – 1198, Latin</a:t>
            </a:r>
          </a:p>
          <a:p>
            <a:r>
              <a:rPr lang="en-US" sz="2000" dirty="0"/>
              <a:t>Augustinian canon from Yorkshire</a:t>
            </a:r>
          </a:p>
          <a:p>
            <a:r>
              <a:rPr lang="en-US" sz="2000" dirty="0"/>
              <a:t>‘father of historical criticism’</a:t>
            </a:r>
          </a:p>
          <a:p>
            <a:endParaRPr lang="en-US" sz="2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963BBB-0CD8-4F09-BAAC-AD45B92033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92" r="64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65C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717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14940-B834-4393-A69F-0D1C39DF7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4" y="327025"/>
            <a:ext cx="5167311" cy="1946274"/>
          </a:xfrm>
        </p:spPr>
        <p:txBody>
          <a:bodyPr anchor="b">
            <a:normAutofit/>
          </a:bodyPr>
          <a:lstStyle/>
          <a:p>
            <a:r>
              <a:rPr lang="en-GB" sz="3600"/>
              <a:t>Domesday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1F479-0BB0-4576-98CB-EC21F14F3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14" y="2614613"/>
            <a:ext cx="5167311" cy="3590925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https://opendomesday.org/</a:t>
            </a:r>
            <a:endParaRPr lang="en-GB" sz="1800" dirty="0"/>
          </a:p>
          <a:p>
            <a:r>
              <a:rPr lang="en-GB" sz="1800" dirty="0"/>
              <a:t>Begun January 1086</a:t>
            </a:r>
          </a:p>
          <a:p>
            <a:r>
              <a:rPr lang="en-GB" sz="1800" dirty="0"/>
              <a:t>England divided into ‘circuits’</a:t>
            </a:r>
          </a:p>
          <a:p>
            <a:r>
              <a:rPr lang="en-GB" sz="1800" dirty="0"/>
              <a:t>‘there was no single hide nor a yard of land, nor indeed (it is a shame to relate but it seemed no shame to him [William] to do) one ox nor one cow nor one pig which was there left out, and not put down in his record’. (Anglo-Saxon Chronicle, ed., D. </a:t>
            </a:r>
            <a:r>
              <a:rPr lang="en-GB" sz="1800" dirty="0" err="1"/>
              <a:t>Whitelock</a:t>
            </a:r>
            <a:r>
              <a:rPr lang="en-GB" sz="1800" dirty="0"/>
              <a:t>, pp.161-62)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1406A0-912D-44B6-916C-346A214F9B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629"/>
          <a:stretch/>
        </p:blipFill>
        <p:spPr>
          <a:xfrm>
            <a:off x="5721536" y="1"/>
            <a:ext cx="6470464" cy="6856412"/>
          </a:xfrm>
          <a:custGeom>
            <a:avLst/>
            <a:gdLst/>
            <a:ahLst/>
            <a:cxnLst/>
            <a:rect l="l" t="t" r="r" b="b"/>
            <a:pathLst>
              <a:path w="6470464" h="6856412">
                <a:moveTo>
                  <a:pt x="0" y="0"/>
                </a:moveTo>
                <a:lnTo>
                  <a:pt x="6470464" y="0"/>
                </a:lnTo>
                <a:lnTo>
                  <a:pt x="6470464" y="6856412"/>
                </a:lnTo>
                <a:lnTo>
                  <a:pt x="753" y="6856412"/>
                </a:lnTo>
                <a:lnTo>
                  <a:pt x="83736" y="6682434"/>
                </a:lnTo>
                <a:cubicBezTo>
                  <a:pt x="534353" y="5654674"/>
                  <a:pt x="777103" y="4561946"/>
                  <a:pt x="777103" y="3428997"/>
                </a:cubicBezTo>
                <a:cubicBezTo>
                  <a:pt x="777103" y="2296047"/>
                  <a:pt x="534353" y="1203318"/>
                  <a:pt x="83736" y="17555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4302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B384E-8056-4E21-A5FB-912B7C356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The Bayeux Tapestry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BCC12-B42D-48BB-9D18-5E8D88D41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An embroidery</a:t>
            </a:r>
          </a:p>
          <a:p>
            <a:r>
              <a:rPr lang="en-GB" sz="2000" dirty="0"/>
              <a:t>70 metres long, half a metre tall</a:t>
            </a:r>
          </a:p>
          <a:p>
            <a:r>
              <a:rPr lang="en-GB" sz="2000" dirty="0"/>
              <a:t>English or Norman?</a:t>
            </a:r>
          </a:p>
          <a:p>
            <a:r>
              <a:rPr lang="en-GB" sz="2000" dirty="0"/>
              <a:t>Commissioned by </a:t>
            </a:r>
            <a:r>
              <a:rPr lang="en-GB" sz="2000" dirty="0" err="1"/>
              <a:t>Odo</a:t>
            </a:r>
            <a:r>
              <a:rPr lang="en-GB" sz="2000" dirty="0"/>
              <a:t> of Bayeux?</a:t>
            </a:r>
          </a:p>
          <a:p>
            <a:r>
              <a:rPr lang="en-GB" sz="2000" dirty="0">
                <a:hlinkClick r:id="rId2"/>
              </a:rPr>
              <a:t>https://www.bayeuxmuseum.com/en/the-bayeux-tapestry/discover-the-bayeux-tapestry/explore-online/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84E72C-3703-4F96-A954-47579DEBD5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1758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9978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499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227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Conquest and Colonisation</vt:lpstr>
      <vt:lpstr>William of Poitier’s Gesta Willelmi</vt:lpstr>
      <vt:lpstr>Chronicon ex chronicis</vt:lpstr>
      <vt:lpstr>William of Malmesbury</vt:lpstr>
      <vt:lpstr>William of Newburgh</vt:lpstr>
      <vt:lpstr>Domesday</vt:lpstr>
      <vt:lpstr>The Bayeux Tapestry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Conquest and Colonisation</dc:title>
  <dc:creator>Harriett Webster</dc:creator>
  <cp:lastModifiedBy>Harriett Webster</cp:lastModifiedBy>
  <cp:revision>1</cp:revision>
  <dcterms:created xsi:type="dcterms:W3CDTF">2021-04-20T12:28:24Z</dcterms:created>
  <dcterms:modified xsi:type="dcterms:W3CDTF">2021-04-20T16:12:15Z</dcterms:modified>
</cp:coreProperties>
</file>