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32C3C1-13E4-4FAF-8561-2678886A293A}" v="4" dt="2025-11-06T18:43:53.2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033" autoAdjust="0"/>
  </p:normalViewPr>
  <p:slideViewPr>
    <p:cSldViewPr snapToGrid="0" showGuides="1">
      <p:cViewPr varScale="1">
        <p:scale>
          <a:sx n="82" d="100"/>
          <a:sy n="82" d="100"/>
        </p:scale>
        <p:origin x="691"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ina Mane" userId="a553fe28c0c1da86" providerId="LiveId" clId="{875C8872-C4F0-4A31-B75B-82D8B76A63EF}"/>
    <pc:docChg chg="modSld">
      <pc:chgData name="Celina Mane" userId="a553fe28c0c1da86" providerId="LiveId" clId="{875C8872-C4F0-4A31-B75B-82D8B76A63EF}" dt="2025-11-06T18:43:53.268" v="77"/>
      <pc:docMkLst>
        <pc:docMk/>
      </pc:docMkLst>
      <pc:sldChg chg="modSp mod">
        <pc:chgData name="Celina Mane" userId="a553fe28c0c1da86" providerId="LiveId" clId="{875C8872-C4F0-4A31-B75B-82D8B76A63EF}" dt="2025-11-06T18:43:53.268" v="77"/>
        <pc:sldMkLst>
          <pc:docMk/>
          <pc:sldMk cId="0" sldId="382"/>
        </pc:sldMkLst>
        <pc:spChg chg="mod">
          <ac:chgData name="Celina Mane" userId="a553fe28c0c1da86" providerId="LiveId" clId="{875C8872-C4F0-4A31-B75B-82D8B76A63EF}" dt="2025-11-06T18:43:53.268" v="77"/>
          <ac:spMkLst>
            <pc:docMk/>
            <pc:sldMk cId="0" sldId="382"/>
            <ac:spMk id="13315" creationId="{50070DAB-396E-DF77-4036-1E44F9E2CD8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02/11/2025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02/11/2025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02/11/2025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02/11/2025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02/11/2025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02/11/2025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02/11/2025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02/11/2025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02/11/2025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629833" y="422534"/>
            <a:ext cx="8229600" cy="4464050"/>
          </a:xfrm>
        </p:spPr>
        <p:txBody>
          <a:bodyPr/>
          <a:lstStyle/>
          <a:p>
            <a:r>
              <a:rPr lang="en-GB" altLang="en-US" sz="2400" dirty="0"/>
              <a:t>Module Title: </a:t>
            </a:r>
            <a:r>
              <a:rPr lang="en-GB" altLang="en-US" sz="2400" b="1" i="1" dirty="0"/>
              <a:t>Professional Career Development within H&amp;SC</a:t>
            </a:r>
          </a:p>
          <a:p>
            <a:r>
              <a:rPr lang="en-GB" altLang="en-US" sz="2400" dirty="0"/>
              <a:t>Module Number: </a:t>
            </a:r>
            <a:r>
              <a:rPr lang="en-GB" altLang="en-US" sz="2400" b="1" i="1" dirty="0"/>
              <a:t>LCHS 4009 </a:t>
            </a:r>
          </a:p>
          <a:p>
            <a:r>
              <a:rPr lang="en-GB" altLang="en-US" sz="2400" dirty="0"/>
              <a:t>Assignment Title</a:t>
            </a:r>
            <a:r>
              <a:rPr lang="en-GB" altLang="en-US" sz="2400" b="1" i="1" dirty="0"/>
              <a:t>: Self-awareness Presentation</a:t>
            </a:r>
          </a:p>
          <a:p>
            <a:r>
              <a:rPr lang="en-GB" altLang="en-US" sz="2400" dirty="0"/>
              <a:t>Student Name</a:t>
            </a:r>
            <a:r>
              <a:rPr lang="en-GB" altLang="en-US" sz="2400" b="1" i="1" dirty="0"/>
              <a:t>: Celina Cabral Mane</a:t>
            </a:r>
          </a:p>
          <a:p>
            <a:r>
              <a:rPr lang="en-GB" altLang="en-US" sz="2400" dirty="0"/>
              <a:t>Student ID: 2417328</a:t>
            </a:r>
            <a:endParaRPr lang="en-GB" altLang="en-US" sz="2400" b="1" i="1" dirty="0"/>
          </a:p>
          <a:p>
            <a:r>
              <a:rPr lang="en-GB" altLang="en-US" sz="2400" dirty="0"/>
              <a:t>Lecturer’s Name</a:t>
            </a:r>
            <a:r>
              <a:rPr lang="en-GB" altLang="en-US" sz="2400"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use AI only for proofreading.</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02/11/2025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marL="0" indent="0">
              <a:buNone/>
              <a:defRPr/>
            </a:pPr>
            <a:r>
              <a:rPr lang="en-GB" altLang="en-US" dirty="0"/>
              <a:t>Introduction </a:t>
            </a:r>
          </a:p>
          <a:p>
            <a:pPr marL="0" indent="0">
              <a:buNone/>
              <a:defRPr/>
            </a:pPr>
            <a:endParaRPr lang="en-GB" altLang="en-US" dirty="0"/>
          </a:p>
          <a:p>
            <a:pPr marL="0" indent="0">
              <a:buNone/>
              <a:defRPr/>
            </a:pPr>
            <a:r>
              <a:rPr lang="en-GB" altLang="en-US" i="1" dirty="0"/>
              <a:t>Swot Analyses</a:t>
            </a:r>
          </a:p>
          <a:p>
            <a:pPr marL="0" indent="0">
              <a:buNone/>
              <a:defRPr/>
            </a:pPr>
            <a:r>
              <a:rPr lang="en-GB" altLang="en-US" dirty="0"/>
              <a:t>Presentation of myself</a:t>
            </a:r>
          </a:p>
          <a:p>
            <a:pPr marL="0" indent="0">
              <a:buNone/>
              <a:defRPr/>
            </a:pPr>
            <a:r>
              <a:rPr lang="en-GB" altLang="en-US" dirty="0"/>
              <a:t>Conclusion </a:t>
            </a:r>
          </a:p>
          <a:p>
            <a:pPr marL="0" indent="0">
              <a:buNone/>
              <a:defRPr/>
            </a:pPr>
            <a:r>
              <a:rPr lang="en-GB" altLang="en-US" dirty="0"/>
              <a:t>References </a:t>
            </a:r>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02/11/2025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474704" y="1151408"/>
            <a:ext cx="8229600" cy="4555184"/>
          </a:xfrm>
        </p:spPr>
        <p:txBody>
          <a:bodyPr/>
          <a:lstStyle/>
          <a:p>
            <a:pPr>
              <a:defRPr/>
            </a:pPr>
            <a:r>
              <a:rPr lang="en-GB" sz="1800" dirty="0"/>
              <a:t>About Me</a:t>
            </a:r>
          </a:p>
          <a:p>
            <a:pPr>
              <a:defRPr/>
            </a:pPr>
            <a:r>
              <a:rPr lang="en-GB" sz="1800" dirty="0"/>
              <a:t> My name is Celina Mane. Hard work and creative expression merge with my desire to grow as a person. I enjoy learning new skills and exploring opportunities that help me develop both professionally and personally. My daily motivation comes from my deep interest in helping people, which drives me to pursue self-improvement. </a:t>
            </a:r>
          </a:p>
          <a:p>
            <a:pPr>
              <a:defRPr/>
            </a:pPr>
            <a:endParaRPr lang="en-GB" sz="1800" dirty="0"/>
          </a:p>
          <a:p>
            <a:pPr>
              <a:defRPr/>
            </a:pPr>
            <a:r>
              <a:rPr lang="en-GB" sz="1800" dirty="0"/>
              <a:t>Future Career Aspiration</a:t>
            </a:r>
          </a:p>
          <a:p>
            <a:pPr>
              <a:defRPr/>
            </a:pPr>
            <a:endParaRPr lang="en-GB" sz="1800" dirty="0"/>
          </a:p>
          <a:p>
            <a:pPr>
              <a:defRPr/>
            </a:pPr>
            <a:r>
              <a:rPr lang="en-GB" sz="1800" dirty="0"/>
              <a:t> Successful career in health and Social Care </a:t>
            </a:r>
            <a:endParaRPr lang="en-GB" sz="24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1412875"/>
            <a:ext cx="10787743" cy="5330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400" dirty="0"/>
              <a:t>The  SWOT Definition: Stands for STRENGTHS, WEAKNESSES, OPPORTUNITIES and THREATS.</a:t>
            </a:r>
          </a:p>
          <a:p>
            <a:r>
              <a:rPr lang="en-GB" sz="1400" dirty="0"/>
              <a:t>It is a strategic tool for analysis. </a:t>
            </a:r>
          </a:p>
          <a:p>
            <a:r>
              <a:rPr lang="en-GB" sz="1400" dirty="0"/>
              <a:t>S – Strengths: The things that are strong inside of you — skills, resources, experiences, achievements.</a:t>
            </a:r>
          </a:p>
          <a:p>
            <a:r>
              <a:rPr lang="en-GB" sz="1400" dirty="0"/>
              <a:t>W — Weaknesses: Those internal things you can still work on, such as habits, constraints or absence of certain skills or knowledge.</a:t>
            </a:r>
          </a:p>
          <a:p>
            <a:r>
              <a:rPr lang="en-GB" sz="1400" dirty="0"/>
              <a:t>O – Opportunities: Outward aspects that may help grow or succeed, various demands like the latest trends, network or education options.</a:t>
            </a:r>
          </a:p>
          <a:p>
            <a:r>
              <a:rPr lang="en-GB" sz="1400" dirty="0"/>
              <a:t> T—Threats The external environment presents threats which create obstacles for organisational success. These external threats include competitive market forces. </a:t>
            </a:r>
          </a:p>
          <a:p>
            <a:endParaRPr lang="en-GB" sz="2000" dirty="0"/>
          </a:p>
          <a:p>
            <a:r>
              <a:rPr lang="en-GB" sz="1400" dirty="0"/>
              <a:t> Importance: It helps to identify strategic planning, decision making, resource allocation, and competitive advantage</a:t>
            </a:r>
            <a:r>
              <a:rPr lang="en-GB" sz="2000" dirty="0"/>
              <a:t>.   </a:t>
            </a:r>
          </a:p>
          <a:p>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sz="1400" b="1" dirty="0"/>
          </a:p>
          <a:p>
            <a:r>
              <a:rPr lang="en-GB" sz="1200" dirty="0"/>
              <a:t>Team Collaboration</a:t>
            </a:r>
          </a:p>
          <a:p>
            <a:r>
              <a:rPr lang="en-GB" sz="1200" dirty="0"/>
              <a:t>I demonstrate strong interpersonal skills, which enable me to work effectively with various health and social care teams in future.</a:t>
            </a:r>
          </a:p>
          <a:p>
            <a:endParaRPr lang="en-GB" sz="1200" b="1" dirty="0"/>
          </a:p>
          <a:p>
            <a:r>
              <a:rPr lang="en-GB" sz="1200" dirty="0"/>
              <a:t>Learning</a:t>
            </a:r>
          </a:p>
          <a:p>
            <a:r>
              <a:rPr lang="en-GB" sz="1200" dirty="0"/>
              <a:t>I am an open person, always ready and willing to learn new things.</a:t>
            </a:r>
            <a:endParaRPr lang="en-GB" sz="12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235642" y="1298446"/>
            <a:ext cx="5246910" cy="2130554"/>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r>
              <a:rPr lang="en-GB" sz="1400" dirty="0"/>
              <a:t>Time Management Under Pressure</a:t>
            </a:r>
          </a:p>
          <a:p>
            <a:r>
              <a:rPr lang="en-GB" sz="1100" dirty="0"/>
              <a:t>The ability to handle multiple urgent cases at the same time may come to create difficulties for me to establish proper priorities, especially when service demand reaches its highest levels. </a:t>
            </a:r>
          </a:p>
          <a:p>
            <a:endParaRPr lang="en-GB" sz="1100" b="1" dirty="0"/>
          </a:p>
          <a:p>
            <a:r>
              <a:rPr lang="en-GB" sz="1400" dirty="0"/>
              <a:t>Confidence in Leadership Situations</a:t>
            </a:r>
          </a:p>
          <a:p>
            <a:r>
              <a:rPr lang="en-GB" sz="1050" dirty="0"/>
              <a:t>I possess the necessary knowledge and experience to lead teams before, but I hesitate when it comes to taking the initiative for team projects or leading care planning meetings.</a:t>
            </a:r>
          </a:p>
          <a:p>
            <a:br>
              <a:rPr lang="en-GB" dirty="0"/>
            </a:br>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r>
              <a:rPr lang="en-GB" sz="1400" dirty="0"/>
              <a:t>In my area, there are opportunities to make a career.</a:t>
            </a:r>
          </a:p>
          <a:p>
            <a:endParaRPr lang="en-GB" sz="1400" dirty="0"/>
          </a:p>
          <a:p>
            <a:r>
              <a:rPr lang="en-GB" sz="1400" dirty="0"/>
              <a:t>The healthcare industry now delivers digital health technology training programs, which provide education about essential new technologies. </a:t>
            </a:r>
          </a:p>
          <a:p>
            <a:endParaRPr lang="en-GB" sz="1400" dirty="0"/>
          </a:p>
          <a:p>
            <a:br>
              <a:rPr lang="en-GB" sz="1400" dirty="0"/>
            </a:br>
            <a:endParaRPr lang="en-GB" sz="1400"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r>
              <a:rPr lang="en-GB" sz="1400" dirty="0"/>
              <a:t>Sector Workforce Shortages</a:t>
            </a:r>
          </a:p>
          <a:p>
            <a:r>
              <a:rPr lang="en-GB" sz="1200" dirty="0"/>
              <a:t>The ongoing staffing challenges across UK health and social care facilities have created increased workload pressure, which leads to burnout among employees all this creates discomfort in me.</a:t>
            </a:r>
            <a:endParaRPr lang="en-GB" dirty="0"/>
          </a:p>
          <a:p>
            <a:r>
              <a:rPr lang="en-GB" sz="1200" dirty="0"/>
              <a:t>Rapid Technological Change</a:t>
            </a:r>
          </a:p>
          <a:p>
            <a:r>
              <a:rPr lang="en-GB" sz="1100" dirty="0"/>
              <a:t>The sector faces a rapid digital transformation, which creates a risk for employees to lose their skills when they do not receive sufficient training support. All of this constitutes a threat to a future employee in this sector .</a:t>
            </a:r>
            <a:br>
              <a:rPr lang="en-GB" sz="1100" dirty="0"/>
            </a:br>
            <a:r>
              <a:rPr lang="en-GB" dirty="0"/>
              <a:t> </a:t>
            </a:r>
            <a:endParaRPr lang="en-GB" sz="14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r>
              <a:rPr lang="en-GB" sz="1800" dirty="0"/>
              <a:t>Use Team Collaboration</a:t>
            </a:r>
          </a:p>
          <a:p>
            <a:r>
              <a:rPr lang="en-GB" sz="1800" dirty="0"/>
              <a:t> Skills: Leverage strong interpersonal abilities to seek mentorship from digitally proficient colleagues, creating peer learning opportunities to address technology gaps. </a:t>
            </a:r>
          </a:p>
          <a:p>
            <a:endParaRPr lang="en-GB" sz="1800" dirty="0"/>
          </a:p>
          <a:p>
            <a:r>
              <a:rPr lang="en-GB" sz="1800" dirty="0"/>
              <a:t>Apply Adaptability</a:t>
            </a:r>
          </a:p>
          <a:p>
            <a:r>
              <a:rPr lang="en-GB" sz="1800" dirty="0"/>
              <a:t> Use a flexible approach to develop structured time management systems, adapting proven prioritisation techniques from experienced team members. </a:t>
            </a:r>
          </a:p>
          <a:p>
            <a:br>
              <a:rPr lang="en-GB" sz="1800" dirty="0"/>
            </a:br>
            <a:r>
              <a:rPr lang="en-GB" sz="1800" dirty="0"/>
              <a:t>Build on Clinical Knowledge</a:t>
            </a:r>
          </a:p>
          <a:p>
            <a:r>
              <a:rPr lang="en-GB" sz="1800" dirty="0"/>
              <a:t> Through my knowledge of care principles, I can build leadership confidence by directing small clinical discussions and care planning meetings.</a:t>
            </a:r>
          </a:p>
          <a:p>
            <a:pPr marL="0" indent="0">
              <a:buNone/>
            </a:pPr>
            <a:endParaRPr lang="en-GB" sz="16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02/11/2025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441648" y="136524"/>
            <a:ext cx="10972800" cy="4752717"/>
          </a:xfrm>
        </p:spPr>
        <p:txBody>
          <a:bodyPr/>
          <a:lstStyle/>
          <a:p>
            <a:endParaRPr lang="en-GB" sz="1600" b="1" dirty="0"/>
          </a:p>
          <a:p>
            <a:endParaRPr lang="en-GB" sz="1600" b="1" dirty="0"/>
          </a:p>
          <a:p>
            <a:endParaRPr lang="en-GB" sz="1600" b="1" dirty="0"/>
          </a:p>
          <a:p>
            <a:endParaRPr lang="en-GB" sz="1600" b="1" dirty="0"/>
          </a:p>
          <a:p>
            <a:endParaRPr lang="en-GB" sz="1600" b="1" dirty="0"/>
          </a:p>
          <a:p>
            <a:endParaRPr lang="en-GB" sz="1600" b="1" dirty="0"/>
          </a:p>
          <a:p>
            <a:r>
              <a:rPr lang="en-GB" sz="1600" b="1" dirty="0"/>
              <a:t>Compassionate Care + CPD Courses </a:t>
            </a:r>
            <a:endParaRPr lang="en-GB" sz="1600" dirty="0">
              <a:solidFill>
                <a:srgbClr val="FF0000"/>
              </a:solidFill>
            </a:endParaRPr>
          </a:p>
          <a:p>
            <a:endParaRPr lang="en-GB" sz="1600" dirty="0">
              <a:solidFill>
                <a:srgbClr val="FF0000"/>
              </a:solidFill>
            </a:endParaRPr>
          </a:p>
          <a:p>
            <a:r>
              <a:rPr lang="en-GB" sz="1600" dirty="0"/>
              <a:t> Team Collaboration + Leadership Training The development of strong interpersonal skills should serve as the foundation for management programs because they help build leadership confidence through organised learning structure.</a:t>
            </a:r>
          </a:p>
          <a:p>
            <a:endParaRPr lang="en-GB" sz="1600" dirty="0"/>
          </a:p>
          <a:p>
            <a:r>
              <a:rPr lang="en-GB" sz="1600" dirty="0"/>
              <a:t> Manage Technological Change. The healthcare industry needs professionals who can adapt to changes and learn new things to stay current with digital health training programs. The way I see it, professionals who actively seek digital health training will achieve superior results in the healthcare industry. Managers need to understand how to handle technological changes because they should use these changes for the company’s success.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02/11/2025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55780" y="1268964"/>
            <a:ext cx="9455020" cy="4040154"/>
          </a:xfrm>
        </p:spPr>
        <p:txBody>
          <a:bodyPr/>
          <a:lstStyle/>
          <a:p>
            <a:r>
              <a:rPr lang="en-GB" sz="2000" dirty="0"/>
              <a:t>The SWOT Analysis process helped me develop a better understanding of my personal and professional abilities.</a:t>
            </a:r>
          </a:p>
          <a:p>
            <a:r>
              <a:rPr lang="en-GB" sz="2000" dirty="0"/>
              <a:t> The process of identifying my weaknesses has revealed specific areas which need improvement and self-discipline development.</a:t>
            </a:r>
          </a:p>
          <a:p>
            <a:r>
              <a:rPr lang="en-GB" sz="2000" dirty="0"/>
              <a:t> The process of exploring opportunities has shown me various directions for career progress and personal development.</a:t>
            </a:r>
          </a:p>
          <a:p>
            <a:r>
              <a:rPr lang="en-GB" sz="2000" dirty="0"/>
              <a:t> The tool functions as an essential personal development resource which will direct my path toward achievement.</a:t>
            </a:r>
            <a:br>
              <a:rPr lang="en-GB" dirty="0"/>
            </a:b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981200" y="1600201"/>
            <a:ext cx="8229600" cy="3447660"/>
          </a:xfrm>
        </p:spPr>
        <p:txBody>
          <a:bodyPr/>
          <a:lstStyle/>
          <a:p>
            <a:pPr marL="0" indent="0" algn="ctr">
              <a:buNone/>
            </a:pPr>
            <a:r>
              <a:rPr lang="en-GB" sz="2000" dirty="0"/>
              <a:t> </a:t>
            </a:r>
          </a:p>
          <a:p>
            <a:pPr algn="ctr"/>
            <a:endParaRPr lang="en-GB" sz="2000" dirty="0"/>
          </a:p>
          <a:p>
            <a:pPr algn="ctr"/>
            <a:r>
              <a:rPr lang="en-GB" sz="2000" dirty="0"/>
              <a:t>Adult Social Care Sector and Workforce in England'. The report exists at www.skillsforcare.org.uk. </a:t>
            </a:r>
          </a:p>
          <a:p>
            <a:pPr algn="ctr"/>
            <a:r>
              <a:rPr lang="en-GB" sz="2000" b="1" dirty="0"/>
              <a:t>NHS England (2023)</a:t>
            </a:r>
            <a:r>
              <a:rPr lang="en-GB" sz="2000" dirty="0"/>
              <a:t> </a:t>
            </a:r>
            <a:r>
              <a:rPr lang="en-GB" sz="2000" i="1" dirty="0"/>
              <a:t>NHS Long Term Workforce Plan.</a:t>
            </a:r>
            <a:r>
              <a:rPr lang="en-GB" sz="2000" dirty="0"/>
              <a:t> Available at: </a:t>
            </a:r>
            <a:r>
              <a:rPr lang="en-GB" sz="2000" dirty="0">
                <a:hlinkClick r:id="rId2"/>
              </a:rPr>
              <a:t>https://www.england.nhs.uk</a:t>
            </a:r>
            <a:r>
              <a:rPr lang="en-GB" sz="2000" dirty="0"/>
              <a:t> (Accessed: 6 November 2025).</a:t>
            </a:r>
          </a:p>
          <a:p>
            <a:pPr algn="ctr"/>
            <a:endParaRPr lang="en-GB" sz="2000" dirty="0"/>
          </a:p>
          <a:p>
            <a:pPr algn="ctr"/>
            <a:endParaRPr lang="en-GB" sz="2000" dirty="0"/>
          </a:p>
          <a:p>
            <a:pPr algn="ctr"/>
            <a:r>
              <a:rPr lang="en-GB" sz="2000" b="1" dirty="0"/>
              <a:t>Skills for Care (2023)</a:t>
            </a:r>
            <a:r>
              <a:rPr lang="en-GB" sz="2000" dirty="0"/>
              <a:t> </a:t>
            </a:r>
            <a:r>
              <a:rPr lang="en-GB" sz="2000" i="1" dirty="0"/>
              <a:t>The State of the Adult Social Care Sector and Workforce in England 2023.</a:t>
            </a:r>
            <a:r>
              <a:rPr lang="en-GB" sz="2000" dirty="0"/>
              <a:t> Leeds: Skills for Care. Available at: </a:t>
            </a:r>
            <a:r>
              <a:rPr lang="en-GB" sz="2000" dirty="0">
                <a:hlinkClick r:id="rId3"/>
              </a:rPr>
              <a:t>https://www.skillsforcare.org.uk</a:t>
            </a:r>
            <a:r>
              <a:rPr lang="en-GB" sz="2000" dirty="0"/>
              <a:t> (Accessed: 6 November 2025).</a:t>
            </a:r>
          </a:p>
          <a:p>
            <a:pPr algn="ctr"/>
            <a:endParaRPr lang="en-GB" altLang="en-US" sz="20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02/11/2025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6647</TotalTime>
  <Words>931</Words>
  <Application>Microsoft Office PowerPoint</Application>
  <PresentationFormat>Widescreen</PresentationFormat>
  <Paragraphs>110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Celina Mane</cp:lastModifiedBy>
  <cp:revision>28</cp:revision>
  <dcterms:created xsi:type="dcterms:W3CDTF">2025-02-21T18:28:54Z</dcterms:created>
  <dcterms:modified xsi:type="dcterms:W3CDTF">2025-11-06T18:44:04Z</dcterms:modified>
</cp:coreProperties>
</file>