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FE16A7-3583-4A02-A9AC-C0F55107ADE2}" v="4615" dt="2020-03-13T14:17:51.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543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4072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17405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55238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1601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637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06974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88362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189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5875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4200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23317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3165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79983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3194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3873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3084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3/23/2020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61709971"/>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arriott.co.uk/hotels/travel/cvtgs-forest-of-arden-marriott-hotel-and-country-cl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47EA0-19E4-48CC-96BE-28082C015F07}"/>
              </a:ext>
            </a:extLst>
          </p:cNvPr>
          <p:cNvPicPr>
            <a:picLocks noChangeAspect="1"/>
          </p:cNvPicPr>
          <p:nvPr/>
        </p:nvPicPr>
        <p:blipFill rotWithShape="1">
          <a:blip r:embed="rId2">
            <a:alphaModFix amt="40000"/>
          </a:blip>
          <a:srcRect t="45985" r="9091" b="19881"/>
          <a:stretch/>
        </p:blipFill>
        <p:spPr>
          <a:xfrm>
            <a:off x="20" y="10"/>
            <a:ext cx="12191980" cy="6857990"/>
          </a:xfrm>
          <a:prstGeom prst="rect">
            <a:avLst/>
          </a:prstGeom>
        </p:spPr>
      </p:pic>
      <p:sp>
        <p:nvSpPr>
          <p:cNvPr id="2" name="Title 1"/>
          <p:cNvSpPr>
            <a:spLocks noGrp="1"/>
          </p:cNvSpPr>
          <p:nvPr>
            <p:ph type="title"/>
          </p:nvPr>
        </p:nvSpPr>
        <p:spPr>
          <a:xfrm>
            <a:off x="646111" y="452718"/>
            <a:ext cx="9404723" cy="5814379"/>
          </a:xfrm>
        </p:spPr>
        <p:txBody>
          <a:bodyPr>
            <a:normAutofit/>
          </a:bodyPr>
          <a:lstStyle/>
          <a:p>
            <a:pPr algn="ctr">
              <a:lnSpc>
                <a:spcPct val="150000"/>
              </a:lnSpc>
            </a:pPr>
            <a:r>
              <a:rPr lang="en-GB" sz="2400" b="1" dirty="0">
                <a:solidFill>
                  <a:schemeClr val="tx1"/>
                </a:solidFill>
              </a:rPr>
              <a:t>Student name: Ovidiu </a:t>
            </a:r>
            <a:r>
              <a:rPr lang="en-GB" sz="2400" b="1" dirty="0" err="1">
                <a:solidFill>
                  <a:schemeClr val="tx1"/>
                </a:solidFill>
              </a:rPr>
              <a:t>Panait</a:t>
            </a:r>
            <a:br>
              <a:rPr lang="en-GB" sz="2400" b="1" dirty="0">
                <a:solidFill>
                  <a:schemeClr val="tx1"/>
                </a:solidFill>
              </a:rPr>
            </a:br>
            <a:br>
              <a:rPr lang="en-GB" sz="2400" b="1" dirty="0"/>
            </a:br>
            <a:r>
              <a:rPr lang="en-GB" sz="2400" b="1" dirty="0">
                <a:solidFill>
                  <a:schemeClr val="tx1"/>
                </a:solidFill>
              </a:rPr>
              <a:t>Student number: 1816306</a:t>
            </a:r>
            <a:br>
              <a:rPr lang="en-GB" sz="2400" b="1" dirty="0">
                <a:solidFill>
                  <a:schemeClr val="tx1"/>
                </a:solidFill>
              </a:rPr>
            </a:br>
            <a:br>
              <a:rPr lang="en-GB" sz="2400" b="1" dirty="0"/>
            </a:br>
            <a:r>
              <a:rPr lang="en-GB" sz="2400" b="1" dirty="0">
                <a:solidFill>
                  <a:schemeClr val="tx1"/>
                </a:solidFill>
              </a:rPr>
              <a:t>Module title: Food and Beverage Operations (M4X01918)</a:t>
            </a:r>
            <a:br>
              <a:rPr lang="en-GB" sz="2400" b="1" dirty="0">
                <a:solidFill>
                  <a:schemeClr val="tx1"/>
                </a:solidFill>
              </a:rPr>
            </a:br>
            <a:br>
              <a:rPr lang="en-GB" sz="2400" b="1" dirty="0"/>
            </a:br>
            <a:r>
              <a:rPr lang="en-GB" sz="2400" b="1" dirty="0">
                <a:solidFill>
                  <a:schemeClr val="tx1"/>
                </a:solidFill>
              </a:rPr>
              <a:t>Lecturer name: Dr </a:t>
            </a:r>
            <a:r>
              <a:rPr lang="en-GB" sz="2400" b="1" dirty="0" err="1">
                <a:solidFill>
                  <a:schemeClr val="tx1"/>
                </a:solidFill>
              </a:rPr>
              <a:t>Jahanzeeb</a:t>
            </a:r>
            <a:r>
              <a:rPr lang="en-GB" sz="2400" b="1" dirty="0">
                <a:solidFill>
                  <a:schemeClr val="tx1"/>
                </a:solidFill>
              </a:rPr>
              <a:t> </a:t>
            </a:r>
            <a:r>
              <a:rPr lang="en-GB" sz="2400" b="1" dirty="0" err="1">
                <a:solidFill>
                  <a:schemeClr val="tx1"/>
                </a:solidFill>
              </a:rPr>
              <a:t>Qurashi</a:t>
            </a:r>
            <a:r>
              <a:rPr lang="en-GB" sz="2400" b="1" dirty="0">
                <a:solidFill>
                  <a:schemeClr val="tx1"/>
                </a:solidFill>
              </a:rPr>
              <a:t>.</a:t>
            </a:r>
            <a:br>
              <a:rPr lang="en-GB" sz="2400" b="1" dirty="0">
                <a:solidFill>
                  <a:schemeClr val="tx1"/>
                </a:solidFill>
              </a:rPr>
            </a:br>
            <a:br>
              <a:rPr lang="en-GB" sz="2400" b="1" dirty="0"/>
            </a:br>
            <a:r>
              <a:rPr lang="en-GB" sz="2400" b="1" dirty="0">
                <a:solidFill>
                  <a:schemeClr val="tx1"/>
                </a:solidFill>
              </a:rPr>
              <a:t>Food and Beverage Operations in Marriott Forest of Arden</a:t>
            </a:r>
            <a:r>
              <a:rPr lang="en-GB" b="1" dirty="0">
                <a:solidFill>
                  <a:schemeClr val="tx1"/>
                </a:solidFill>
              </a:rPr>
              <a:t>.</a:t>
            </a:r>
            <a:endParaRPr lang="en-US" b="1">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EA5CD-6758-4A83-8F8F-F8DD869A36E6}"/>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latin typeface="Arial"/>
                <a:cs typeface="Arial"/>
              </a:rPr>
              <a:t>Topics </a:t>
            </a:r>
            <a:endParaRPr lang="en-GB">
              <a:solidFill>
                <a:srgbClr val="FFFFFF"/>
              </a:solidFill>
            </a:endParaRPr>
          </a:p>
        </p:txBody>
      </p:sp>
      <p:sp>
        <p:nvSpPr>
          <p:cNvPr id="3" name="Content Placeholder 2">
            <a:extLst>
              <a:ext uri="{FF2B5EF4-FFF2-40B4-BE49-F238E27FC236}">
                <a16:creationId xmlns:a16="http://schemas.microsoft.com/office/drawing/2014/main" id="{E7D09AEC-6DD1-4573-B6DE-7D6DF6BDF015}"/>
              </a:ext>
            </a:extLst>
          </p:cNvPr>
          <p:cNvSpPr>
            <a:spLocks noGrp="1"/>
          </p:cNvSpPr>
          <p:nvPr>
            <p:ph idx="1"/>
          </p:nvPr>
        </p:nvSpPr>
        <p:spPr>
          <a:xfrm>
            <a:off x="5101999" y="690880"/>
            <a:ext cx="4947854" cy="5557519"/>
          </a:xfrm>
        </p:spPr>
        <p:txBody>
          <a:bodyPr vert="horz" lIns="91440" tIns="45720" rIns="91440" bIns="45720" rtlCol="0" anchor="ctr">
            <a:normAutofit/>
          </a:bodyPr>
          <a:lstStyle/>
          <a:p>
            <a:pPr marL="457200" indent="-457200">
              <a:buAutoNum type="arabicPeriod"/>
            </a:pPr>
            <a:r>
              <a:rPr lang="en-GB"/>
              <a:t>Marriot Forest of Arden.</a:t>
            </a:r>
            <a:endParaRPr lang="en-GB" dirty="0"/>
          </a:p>
          <a:p>
            <a:pPr marL="457200" indent="-457200">
              <a:buAutoNum type="arabicPeriod"/>
            </a:pPr>
            <a:r>
              <a:rPr lang="en-GB"/>
              <a:t>Introduction in Food and </a:t>
            </a:r>
            <a:r>
              <a:rPr lang="en-GB" dirty="0"/>
              <a:t>Beverage.</a:t>
            </a:r>
          </a:p>
          <a:p>
            <a:pPr marL="457200" indent="-457200">
              <a:buAutoNum type="arabicPeriod"/>
            </a:pPr>
            <a:r>
              <a:rPr lang="en-GB"/>
              <a:t>Food production system.</a:t>
            </a:r>
          </a:p>
          <a:p>
            <a:pPr marL="457200" indent="-457200">
              <a:buAutoNum type="arabicPeriod"/>
            </a:pPr>
            <a:r>
              <a:rPr lang="en-GB" dirty="0"/>
              <a:t>Restaurant services.</a:t>
            </a:r>
          </a:p>
          <a:p>
            <a:pPr marL="457200" indent="-457200">
              <a:buAutoNum type="arabicPeriod"/>
            </a:pPr>
            <a:r>
              <a:rPr lang="en-GB" dirty="0"/>
              <a:t>Types of services.</a:t>
            </a:r>
          </a:p>
          <a:p>
            <a:pPr marL="457200" indent="-457200">
              <a:buAutoNum type="arabicPeriod"/>
            </a:pPr>
            <a:r>
              <a:rPr lang="en-GB"/>
              <a:t>Concluzion.</a:t>
            </a:r>
            <a:endParaRPr lang="en-GB" dirty="0"/>
          </a:p>
          <a:p>
            <a:pPr marL="457200" indent="-457200">
              <a:buAutoNum type="arabicPeriod"/>
            </a:pPr>
            <a:r>
              <a:rPr lang="en-GB" dirty="0"/>
              <a:t>References. </a:t>
            </a:r>
          </a:p>
        </p:txBody>
      </p:sp>
    </p:spTree>
    <p:extLst>
      <p:ext uri="{BB962C8B-B14F-4D97-AF65-F5344CB8AC3E}">
        <p14:creationId xmlns:p14="http://schemas.microsoft.com/office/powerpoint/2010/main" val="25273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F39A7-80FB-461A-8779-5979DFA9B24D}"/>
              </a:ext>
            </a:extLst>
          </p:cNvPr>
          <p:cNvSpPr>
            <a:spLocks noGrp="1"/>
          </p:cNvSpPr>
          <p:nvPr>
            <p:ph type="title"/>
          </p:nvPr>
        </p:nvSpPr>
        <p:spPr/>
        <p:txBody>
          <a:bodyPr/>
          <a:lstStyle/>
          <a:p>
            <a:r>
              <a:rPr lang="en-GB"/>
              <a:t>1.</a:t>
            </a:r>
            <a:r>
              <a:rPr lang="en-GB" sz="3200">
                <a:latin typeface="Arial Black"/>
              </a:rPr>
              <a:t> Marriott Forest of Arden.</a:t>
            </a:r>
            <a:br>
              <a:rPr lang="en-GB" sz="3200" dirty="0">
                <a:latin typeface="Arial Black"/>
              </a:rPr>
            </a:br>
            <a:endParaRPr lang="en-GB" dirty="0"/>
          </a:p>
        </p:txBody>
      </p:sp>
      <p:sp>
        <p:nvSpPr>
          <p:cNvPr id="3" name="Content Placeholder 2">
            <a:extLst>
              <a:ext uri="{FF2B5EF4-FFF2-40B4-BE49-F238E27FC236}">
                <a16:creationId xmlns:a16="http://schemas.microsoft.com/office/drawing/2014/main" id="{6B170F92-586D-4821-89CD-A13ECED0EC08}"/>
              </a:ext>
            </a:extLst>
          </p:cNvPr>
          <p:cNvSpPr>
            <a:spLocks noGrp="1"/>
          </p:cNvSpPr>
          <p:nvPr>
            <p:ph sz="half" idx="1"/>
          </p:nvPr>
        </p:nvSpPr>
        <p:spPr>
          <a:xfrm>
            <a:off x="2756708" y="1715518"/>
            <a:ext cx="4396339" cy="4454555"/>
          </a:xfrm>
        </p:spPr>
        <p:txBody>
          <a:bodyPr vert="horz" lIns="91440" tIns="45720" rIns="91440" bIns="45720" rtlCol="0" anchor="t">
            <a:normAutofit/>
          </a:bodyPr>
          <a:lstStyle/>
          <a:p>
            <a:pPr marL="0" indent="0">
              <a:buNone/>
            </a:pPr>
            <a:r>
              <a:rPr lang="en-GB" sz="2000"/>
              <a:t>Propriety details:</a:t>
            </a:r>
          </a:p>
          <a:p>
            <a:pPr marL="0" indent="0">
              <a:buNone/>
            </a:pPr>
            <a:endParaRPr lang="en-GB" sz="2000" dirty="0"/>
          </a:p>
        </p:txBody>
      </p:sp>
      <p:sp>
        <p:nvSpPr>
          <p:cNvPr id="4" name="Content Placeholder 3">
            <a:extLst>
              <a:ext uri="{FF2B5EF4-FFF2-40B4-BE49-F238E27FC236}">
                <a16:creationId xmlns:a16="http://schemas.microsoft.com/office/drawing/2014/main" id="{708FC388-594E-4205-92E5-3C65838B1F8F}"/>
              </a:ext>
            </a:extLst>
          </p:cNvPr>
          <p:cNvSpPr>
            <a:spLocks noGrp="1"/>
          </p:cNvSpPr>
          <p:nvPr>
            <p:ph sz="half" idx="2"/>
          </p:nvPr>
        </p:nvSpPr>
        <p:spPr>
          <a:xfrm>
            <a:off x="8314304" y="2113601"/>
            <a:ext cx="3088002" cy="4200245"/>
          </a:xfrm>
        </p:spPr>
        <p:txBody>
          <a:bodyPr vert="horz" lIns="91440" tIns="45720" rIns="91440" bIns="45720" rtlCol="0" anchor="t">
            <a:normAutofit/>
          </a:bodyPr>
          <a:lstStyle/>
          <a:p>
            <a:r>
              <a:rPr lang="en-GB"/>
              <a:t>214 rooms.</a:t>
            </a:r>
            <a:endParaRPr lang="en-US"/>
          </a:p>
          <a:p>
            <a:r>
              <a:rPr lang="en-GB"/>
              <a:t>3 floors.</a:t>
            </a:r>
            <a:endParaRPr lang="en-GB" dirty="0"/>
          </a:p>
          <a:p>
            <a:r>
              <a:rPr lang="en-GB"/>
              <a:t>18 meeting rooms.</a:t>
            </a:r>
            <a:endParaRPr lang="en-GB" dirty="0"/>
          </a:p>
          <a:p>
            <a:r>
              <a:rPr lang="en-GB"/>
              <a:t>Fitness centre.</a:t>
            </a:r>
            <a:endParaRPr lang="en-GB" dirty="0"/>
          </a:p>
          <a:p>
            <a:r>
              <a:rPr lang="en-GB"/>
              <a:t>Swimming pool.</a:t>
            </a:r>
            <a:endParaRPr lang="en-GB" dirty="0"/>
          </a:p>
          <a:p>
            <a:r>
              <a:rPr lang="en-GB"/>
              <a:t>SPA centre.</a:t>
            </a:r>
            <a:endParaRPr lang="en-GB" dirty="0"/>
          </a:p>
          <a:p>
            <a:r>
              <a:rPr lang="en-GB"/>
              <a:t>Two restaurants.</a:t>
            </a:r>
            <a:r>
              <a:rPr lang="en-GB" dirty="0"/>
              <a:t> </a:t>
            </a:r>
          </a:p>
          <a:p>
            <a:r>
              <a:rPr lang="en-GB"/>
              <a:t>Three bars.</a:t>
            </a:r>
            <a:endParaRPr lang="en-GB" dirty="0"/>
          </a:p>
          <a:p>
            <a:r>
              <a:rPr lang="en-GB"/>
              <a:t>Golf shop.</a:t>
            </a:r>
            <a:endParaRPr lang="en-GB" dirty="0"/>
          </a:p>
          <a:p>
            <a:r>
              <a:rPr lang="en-GB"/>
              <a:t>Two golf fields.</a:t>
            </a:r>
            <a:endParaRPr lang="en-GB" dirty="0"/>
          </a:p>
        </p:txBody>
      </p:sp>
      <p:pic>
        <p:nvPicPr>
          <p:cNvPr id="5" name="Picture 5" descr="A small clock tower in front of a house&#10;&#10;Description generated with high confidence">
            <a:extLst>
              <a:ext uri="{FF2B5EF4-FFF2-40B4-BE49-F238E27FC236}">
                <a16:creationId xmlns:a16="http://schemas.microsoft.com/office/drawing/2014/main" id="{F7C15F1C-C698-401F-A9F6-E8A0A81BC830}"/>
              </a:ext>
            </a:extLst>
          </p:cNvPr>
          <p:cNvPicPr>
            <a:picLocks noChangeAspect="1"/>
          </p:cNvPicPr>
          <p:nvPr/>
        </p:nvPicPr>
        <p:blipFill>
          <a:blip r:embed="rId2"/>
          <a:stretch>
            <a:fillRect/>
          </a:stretch>
        </p:blipFill>
        <p:spPr>
          <a:xfrm>
            <a:off x="-5750" y="2167157"/>
            <a:ext cx="8292858" cy="4694668"/>
          </a:xfrm>
          <a:prstGeom prst="rect">
            <a:avLst/>
          </a:prstGeom>
        </p:spPr>
      </p:pic>
    </p:spTree>
    <p:extLst>
      <p:ext uri="{BB962C8B-B14F-4D97-AF65-F5344CB8AC3E}">
        <p14:creationId xmlns:p14="http://schemas.microsoft.com/office/powerpoint/2010/main" val="299063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15B6A-DAE6-48F4-B01B-DCBBAFF6399F}"/>
              </a:ext>
            </a:extLst>
          </p:cNvPr>
          <p:cNvSpPr>
            <a:spLocks noGrp="1"/>
          </p:cNvSpPr>
          <p:nvPr>
            <p:ph type="title"/>
          </p:nvPr>
        </p:nvSpPr>
        <p:spPr/>
        <p:txBody>
          <a:bodyPr/>
          <a:lstStyle/>
          <a:p>
            <a:endParaRPr lang="en-GB"/>
          </a:p>
        </p:txBody>
      </p:sp>
      <p:pic>
        <p:nvPicPr>
          <p:cNvPr id="5" name="Picture 5" descr="A room with a pool table&#10;&#10;Description generated with very high confidence">
            <a:extLst>
              <a:ext uri="{FF2B5EF4-FFF2-40B4-BE49-F238E27FC236}">
                <a16:creationId xmlns:a16="http://schemas.microsoft.com/office/drawing/2014/main" id="{16123300-71BF-4B0F-8524-9E837D5977F7}"/>
              </a:ext>
            </a:extLst>
          </p:cNvPr>
          <p:cNvPicPr>
            <a:picLocks noGrp="1" noChangeAspect="1"/>
          </p:cNvPicPr>
          <p:nvPr>
            <p:ph idx="1"/>
          </p:nvPr>
        </p:nvPicPr>
        <p:blipFill>
          <a:blip r:embed="rId2"/>
          <a:stretch>
            <a:fillRect/>
          </a:stretch>
        </p:blipFill>
        <p:spPr>
          <a:xfrm>
            <a:off x="55" y="-1523"/>
            <a:ext cx="3863734" cy="3588588"/>
          </a:xfrm>
        </p:spPr>
      </p:pic>
      <p:pic>
        <p:nvPicPr>
          <p:cNvPr id="7" name="Picture 7" descr="A group of people in a room&#10;&#10;Description generated with high confidence">
            <a:extLst>
              <a:ext uri="{FF2B5EF4-FFF2-40B4-BE49-F238E27FC236}">
                <a16:creationId xmlns:a16="http://schemas.microsoft.com/office/drawing/2014/main" id="{DF6A9EBF-C38C-4A06-A703-536F11BE360B}"/>
              </a:ext>
            </a:extLst>
          </p:cNvPr>
          <p:cNvPicPr>
            <a:picLocks noChangeAspect="1"/>
          </p:cNvPicPr>
          <p:nvPr/>
        </p:nvPicPr>
        <p:blipFill>
          <a:blip r:embed="rId3"/>
          <a:stretch>
            <a:fillRect/>
          </a:stretch>
        </p:blipFill>
        <p:spPr>
          <a:xfrm>
            <a:off x="3861759" y="-3825"/>
            <a:ext cx="4295954" cy="3587612"/>
          </a:xfrm>
          <a:prstGeom prst="rect">
            <a:avLst/>
          </a:prstGeom>
        </p:spPr>
      </p:pic>
      <p:pic>
        <p:nvPicPr>
          <p:cNvPr id="9" name="Picture 9" descr="A large green field with trees in the background&#10;&#10;Description generated with very high confidence">
            <a:extLst>
              <a:ext uri="{FF2B5EF4-FFF2-40B4-BE49-F238E27FC236}">
                <a16:creationId xmlns:a16="http://schemas.microsoft.com/office/drawing/2014/main" id="{739AB6DD-B326-460F-B0C0-C7F5A4991D56}"/>
              </a:ext>
            </a:extLst>
          </p:cNvPr>
          <p:cNvPicPr>
            <a:picLocks noChangeAspect="1"/>
          </p:cNvPicPr>
          <p:nvPr/>
        </p:nvPicPr>
        <p:blipFill>
          <a:blip r:embed="rId4"/>
          <a:stretch>
            <a:fillRect/>
          </a:stretch>
        </p:blipFill>
        <p:spPr>
          <a:xfrm>
            <a:off x="8146212" y="-3825"/>
            <a:ext cx="4051539" cy="3587612"/>
          </a:xfrm>
          <a:prstGeom prst="rect">
            <a:avLst/>
          </a:prstGeom>
        </p:spPr>
      </p:pic>
      <p:pic>
        <p:nvPicPr>
          <p:cNvPr id="11" name="Picture 11" descr="A dining room table&#10;&#10;Description generated with very high confidence">
            <a:extLst>
              <a:ext uri="{FF2B5EF4-FFF2-40B4-BE49-F238E27FC236}">
                <a16:creationId xmlns:a16="http://schemas.microsoft.com/office/drawing/2014/main" id="{6364A43E-730C-4154-965F-776D3CCF9E96}"/>
              </a:ext>
            </a:extLst>
          </p:cNvPr>
          <p:cNvPicPr>
            <a:picLocks noChangeAspect="1"/>
          </p:cNvPicPr>
          <p:nvPr/>
        </p:nvPicPr>
        <p:blipFill>
          <a:blip r:embed="rId5"/>
          <a:stretch>
            <a:fillRect/>
          </a:stretch>
        </p:blipFill>
        <p:spPr>
          <a:xfrm>
            <a:off x="-5751" y="3576139"/>
            <a:ext cx="3879011" cy="3285687"/>
          </a:xfrm>
          <a:prstGeom prst="rect">
            <a:avLst/>
          </a:prstGeom>
        </p:spPr>
      </p:pic>
      <p:pic>
        <p:nvPicPr>
          <p:cNvPr id="13" name="Picture 13" descr="A bedroom with a bed and desk in a room&#10;&#10;Description generated with very high confidence">
            <a:extLst>
              <a:ext uri="{FF2B5EF4-FFF2-40B4-BE49-F238E27FC236}">
                <a16:creationId xmlns:a16="http://schemas.microsoft.com/office/drawing/2014/main" id="{38695984-0A68-4994-B17A-87183519F169}"/>
              </a:ext>
            </a:extLst>
          </p:cNvPr>
          <p:cNvPicPr>
            <a:picLocks noChangeAspect="1"/>
          </p:cNvPicPr>
          <p:nvPr/>
        </p:nvPicPr>
        <p:blipFill>
          <a:blip r:embed="rId6"/>
          <a:stretch>
            <a:fillRect/>
          </a:stretch>
        </p:blipFill>
        <p:spPr>
          <a:xfrm>
            <a:off x="8088702" y="3576138"/>
            <a:ext cx="4109049" cy="3285688"/>
          </a:xfrm>
          <a:prstGeom prst="rect">
            <a:avLst/>
          </a:prstGeom>
        </p:spPr>
      </p:pic>
      <p:pic>
        <p:nvPicPr>
          <p:cNvPr id="15" name="Picture 15" descr="A room filled with furniture and vase on a table&#10;&#10;Description generated with high confidence">
            <a:extLst>
              <a:ext uri="{FF2B5EF4-FFF2-40B4-BE49-F238E27FC236}">
                <a16:creationId xmlns:a16="http://schemas.microsoft.com/office/drawing/2014/main" id="{5EBBD7BE-FECE-40A4-B0C8-364DAD7B6F8D}"/>
              </a:ext>
            </a:extLst>
          </p:cNvPr>
          <p:cNvPicPr>
            <a:picLocks noChangeAspect="1"/>
          </p:cNvPicPr>
          <p:nvPr/>
        </p:nvPicPr>
        <p:blipFill>
          <a:blip r:embed="rId7"/>
          <a:stretch>
            <a:fillRect/>
          </a:stretch>
        </p:blipFill>
        <p:spPr>
          <a:xfrm>
            <a:off x="3861760" y="3576139"/>
            <a:ext cx="4238443" cy="3343195"/>
          </a:xfrm>
          <a:prstGeom prst="rect">
            <a:avLst/>
          </a:prstGeom>
        </p:spPr>
      </p:pic>
    </p:spTree>
    <p:extLst>
      <p:ext uri="{BB962C8B-B14F-4D97-AF65-F5344CB8AC3E}">
        <p14:creationId xmlns:p14="http://schemas.microsoft.com/office/powerpoint/2010/main" val="115919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2D07-F9E4-46A8-A7DE-6034ADA7405A}"/>
              </a:ext>
            </a:extLst>
          </p:cNvPr>
          <p:cNvSpPr>
            <a:spLocks noGrp="1"/>
          </p:cNvSpPr>
          <p:nvPr>
            <p:ph type="title"/>
          </p:nvPr>
        </p:nvSpPr>
        <p:spPr/>
        <p:txBody>
          <a:bodyPr>
            <a:normAutofit/>
          </a:bodyPr>
          <a:lstStyle/>
          <a:p>
            <a:r>
              <a:rPr lang="en-GB"/>
              <a:t>2.</a:t>
            </a:r>
            <a:r>
              <a:rPr lang="en-GB" sz="3200">
                <a:latin typeface="Arial Black"/>
              </a:rPr>
              <a:t> Introduction in Food and Beverage.</a:t>
            </a:r>
          </a:p>
        </p:txBody>
      </p:sp>
      <p:sp>
        <p:nvSpPr>
          <p:cNvPr id="3" name="Content Placeholder 2">
            <a:extLst>
              <a:ext uri="{FF2B5EF4-FFF2-40B4-BE49-F238E27FC236}">
                <a16:creationId xmlns:a16="http://schemas.microsoft.com/office/drawing/2014/main" id="{EC98B245-F491-4A02-A713-BEE54FC864FD}"/>
              </a:ext>
            </a:extLst>
          </p:cNvPr>
          <p:cNvSpPr>
            <a:spLocks noGrp="1"/>
          </p:cNvSpPr>
          <p:nvPr>
            <p:ph idx="1"/>
          </p:nvPr>
        </p:nvSpPr>
        <p:spPr/>
        <p:txBody>
          <a:bodyPr vert="horz" lIns="91440" tIns="45720" rIns="91440" bIns="45720" rtlCol="0" anchor="t">
            <a:normAutofit lnSpcReduction="10000"/>
          </a:bodyPr>
          <a:lstStyle/>
          <a:p>
            <a:r>
              <a:rPr lang="en-US">
                <a:ea typeface="+mj-lt"/>
                <a:cs typeface="+mj-lt"/>
              </a:rPr>
              <a:t>In an earlier era of accomodation history, foodservice played a significant role in the organizational structure and product/service mix of hotels.  Of the many factors that mandated organizational change in accomodation companies, return on investment seems to have played a dominant role.  The high construction cost and return-on-investment expectations by people from outside the hospitality world strongly suggest that space devoted to food service should contribute at least its share to the profit structure of modern hotel service (Bosselman, 1995).  </a:t>
            </a:r>
          </a:p>
          <a:p>
            <a:r>
              <a:rPr lang="en-US">
                <a:ea typeface="+mj-lt"/>
                <a:cs typeface="+mj-lt"/>
              </a:rPr>
              <a:t>While hotel F&amp;B departments have lower administrative and management fees than full-menu table service restaurants, their round-the-clock schedule and guest services equalize these advantages, resulting in higher payroll and benefits and direct operating expenses (Greenberg, 1995).</a:t>
            </a:r>
            <a:endParaRPr lang="en-US" dirty="0"/>
          </a:p>
        </p:txBody>
      </p:sp>
    </p:spTree>
    <p:extLst>
      <p:ext uri="{BB962C8B-B14F-4D97-AF65-F5344CB8AC3E}">
        <p14:creationId xmlns:p14="http://schemas.microsoft.com/office/powerpoint/2010/main" val="316954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1BB7F-86BD-4ACE-AF7A-8A33CD2D3ED2}"/>
              </a:ext>
            </a:extLst>
          </p:cNvPr>
          <p:cNvSpPr>
            <a:spLocks noGrp="1"/>
          </p:cNvSpPr>
          <p:nvPr>
            <p:ph type="title"/>
          </p:nvPr>
        </p:nvSpPr>
        <p:spPr>
          <a:xfrm>
            <a:off x="646111" y="690879"/>
            <a:ext cx="3682049" cy="5557519"/>
          </a:xfrm>
        </p:spPr>
        <p:txBody>
          <a:bodyPr anchor="ctr">
            <a:normAutofit/>
          </a:bodyPr>
          <a:lstStyle/>
          <a:p>
            <a:pPr algn="r"/>
            <a:r>
              <a:rPr lang="en-GB" dirty="0">
                <a:solidFill>
                  <a:srgbClr val="FFFFFF"/>
                </a:solidFill>
              </a:rPr>
              <a:t>3. </a:t>
            </a:r>
            <a:r>
              <a:rPr lang="en-GB" b="1" dirty="0">
                <a:solidFill>
                  <a:srgbClr val="FFFFFF"/>
                </a:solidFill>
              </a:rPr>
              <a:t>Food production </a:t>
            </a:r>
            <a:r>
              <a:rPr lang="en-GB" b="1">
                <a:solidFill>
                  <a:srgbClr val="FFFFFF"/>
                </a:solidFill>
              </a:rPr>
              <a:t>services.</a:t>
            </a:r>
          </a:p>
        </p:txBody>
      </p:sp>
      <p:sp>
        <p:nvSpPr>
          <p:cNvPr id="3" name="Content Placeholder 2">
            <a:extLst>
              <a:ext uri="{FF2B5EF4-FFF2-40B4-BE49-F238E27FC236}">
                <a16:creationId xmlns:a16="http://schemas.microsoft.com/office/drawing/2014/main" id="{A144FD24-64D1-4F48-8755-5AD3CD9D27DF}"/>
              </a:ext>
            </a:extLst>
          </p:cNvPr>
          <p:cNvSpPr>
            <a:spLocks noGrp="1"/>
          </p:cNvSpPr>
          <p:nvPr>
            <p:ph idx="1"/>
          </p:nvPr>
        </p:nvSpPr>
        <p:spPr>
          <a:xfrm>
            <a:off x="5101999" y="690880"/>
            <a:ext cx="4947854" cy="5557519"/>
          </a:xfrm>
        </p:spPr>
        <p:txBody>
          <a:bodyPr vert="horz" lIns="91440" tIns="45720" rIns="91440" bIns="45720" rtlCol="0" anchor="ctr">
            <a:normAutofit/>
          </a:bodyPr>
          <a:lstStyle/>
          <a:p>
            <a:endParaRPr lang="en-GB" dirty="0"/>
          </a:p>
          <a:p>
            <a:r>
              <a:rPr lang="en-GB"/>
              <a:t>The production services shud mach whit the demand of the customers on the quality of the product and served on the right time.</a:t>
            </a:r>
            <a:endParaRPr lang="en-GB" dirty="0"/>
          </a:p>
          <a:p>
            <a:pPr marL="0" indent="0">
              <a:buNone/>
            </a:pPr>
            <a:endParaRPr lang="en-GB" dirty="0"/>
          </a:p>
          <a:p>
            <a:r>
              <a:rPr lang="en-GB"/>
              <a:t>The food production services should be very organized and to produce the right amound of food for the requered number of people on time using the standard amound of materials and number of staff. </a:t>
            </a:r>
          </a:p>
        </p:txBody>
      </p:sp>
    </p:spTree>
    <p:extLst>
      <p:ext uri="{BB962C8B-B14F-4D97-AF65-F5344CB8AC3E}">
        <p14:creationId xmlns:p14="http://schemas.microsoft.com/office/powerpoint/2010/main" val="163284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AE4C-566F-40D1-92D5-F015B02A6277}"/>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4.</a:t>
            </a:r>
            <a:r>
              <a:rPr lang="en-GB" sz="3200">
                <a:solidFill>
                  <a:srgbClr val="FFFFFF"/>
                </a:solidFill>
                <a:latin typeface="Arial Black"/>
              </a:rPr>
              <a:t> Restaurant services.</a:t>
            </a:r>
          </a:p>
        </p:txBody>
      </p:sp>
      <p:sp>
        <p:nvSpPr>
          <p:cNvPr id="3" name="Content Placeholder 2">
            <a:extLst>
              <a:ext uri="{FF2B5EF4-FFF2-40B4-BE49-F238E27FC236}">
                <a16:creationId xmlns:a16="http://schemas.microsoft.com/office/drawing/2014/main" id="{37AFE1FE-1606-43C6-BDFA-5C60FC426545}"/>
              </a:ext>
            </a:extLst>
          </p:cNvPr>
          <p:cNvSpPr>
            <a:spLocks noGrp="1"/>
          </p:cNvSpPr>
          <p:nvPr>
            <p:ph idx="1"/>
          </p:nvPr>
        </p:nvSpPr>
        <p:spPr>
          <a:xfrm>
            <a:off x="5101999" y="690880"/>
            <a:ext cx="4947854" cy="5557519"/>
          </a:xfrm>
        </p:spPr>
        <p:txBody>
          <a:bodyPr anchor="ctr">
            <a:normAutofit/>
          </a:bodyPr>
          <a:lstStyle/>
          <a:p>
            <a:r>
              <a:rPr lang="en-GB"/>
              <a:t>Buffet services: a method of self service.</a:t>
            </a:r>
            <a:endParaRPr lang="en-GB" dirty="0"/>
          </a:p>
          <a:p>
            <a:endParaRPr lang="en-GB" dirty="0"/>
          </a:p>
          <a:p>
            <a:r>
              <a:rPr lang="en-GB"/>
              <a:t>Bar services: the customers sit on chairs on front of the counter.</a:t>
            </a:r>
          </a:p>
          <a:p>
            <a:endParaRPr lang="en-GB" dirty="0"/>
          </a:p>
          <a:p>
            <a:r>
              <a:rPr lang="en-GB"/>
              <a:t>The waiter service: the customers just order and the</a:t>
            </a:r>
            <a:r>
              <a:rPr lang="en-GB" dirty="0"/>
              <a:t> </a:t>
            </a:r>
            <a:r>
              <a:rPr lang="en-GB"/>
              <a:t>waiter deliver the food on the client table.</a:t>
            </a:r>
          </a:p>
        </p:txBody>
      </p:sp>
    </p:spTree>
    <p:extLst>
      <p:ext uri="{BB962C8B-B14F-4D97-AF65-F5344CB8AC3E}">
        <p14:creationId xmlns:p14="http://schemas.microsoft.com/office/powerpoint/2010/main" val="1485173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B2DF-F4A6-4356-B0B6-E26DAA9E6E99}"/>
              </a:ext>
            </a:extLst>
          </p:cNvPr>
          <p:cNvSpPr>
            <a:spLocks noGrp="1"/>
          </p:cNvSpPr>
          <p:nvPr>
            <p:ph type="title"/>
          </p:nvPr>
        </p:nvSpPr>
        <p:spPr/>
        <p:txBody>
          <a:bodyPr/>
          <a:lstStyle/>
          <a:p>
            <a:endParaRPr lang="en-GB"/>
          </a:p>
        </p:txBody>
      </p:sp>
      <p:pic>
        <p:nvPicPr>
          <p:cNvPr id="4" name="Picture 4" descr="A bunch of food on a table&#10;&#10;Description generated with very high confidence">
            <a:extLst>
              <a:ext uri="{FF2B5EF4-FFF2-40B4-BE49-F238E27FC236}">
                <a16:creationId xmlns:a16="http://schemas.microsoft.com/office/drawing/2014/main" id="{6828D270-6696-4C09-A6F4-B6D3CA2AD8F5}"/>
              </a:ext>
            </a:extLst>
          </p:cNvPr>
          <p:cNvPicPr>
            <a:picLocks noGrp="1" noChangeAspect="1"/>
          </p:cNvPicPr>
          <p:nvPr>
            <p:ph idx="1"/>
          </p:nvPr>
        </p:nvPicPr>
        <p:blipFill>
          <a:blip r:embed="rId2"/>
          <a:stretch>
            <a:fillRect/>
          </a:stretch>
        </p:blipFill>
        <p:spPr>
          <a:xfrm>
            <a:off x="-1114" y="4768"/>
            <a:ext cx="12190561" cy="2857140"/>
          </a:xfrm>
        </p:spPr>
      </p:pic>
      <p:pic>
        <p:nvPicPr>
          <p:cNvPr id="6" name="Picture 6" descr="A group of people sitting at a bar&#10;&#10;Description generated with very high confidence">
            <a:extLst>
              <a:ext uri="{FF2B5EF4-FFF2-40B4-BE49-F238E27FC236}">
                <a16:creationId xmlns:a16="http://schemas.microsoft.com/office/drawing/2014/main" id="{CBD0FB9A-7778-420D-9F08-2F1E1E35452E}"/>
              </a:ext>
            </a:extLst>
          </p:cNvPr>
          <p:cNvPicPr>
            <a:picLocks noChangeAspect="1"/>
          </p:cNvPicPr>
          <p:nvPr/>
        </p:nvPicPr>
        <p:blipFill>
          <a:blip r:embed="rId3"/>
          <a:stretch>
            <a:fillRect/>
          </a:stretch>
        </p:blipFill>
        <p:spPr>
          <a:xfrm>
            <a:off x="-5751" y="2860376"/>
            <a:ext cx="5762444" cy="3998343"/>
          </a:xfrm>
          <a:prstGeom prst="rect">
            <a:avLst/>
          </a:prstGeom>
        </p:spPr>
      </p:pic>
      <p:pic>
        <p:nvPicPr>
          <p:cNvPr id="8" name="Picture 8" descr="A group of people sitting at a table&#10;&#10;Description generated with very high confidence">
            <a:extLst>
              <a:ext uri="{FF2B5EF4-FFF2-40B4-BE49-F238E27FC236}">
                <a16:creationId xmlns:a16="http://schemas.microsoft.com/office/drawing/2014/main" id="{684CF553-F0A5-47E2-A841-7016622ABEC1}"/>
              </a:ext>
            </a:extLst>
          </p:cNvPr>
          <p:cNvPicPr>
            <a:picLocks noChangeAspect="1"/>
          </p:cNvPicPr>
          <p:nvPr/>
        </p:nvPicPr>
        <p:blipFill>
          <a:blip r:embed="rId4"/>
          <a:stretch>
            <a:fillRect/>
          </a:stretch>
        </p:blipFill>
        <p:spPr>
          <a:xfrm>
            <a:off x="5745193" y="2865560"/>
            <a:ext cx="6409425" cy="3987975"/>
          </a:xfrm>
          <a:prstGeom prst="rect">
            <a:avLst/>
          </a:prstGeom>
        </p:spPr>
      </p:pic>
    </p:spTree>
    <p:extLst>
      <p:ext uri="{BB962C8B-B14F-4D97-AF65-F5344CB8AC3E}">
        <p14:creationId xmlns:p14="http://schemas.microsoft.com/office/powerpoint/2010/main" val="2092893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45F4-110E-4F8C-AF00-C2C20A12995A}"/>
              </a:ext>
            </a:extLst>
          </p:cNvPr>
          <p:cNvSpPr>
            <a:spLocks noGrp="1"/>
          </p:cNvSpPr>
          <p:nvPr>
            <p:ph type="title"/>
          </p:nvPr>
        </p:nvSpPr>
        <p:spPr>
          <a:xfrm>
            <a:off x="1019922" y="647747"/>
            <a:ext cx="2833785" cy="5557519"/>
          </a:xfrm>
        </p:spPr>
        <p:txBody>
          <a:bodyPr anchor="ctr">
            <a:normAutofit/>
          </a:bodyPr>
          <a:lstStyle/>
          <a:p>
            <a:pPr algn="r"/>
            <a:r>
              <a:rPr lang="en-GB">
                <a:solidFill>
                  <a:srgbClr val="FFFFFF"/>
                </a:solidFill>
              </a:rPr>
              <a:t>5. </a:t>
            </a:r>
            <a:r>
              <a:rPr lang="en-GB" sz="3200">
                <a:solidFill>
                  <a:srgbClr val="FFFFFF"/>
                </a:solidFill>
              </a:rPr>
              <a:t>Types of services.</a:t>
            </a:r>
            <a:endParaRPr lang="en-GB" sz="3200" dirty="0">
              <a:solidFill>
                <a:srgbClr val="FFFFFF"/>
              </a:solidFill>
            </a:endParaRPr>
          </a:p>
        </p:txBody>
      </p:sp>
      <p:sp>
        <p:nvSpPr>
          <p:cNvPr id="3" name="Content Placeholder 2">
            <a:extLst>
              <a:ext uri="{FF2B5EF4-FFF2-40B4-BE49-F238E27FC236}">
                <a16:creationId xmlns:a16="http://schemas.microsoft.com/office/drawing/2014/main" id="{343F39AA-01B6-4C14-8704-2726EEC56FE4}"/>
              </a:ext>
            </a:extLst>
          </p:cNvPr>
          <p:cNvSpPr>
            <a:spLocks noGrp="1"/>
          </p:cNvSpPr>
          <p:nvPr>
            <p:ph idx="1"/>
          </p:nvPr>
        </p:nvSpPr>
        <p:spPr>
          <a:xfrm>
            <a:off x="5101999" y="690880"/>
            <a:ext cx="4947854" cy="5557519"/>
          </a:xfrm>
        </p:spPr>
        <p:txBody>
          <a:bodyPr anchor="ctr">
            <a:normAutofit/>
          </a:bodyPr>
          <a:lstStyle/>
          <a:p>
            <a:pPr marL="0" indent="0">
              <a:buNone/>
            </a:pPr>
            <a:r>
              <a:rPr lang="en-GB" dirty="0"/>
              <a:t>On the Marriott Forest of Arden trip we were specifed that the hotel </a:t>
            </a:r>
            <a:r>
              <a:rPr lang="en-GB"/>
              <a:t>restaurants implement three types of services. </a:t>
            </a:r>
            <a:endParaRPr lang="en-US"/>
          </a:p>
          <a:p>
            <a:pPr marL="0" indent="0">
              <a:buNone/>
            </a:pPr>
            <a:endParaRPr lang="en-GB" dirty="0"/>
          </a:p>
          <a:p>
            <a:r>
              <a:rPr lang="en-GB"/>
              <a:t>English services.</a:t>
            </a:r>
          </a:p>
          <a:p>
            <a:r>
              <a:rPr lang="en-GB"/>
              <a:t>American services.</a:t>
            </a:r>
          </a:p>
          <a:p>
            <a:r>
              <a:rPr lang="en-GB"/>
              <a:t>French services.   </a:t>
            </a:r>
          </a:p>
        </p:txBody>
      </p:sp>
    </p:spTree>
    <p:extLst>
      <p:ext uri="{BB962C8B-B14F-4D97-AF65-F5344CB8AC3E}">
        <p14:creationId xmlns:p14="http://schemas.microsoft.com/office/powerpoint/2010/main" val="64209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 name="Picture 4" descr="A group of people sitting at a table eating food&#10;&#10;Description generated with very high confidence">
            <a:extLst>
              <a:ext uri="{FF2B5EF4-FFF2-40B4-BE49-F238E27FC236}">
                <a16:creationId xmlns:a16="http://schemas.microsoft.com/office/drawing/2014/main" id="{4EE37267-C698-4FFC-B33B-824EF8648F18}"/>
              </a:ext>
            </a:extLst>
          </p:cNvPr>
          <p:cNvPicPr>
            <a:picLocks noChangeAspect="1"/>
          </p:cNvPicPr>
          <p:nvPr/>
        </p:nvPicPr>
        <p:blipFill rotWithShape="1">
          <a:blip r:embed="rId3"/>
          <a:srcRect t="3228" r="-2" b="35540"/>
          <a:stretch/>
        </p:blipFill>
        <p:spPr>
          <a:xfrm>
            <a:off x="4634680" y="10"/>
            <a:ext cx="7560130" cy="6857990"/>
          </a:xfrm>
          <a:prstGeom prst="rect">
            <a:avLst/>
          </a:prstGeom>
        </p:spPr>
      </p:pic>
      <p:sp>
        <p:nvSpPr>
          <p:cNvPr id="3" name="Content Placeholder 2">
            <a:extLst>
              <a:ext uri="{FF2B5EF4-FFF2-40B4-BE49-F238E27FC236}">
                <a16:creationId xmlns:a16="http://schemas.microsoft.com/office/drawing/2014/main" id="{404AAA30-82C3-4814-9FAC-7335A244B24D}"/>
              </a:ext>
            </a:extLst>
          </p:cNvPr>
          <p:cNvSpPr>
            <a:spLocks noGrp="1"/>
          </p:cNvSpPr>
          <p:nvPr>
            <p:ph idx="4294967295"/>
          </p:nvPr>
        </p:nvSpPr>
        <p:spPr>
          <a:xfrm>
            <a:off x="0" y="2438400"/>
            <a:ext cx="3330575" cy="3810000"/>
          </a:xfrm>
        </p:spPr>
        <p:txBody>
          <a:bodyPr vert="horz" lIns="91440" tIns="45720" rIns="91440" bIns="45720" rtlCol="0" anchor="t">
            <a:normAutofit/>
          </a:bodyPr>
          <a:lstStyle/>
          <a:p>
            <a:r>
              <a:rPr lang="en-US"/>
              <a:t>The English service also knowed  like the family service the platters  and bowls of food are filled in the kitchen and brought to the guest's tables.</a:t>
            </a:r>
          </a:p>
          <a:p>
            <a:pPr marL="0" indent="0"/>
            <a:endParaRPr lang="en-US"/>
          </a:p>
        </p:txBody>
      </p:sp>
    </p:spTree>
    <p:extLst>
      <p:ext uri="{BB962C8B-B14F-4D97-AF65-F5344CB8AC3E}">
        <p14:creationId xmlns:p14="http://schemas.microsoft.com/office/powerpoint/2010/main" val="46029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932F6-B4D3-4DF0-8554-7D805CD08207}"/>
              </a:ext>
            </a:extLst>
          </p:cNvPr>
          <p:cNvSpPr>
            <a:spLocks noGrp="1"/>
          </p:cNvSpPr>
          <p:nvPr>
            <p:ph type="title"/>
          </p:nvPr>
        </p:nvSpPr>
        <p:spPr>
          <a:xfrm>
            <a:off x="647701" y="1454964"/>
            <a:ext cx="3339281" cy="3308840"/>
          </a:xfrm>
        </p:spPr>
        <p:txBody>
          <a:bodyPr vert="horz" lIns="91440" tIns="45720" rIns="91440" bIns="45720" rtlCol="0" anchor="b">
            <a:normAutofit fontScale="90000"/>
          </a:bodyPr>
          <a:lstStyle/>
          <a:p>
            <a:pPr marL="342900" indent="-342900">
              <a:lnSpc>
                <a:spcPct val="90000"/>
              </a:lnSpc>
              <a:buFont typeface="Wingdings"/>
              <a:buChar char="Ø"/>
            </a:pPr>
            <a:r>
              <a:rPr lang="en-US" sz="2400"/>
              <a:t>The American service also knowed like plated service the staff are pre-portion the food on the plates on the kitchen and the waiters deliver the food to the clients.</a:t>
            </a:r>
            <a:endParaRPr lang="en-US"/>
          </a:p>
        </p:txBody>
      </p:sp>
      <p:pic>
        <p:nvPicPr>
          <p:cNvPr id="3" name="Picture 3" descr="A person sitting at a table with a plate of food&#10;&#10;Description generated with very high confidence">
            <a:extLst>
              <a:ext uri="{FF2B5EF4-FFF2-40B4-BE49-F238E27FC236}">
                <a16:creationId xmlns:a16="http://schemas.microsoft.com/office/drawing/2014/main" id="{B7013A5C-2B41-41C6-8F47-8A85CE05A38A}"/>
              </a:ext>
            </a:extLst>
          </p:cNvPr>
          <p:cNvPicPr>
            <a:picLocks noChangeAspect="1"/>
          </p:cNvPicPr>
          <p:nvPr/>
        </p:nvPicPr>
        <p:blipFill rotWithShape="1">
          <a:blip r:embed="rId3"/>
          <a:srcRect l="17549" r="11373" b="-1"/>
          <a:stretch/>
        </p:blipFill>
        <p:spPr>
          <a:xfrm>
            <a:off x="4634682" y="10"/>
            <a:ext cx="7557319" cy="6857990"/>
          </a:xfrm>
          <a:prstGeom prst="rect">
            <a:avLst/>
          </a:prstGeom>
        </p:spPr>
      </p:pic>
    </p:spTree>
    <p:extLst>
      <p:ext uri="{BB962C8B-B14F-4D97-AF65-F5344CB8AC3E}">
        <p14:creationId xmlns:p14="http://schemas.microsoft.com/office/powerpoint/2010/main" val="144046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F498-D81B-4985-83D6-71CA3AAA4323}"/>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marL="342900" indent="-342900">
              <a:lnSpc>
                <a:spcPct val="90000"/>
              </a:lnSpc>
              <a:buFont typeface="Wingdings"/>
              <a:buChar char="Ø"/>
            </a:pPr>
            <a:r>
              <a:rPr lang="en-US" sz="2400"/>
              <a:t>French service: the </a:t>
            </a:r>
            <a:r>
              <a:rPr lang="en-US" sz="2400" dirty="0"/>
              <a:t>meals are prepared or most of the time finished at tablesite by the chefs to imprese the clients.</a:t>
            </a:r>
            <a:endParaRPr lang="en-US" dirty="0"/>
          </a:p>
        </p:txBody>
      </p:sp>
      <p:pic>
        <p:nvPicPr>
          <p:cNvPr id="3" name="Picture 3" descr="A person in a suit and tie&#10;&#10;Description generated with very high confidence">
            <a:extLst>
              <a:ext uri="{FF2B5EF4-FFF2-40B4-BE49-F238E27FC236}">
                <a16:creationId xmlns:a16="http://schemas.microsoft.com/office/drawing/2014/main" id="{D1FCCBC9-3125-45BB-8C58-CAC5D772A70C}"/>
              </a:ext>
            </a:extLst>
          </p:cNvPr>
          <p:cNvPicPr>
            <a:picLocks noChangeAspect="1"/>
          </p:cNvPicPr>
          <p:nvPr/>
        </p:nvPicPr>
        <p:blipFill rotWithShape="1">
          <a:blip r:embed="rId3"/>
          <a:srcRect l="11842" r="-1" b="-1"/>
          <a:stretch/>
        </p:blipFill>
        <p:spPr>
          <a:xfrm>
            <a:off x="4634682" y="10"/>
            <a:ext cx="7557319" cy="6857990"/>
          </a:xfrm>
          <a:prstGeom prst="rect">
            <a:avLst/>
          </a:prstGeom>
        </p:spPr>
      </p:pic>
    </p:spTree>
    <p:extLst>
      <p:ext uri="{BB962C8B-B14F-4D97-AF65-F5344CB8AC3E}">
        <p14:creationId xmlns:p14="http://schemas.microsoft.com/office/powerpoint/2010/main" val="1513135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1DC2C3-45D8-4AAE-BDFB-E72518C800AF}"/>
              </a:ext>
            </a:extLst>
          </p:cNvPr>
          <p:cNvSpPr>
            <a:spLocks noGrp="1"/>
          </p:cNvSpPr>
          <p:nvPr>
            <p:ph type="title"/>
          </p:nvPr>
        </p:nvSpPr>
        <p:spPr>
          <a:xfrm>
            <a:off x="648930" y="629267"/>
            <a:ext cx="9252154" cy="1016654"/>
          </a:xfrm>
        </p:spPr>
        <p:txBody>
          <a:bodyPr vert="horz" lIns="91440" tIns="45720" rIns="91440" bIns="45720" rtlCol="0">
            <a:normAutofit fontScale="90000"/>
          </a:bodyPr>
          <a:lstStyle/>
          <a:p>
            <a:pPr>
              <a:lnSpc>
                <a:spcPct val="90000"/>
              </a:lnSpc>
            </a:pPr>
            <a:r>
              <a:rPr lang="en-US" sz="4400">
                <a:solidFill>
                  <a:srgbClr val="EBEBEB"/>
                </a:solidFill>
              </a:rPr>
              <a:t>6</a:t>
            </a:r>
            <a:r>
              <a:rPr lang="en-US" sz="2000">
                <a:solidFill>
                  <a:srgbClr val="EBEBEB"/>
                </a:solidFill>
              </a:rPr>
              <a:t>. </a:t>
            </a:r>
            <a:r>
              <a:rPr lang="en-US" sz="3200" b="1">
                <a:solidFill>
                  <a:srgbClr val="EBEBEB"/>
                </a:solidFill>
              </a:rPr>
              <a:t>Conclusion.</a:t>
            </a:r>
            <a:br>
              <a:rPr lang="en-US" sz="3200" b="1" dirty="0"/>
            </a:br>
            <a:br>
              <a:rPr lang="en-US" sz="2000" b="1" dirty="0"/>
            </a:br>
            <a:endParaRPr lang="en-US" sz="2000" b="1" i="0" kern="1200">
              <a:solidFill>
                <a:srgbClr val="EBEBEB"/>
              </a:solidFill>
              <a:latin typeface="+mj-lt"/>
            </a:endParaRPr>
          </a:p>
        </p:txBody>
      </p:sp>
      <p:sp useBgFill="1">
        <p:nvSpPr>
          <p:cNvPr id="20" name="Freeform: Shape 2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67E1BCC7-1294-4A16-88F4-2C955FC9BBBF}"/>
              </a:ext>
            </a:extLst>
          </p:cNvPr>
          <p:cNvSpPr>
            <a:spLocks noGrp="1"/>
          </p:cNvSpPr>
          <p:nvPr>
            <p:ph idx="1"/>
          </p:nvPr>
        </p:nvSpPr>
        <p:spPr>
          <a:xfrm>
            <a:off x="648931" y="2548281"/>
            <a:ext cx="5122606" cy="3658689"/>
          </a:xfrm>
        </p:spPr>
        <p:txBody>
          <a:bodyPr vert="horz" lIns="91440" tIns="45720" rIns="91440" bIns="45720" rtlCol="0">
            <a:normAutofit/>
          </a:bodyPr>
          <a:lstStyle/>
          <a:p>
            <a:r>
              <a:rPr lang="en-GB"/>
              <a:t>On this presentantion I speak about the food and beverage operation on Marriott Forest of Arden.</a:t>
            </a:r>
            <a:endParaRPr lang="en-GB" dirty="0"/>
          </a:p>
          <a:p>
            <a:r>
              <a:rPr lang="en-GB"/>
              <a:t>Together we saw how a hotel with limitate resources can provide all the necessary services for each kind of customers and provide the best quality of products to create great memories to their clients.</a:t>
            </a:r>
          </a:p>
        </p:txBody>
      </p:sp>
      <p:pic>
        <p:nvPicPr>
          <p:cNvPr id="12" name="Picture 13" descr="A person with collar shirt&#10;&#10;Description generated with very high confidence">
            <a:extLst>
              <a:ext uri="{FF2B5EF4-FFF2-40B4-BE49-F238E27FC236}">
                <a16:creationId xmlns:a16="http://schemas.microsoft.com/office/drawing/2014/main" id="{27F45D23-1611-4F2A-964A-6A8C87DAE5B4}"/>
              </a:ext>
            </a:extLst>
          </p:cNvPr>
          <p:cNvPicPr>
            <a:picLocks noChangeAspect="1"/>
          </p:cNvPicPr>
          <p:nvPr/>
        </p:nvPicPr>
        <p:blipFill>
          <a:blip r:embed="rId2"/>
          <a:stretch>
            <a:fillRect/>
          </a:stretch>
        </p:blipFill>
        <p:spPr>
          <a:xfrm>
            <a:off x="6091916" y="2852834"/>
            <a:ext cx="5451627" cy="3052911"/>
          </a:xfrm>
          <a:prstGeom prst="rect">
            <a:avLst/>
          </a:prstGeom>
          <a:effectLst/>
        </p:spPr>
      </p:pic>
    </p:spTree>
    <p:extLst>
      <p:ext uri="{BB962C8B-B14F-4D97-AF65-F5344CB8AC3E}">
        <p14:creationId xmlns:p14="http://schemas.microsoft.com/office/powerpoint/2010/main" val="228010936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74D22-A975-4ED2-8AD1-E97B9F6D4B4C}"/>
              </a:ext>
            </a:extLst>
          </p:cNvPr>
          <p:cNvSpPr>
            <a:spLocks noGrp="1"/>
          </p:cNvSpPr>
          <p:nvPr>
            <p:ph idx="1"/>
          </p:nvPr>
        </p:nvSpPr>
        <p:spPr>
          <a:xfrm>
            <a:off x="988293" y="859597"/>
            <a:ext cx="9809182" cy="5417556"/>
          </a:xfrm>
        </p:spPr>
        <p:txBody>
          <a:bodyPr vert="horz" lIns="91440" tIns="45720" rIns="91440" bIns="45720" rtlCol="0" anchor="t">
            <a:normAutofit/>
          </a:bodyPr>
          <a:lstStyle/>
          <a:p>
            <a:r>
              <a:rPr lang="en-GB" sz="4400"/>
              <a:t>7. </a:t>
            </a:r>
            <a:r>
              <a:rPr lang="en-GB" sz="3200" b="1"/>
              <a:t>References </a:t>
            </a:r>
          </a:p>
          <a:p>
            <a:endParaRPr lang="en-GB" dirty="0"/>
          </a:p>
          <a:p>
            <a:pPr>
              <a:buFont typeface="Wingdings" charset="2"/>
              <a:buChar char="§"/>
            </a:pPr>
            <a:r>
              <a:rPr lang="en-GB"/>
              <a:t>K. Bosselman, 1995. </a:t>
            </a:r>
            <a:r>
              <a:rPr lang="en-US">
                <a:ea typeface="+mj-lt"/>
                <a:cs typeface="+mj-lt"/>
              </a:rPr>
              <a:t>Hotel and Restaurant Foodservice Partnership Strategy</a:t>
            </a:r>
            <a:r>
              <a:rPr lang="en-GB" dirty="0">
                <a:ea typeface="+mj-lt"/>
                <a:cs typeface="+mj-lt"/>
              </a:rPr>
              <a:t> </a:t>
            </a:r>
            <a:endParaRPr lang="en-GB">
              <a:ea typeface="+mj-lt"/>
              <a:cs typeface="+mj-lt"/>
            </a:endParaRPr>
          </a:p>
          <a:p>
            <a:pPr>
              <a:buFont typeface="Wingdings" charset="2"/>
              <a:buChar char="§"/>
            </a:pPr>
            <a:r>
              <a:rPr lang="en-GB">
                <a:ea typeface="+mj-lt"/>
                <a:cs typeface="+mj-lt"/>
              </a:rPr>
              <a:t>E. Greenberg, 1995. </a:t>
            </a:r>
            <a:r>
              <a:rPr lang="en-US">
                <a:ea typeface="+mj-lt"/>
                <a:cs typeface="+mj-lt"/>
              </a:rPr>
              <a:t>Conrad N. Hilton College of Hotel and Restaurant Management University of Houston.</a:t>
            </a:r>
            <a:endParaRPr lang="en-US" dirty="0">
              <a:ea typeface="+mj-lt"/>
              <a:cs typeface="+mj-lt"/>
            </a:endParaRPr>
          </a:p>
          <a:p>
            <a:pPr>
              <a:buFont typeface="Wingdings" charset="2"/>
              <a:buChar char="§"/>
            </a:pPr>
            <a:r>
              <a:rPr lang="en-US">
                <a:ea typeface="+mj-lt"/>
                <a:cs typeface="+mj-lt"/>
              </a:rPr>
              <a:t>Banquet Operation, service styles. Moodle lesson </a:t>
            </a:r>
            <a:endParaRPr lang="en-US" dirty="0">
              <a:ea typeface="+mj-lt"/>
              <a:cs typeface="+mj-lt"/>
            </a:endParaRPr>
          </a:p>
          <a:p>
            <a:pPr>
              <a:buFont typeface="Wingdings" charset="2"/>
              <a:buChar char="§"/>
            </a:pPr>
            <a:r>
              <a:rPr lang="en-US">
                <a:ea typeface="+mj-lt"/>
                <a:cs typeface="+mj-lt"/>
              </a:rPr>
              <a:t>Knowledges achieved on the Marriott Forest of Arden trip organised by the university.</a:t>
            </a:r>
            <a:endParaRPr lang="en-US" dirty="0">
              <a:ea typeface="+mj-lt"/>
              <a:cs typeface="+mj-lt"/>
            </a:endParaRPr>
          </a:p>
          <a:p>
            <a:pPr>
              <a:buFont typeface="Wingdings" charset="2"/>
              <a:buChar char="§"/>
            </a:pPr>
            <a:r>
              <a:rPr lang="en-US">
                <a:ea typeface="+mj-lt"/>
                <a:cs typeface="+mj-lt"/>
              </a:rPr>
              <a:t>Marriot Forest of Arden official website: </a:t>
            </a:r>
            <a:r>
              <a:rPr lang="en-US" dirty="0">
                <a:ea typeface="+mj-lt"/>
                <a:cs typeface="+mj-lt"/>
                <a:hlinkClick r:id="rId2"/>
              </a:rPr>
              <a:t>https://www.marriott.co.uk/hotels/travel/cvtgs-forest-of-arden-marriott-hotel-and-country-club/</a:t>
            </a:r>
            <a:endParaRPr lang="en-US" dirty="0">
              <a:ea typeface="+mj-lt"/>
              <a:cs typeface="+mj-lt"/>
            </a:endParaRPr>
          </a:p>
          <a:p>
            <a:pPr marL="0" indent="0">
              <a:buNone/>
            </a:pPr>
            <a:br>
              <a:rPr lang="en-US" dirty="0">
                <a:ea typeface="+mj-lt"/>
                <a:cs typeface="+mj-lt"/>
              </a:rPr>
            </a:br>
            <a:endParaRPr lang="en-US" dirty="0">
              <a:ea typeface="+mj-lt"/>
              <a:cs typeface="+mj-lt"/>
            </a:endParaRPr>
          </a:p>
          <a:p>
            <a:pPr>
              <a:buFont typeface="Wingdings" charset="2"/>
              <a:buChar char="§"/>
            </a:pPr>
            <a:endParaRPr lang="en-GB" dirty="0"/>
          </a:p>
          <a:p>
            <a:pPr>
              <a:buFont typeface="Arial" charset="2"/>
              <a:buChar char="•"/>
            </a:pPr>
            <a:endParaRPr lang="en-GB" sz="3200" dirty="0"/>
          </a:p>
        </p:txBody>
      </p:sp>
    </p:spTree>
    <p:extLst>
      <p:ext uri="{BB962C8B-B14F-4D97-AF65-F5344CB8AC3E}">
        <p14:creationId xmlns:p14="http://schemas.microsoft.com/office/powerpoint/2010/main" val="15192452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665</Words>
  <Application>Microsoft Office PowerPoint</Application>
  <PresentationFormat>Widescreen</PresentationFormat>
  <Paragraphs>55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Century Gothic</vt:lpstr>
      <vt:lpstr>Wingdings</vt:lpstr>
      <vt:lpstr>Wingdings 3</vt:lpstr>
      <vt:lpstr>Ion</vt:lpstr>
      <vt:lpstr>Student name: Ovidiu Panait  Student number: 1816306  Module title: Food and Beverage Operations (M4X01918)  Lecturer name: Dr Jahanzeeb Qurashi.  Food and Beverage Operations in Marriott Forest of Arden.</vt:lpstr>
      <vt:lpstr>Topics </vt:lpstr>
      <vt:lpstr>1. Marriott Forest of Arden. </vt:lpstr>
      <vt:lpstr>PowerPoint Presentation</vt:lpstr>
      <vt:lpstr>2. Introduction in Food and Beverage.</vt:lpstr>
      <vt:lpstr>3. Food production services.</vt:lpstr>
      <vt:lpstr>4. Restaurant services.</vt:lpstr>
      <vt:lpstr>PowerPoint Presentation</vt:lpstr>
      <vt:lpstr>5. Types of services.</vt:lpstr>
      <vt:lpstr>PowerPoint Presentation</vt:lpstr>
      <vt:lpstr>The American service also knowed like plated service the staff are pre-portion the food on the plates on the kitchen and the waiters deliver the food to the clients.</vt:lpstr>
      <vt:lpstr>French service: the meals are prepared or most of the time finished at tablesite by the chefs to imprese the clients.</vt:lpstr>
      <vt:lpstr>6. 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Gawain Frampton</dc:creator>
  <cp:lastModifiedBy>Gawain Frampton</cp:lastModifiedBy>
  <cp:revision>916</cp:revision>
  <dcterms:created xsi:type="dcterms:W3CDTF">2020-03-13T07:06:10Z</dcterms:created>
  <dcterms:modified xsi:type="dcterms:W3CDTF">2020-03-23T10:02:05Z</dcterms:modified>
</cp:coreProperties>
</file>