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3.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4"/>
    <p:sldMasterId id="2147483681" r:id="rId5"/>
    <p:sldMasterId id="2147483688" r:id="rId6"/>
    <p:sldMasterId id="2147483691" r:id="rId7"/>
  </p:sldMasterIdLst>
  <p:notesMasterIdLst>
    <p:notesMasterId r:id="rId37"/>
  </p:notesMasterIdLst>
  <p:sldIdLst>
    <p:sldId id="432" r:id="rId8"/>
    <p:sldId id="439" r:id="rId9"/>
    <p:sldId id="455" r:id="rId10"/>
    <p:sldId id="441" r:id="rId11"/>
    <p:sldId id="461" r:id="rId12"/>
    <p:sldId id="442" r:id="rId13"/>
    <p:sldId id="462" r:id="rId14"/>
    <p:sldId id="463" r:id="rId15"/>
    <p:sldId id="464" r:id="rId16"/>
    <p:sldId id="465" r:id="rId17"/>
    <p:sldId id="466" r:id="rId18"/>
    <p:sldId id="443" r:id="rId19"/>
    <p:sldId id="456" r:id="rId20"/>
    <p:sldId id="457" r:id="rId21"/>
    <p:sldId id="458" r:id="rId22"/>
    <p:sldId id="459" r:id="rId23"/>
    <p:sldId id="445" r:id="rId24"/>
    <p:sldId id="454" r:id="rId25"/>
    <p:sldId id="460" r:id="rId26"/>
    <p:sldId id="440" r:id="rId27"/>
    <p:sldId id="444" r:id="rId28"/>
    <p:sldId id="448" r:id="rId29"/>
    <p:sldId id="447" r:id="rId30"/>
    <p:sldId id="451" r:id="rId31"/>
    <p:sldId id="446" r:id="rId32"/>
    <p:sldId id="452" r:id="rId33"/>
    <p:sldId id="453" r:id="rId34"/>
    <p:sldId id="449" r:id="rId35"/>
    <p:sldId id="450" r:id="rId36"/>
  </p:sldIdLst>
  <p:sldSz cx="9144000" cy="6858000" type="screen4x3"/>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206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1860"/>
    <p:restoredTop sz="66753" autoAdjust="0"/>
  </p:normalViewPr>
  <p:slideViewPr>
    <p:cSldViewPr snapToGrid="0" snapToObjects="1">
      <p:cViewPr varScale="1">
        <p:scale>
          <a:sx n="111" d="100"/>
          <a:sy n="111" d="100"/>
        </p:scale>
        <p:origin x="1260" y="108"/>
      </p:cViewPr>
      <p:guideLst/>
    </p:cSldViewPr>
  </p:slideViewPr>
  <p:notesTextViewPr>
    <p:cViewPr>
      <p:scale>
        <a:sx n="1" d="1"/>
        <a:sy n="1" d="1"/>
      </p:scale>
      <p:origin x="0" y="0"/>
    </p:cViewPr>
  </p:notesTextViewPr>
  <p:notesViewPr>
    <p:cSldViewPr snapToGrid="0" snapToObjects="1">
      <p:cViewPr varScale="1">
        <p:scale>
          <a:sx n="84" d="100"/>
          <a:sy n="84" d="100"/>
        </p:scale>
        <p:origin x="3912"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viewProps" Target="viewProps.xml"/><Relationship Id="rId21" Type="http://schemas.openxmlformats.org/officeDocument/2006/relationships/slide" Target="slides/slide14.xml"/><Relationship Id="rId34" Type="http://schemas.openxmlformats.org/officeDocument/2006/relationships/slide" Target="slides/slide27.xml"/><Relationship Id="rId42"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8" Type="http://schemas.openxmlformats.org/officeDocument/2006/relationships/slide" Target="slides/slide1.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n Rees" userId="0ebfcd58-bd4b-46a4-b8e0-1d3affeab87c" providerId="ADAL" clId="{FC949B4F-5F49-453E-8D0F-B3924273B843}"/>
    <pc:docChg chg="undo custSel modSld">
      <pc:chgData name="Marian Rees" userId="0ebfcd58-bd4b-46a4-b8e0-1d3affeab87c" providerId="ADAL" clId="{FC949B4F-5F49-453E-8D0F-B3924273B843}" dt="2026-09-03T11:39:37.007" v="2316" actId="20577"/>
      <pc:docMkLst>
        <pc:docMk/>
      </pc:docMkLst>
      <pc:sldChg chg="modSp mod">
        <pc:chgData name="Marian Rees" userId="0ebfcd58-bd4b-46a4-b8e0-1d3affeab87c" providerId="ADAL" clId="{FC949B4F-5F49-453E-8D0F-B3924273B843}" dt="2026-09-01T14:31:55.338" v="2039" actId="6549"/>
        <pc:sldMkLst>
          <pc:docMk/>
          <pc:sldMk cId="4141812897" sldId="440"/>
        </pc:sldMkLst>
        <pc:spChg chg="mod">
          <ac:chgData name="Marian Rees" userId="0ebfcd58-bd4b-46a4-b8e0-1d3affeab87c" providerId="ADAL" clId="{FC949B4F-5F49-453E-8D0F-B3924273B843}" dt="2026-09-01T14:31:55.338" v="2039" actId="6549"/>
          <ac:spMkLst>
            <pc:docMk/>
            <pc:sldMk cId="4141812897" sldId="440"/>
            <ac:spMk id="2" creationId="{ED0528F1-59A4-63E0-753A-FEBC56A7A817}"/>
          </ac:spMkLst>
        </pc:spChg>
        <pc:spChg chg="mod">
          <ac:chgData name="Marian Rees" userId="0ebfcd58-bd4b-46a4-b8e0-1d3affeab87c" providerId="ADAL" clId="{FC949B4F-5F49-453E-8D0F-B3924273B843}" dt="2026-09-01T14:30:57.552" v="2009" actId="20577"/>
          <ac:spMkLst>
            <pc:docMk/>
            <pc:sldMk cId="4141812897" sldId="440"/>
            <ac:spMk id="5" creationId="{68A23F08-7380-BD6C-DF87-55D1F3B16B8C}"/>
          </ac:spMkLst>
        </pc:spChg>
      </pc:sldChg>
      <pc:sldChg chg="modSp mod">
        <pc:chgData name="Marian Rees" userId="0ebfcd58-bd4b-46a4-b8e0-1d3affeab87c" providerId="ADAL" clId="{FC949B4F-5F49-453E-8D0F-B3924273B843}" dt="2026-09-02T08:46:12.750" v="2214" actId="20577"/>
        <pc:sldMkLst>
          <pc:docMk/>
          <pc:sldMk cId="1828553737" sldId="441"/>
        </pc:sldMkLst>
        <pc:spChg chg="mod">
          <ac:chgData name="Marian Rees" userId="0ebfcd58-bd4b-46a4-b8e0-1d3affeab87c" providerId="ADAL" clId="{FC949B4F-5F49-453E-8D0F-B3924273B843}" dt="2026-09-02T08:46:12.750" v="2214" actId="20577"/>
          <ac:spMkLst>
            <pc:docMk/>
            <pc:sldMk cId="1828553737" sldId="441"/>
            <ac:spMk id="2" creationId="{AD4E0115-78C9-C604-BBF7-344025F80B74}"/>
          </ac:spMkLst>
        </pc:spChg>
      </pc:sldChg>
      <pc:sldChg chg="modSp mod">
        <pc:chgData name="Marian Rees" userId="0ebfcd58-bd4b-46a4-b8e0-1d3affeab87c" providerId="ADAL" clId="{FC949B4F-5F49-453E-8D0F-B3924273B843}" dt="2026-09-02T08:46:40.469" v="2218" actId="20577"/>
        <pc:sldMkLst>
          <pc:docMk/>
          <pc:sldMk cId="2199068315" sldId="442"/>
        </pc:sldMkLst>
        <pc:spChg chg="mod">
          <ac:chgData name="Marian Rees" userId="0ebfcd58-bd4b-46a4-b8e0-1d3affeab87c" providerId="ADAL" clId="{FC949B4F-5F49-453E-8D0F-B3924273B843}" dt="2026-09-02T08:46:40.469" v="2218" actId="20577"/>
          <ac:spMkLst>
            <pc:docMk/>
            <pc:sldMk cId="2199068315" sldId="442"/>
            <ac:spMk id="2" creationId="{DEE562A7-9DF6-C74D-C4D6-B7A0FD436ED8}"/>
          </ac:spMkLst>
        </pc:spChg>
      </pc:sldChg>
      <pc:sldChg chg="modSp mod">
        <pc:chgData name="Marian Rees" userId="0ebfcd58-bd4b-46a4-b8e0-1d3affeab87c" providerId="ADAL" clId="{FC949B4F-5F49-453E-8D0F-B3924273B843}" dt="2026-09-03T11:39:15.735" v="2300" actId="20577"/>
        <pc:sldMkLst>
          <pc:docMk/>
          <pc:sldMk cId="2702827922" sldId="443"/>
        </pc:sldMkLst>
        <pc:spChg chg="mod">
          <ac:chgData name="Marian Rees" userId="0ebfcd58-bd4b-46a4-b8e0-1d3affeab87c" providerId="ADAL" clId="{FC949B4F-5F49-453E-8D0F-B3924273B843}" dt="2026-09-03T11:39:15.735" v="2300" actId="20577"/>
          <ac:spMkLst>
            <pc:docMk/>
            <pc:sldMk cId="2702827922" sldId="443"/>
            <ac:spMk id="5" creationId="{D2352D40-9A1E-C46A-42BE-33DED3DDF535}"/>
          </ac:spMkLst>
        </pc:spChg>
      </pc:sldChg>
      <pc:sldChg chg="modSp mod">
        <pc:chgData name="Marian Rees" userId="0ebfcd58-bd4b-46a4-b8e0-1d3affeab87c" providerId="ADAL" clId="{FC949B4F-5F49-453E-8D0F-B3924273B843}" dt="2026-09-02T09:50:44.630" v="2223" actId="20577"/>
        <pc:sldMkLst>
          <pc:docMk/>
          <pc:sldMk cId="940797766" sldId="445"/>
        </pc:sldMkLst>
        <pc:spChg chg="mod">
          <ac:chgData name="Marian Rees" userId="0ebfcd58-bd4b-46a4-b8e0-1d3affeab87c" providerId="ADAL" clId="{FC949B4F-5F49-453E-8D0F-B3924273B843}" dt="2026-09-02T09:50:44.630" v="2223" actId="20577"/>
          <ac:spMkLst>
            <pc:docMk/>
            <pc:sldMk cId="940797766" sldId="445"/>
            <ac:spMk id="5" creationId="{2858ACDE-715B-3210-ACED-1803F7EE4DD8}"/>
          </ac:spMkLst>
        </pc:spChg>
      </pc:sldChg>
      <pc:sldChg chg="modSp mod">
        <pc:chgData name="Marian Rees" userId="0ebfcd58-bd4b-46a4-b8e0-1d3affeab87c" providerId="ADAL" clId="{FC949B4F-5F49-453E-8D0F-B3924273B843}" dt="2026-09-03T09:02:44.011" v="2296" actId="20577"/>
        <pc:sldMkLst>
          <pc:docMk/>
          <pc:sldMk cId="3520277072" sldId="446"/>
        </pc:sldMkLst>
        <pc:spChg chg="mod">
          <ac:chgData name="Marian Rees" userId="0ebfcd58-bd4b-46a4-b8e0-1d3affeab87c" providerId="ADAL" clId="{FC949B4F-5F49-453E-8D0F-B3924273B843}" dt="2026-09-03T09:02:44.011" v="2296" actId="20577"/>
          <ac:spMkLst>
            <pc:docMk/>
            <pc:sldMk cId="3520277072" sldId="446"/>
            <ac:spMk id="2" creationId="{9DD3EBC8-47B2-7F95-468C-9E70F7E9777F}"/>
          </ac:spMkLst>
        </pc:spChg>
      </pc:sldChg>
      <pc:sldChg chg="modSp mod">
        <pc:chgData name="Marian Rees" userId="0ebfcd58-bd4b-46a4-b8e0-1d3affeab87c" providerId="ADAL" clId="{FC949B4F-5F49-453E-8D0F-B3924273B843}" dt="2026-09-01T14:35:36.125" v="2109" actId="20577"/>
        <pc:sldMkLst>
          <pc:docMk/>
          <pc:sldMk cId="22321548" sldId="448"/>
        </pc:sldMkLst>
        <pc:spChg chg="mod">
          <ac:chgData name="Marian Rees" userId="0ebfcd58-bd4b-46a4-b8e0-1d3affeab87c" providerId="ADAL" clId="{FC949B4F-5F49-453E-8D0F-B3924273B843}" dt="2026-09-01T14:35:36.125" v="2109" actId="20577"/>
          <ac:spMkLst>
            <pc:docMk/>
            <pc:sldMk cId="22321548" sldId="448"/>
            <ac:spMk id="2" creationId="{A7F8679D-0EC6-0990-3BE4-71CF156826F9}"/>
          </ac:spMkLst>
        </pc:spChg>
      </pc:sldChg>
      <pc:sldChg chg="modSp mod">
        <pc:chgData name="Marian Rees" userId="0ebfcd58-bd4b-46a4-b8e0-1d3affeab87c" providerId="ADAL" clId="{FC949B4F-5F49-453E-8D0F-B3924273B843}" dt="2026-09-01T14:47:05.124" v="2200" actId="20577"/>
        <pc:sldMkLst>
          <pc:docMk/>
          <pc:sldMk cId="1069915909" sldId="449"/>
        </pc:sldMkLst>
        <pc:spChg chg="mod">
          <ac:chgData name="Marian Rees" userId="0ebfcd58-bd4b-46a4-b8e0-1d3affeab87c" providerId="ADAL" clId="{FC949B4F-5F49-453E-8D0F-B3924273B843}" dt="2026-09-01T14:47:05.124" v="2200" actId="20577"/>
          <ac:spMkLst>
            <pc:docMk/>
            <pc:sldMk cId="1069915909" sldId="449"/>
            <ac:spMk id="2" creationId="{D9357BB4-E1F8-FB14-A802-5A703C38DC80}"/>
          </ac:spMkLst>
        </pc:spChg>
      </pc:sldChg>
      <pc:sldChg chg="modSp mod">
        <pc:chgData name="Marian Rees" userId="0ebfcd58-bd4b-46a4-b8e0-1d3affeab87c" providerId="ADAL" clId="{FC949B4F-5F49-453E-8D0F-B3924273B843}" dt="2026-09-01T14:42:34.066" v="2110" actId="20577"/>
        <pc:sldMkLst>
          <pc:docMk/>
          <pc:sldMk cId="3267898625" sldId="451"/>
        </pc:sldMkLst>
        <pc:spChg chg="mod">
          <ac:chgData name="Marian Rees" userId="0ebfcd58-bd4b-46a4-b8e0-1d3affeab87c" providerId="ADAL" clId="{FC949B4F-5F49-453E-8D0F-B3924273B843}" dt="2026-09-01T14:42:34.066" v="2110" actId="20577"/>
          <ac:spMkLst>
            <pc:docMk/>
            <pc:sldMk cId="3267898625" sldId="451"/>
            <ac:spMk id="2" creationId="{A8F2292B-7E77-EC89-0DDA-6AA22D02BA6B}"/>
          </ac:spMkLst>
        </pc:spChg>
      </pc:sldChg>
      <pc:sldChg chg="modSp mod">
        <pc:chgData name="Marian Rees" userId="0ebfcd58-bd4b-46a4-b8e0-1d3affeab87c" providerId="ADAL" clId="{FC949B4F-5F49-453E-8D0F-B3924273B843}" dt="2026-09-01T14:45:15.335" v="2184" actId="313"/>
        <pc:sldMkLst>
          <pc:docMk/>
          <pc:sldMk cId="335618404" sldId="452"/>
        </pc:sldMkLst>
        <pc:spChg chg="mod">
          <ac:chgData name="Marian Rees" userId="0ebfcd58-bd4b-46a4-b8e0-1d3affeab87c" providerId="ADAL" clId="{FC949B4F-5F49-453E-8D0F-B3924273B843}" dt="2026-09-01T14:45:15.335" v="2184" actId="313"/>
          <ac:spMkLst>
            <pc:docMk/>
            <pc:sldMk cId="335618404" sldId="452"/>
            <ac:spMk id="5" creationId="{FB7CD2C5-5667-54AA-06A9-E200661C960D}"/>
          </ac:spMkLst>
        </pc:spChg>
      </pc:sldChg>
      <pc:sldChg chg="modSp mod">
        <pc:chgData name="Marian Rees" userId="0ebfcd58-bd4b-46a4-b8e0-1d3affeab87c" providerId="ADAL" clId="{FC949B4F-5F49-453E-8D0F-B3924273B843}" dt="2026-09-01T14:46:34.926" v="2190" actId="313"/>
        <pc:sldMkLst>
          <pc:docMk/>
          <pc:sldMk cId="360784897" sldId="453"/>
        </pc:sldMkLst>
        <pc:spChg chg="mod">
          <ac:chgData name="Marian Rees" userId="0ebfcd58-bd4b-46a4-b8e0-1d3affeab87c" providerId="ADAL" clId="{FC949B4F-5F49-453E-8D0F-B3924273B843}" dt="2026-09-01T14:46:34.926" v="2190" actId="313"/>
          <ac:spMkLst>
            <pc:docMk/>
            <pc:sldMk cId="360784897" sldId="453"/>
            <ac:spMk id="5" creationId="{5EECEECE-7C34-DA89-F1BD-CA45D69D6530}"/>
          </ac:spMkLst>
        </pc:spChg>
      </pc:sldChg>
      <pc:sldChg chg="modSp mod">
        <pc:chgData name="Marian Rees" userId="0ebfcd58-bd4b-46a4-b8e0-1d3affeab87c" providerId="ADAL" clId="{FC949B4F-5F49-453E-8D0F-B3924273B843}" dt="2026-09-01T11:35:41.738" v="1793" actId="20577"/>
        <pc:sldMkLst>
          <pc:docMk/>
          <pc:sldMk cId="210742271" sldId="455"/>
        </pc:sldMkLst>
        <pc:spChg chg="mod">
          <ac:chgData name="Marian Rees" userId="0ebfcd58-bd4b-46a4-b8e0-1d3affeab87c" providerId="ADAL" clId="{FC949B4F-5F49-453E-8D0F-B3924273B843}" dt="2026-09-01T11:35:41.738" v="1793" actId="20577"/>
          <ac:spMkLst>
            <pc:docMk/>
            <pc:sldMk cId="210742271" sldId="455"/>
            <ac:spMk id="2" creationId="{7BB1746F-1C0E-26A6-2D08-3C098B33E2E1}"/>
          </ac:spMkLst>
        </pc:spChg>
        <pc:spChg chg="mod">
          <ac:chgData name="Marian Rees" userId="0ebfcd58-bd4b-46a4-b8e0-1d3affeab87c" providerId="ADAL" clId="{FC949B4F-5F49-453E-8D0F-B3924273B843}" dt="2026-09-01T10:36:06.232" v="1763" actId="20577"/>
          <ac:spMkLst>
            <pc:docMk/>
            <pc:sldMk cId="210742271" sldId="455"/>
            <ac:spMk id="5" creationId="{D7992ECF-B917-75F2-5E29-7ADF9B71764A}"/>
          </ac:spMkLst>
        </pc:spChg>
      </pc:sldChg>
      <pc:sldChg chg="modSp mod">
        <pc:chgData name="Marian Rees" userId="0ebfcd58-bd4b-46a4-b8e0-1d3affeab87c" providerId="ADAL" clId="{FC949B4F-5F49-453E-8D0F-B3924273B843}" dt="2026-09-03T11:39:22.139" v="2304" actId="20577"/>
        <pc:sldMkLst>
          <pc:docMk/>
          <pc:sldMk cId="4202385732" sldId="456"/>
        </pc:sldMkLst>
        <pc:spChg chg="mod">
          <ac:chgData name="Marian Rees" userId="0ebfcd58-bd4b-46a4-b8e0-1d3affeab87c" providerId="ADAL" clId="{FC949B4F-5F49-453E-8D0F-B3924273B843}" dt="2026-09-02T10:48:50.520" v="2271" actId="313"/>
          <ac:spMkLst>
            <pc:docMk/>
            <pc:sldMk cId="4202385732" sldId="456"/>
            <ac:spMk id="2" creationId="{43B4F605-6C96-19F6-2AAC-9099E3AA0786}"/>
          </ac:spMkLst>
        </pc:spChg>
        <pc:spChg chg="mod">
          <ac:chgData name="Marian Rees" userId="0ebfcd58-bd4b-46a4-b8e0-1d3affeab87c" providerId="ADAL" clId="{FC949B4F-5F49-453E-8D0F-B3924273B843}" dt="2026-09-03T11:39:22.139" v="2304" actId="20577"/>
          <ac:spMkLst>
            <pc:docMk/>
            <pc:sldMk cId="4202385732" sldId="456"/>
            <ac:spMk id="5" creationId="{4F7DA246-B727-9772-D6FA-F92B5AB12CFC}"/>
          </ac:spMkLst>
        </pc:spChg>
      </pc:sldChg>
      <pc:sldChg chg="modSp mod">
        <pc:chgData name="Marian Rees" userId="0ebfcd58-bd4b-46a4-b8e0-1d3affeab87c" providerId="ADAL" clId="{FC949B4F-5F49-453E-8D0F-B3924273B843}" dt="2026-09-03T11:39:26.681" v="2308" actId="20577"/>
        <pc:sldMkLst>
          <pc:docMk/>
          <pc:sldMk cId="1641334144" sldId="457"/>
        </pc:sldMkLst>
        <pc:spChg chg="mod">
          <ac:chgData name="Marian Rees" userId="0ebfcd58-bd4b-46a4-b8e0-1d3affeab87c" providerId="ADAL" clId="{FC949B4F-5F49-453E-8D0F-B3924273B843}" dt="2026-09-01T14:07:27.472" v="1959" actId="20577"/>
          <ac:spMkLst>
            <pc:docMk/>
            <pc:sldMk cId="1641334144" sldId="457"/>
            <ac:spMk id="2" creationId="{36860F3B-E0BC-9CC1-2EBB-DE2AA1FABCC1}"/>
          </ac:spMkLst>
        </pc:spChg>
        <pc:spChg chg="mod">
          <ac:chgData name="Marian Rees" userId="0ebfcd58-bd4b-46a4-b8e0-1d3affeab87c" providerId="ADAL" clId="{FC949B4F-5F49-453E-8D0F-B3924273B843}" dt="2026-09-03T11:39:26.681" v="2308" actId="20577"/>
          <ac:spMkLst>
            <pc:docMk/>
            <pc:sldMk cId="1641334144" sldId="457"/>
            <ac:spMk id="5" creationId="{E9A543A1-A46C-0415-ADB5-37F6C1FCE232}"/>
          </ac:spMkLst>
        </pc:spChg>
      </pc:sldChg>
      <pc:sldChg chg="modSp mod">
        <pc:chgData name="Marian Rees" userId="0ebfcd58-bd4b-46a4-b8e0-1d3affeab87c" providerId="ADAL" clId="{FC949B4F-5F49-453E-8D0F-B3924273B843}" dt="2026-09-03T11:39:31.617" v="2312" actId="20577"/>
        <pc:sldMkLst>
          <pc:docMk/>
          <pc:sldMk cId="3694228508" sldId="458"/>
        </pc:sldMkLst>
        <pc:spChg chg="mod">
          <ac:chgData name="Marian Rees" userId="0ebfcd58-bd4b-46a4-b8e0-1d3affeab87c" providerId="ADAL" clId="{FC949B4F-5F49-453E-8D0F-B3924273B843}" dt="2026-09-03T11:39:31.617" v="2312" actId="20577"/>
          <ac:spMkLst>
            <pc:docMk/>
            <pc:sldMk cId="3694228508" sldId="458"/>
            <ac:spMk id="5" creationId="{AE06502A-A0BA-5690-1F38-2B9CB574D16E}"/>
          </ac:spMkLst>
        </pc:spChg>
      </pc:sldChg>
      <pc:sldChg chg="modSp mod">
        <pc:chgData name="Marian Rees" userId="0ebfcd58-bd4b-46a4-b8e0-1d3affeab87c" providerId="ADAL" clId="{FC949B4F-5F49-453E-8D0F-B3924273B843}" dt="2026-09-03T11:39:37.007" v="2316" actId="20577"/>
        <pc:sldMkLst>
          <pc:docMk/>
          <pc:sldMk cId="3731262572" sldId="459"/>
        </pc:sldMkLst>
        <pc:spChg chg="mod">
          <ac:chgData name="Marian Rees" userId="0ebfcd58-bd4b-46a4-b8e0-1d3affeab87c" providerId="ADAL" clId="{FC949B4F-5F49-453E-8D0F-B3924273B843}" dt="2026-09-03T11:39:37.007" v="2316" actId="20577"/>
          <ac:spMkLst>
            <pc:docMk/>
            <pc:sldMk cId="3731262572" sldId="459"/>
            <ac:spMk id="5" creationId="{1F0138AD-8672-54D9-A2C7-C487261EA30A}"/>
          </ac:spMkLst>
        </pc:spChg>
      </pc:sldChg>
      <pc:sldChg chg="modSp mod">
        <pc:chgData name="Marian Rees" userId="0ebfcd58-bd4b-46a4-b8e0-1d3affeab87c" providerId="ADAL" clId="{FC949B4F-5F49-453E-8D0F-B3924273B843}" dt="2026-09-02T10:52:43.360" v="2275" actId="20577"/>
        <pc:sldMkLst>
          <pc:docMk/>
          <pc:sldMk cId="695451864" sldId="460"/>
        </pc:sldMkLst>
        <pc:spChg chg="mod">
          <ac:chgData name="Marian Rees" userId="0ebfcd58-bd4b-46a4-b8e0-1d3affeab87c" providerId="ADAL" clId="{FC949B4F-5F49-453E-8D0F-B3924273B843}" dt="2026-09-02T10:52:43.360" v="2275" actId="20577"/>
          <ac:spMkLst>
            <pc:docMk/>
            <pc:sldMk cId="695451864" sldId="460"/>
            <ac:spMk id="2" creationId="{86F5F56B-7213-C168-234D-6E7A38B30155}"/>
          </ac:spMkLst>
        </pc:spChg>
      </pc:sldChg>
      <pc:sldChg chg="modSp mod">
        <pc:chgData name="Marian Rees" userId="0ebfcd58-bd4b-46a4-b8e0-1d3affeab87c" providerId="ADAL" clId="{FC949B4F-5F49-453E-8D0F-B3924273B843}" dt="2026-09-01T11:39:34.010" v="1818" actId="20577"/>
        <pc:sldMkLst>
          <pc:docMk/>
          <pc:sldMk cId="3977034485" sldId="462"/>
        </pc:sldMkLst>
        <pc:spChg chg="mod">
          <ac:chgData name="Marian Rees" userId="0ebfcd58-bd4b-46a4-b8e0-1d3affeab87c" providerId="ADAL" clId="{FC949B4F-5F49-453E-8D0F-B3924273B843}" dt="2026-09-01T11:39:34.010" v="1818" actId="20577"/>
          <ac:spMkLst>
            <pc:docMk/>
            <pc:sldMk cId="3977034485" sldId="462"/>
            <ac:spMk id="4" creationId="{2E6723D5-3A87-72C0-AA98-DBDB7A5735DE}"/>
          </ac:spMkLst>
        </pc:spChg>
      </pc:sldChg>
      <pc:sldChg chg="modSp mod">
        <pc:chgData name="Marian Rees" userId="0ebfcd58-bd4b-46a4-b8e0-1d3affeab87c" providerId="ADAL" clId="{FC949B4F-5F49-453E-8D0F-B3924273B843}" dt="2026-09-02T10:33:29.855" v="2227" actId="20577"/>
        <pc:sldMkLst>
          <pc:docMk/>
          <pc:sldMk cId="2557932042" sldId="463"/>
        </pc:sldMkLst>
        <pc:spChg chg="mod">
          <ac:chgData name="Marian Rees" userId="0ebfcd58-bd4b-46a4-b8e0-1d3affeab87c" providerId="ADAL" clId="{FC949B4F-5F49-453E-8D0F-B3924273B843}" dt="2026-09-02T10:33:29.855" v="2227" actId="20577"/>
          <ac:spMkLst>
            <pc:docMk/>
            <pc:sldMk cId="2557932042" sldId="463"/>
            <ac:spMk id="2" creationId="{7BB31D9E-F062-A889-2B56-259202D01C3C}"/>
          </ac:spMkLst>
        </pc:spChg>
      </pc:sldChg>
      <pc:sldChg chg="modSp mod">
        <pc:chgData name="Marian Rees" userId="0ebfcd58-bd4b-46a4-b8e0-1d3affeab87c" providerId="ADAL" clId="{FC949B4F-5F49-453E-8D0F-B3924273B843}" dt="2026-09-01T13:27:02.212" v="1853" actId="20577"/>
        <pc:sldMkLst>
          <pc:docMk/>
          <pc:sldMk cId="3341062281" sldId="465"/>
        </pc:sldMkLst>
        <pc:spChg chg="mod">
          <ac:chgData name="Marian Rees" userId="0ebfcd58-bd4b-46a4-b8e0-1d3affeab87c" providerId="ADAL" clId="{FC949B4F-5F49-453E-8D0F-B3924273B843}" dt="2026-09-01T13:27:02.212" v="1853" actId="20577"/>
          <ac:spMkLst>
            <pc:docMk/>
            <pc:sldMk cId="3341062281" sldId="465"/>
            <ac:spMk id="2" creationId="{127D845C-BC1E-1ABD-E2A8-40B8C2FA4554}"/>
          </ac:spMkLst>
        </pc:spChg>
      </pc:sldChg>
      <pc:sldChg chg="modSp mod">
        <pc:chgData name="Marian Rees" userId="0ebfcd58-bd4b-46a4-b8e0-1d3affeab87c" providerId="ADAL" clId="{FC949B4F-5F49-453E-8D0F-B3924273B843}" dt="2026-09-01T13:36:43.425" v="1873" actId="6549"/>
        <pc:sldMkLst>
          <pc:docMk/>
          <pc:sldMk cId="383686893" sldId="466"/>
        </pc:sldMkLst>
        <pc:spChg chg="mod">
          <ac:chgData name="Marian Rees" userId="0ebfcd58-bd4b-46a4-b8e0-1d3affeab87c" providerId="ADAL" clId="{FC949B4F-5F49-453E-8D0F-B3924273B843}" dt="2026-09-01T13:36:43.425" v="1873" actId="6549"/>
          <ac:spMkLst>
            <pc:docMk/>
            <pc:sldMk cId="383686893" sldId="466"/>
            <ac:spMk id="2" creationId="{7412486A-40AD-4A5E-CD98-86CFA80ABB6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Arial" panose="020B0604020202020204" pitchFamily="34" charset="0"/>
              </a:defRPr>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Arial" panose="020B0604020202020204" pitchFamily="34" charset="0"/>
              </a:defRPr>
            </a:lvl1pPr>
          </a:lstStyle>
          <a:p>
            <a:fld id="{256E285A-1626-4BB0-A458-3E5589E2C09B}" type="datetimeFigureOut">
              <a:rPr lang="en-US" smtClean="0"/>
              <a:pPr/>
              <a:t>9/3/2026</a:t>
            </a:fld>
            <a:endParaRPr lang="en-US"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Arial" panose="020B0604020202020204" pitchFamily="34" charset="0"/>
              </a:defRPr>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Arial" panose="020B0604020202020204" pitchFamily="34" charset="0"/>
              </a:defRPr>
            </a:lvl1pPr>
          </a:lstStyle>
          <a:p>
            <a:fld id="{B68C8073-CAD2-48BF-B8DB-FCAF7D6ED014}" type="slidenum">
              <a:rPr lang="en-US" smtClean="0"/>
              <a:pPr/>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spcBef>
        <a:spcPts val="60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mn-cs"/>
      </a:defRPr>
    </a:lvl1pPr>
    <a:lvl2pPr marL="457200" algn="l" defTabSz="914400" rtl="0" eaLnBrk="1" latinLnBrk="0" hangingPunct="1">
      <a:spcBef>
        <a:spcPts val="60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mn-cs"/>
      </a:defRPr>
    </a:lvl2pPr>
    <a:lvl3pPr marL="914400" algn="l" defTabSz="914400" rtl="0" eaLnBrk="1" latinLnBrk="0" hangingPunct="1">
      <a:spcBef>
        <a:spcPts val="60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mn-cs"/>
      </a:defRPr>
    </a:lvl3pPr>
    <a:lvl4pPr marL="1371600" algn="l" defTabSz="914400" rtl="0" eaLnBrk="1" latinLnBrk="0" hangingPunct="1">
      <a:spcBef>
        <a:spcPts val="60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mn-cs"/>
      </a:defRPr>
    </a:lvl4pPr>
    <a:lvl5pPr marL="1828800" algn="l" defTabSz="914400" rtl="0" eaLnBrk="1" latinLnBrk="0" hangingPunct="1">
      <a:spcBef>
        <a:spcPts val="60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lvl="0" rtl="0"/>
            <a:r>
              <a:rPr lang="en-GB" sz="1800" kern="1200" dirty="0">
                <a:solidFill>
                  <a:schemeClr val="tx1"/>
                </a:solidFill>
                <a:effectLst/>
                <a:latin typeface="Arial" panose="020B0604020202020204" pitchFamily="34" charset="0"/>
                <a:ea typeface="+mn-ea"/>
                <a:cs typeface="+mn-cs"/>
              </a:rPr>
              <a:t>N.B. </a:t>
            </a:r>
            <a:r>
              <a:rPr lang="en-GB" sz="1800" kern="1200" dirty="0" err="1">
                <a:solidFill>
                  <a:schemeClr val="tx1"/>
                </a:solidFill>
                <a:effectLst/>
                <a:latin typeface="Arial" panose="020B0604020202020204" pitchFamily="34" charset="0"/>
                <a:ea typeface="+mn-ea"/>
                <a:cs typeface="+mn-cs"/>
              </a:rPr>
              <a:t>Postiwch</a:t>
            </a:r>
            <a:r>
              <a:rPr lang="en-GB" sz="1800" kern="1200" dirty="0">
                <a:solidFill>
                  <a:schemeClr val="tx1"/>
                </a:solidFill>
                <a:effectLst/>
                <a:latin typeface="Arial" panose="020B0604020202020204" pitchFamily="34" charset="0"/>
                <a:ea typeface="+mn-ea"/>
                <a:cs typeface="+mn-cs"/>
              </a:rPr>
              <a:t> yr </a:t>
            </a:r>
            <a:r>
              <a:rPr lang="en-GB" sz="1800" kern="1200" dirty="0" err="1">
                <a:solidFill>
                  <a:schemeClr val="tx1"/>
                </a:solidFill>
                <a:effectLst/>
                <a:latin typeface="Arial" panose="020B0604020202020204" pitchFamily="34" charset="0"/>
                <a:ea typeface="+mn-ea"/>
                <a:cs typeface="+mn-cs"/>
              </a:rPr>
              <a:t>edefyn</a:t>
            </a:r>
            <a:r>
              <a:rPr lang="en-GB" sz="1800" kern="1200" dirty="0">
                <a:solidFill>
                  <a:schemeClr val="tx1"/>
                </a:solidFill>
                <a:effectLst/>
                <a:latin typeface="Arial" panose="020B0604020202020204" pitchFamily="34" charset="0"/>
                <a:ea typeface="+mn-ea"/>
                <a:cs typeface="+mn-cs"/>
              </a:rPr>
              <a:t> </a:t>
            </a:r>
            <a:r>
              <a:rPr lang="en-GB" sz="1800" kern="1200" dirty="0" err="1">
                <a:solidFill>
                  <a:schemeClr val="tx1"/>
                </a:solidFill>
                <a:effectLst/>
                <a:latin typeface="Arial" panose="020B0604020202020204" pitchFamily="34" charset="0"/>
                <a:ea typeface="+mn-ea"/>
                <a:cs typeface="+mn-cs"/>
              </a:rPr>
              <a:t>Trafod</a:t>
            </a:r>
            <a:r>
              <a:rPr lang="en-GB" sz="1800" kern="1200" dirty="0">
                <a:solidFill>
                  <a:schemeClr val="tx1"/>
                </a:solidFill>
                <a:effectLst/>
                <a:latin typeface="Arial" panose="020B0604020202020204" pitchFamily="34" charset="0"/>
                <a:ea typeface="+mn-ea"/>
                <a:cs typeface="+mn-cs"/>
              </a:rPr>
              <a:t> </a:t>
            </a:r>
            <a:r>
              <a:rPr lang="en-GB" sz="1800" kern="1200" dirty="0" err="1">
                <a:solidFill>
                  <a:schemeClr val="tx1"/>
                </a:solidFill>
                <a:effectLst/>
                <a:latin typeface="Arial" panose="020B0604020202020204" pitchFamily="34" charset="0"/>
                <a:ea typeface="+mn-ea"/>
                <a:cs typeface="+mn-cs"/>
              </a:rPr>
              <a:t>cyntaf</a:t>
            </a:r>
            <a:r>
              <a:rPr lang="en-GB" sz="1800" kern="1200" dirty="0">
                <a:solidFill>
                  <a:schemeClr val="tx1"/>
                </a:solidFill>
                <a:effectLst/>
                <a:latin typeface="Arial" panose="020B0604020202020204" pitchFamily="34" charset="0"/>
                <a:ea typeface="+mn-ea"/>
                <a:cs typeface="+mn-cs"/>
              </a:rPr>
              <a:t> </a:t>
            </a:r>
            <a:r>
              <a:rPr lang="en-GB" sz="1800" kern="1200" dirty="0" err="1">
                <a:solidFill>
                  <a:schemeClr val="tx1"/>
                </a:solidFill>
                <a:effectLst/>
                <a:latin typeface="Arial" panose="020B0604020202020204" pitchFamily="34" charset="0"/>
                <a:ea typeface="+mn-ea"/>
                <a:cs typeface="+mn-cs"/>
              </a:rPr>
              <a:t>yn</a:t>
            </a:r>
            <a:r>
              <a:rPr lang="en-GB" sz="1800" kern="1200" dirty="0">
                <a:solidFill>
                  <a:schemeClr val="tx1"/>
                </a:solidFill>
                <a:effectLst/>
                <a:latin typeface="Arial" panose="020B0604020202020204" pitchFamily="34" charset="0"/>
                <a:ea typeface="+mn-ea"/>
                <a:cs typeface="+mn-cs"/>
              </a:rPr>
              <a:t> Moodle </a:t>
            </a:r>
            <a:r>
              <a:rPr lang="en-GB" sz="1800" kern="1200" dirty="0" err="1">
                <a:solidFill>
                  <a:schemeClr val="tx1"/>
                </a:solidFill>
                <a:effectLst/>
                <a:latin typeface="Arial" panose="020B0604020202020204" pitchFamily="34" charset="0"/>
                <a:ea typeface="+mn-ea"/>
                <a:cs typeface="+mn-cs"/>
              </a:rPr>
              <a:t>cyn</a:t>
            </a:r>
            <a:r>
              <a:rPr lang="en-GB" sz="1800" kern="1200" dirty="0">
                <a:solidFill>
                  <a:schemeClr val="tx1"/>
                </a:solidFill>
                <a:effectLst/>
                <a:latin typeface="Arial" panose="020B0604020202020204" pitchFamily="34" charset="0"/>
                <a:ea typeface="+mn-ea"/>
                <a:cs typeface="+mn-cs"/>
              </a:rPr>
              <a:t> y </a:t>
            </a:r>
            <a:r>
              <a:rPr lang="en-GB" sz="1800" kern="1200" dirty="0" err="1">
                <a:solidFill>
                  <a:schemeClr val="tx1"/>
                </a:solidFill>
                <a:effectLst/>
                <a:latin typeface="Arial" panose="020B0604020202020204" pitchFamily="34" charset="0"/>
                <a:ea typeface="+mn-ea"/>
                <a:cs typeface="+mn-cs"/>
              </a:rPr>
              <a:t>ddarlith</a:t>
            </a:r>
            <a:r>
              <a:rPr lang="en-GB" sz="1800" kern="1200" dirty="0">
                <a:solidFill>
                  <a:schemeClr val="tx1"/>
                </a:solidFill>
                <a:effectLst/>
                <a:latin typeface="Arial" panose="020B0604020202020204" pitchFamily="34" charset="0"/>
                <a:ea typeface="+mn-ea"/>
                <a:cs typeface="+mn-cs"/>
              </a:rPr>
              <a:t> </a:t>
            </a:r>
            <a:r>
              <a:rPr lang="en-GB" sz="1800" kern="1200" dirty="0" err="1">
                <a:solidFill>
                  <a:schemeClr val="tx1"/>
                </a:solidFill>
                <a:effectLst/>
                <a:latin typeface="Arial" panose="020B0604020202020204" pitchFamily="34" charset="0"/>
                <a:ea typeface="+mn-ea"/>
                <a:cs typeface="+mn-cs"/>
              </a:rPr>
              <a:t>gyntaf</a:t>
            </a:r>
            <a:r>
              <a:rPr lang="en-GB" sz="1800" kern="1200" dirty="0">
                <a:solidFill>
                  <a:schemeClr val="tx1"/>
                </a:solidFill>
                <a:effectLst/>
                <a:latin typeface="Arial" panose="020B0604020202020204" pitchFamily="34" charset="0"/>
                <a:ea typeface="+mn-ea"/>
                <a:cs typeface="+mn-cs"/>
              </a:rPr>
              <a:t>.</a:t>
            </a:r>
          </a:p>
          <a:p>
            <a:pPr lvl="0"/>
            <a:r>
              <a:rPr lang="en-GB" sz="1800" kern="1200" dirty="0">
                <a:solidFill>
                  <a:schemeClr val="tx1"/>
                </a:solidFill>
                <a:effectLst/>
                <a:latin typeface="Arial" panose="020B0604020202020204" pitchFamily="34" charset="0"/>
                <a:ea typeface="+mn-ea"/>
                <a:cs typeface="+mn-cs"/>
              </a:rPr>
              <a:t>"Yn </a:t>
            </a:r>
            <a:r>
              <a:rPr lang="en-GB" sz="1800" kern="1200" dirty="0" err="1">
                <a:solidFill>
                  <a:schemeClr val="tx1"/>
                </a:solidFill>
                <a:effectLst/>
                <a:latin typeface="Arial" panose="020B0604020202020204" pitchFamily="34" charset="0"/>
                <a:ea typeface="+mn-ea"/>
                <a:cs typeface="+mn-cs"/>
              </a:rPr>
              <a:t>ein</a:t>
            </a:r>
            <a:r>
              <a:rPr lang="en-GB" sz="1800" kern="1200" dirty="0">
                <a:solidFill>
                  <a:schemeClr val="tx1"/>
                </a:solidFill>
                <a:effectLst/>
                <a:latin typeface="Arial" panose="020B0604020202020204" pitchFamily="34" charset="0"/>
                <a:ea typeface="+mn-ea"/>
                <a:cs typeface="+mn-cs"/>
              </a:rPr>
              <a:t> </a:t>
            </a:r>
            <a:r>
              <a:rPr lang="en-GB" sz="1800" kern="1200" dirty="0" err="1">
                <a:solidFill>
                  <a:schemeClr val="tx1"/>
                </a:solidFill>
                <a:effectLst/>
                <a:latin typeface="Arial" panose="020B0604020202020204" pitchFamily="34" charset="0"/>
                <a:ea typeface="+mn-ea"/>
                <a:cs typeface="+mn-cs"/>
              </a:rPr>
              <a:t>darlith</a:t>
            </a:r>
            <a:r>
              <a:rPr lang="en-GB" sz="1800" kern="1200" dirty="0">
                <a:solidFill>
                  <a:schemeClr val="tx1"/>
                </a:solidFill>
                <a:effectLst/>
                <a:latin typeface="Arial" panose="020B0604020202020204" pitchFamily="34" charset="0"/>
                <a:ea typeface="+mn-ea"/>
                <a:cs typeface="+mn-cs"/>
              </a:rPr>
              <a:t> </a:t>
            </a:r>
            <a:r>
              <a:rPr lang="en-GB" sz="1800" kern="1200" dirty="0" err="1">
                <a:solidFill>
                  <a:schemeClr val="tx1"/>
                </a:solidFill>
                <a:effectLst/>
                <a:latin typeface="Arial" panose="020B0604020202020204" pitchFamily="34" charset="0"/>
                <a:ea typeface="+mn-ea"/>
                <a:cs typeface="+mn-cs"/>
              </a:rPr>
              <a:t>gyntaf</a:t>
            </a:r>
            <a:r>
              <a:rPr lang="en-GB" sz="1800" kern="1200" dirty="0">
                <a:solidFill>
                  <a:schemeClr val="tx1"/>
                </a:solidFill>
                <a:effectLst/>
                <a:latin typeface="Arial" panose="020B0604020202020204" pitchFamily="34" charset="0"/>
                <a:ea typeface="+mn-ea"/>
                <a:cs typeface="+mn-cs"/>
              </a:rPr>
              <a:t> </a:t>
            </a:r>
            <a:r>
              <a:rPr lang="en-GB" sz="1800" kern="1200" dirty="0" err="1">
                <a:solidFill>
                  <a:schemeClr val="tx1"/>
                </a:solidFill>
                <a:effectLst/>
                <a:latin typeface="Arial" panose="020B0604020202020204" pitchFamily="34" charset="0"/>
                <a:ea typeface="+mn-ea"/>
                <a:cs typeface="+mn-cs"/>
              </a:rPr>
              <a:t>byddwn</a:t>
            </a:r>
            <a:r>
              <a:rPr lang="en-GB" sz="1800" kern="1200" dirty="0">
                <a:solidFill>
                  <a:schemeClr val="tx1"/>
                </a:solidFill>
                <a:effectLst/>
                <a:latin typeface="Arial" panose="020B0604020202020204" pitchFamily="34" charset="0"/>
                <a:ea typeface="+mn-ea"/>
                <a:cs typeface="+mn-cs"/>
              </a:rPr>
              <a:t> </a:t>
            </a:r>
            <a:r>
              <a:rPr lang="en-GB" sz="1800" kern="1200" dirty="0" err="1">
                <a:solidFill>
                  <a:schemeClr val="tx1"/>
                </a:solidFill>
                <a:effectLst/>
                <a:latin typeface="Arial" panose="020B0604020202020204" pitchFamily="34" charset="0"/>
                <a:ea typeface="+mn-ea"/>
                <a:cs typeface="+mn-cs"/>
              </a:rPr>
              <a:t>yn</a:t>
            </a:r>
            <a:r>
              <a:rPr lang="en-GB" sz="1800" kern="1200" dirty="0">
                <a:solidFill>
                  <a:schemeClr val="tx1"/>
                </a:solidFill>
                <a:effectLst/>
                <a:latin typeface="Arial" panose="020B0604020202020204" pitchFamily="34" charset="0"/>
                <a:ea typeface="+mn-ea"/>
                <a:cs typeface="+mn-cs"/>
              </a:rPr>
              <a:t> </a:t>
            </a:r>
            <a:r>
              <a:rPr lang="en-GB" sz="1800" kern="1200" dirty="0" err="1">
                <a:solidFill>
                  <a:schemeClr val="tx1"/>
                </a:solidFill>
                <a:effectLst/>
                <a:latin typeface="Arial" panose="020B0604020202020204" pitchFamily="34" charset="0"/>
                <a:ea typeface="+mn-ea"/>
                <a:cs typeface="+mn-cs"/>
              </a:rPr>
              <a:t>trafod</a:t>
            </a:r>
            <a:r>
              <a:rPr lang="en-GB" sz="1800" kern="1200" dirty="0">
                <a:solidFill>
                  <a:schemeClr val="tx1"/>
                </a:solidFill>
                <a:effectLst/>
                <a:latin typeface="Arial" panose="020B0604020202020204" pitchFamily="34" charset="0"/>
                <a:ea typeface="+mn-ea"/>
                <a:cs typeface="+mn-cs"/>
              </a:rPr>
              <a:t> </a:t>
            </a:r>
            <a:r>
              <a:rPr lang="en-GB" sz="1800" kern="1200" dirty="0" err="1">
                <a:solidFill>
                  <a:schemeClr val="tx1"/>
                </a:solidFill>
                <a:effectLst/>
                <a:latin typeface="Arial" panose="020B0604020202020204" pitchFamily="34" charset="0"/>
                <a:ea typeface="+mn-ea"/>
                <a:cs typeface="+mn-cs"/>
              </a:rPr>
              <a:t>beth</a:t>
            </a:r>
            <a:r>
              <a:rPr lang="en-GB" sz="1800" kern="1200" dirty="0">
                <a:solidFill>
                  <a:schemeClr val="tx1"/>
                </a:solidFill>
                <a:effectLst/>
                <a:latin typeface="Arial" panose="020B0604020202020204" pitchFamily="34" charset="0"/>
                <a:ea typeface="+mn-ea"/>
                <a:cs typeface="+mn-cs"/>
              </a:rPr>
              <a:t> </a:t>
            </a:r>
            <a:r>
              <a:rPr lang="en-GB" sz="1800" kern="1200" dirty="0" err="1">
                <a:solidFill>
                  <a:schemeClr val="tx1"/>
                </a:solidFill>
                <a:effectLst/>
                <a:latin typeface="Arial" panose="020B0604020202020204" pitchFamily="34" charset="0"/>
                <a:ea typeface="+mn-ea"/>
                <a:cs typeface="+mn-cs"/>
              </a:rPr>
              <a:t>sy'n</a:t>
            </a:r>
            <a:r>
              <a:rPr lang="en-GB" sz="1800" kern="1200" dirty="0">
                <a:solidFill>
                  <a:schemeClr val="tx1"/>
                </a:solidFill>
                <a:effectLst/>
                <a:latin typeface="Arial" panose="020B0604020202020204" pitchFamily="34" charset="0"/>
                <a:ea typeface="+mn-ea"/>
                <a:cs typeface="+mn-cs"/>
              </a:rPr>
              <a:t> </a:t>
            </a:r>
            <a:r>
              <a:rPr lang="en-GB" sz="1800" kern="1200" dirty="0" err="1">
                <a:solidFill>
                  <a:schemeClr val="tx1"/>
                </a:solidFill>
                <a:effectLst/>
                <a:latin typeface="Arial" panose="020B0604020202020204" pitchFamily="34" charset="0"/>
                <a:ea typeface="+mn-ea"/>
                <a:cs typeface="+mn-cs"/>
              </a:rPr>
              <a:t>bwysig</a:t>
            </a:r>
            <a:r>
              <a:rPr lang="en-GB" sz="1800" kern="1200" dirty="0">
                <a:solidFill>
                  <a:schemeClr val="tx1"/>
                </a:solidFill>
                <a:effectLst/>
                <a:latin typeface="Arial" panose="020B0604020202020204" pitchFamily="34" charset="0"/>
                <a:ea typeface="+mn-ea"/>
                <a:cs typeface="+mn-cs"/>
              </a:rPr>
              <a:t> </a:t>
            </a:r>
            <a:r>
              <a:rPr lang="en-GB" sz="1800" kern="1200" dirty="0" err="1">
                <a:solidFill>
                  <a:schemeClr val="tx1"/>
                </a:solidFill>
                <a:effectLst/>
                <a:latin typeface="Arial" panose="020B0604020202020204" pitchFamily="34" charset="0"/>
                <a:ea typeface="+mn-ea"/>
                <a:cs typeface="+mn-cs"/>
              </a:rPr>
              <a:t>i</a:t>
            </a:r>
            <a:r>
              <a:rPr lang="en-GB" sz="1800" kern="1200" dirty="0">
                <a:solidFill>
                  <a:schemeClr val="tx1"/>
                </a:solidFill>
                <a:effectLst/>
                <a:latin typeface="Arial" panose="020B0604020202020204" pitchFamily="34" charset="0"/>
                <a:ea typeface="+mn-ea"/>
                <a:cs typeface="+mn-cs"/>
              </a:rPr>
              <a:t> chi </a:t>
            </a:r>
            <a:r>
              <a:rPr lang="en-GB" sz="1800" kern="1200" dirty="0" err="1">
                <a:solidFill>
                  <a:schemeClr val="tx1"/>
                </a:solidFill>
                <a:effectLst/>
                <a:latin typeface="Arial" panose="020B0604020202020204" pitchFamily="34" charset="0"/>
                <a:ea typeface="+mn-ea"/>
                <a:cs typeface="+mn-cs"/>
              </a:rPr>
              <a:t>fel</a:t>
            </a:r>
            <a:r>
              <a:rPr lang="en-GB" sz="1800" kern="1200" dirty="0">
                <a:solidFill>
                  <a:schemeClr val="tx1"/>
                </a:solidFill>
                <a:effectLst/>
                <a:latin typeface="Arial" panose="020B0604020202020204" pitchFamily="34" charset="0"/>
                <a:ea typeface="+mn-ea"/>
                <a:cs typeface="+mn-cs"/>
              </a:rPr>
              <a:t> </a:t>
            </a:r>
            <a:r>
              <a:rPr lang="en-GB" sz="1800" kern="1200" dirty="0" err="1">
                <a:solidFill>
                  <a:schemeClr val="tx1"/>
                </a:solidFill>
                <a:effectLst/>
                <a:latin typeface="Arial" panose="020B0604020202020204" pitchFamily="34" charset="0"/>
                <a:ea typeface="+mn-ea"/>
                <a:cs typeface="+mn-cs"/>
              </a:rPr>
              <a:t>unigolyn</a:t>
            </a:r>
            <a:r>
              <a:rPr lang="en-GB" sz="1800" kern="1200" dirty="0">
                <a:solidFill>
                  <a:schemeClr val="tx1"/>
                </a:solidFill>
                <a:effectLst/>
                <a:latin typeface="Arial" panose="020B0604020202020204" pitchFamily="34" charset="0"/>
                <a:ea typeface="+mn-ea"/>
                <a:cs typeface="+mn-cs"/>
              </a:rPr>
              <a:t> </a:t>
            </a:r>
            <a:r>
              <a:rPr lang="en-GB" sz="1800" kern="1200" dirty="0" err="1">
                <a:solidFill>
                  <a:schemeClr val="tx1"/>
                </a:solidFill>
                <a:effectLst/>
                <a:latin typeface="Arial" panose="020B0604020202020204" pitchFamily="34" charset="0"/>
                <a:ea typeface="+mn-ea"/>
                <a:cs typeface="+mn-cs"/>
              </a:rPr>
              <a:t>wrth</a:t>
            </a:r>
            <a:r>
              <a:rPr lang="en-GB" sz="1800" kern="1200" dirty="0">
                <a:solidFill>
                  <a:schemeClr val="tx1"/>
                </a:solidFill>
                <a:effectLst/>
                <a:latin typeface="Arial" panose="020B0604020202020204" pitchFamily="34" charset="0"/>
                <a:ea typeface="+mn-ea"/>
                <a:cs typeface="+mn-cs"/>
              </a:rPr>
              <a:t> </a:t>
            </a:r>
            <a:r>
              <a:rPr lang="en-GB" sz="1800" kern="1200" dirty="0" err="1">
                <a:solidFill>
                  <a:schemeClr val="tx1"/>
                </a:solidFill>
                <a:effectLst/>
                <a:latin typeface="Arial" panose="020B0604020202020204" pitchFamily="34" charset="0"/>
                <a:ea typeface="+mn-ea"/>
                <a:cs typeface="+mn-cs"/>
              </a:rPr>
              <a:t>weithio</a:t>
            </a:r>
            <a:r>
              <a:rPr lang="en-GB" sz="1800" kern="1200" dirty="0">
                <a:solidFill>
                  <a:schemeClr val="tx1"/>
                </a:solidFill>
                <a:effectLst/>
                <a:latin typeface="Arial" panose="020B0604020202020204" pitchFamily="34" charset="0"/>
                <a:ea typeface="+mn-ea"/>
                <a:cs typeface="+mn-cs"/>
              </a:rPr>
              <a:t> </a:t>
            </a:r>
            <a:r>
              <a:rPr lang="en-GB" sz="1800" kern="1200" dirty="0" err="1">
                <a:solidFill>
                  <a:schemeClr val="tx1"/>
                </a:solidFill>
                <a:effectLst/>
                <a:latin typeface="Arial" panose="020B0604020202020204" pitchFamily="34" charset="0"/>
                <a:ea typeface="+mn-ea"/>
                <a:cs typeface="+mn-cs"/>
              </a:rPr>
              <a:t>gyda</a:t>
            </a:r>
            <a:r>
              <a:rPr lang="en-GB" sz="1800" kern="1200" dirty="0">
                <a:solidFill>
                  <a:schemeClr val="tx1"/>
                </a:solidFill>
                <a:effectLst/>
                <a:latin typeface="Arial" panose="020B0604020202020204" pitchFamily="34" charset="0"/>
                <a:ea typeface="+mn-ea"/>
                <a:cs typeface="+mn-cs"/>
              </a:rPr>
              <a:t> </a:t>
            </a:r>
            <a:r>
              <a:rPr lang="en-GB" sz="1800" kern="1200" dirty="0" err="1">
                <a:solidFill>
                  <a:schemeClr val="tx1"/>
                </a:solidFill>
                <a:effectLst/>
                <a:latin typeface="Arial" panose="020B0604020202020204" pitchFamily="34" charset="0"/>
                <a:ea typeface="+mn-ea"/>
                <a:cs typeface="+mn-cs"/>
              </a:rPr>
              <a:t>phlant</a:t>
            </a:r>
            <a:r>
              <a:rPr lang="en-GB" sz="1800" kern="1200" dirty="0">
                <a:solidFill>
                  <a:schemeClr val="tx1"/>
                </a:solidFill>
                <a:effectLst/>
                <a:latin typeface="Arial" panose="020B0604020202020204" pitchFamily="34" charset="0"/>
                <a:ea typeface="+mn-ea"/>
                <a:cs typeface="+mn-cs"/>
              </a:rPr>
              <a:t>, </a:t>
            </a:r>
            <a:r>
              <a:rPr lang="en-GB" sz="1800" kern="1200" dirty="0" err="1">
                <a:solidFill>
                  <a:schemeClr val="tx1"/>
                </a:solidFill>
                <a:effectLst/>
                <a:latin typeface="Arial" panose="020B0604020202020204" pitchFamily="34" charset="0"/>
                <a:ea typeface="+mn-ea"/>
                <a:cs typeface="+mn-cs"/>
              </a:rPr>
              <a:t>pobl</a:t>
            </a:r>
            <a:r>
              <a:rPr lang="en-GB" sz="1800" kern="1200" dirty="0">
                <a:solidFill>
                  <a:schemeClr val="tx1"/>
                </a:solidFill>
                <a:effectLst/>
                <a:latin typeface="Arial" panose="020B0604020202020204" pitchFamily="34" charset="0"/>
                <a:ea typeface="+mn-ea"/>
                <a:cs typeface="+mn-cs"/>
              </a:rPr>
              <a:t> </a:t>
            </a:r>
            <a:r>
              <a:rPr lang="en-GB" sz="1800" kern="1200" dirty="0" err="1">
                <a:solidFill>
                  <a:schemeClr val="tx1"/>
                </a:solidFill>
                <a:effectLst/>
                <a:latin typeface="Arial" panose="020B0604020202020204" pitchFamily="34" charset="0"/>
                <a:ea typeface="+mn-ea"/>
                <a:cs typeface="+mn-cs"/>
              </a:rPr>
              <a:t>ifanc</a:t>
            </a:r>
            <a:r>
              <a:rPr lang="en-GB" sz="1800" kern="1200" dirty="0">
                <a:solidFill>
                  <a:schemeClr val="tx1"/>
                </a:solidFill>
                <a:effectLst/>
                <a:latin typeface="Arial" panose="020B0604020202020204" pitchFamily="34" charset="0"/>
                <a:ea typeface="+mn-ea"/>
                <a:cs typeface="+mn-cs"/>
              </a:rPr>
              <a:t> </a:t>
            </a:r>
            <a:r>
              <a:rPr lang="en-GB" sz="1800" kern="1200" dirty="0" err="1">
                <a:solidFill>
                  <a:schemeClr val="tx1"/>
                </a:solidFill>
                <a:effectLst/>
                <a:latin typeface="Arial" panose="020B0604020202020204" pitchFamily="34" charset="0"/>
                <a:ea typeface="+mn-ea"/>
                <a:cs typeface="+mn-cs"/>
              </a:rPr>
              <a:t>a'u</a:t>
            </a:r>
            <a:r>
              <a:rPr lang="en-GB" sz="1800" kern="1200" dirty="0">
                <a:solidFill>
                  <a:schemeClr val="tx1"/>
                </a:solidFill>
                <a:effectLst/>
                <a:latin typeface="Arial" panose="020B0604020202020204" pitchFamily="34" charset="0"/>
                <a:ea typeface="+mn-ea"/>
                <a:cs typeface="+mn-cs"/>
              </a:rPr>
              <a:t> </a:t>
            </a:r>
            <a:r>
              <a:rPr lang="en-GB" sz="1800" kern="1200" dirty="0" err="1">
                <a:solidFill>
                  <a:schemeClr val="tx1"/>
                </a:solidFill>
                <a:effectLst/>
                <a:latin typeface="Arial" panose="020B0604020202020204" pitchFamily="34" charset="0"/>
                <a:ea typeface="+mn-ea"/>
                <a:cs typeface="+mn-cs"/>
              </a:rPr>
              <a:t>teuluoedd</a:t>
            </a:r>
            <a:r>
              <a:rPr lang="en-GB" sz="1800" kern="1200" dirty="0">
                <a:solidFill>
                  <a:schemeClr val="tx1"/>
                </a:solidFill>
                <a:effectLst/>
                <a:latin typeface="Arial" panose="020B0604020202020204" pitchFamily="34" charset="0"/>
                <a:ea typeface="+mn-ea"/>
                <a:cs typeface="+mn-cs"/>
              </a:rPr>
              <a:t>. </a:t>
            </a:r>
            <a:r>
              <a:rPr lang="en-GB" sz="1800" kern="1200" dirty="0" err="1">
                <a:solidFill>
                  <a:schemeClr val="tx1"/>
                </a:solidFill>
                <a:effectLst/>
                <a:latin typeface="Arial" panose="020B0604020202020204" pitchFamily="34" charset="0"/>
                <a:ea typeface="+mn-ea"/>
                <a:cs typeface="+mn-cs"/>
              </a:rPr>
              <a:t>Postiwch</a:t>
            </a:r>
            <a:r>
              <a:rPr lang="en-GB" sz="1800" kern="1200" dirty="0">
                <a:solidFill>
                  <a:schemeClr val="tx1"/>
                </a:solidFill>
                <a:effectLst/>
                <a:latin typeface="Arial" panose="020B0604020202020204" pitchFamily="34" charset="0"/>
                <a:ea typeface="+mn-ea"/>
                <a:cs typeface="+mn-cs"/>
              </a:rPr>
              <a:t> </a:t>
            </a:r>
            <a:r>
              <a:rPr lang="en-GB" sz="1800" kern="1200" dirty="0" err="1">
                <a:solidFill>
                  <a:schemeClr val="tx1"/>
                </a:solidFill>
                <a:effectLst/>
                <a:latin typeface="Arial" panose="020B0604020202020204" pitchFamily="34" charset="0"/>
                <a:ea typeface="+mn-ea"/>
                <a:cs typeface="+mn-cs"/>
              </a:rPr>
              <a:t>eich</a:t>
            </a:r>
            <a:r>
              <a:rPr lang="en-GB" sz="1800" kern="1200" dirty="0">
                <a:solidFill>
                  <a:schemeClr val="tx1"/>
                </a:solidFill>
                <a:effectLst/>
                <a:latin typeface="Arial" panose="020B0604020202020204" pitchFamily="34" charset="0"/>
                <a:ea typeface="+mn-ea"/>
                <a:cs typeface="+mn-cs"/>
              </a:rPr>
              <a:t> </a:t>
            </a:r>
            <a:r>
              <a:rPr lang="en-GB" sz="1800" kern="1200" dirty="0" err="1">
                <a:solidFill>
                  <a:schemeClr val="tx1"/>
                </a:solidFill>
                <a:effectLst/>
                <a:latin typeface="Arial" panose="020B0604020202020204" pitchFamily="34" charset="0"/>
                <a:ea typeface="+mn-ea"/>
                <a:cs typeface="+mn-cs"/>
              </a:rPr>
              <a:t>meddyliau</a:t>
            </a:r>
            <a:r>
              <a:rPr lang="en-GB" sz="1800" kern="1200" dirty="0">
                <a:solidFill>
                  <a:schemeClr val="tx1"/>
                </a:solidFill>
                <a:effectLst/>
                <a:latin typeface="Arial" panose="020B0604020202020204" pitchFamily="34" charset="0"/>
                <a:ea typeface="+mn-ea"/>
                <a:cs typeface="+mn-cs"/>
              </a:rPr>
              <a:t> </a:t>
            </a:r>
            <a:r>
              <a:rPr lang="en-GB" sz="1800" kern="1200" dirty="0" err="1">
                <a:solidFill>
                  <a:schemeClr val="tx1"/>
                </a:solidFill>
                <a:effectLst/>
                <a:latin typeface="Arial" panose="020B0604020202020204" pitchFamily="34" charset="0"/>
                <a:ea typeface="+mn-ea"/>
                <a:cs typeface="+mn-cs"/>
              </a:rPr>
              <a:t>yma</a:t>
            </a:r>
            <a:r>
              <a:rPr lang="en-GB" sz="1800" kern="1200" dirty="0">
                <a:solidFill>
                  <a:schemeClr val="tx1"/>
                </a:solidFill>
                <a:effectLst/>
                <a:latin typeface="Arial" panose="020B0604020202020204" pitchFamily="34" charset="0"/>
                <a:ea typeface="+mn-ea"/>
                <a:cs typeface="+mn-cs"/>
              </a:rPr>
              <a:t> </a:t>
            </a:r>
            <a:r>
              <a:rPr lang="en-GB" sz="1800" kern="1200" dirty="0" err="1">
                <a:solidFill>
                  <a:schemeClr val="tx1"/>
                </a:solidFill>
                <a:effectLst/>
                <a:latin typeface="Arial" panose="020B0604020202020204" pitchFamily="34" charset="0"/>
                <a:ea typeface="+mn-ea"/>
                <a:cs typeface="+mn-cs"/>
              </a:rPr>
              <a:t>cyn</a:t>
            </a:r>
            <a:r>
              <a:rPr lang="en-GB" sz="1800" kern="1200" dirty="0">
                <a:solidFill>
                  <a:schemeClr val="tx1"/>
                </a:solidFill>
                <a:effectLst/>
                <a:latin typeface="Arial" panose="020B0604020202020204" pitchFamily="34" charset="0"/>
                <a:ea typeface="+mn-ea"/>
                <a:cs typeface="+mn-cs"/>
              </a:rPr>
              <a:t> y </a:t>
            </a:r>
            <a:r>
              <a:rPr lang="en-GB" sz="1800" kern="1200" dirty="0" err="1">
                <a:solidFill>
                  <a:schemeClr val="tx1"/>
                </a:solidFill>
                <a:effectLst/>
                <a:latin typeface="Arial" panose="020B0604020202020204" pitchFamily="34" charset="0"/>
                <a:ea typeface="+mn-ea"/>
                <a:cs typeface="+mn-cs"/>
              </a:rPr>
              <a:t>sesiwn</a:t>
            </a:r>
            <a:r>
              <a:rPr lang="en-GB" sz="1800" kern="1200" dirty="0">
                <a:solidFill>
                  <a:schemeClr val="tx1"/>
                </a:solidFill>
                <a:effectLst/>
                <a:latin typeface="Arial" panose="020B0604020202020204" pitchFamily="34" charset="0"/>
                <a:ea typeface="+mn-ea"/>
                <a:cs typeface="+mn-cs"/>
              </a:rPr>
              <a:t> </a:t>
            </a:r>
            <a:r>
              <a:rPr lang="en-GB" sz="1800" kern="1200" dirty="0" err="1">
                <a:solidFill>
                  <a:schemeClr val="tx1"/>
                </a:solidFill>
                <a:effectLst/>
                <a:latin typeface="Arial" panose="020B0604020202020204" pitchFamily="34" charset="0"/>
                <a:ea typeface="+mn-ea"/>
                <a:cs typeface="+mn-cs"/>
              </a:rPr>
              <a:t>honno</a:t>
            </a:r>
            <a:r>
              <a:rPr lang="en-GB" sz="1800" kern="1200" dirty="0">
                <a:solidFill>
                  <a:schemeClr val="tx1"/>
                </a:solidFill>
                <a:effectLst/>
                <a:latin typeface="Arial" panose="020B0604020202020204" pitchFamily="34" charset="0"/>
                <a:ea typeface="+mn-ea"/>
                <a:cs typeface="+mn-cs"/>
              </a:rPr>
              <a:t>".</a:t>
            </a:r>
          </a:p>
          <a:p>
            <a:pPr lvl="0"/>
            <a:r>
              <a:rPr lang="en-GB" sz="1800" kern="1200" dirty="0" err="1">
                <a:solidFill>
                  <a:schemeClr val="tx1"/>
                </a:solidFill>
                <a:effectLst/>
                <a:latin typeface="Arial" panose="020B0604020202020204" pitchFamily="34" charset="0"/>
                <a:ea typeface="+mn-ea"/>
                <a:cs typeface="+mn-cs"/>
              </a:rPr>
              <a:t>Ar</a:t>
            </a:r>
            <a:r>
              <a:rPr lang="en-GB" sz="1800" kern="1200" dirty="0">
                <a:solidFill>
                  <a:schemeClr val="tx1"/>
                </a:solidFill>
                <a:effectLst/>
                <a:latin typeface="Arial" panose="020B0604020202020204" pitchFamily="34" charset="0"/>
                <a:ea typeface="+mn-ea"/>
                <a:cs typeface="+mn-cs"/>
              </a:rPr>
              <a:t> </a:t>
            </a:r>
            <a:r>
              <a:rPr lang="en-GB" sz="1800" kern="1200" dirty="0" err="1">
                <a:solidFill>
                  <a:schemeClr val="tx1"/>
                </a:solidFill>
                <a:effectLst/>
                <a:latin typeface="Arial" panose="020B0604020202020204" pitchFamily="34" charset="0"/>
                <a:ea typeface="+mn-ea"/>
                <a:cs typeface="+mn-cs"/>
              </a:rPr>
              <a:t>ddechrau'r</a:t>
            </a:r>
            <a:r>
              <a:rPr lang="en-GB" sz="1800" kern="1200" dirty="0">
                <a:solidFill>
                  <a:schemeClr val="tx1"/>
                </a:solidFill>
                <a:effectLst/>
                <a:latin typeface="Arial" panose="020B0604020202020204" pitchFamily="34" charset="0"/>
                <a:ea typeface="+mn-ea"/>
                <a:cs typeface="+mn-cs"/>
              </a:rPr>
              <a:t> </a:t>
            </a:r>
            <a:r>
              <a:rPr lang="en-GB" sz="1800" kern="1200" dirty="0" err="1">
                <a:solidFill>
                  <a:schemeClr val="tx1"/>
                </a:solidFill>
                <a:effectLst/>
                <a:latin typeface="Arial" panose="020B0604020202020204" pitchFamily="34" charset="0"/>
                <a:ea typeface="+mn-ea"/>
                <a:cs typeface="+mn-cs"/>
              </a:rPr>
              <a:t>sesiwn</a:t>
            </a:r>
            <a:r>
              <a:rPr lang="en-GB" sz="1800" kern="1200" dirty="0">
                <a:solidFill>
                  <a:schemeClr val="tx1"/>
                </a:solidFill>
                <a:effectLst/>
                <a:latin typeface="Arial" panose="020B0604020202020204" pitchFamily="34" charset="0"/>
                <a:ea typeface="+mn-ea"/>
                <a:cs typeface="+mn-cs"/>
              </a:rPr>
              <a:t> </a:t>
            </a:r>
            <a:r>
              <a:rPr lang="en-GB" sz="1800" kern="1200" dirty="0" err="1">
                <a:solidFill>
                  <a:schemeClr val="tx1"/>
                </a:solidFill>
                <a:effectLst/>
                <a:latin typeface="Arial" panose="020B0604020202020204" pitchFamily="34" charset="0"/>
                <a:ea typeface="+mn-ea"/>
                <a:cs typeface="+mn-cs"/>
              </a:rPr>
              <a:t>gyntaf</a:t>
            </a:r>
            <a:r>
              <a:rPr lang="en-GB" sz="1800" kern="1200" dirty="0">
                <a:solidFill>
                  <a:schemeClr val="tx1"/>
                </a:solidFill>
                <a:effectLst/>
                <a:latin typeface="Arial" panose="020B0604020202020204" pitchFamily="34" charset="0"/>
                <a:ea typeface="+mn-ea"/>
                <a:cs typeface="+mn-cs"/>
              </a:rPr>
              <a:t> </a:t>
            </a:r>
            <a:r>
              <a:rPr lang="en-GB" sz="1800" kern="1200" dirty="0" err="1">
                <a:solidFill>
                  <a:schemeClr val="tx1"/>
                </a:solidFill>
                <a:effectLst/>
                <a:latin typeface="Arial" panose="020B0604020202020204" pitchFamily="34" charset="0"/>
                <a:ea typeface="+mn-ea"/>
                <a:cs typeface="+mn-cs"/>
              </a:rPr>
              <a:t>trafodwch</a:t>
            </a:r>
            <a:r>
              <a:rPr lang="en-GB" sz="1800" kern="1200" dirty="0">
                <a:solidFill>
                  <a:schemeClr val="tx1"/>
                </a:solidFill>
                <a:effectLst/>
                <a:latin typeface="Arial" panose="020B0604020202020204" pitchFamily="34" charset="0"/>
                <a:ea typeface="+mn-ea"/>
                <a:cs typeface="+mn-cs"/>
              </a:rPr>
              <a:t> </a:t>
            </a:r>
            <a:r>
              <a:rPr lang="en-GB" sz="1800" kern="1200" dirty="0" err="1">
                <a:solidFill>
                  <a:schemeClr val="tx1"/>
                </a:solidFill>
                <a:effectLst/>
                <a:latin typeface="Arial" panose="020B0604020202020204" pitchFamily="34" charset="0"/>
                <a:ea typeface="+mn-ea"/>
                <a:cs typeface="+mn-cs"/>
              </a:rPr>
              <a:t>unrhyw</a:t>
            </a:r>
            <a:r>
              <a:rPr lang="en-GB" sz="1800" kern="1200" dirty="0">
                <a:solidFill>
                  <a:schemeClr val="tx1"/>
                </a:solidFill>
                <a:effectLst/>
                <a:latin typeface="Arial" panose="020B0604020202020204" pitchFamily="34" charset="0"/>
                <a:ea typeface="+mn-ea"/>
                <a:cs typeface="+mn-cs"/>
              </a:rPr>
              <a:t> </a:t>
            </a:r>
            <a:r>
              <a:rPr lang="en-GB" sz="1800" kern="1200" dirty="0" err="1">
                <a:solidFill>
                  <a:schemeClr val="tx1"/>
                </a:solidFill>
                <a:effectLst/>
                <a:latin typeface="Arial" panose="020B0604020202020204" pitchFamily="34" charset="0"/>
                <a:ea typeface="+mn-ea"/>
                <a:cs typeface="+mn-cs"/>
              </a:rPr>
              <a:t>swyddi</a:t>
            </a:r>
            <a:r>
              <a:rPr lang="en-GB" sz="1800" kern="1200" dirty="0">
                <a:solidFill>
                  <a:schemeClr val="tx1"/>
                </a:solidFill>
                <a:effectLst/>
                <a:latin typeface="Arial" panose="020B0604020202020204" pitchFamily="34" charset="0"/>
                <a:ea typeface="+mn-ea"/>
                <a:cs typeface="+mn-cs"/>
              </a:rPr>
              <a:t> </a:t>
            </a:r>
            <a:r>
              <a:rPr lang="en-GB" sz="1800" kern="1200" dirty="0" err="1">
                <a:solidFill>
                  <a:schemeClr val="tx1"/>
                </a:solidFill>
                <a:effectLst/>
                <a:latin typeface="Arial" panose="020B0604020202020204" pitchFamily="34" charset="0"/>
                <a:ea typeface="+mn-ea"/>
                <a:cs typeface="+mn-cs"/>
              </a:rPr>
              <a:t>sydd</a:t>
            </a:r>
            <a:r>
              <a:rPr lang="en-GB" sz="1800" kern="1200" dirty="0">
                <a:solidFill>
                  <a:schemeClr val="tx1"/>
                </a:solidFill>
                <a:effectLst/>
                <a:latin typeface="Arial" panose="020B0604020202020204" pitchFamily="34" charset="0"/>
                <a:ea typeface="+mn-ea"/>
                <a:cs typeface="+mn-cs"/>
              </a:rPr>
              <a:t> </a:t>
            </a:r>
            <a:r>
              <a:rPr lang="en-GB" sz="1800" kern="1200" dirty="0" err="1">
                <a:solidFill>
                  <a:schemeClr val="tx1"/>
                </a:solidFill>
                <a:effectLst/>
                <a:latin typeface="Arial" panose="020B0604020202020204" pitchFamily="34" charset="0"/>
                <a:ea typeface="+mn-ea"/>
                <a:cs typeface="+mn-cs"/>
              </a:rPr>
              <a:t>wedi'u</a:t>
            </a:r>
            <a:r>
              <a:rPr lang="en-GB" sz="1800" kern="1200" dirty="0">
                <a:solidFill>
                  <a:schemeClr val="tx1"/>
                </a:solidFill>
                <a:effectLst/>
                <a:latin typeface="Arial" panose="020B0604020202020204" pitchFamily="34" charset="0"/>
                <a:ea typeface="+mn-ea"/>
                <a:cs typeface="+mn-cs"/>
              </a:rPr>
              <a:t> </a:t>
            </a:r>
            <a:r>
              <a:rPr lang="en-GB" sz="1800" kern="1200" dirty="0" err="1">
                <a:solidFill>
                  <a:schemeClr val="tx1"/>
                </a:solidFill>
                <a:effectLst/>
                <a:latin typeface="Arial" panose="020B0604020202020204" pitchFamily="34" charset="0"/>
                <a:ea typeface="+mn-ea"/>
                <a:cs typeface="+mn-cs"/>
              </a:rPr>
              <a:t>gwneud</a:t>
            </a:r>
            <a:r>
              <a:rPr lang="en-GB" sz="1800" kern="1200" dirty="0">
                <a:solidFill>
                  <a:schemeClr val="tx1"/>
                </a:solidFill>
                <a:effectLst/>
                <a:latin typeface="Arial" panose="020B0604020202020204" pitchFamily="34" charset="0"/>
                <a:ea typeface="+mn-ea"/>
                <a:cs typeface="+mn-cs"/>
              </a:rPr>
              <a:t> ac </a:t>
            </a:r>
            <a:r>
              <a:rPr lang="en-GB" sz="1800" kern="1200" dirty="0" err="1">
                <a:solidFill>
                  <a:schemeClr val="tx1"/>
                </a:solidFill>
                <a:effectLst/>
                <a:latin typeface="Arial" panose="020B0604020202020204" pitchFamily="34" charset="0"/>
                <a:ea typeface="+mn-ea"/>
                <a:cs typeface="+mn-cs"/>
              </a:rPr>
              <a:t>esboniwch</a:t>
            </a:r>
            <a:r>
              <a:rPr lang="en-GB" sz="1800" kern="1200" dirty="0">
                <a:solidFill>
                  <a:schemeClr val="tx1"/>
                </a:solidFill>
                <a:effectLst/>
                <a:latin typeface="Arial" panose="020B0604020202020204" pitchFamily="34" charset="0"/>
                <a:ea typeface="+mn-ea"/>
                <a:cs typeface="+mn-cs"/>
              </a:rPr>
              <a:t> </a:t>
            </a:r>
            <a:r>
              <a:rPr lang="en-GB" sz="1800" kern="1200" dirty="0" err="1">
                <a:solidFill>
                  <a:schemeClr val="tx1"/>
                </a:solidFill>
                <a:effectLst/>
                <a:latin typeface="Arial" panose="020B0604020202020204" pitchFamily="34" charset="0"/>
                <a:ea typeface="+mn-ea"/>
                <a:cs typeface="+mn-cs"/>
              </a:rPr>
              <a:t>hefyd</a:t>
            </a:r>
            <a:r>
              <a:rPr lang="en-GB" sz="1800" kern="1200" dirty="0">
                <a:solidFill>
                  <a:schemeClr val="tx1"/>
                </a:solidFill>
                <a:effectLst/>
                <a:latin typeface="Arial" panose="020B0604020202020204" pitchFamily="34" charset="0"/>
                <a:ea typeface="+mn-ea"/>
                <a:cs typeface="+mn-cs"/>
              </a:rPr>
              <a:t> y </a:t>
            </a:r>
            <a:r>
              <a:rPr lang="en-GB" sz="1800" kern="1200" dirty="0" err="1">
                <a:solidFill>
                  <a:schemeClr val="tx1"/>
                </a:solidFill>
                <a:effectLst/>
                <a:latin typeface="Arial" panose="020B0604020202020204" pitchFamily="34" charset="0"/>
                <a:ea typeface="+mn-ea"/>
                <a:cs typeface="+mn-cs"/>
              </a:rPr>
              <a:t>bydd</a:t>
            </a:r>
            <a:r>
              <a:rPr lang="en-GB" sz="1800" kern="1200" dirty="0">
                <a:solidFill>
                  <a:schemeClr val="tx1"/>
                </a:solidFill>
                <a:effectLst/>
                <a:latin typeface="Arial" panose="020B0604020202020204" pitchFamily="34" charset="0"/>
                <a:ea typeface="+mn-ea"/>
                <a:cs typeface="+mn-cs"/>
              </a:rPr>
              <a:t> </a:t>
            </a:r>
            <a:r>
              <a:rPr lang="en-GB" sz="1800" kern="1200" dirty="0" err="1">
                <a:solidFill>
                  <a:schemeClr val="tx1"/>
                </a:solidFill>
                <a:effectLst/>
                <a:latin typeface="Arial" panose="020B0604020202020204" pitchFamily="34" charset="0"/>
                <a:ea typeface="+mn-ea"/>
                <a:cs typeface="+mn-cs"/>
              </a:rPr>
              <a:t>postio</a:t>
            </a:r>
            <a:r>
              <a:rPr lang="en-GB" sz="1800" kern="1200" dirty="0">
                <a:solidFill>
                  <a:schemeClr val="tx1"/>
                </a:solidFill>
                <a:effectLst/>
                <a:latin typeface="Arial" panose="020B0604020202020204" pitchFamily="34" charset="0"/>
                <a:ea typeface="+mn-ea"/>
                <a:cs typeface="+mn-cs"/>
              </a:rPr>
              <a:t> </a:t>
            </a:r>
            <a:r>
              <a:rPr lang="en-GB" sz="1800" kern="1200" dirty="0" err="1">
                <a:solidFill>
                  <a:schemeClr val="tx1"/>
                </a:solidFill>
                <a:effectLst/>
                <a:latin typeface="Arial" panose="020B0604020202020204" pitchFamily="34" charset="0"/>
                <a:ea typeface="+mn-ea"/>
                <a:cs typeface="+mn-cs"/>
              </a:rPr>
              <a:t>yn</a:t>
            </a:r>
            <a:r>
              <a:rPr lang="en-GB" sz="1800" kern="1200" dirty="0">
                <a:solidFill>
                  <a:schemeClr val="tx1"/>
                </a:solidFill>
                <a:effectLst/>
                <a:latin typeface="Arial" panose="020B0604020202020204" pitchFamily="34" charset="0"/>
                <a:ea typeface="+mn-ea"/>
                <a:cs typeface="+mn-cs"/>
              </a:rPr>
              <a:t> y </a:t>
            </a:r>
            <a:r>
              <a:rPr lang="en-GB" sz="1800" kern="1200" dirty="0" err="1">
                <a:solidFill>
                  <a:schemeClr val="tx1"/>
                </a:solidFill>
                <a:effectLst/>
                <a:latin typeface="Arial" panose="020B0604020202020204" pitchFamily="34" charset="0"/>
                <a:ea typeface="+mn-ea"/>
                <a:cs typeface="+mn-cs"/>
              </a:rPr>
              <a:t>fforwm</a:t>
            </a:r>
            <a:r>
              <a:rPr lang="en-GB" sz="1800" kern="1200" dirty="0">
                <a:solidFill>
                  <a:schemeClr val="tx1"/>
                </a:solidFill>
                <a:effectLst/>
                <a:latin typeface="Arial" panose="020B0604020202020204" pitchFamily="34" charset="0"/>
                <a:ea typeface="+mn-ea"/>
                <a:cs typeface="+mn-cs"/>
              </a:rPr>
              <a:t> </a:t>
            </a:r>
            <a:r>
              <a:rPr lang="en-GB" sz="1800" kern="1200" dirty="0" err="1">
                <a:solidFill>
                  <a:schemeClr val="tx1"/>
                </a:solidFill>
                <a:effectLst/>
                <a:latin typeface="Arial" panose="020B0604020202020204" pitchFamily="34" charset="0"/>
                <a:ea typeface="+mn-ea"/>
                <a:cs typeface="+mn-cs"/>
              </a:rPr>
              <a:t>yn</a:t>
            </a:r>
            <a:r>
              <a:rPr lang="en-GB" sz="1800" kern="1200" dirty="0">
                <a:solidFill>
                  <a:schemeClr val="tx1"/>
                </a:solidFill>
                <a:effectLst/>
                <a:latin typeface="Arial" panose="020B0604020202020204" pitchFamily="34" charset="0"/>
                <a:ea typeface="+mn-ea"/>
                <a:cs typeface="+mn-cs"/>
              </a:rPr>
              <a:t> </a:t>
            </a:r>
            <a:r>
              <a:rPr lang="en-GB" sz="1800" kern="1200" dirty="0" err="1">
                <a:solidFill>
                  <a:schemeClr val="tx1"/>
                </a:solidFill>
                <a:effectLst/>
                <a:latin typeface="Arial" panose="020B0604020202020204" pitchFamily="34" charset="0"/>
                <a:ea typeface="+mn-ea"/>
                <a:cs typeface="+mn-cs"/>
              </a:rPr>
              <a:t>cael</a:t>
            </a:r>
            <a:r>
              <a:rPr lang="en-GB" sz="1800" kern="1200" dirty="0">
                <a:solidFill>
                  <a:schemeClr val="tx1"/>
                </a:solidFill>
                <a:effectLst/>
                <a:latin typeface="Arial" panose="020B0604020202020204" pitchFamily="34" charset="0"/>
                <a:ea typeface="+mn-ea"/>
                <a:cs typeface="+mn-cs"/>
              </a:rPr>
              <a:t> </a:t>
            </a:r>
            <a:r>
              <a:rPr lang="en-GB" sz="1800" kern="1200" dirty="0" err="1">
                <a:solidFill>
                  <a:schemeClr val="tx1"/>
                </a:solidFill>
                <a:effectLst/>
                <a:latin typeface="Arial" panose="020B0604020202020204" pitchFamily="34" charset="0"/>
                <a:ea typeface="+mn-ea"/>
                <a:cs typeface="+mn-cs"/>
              </a:rPr>
              <a:t>ei</a:t>
            </a:r>
            <a:r>
              <a:rPr lang="en-GB" sz="1800" kern="1200" dirty="0">
                <a:solidFill>
                  <a:schemeClr val="tx1"/>
                </a:solidFill>
                <a:effectLst/>
                <a:latin typeface="Arial" panose="020B0604020202020204" pitchFamily="34" charset="0"/>
                <a:ea typeface="+mn-ea"/>
                <a:cs typeface="+mn-cs"/>
              </a:rPr>
              <a:t> </a:t>
            </a:r>
            <a:r>
              <a:rPr lang="en-GB" sz="1800" kern="1200" dirty="0" err="1">
                <a:solidFill>
                  <a:schemeClr val="tx1"/>
                </a:solidFill>
                <a:effectLst/>
                <a:latin typeface="Arial" panose="020B0604020202020204" pitchFamily="34" charset="0"/>
                <a:ea typeface="+mn-ea"/>
                <a:cs typeface="+mn-cs"/>
              </a:rPr>
              <a:t>drafod</a:t>
            </a:r>
            <a:r>
              <a:rPr lang="en-GB" sz="1800" kern="1200" dirty="0">
                <a:solidFill>
                  <a:schemeClr val="tx1"/>
                </a:solidFill>
                <a:effectLst/>
                <a:latin typeface="Arial" panose="020B0604020202020204" pitchFamily="34" charset="0"/>
                <a:ea typeface="+mn-ea"/>
                <a:cs typeface="+mn-cs"/>
              </a:rPr>
              <a:t> </a:t>
            </a:r>
            <a:r>
              <a:rPr lang="en-GB" sz="1800" kern="1200" dirty="0" err="1">
                <a:solidFill>
                  <a:schemeClr val="tx1"/>
                </a:solidFill>
                <a:effectLst/>
                <a:latin typeface="Arial" panose="020B0604020202020204" pitchFamily="34" charset="0"/>
                <a:ea typeface="+mn-ea"/>
                <a:cs typeface="+mn-cs"/>
              </a:rPr>
              <a:t>yn</a:t>
            </a:r>
            <a:r>
              <a:rPr lang="en-GB" sz="1800" kern="1200" dirty="0">
                <a:solidFill>
                  <a:schemeClr val="tx1"/>
                </a:solidFill>
                <a:effectLst/>
                <a:latin typeface="Arial" panose="020B0604020202020204" pitchFamily="34" charset="0"/>
                <a:ea typeface="+mn-ea"/>
                <a:cs typeface="+mn-cs"/>
              </a:rPr>
              <a:t> y </a:t>
            </a:r>
            <a:r>
              <a:rPr lang="en-GB" sz="1800" kern="1200" dirty="0" err="1">
                <a:solidFill>
                  <a:schemeClr val="tx1"/>
                </a:solidFill>
                <a:effectLst/>
                <a:latin typeface="Arial" panose="020B0604020202020204" pitchFamily="34" charset="0"/>
                <a:ea typeface="+mn-ea"/>
                <a:cs typeface="+mn-cs"/>
              </a:rPr>
              <a:t>sesiwn</a:t>
            </a:r>
            <a:r>
              <a:rPr lang="en-GB" sz="1800" kern="1200" dirty="0">
                <a:solidFill>
                  <a:schemeClr val="tx1"/>
                </a:solidFill>
                <a:effectLst/>
                <a:latin typeface="Arial" panose="020B0604020202020204" pitchFamily="34" charset="0"/>
                <a:ea typeface="+mn-ea"/>
                <a:cs typeface="+mn-cs"/>
              </a:rPr>
              <a:t> hon.</a:t>
            </a:r>
          </a:p>
          <a:p>
            <a:endParaRPr lang="en-GB" dirty="0"/>
          </a:p>
          <a:p>
            <a:r>
              <a:rPr lang="en-GB" dirty="0"/>
              <a:t>N.B. Post the first Discussion thread in Moodle in advance of the first lecture.</a:t>
            </a:r>
          </a:p>
          <a:p>
            <a:r>
              <a:rPr lang="en-GB" dirty="0"/>
              <a:t>“In our first lecture we will be discussing what is important to you as an individual when working with children, young people and their families. Please post your thoughts here ahead of that session”.</a:t>
            </a:r>
          </a:p>
          <a:p>
            <a:r>
              <a:rPr lang="en-GB" dirty="0"/>
              <a:t>At the start of the first session discuss any posts that have been made and also explain that posting in the forum will be covered in this session.</a:t>
            </a:r>
            <a:br>
              <a:rPr lang="en-GB" dirty="0"/>
            </a:br>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pPr/>
              <a:t>1</a:t>
            </a:fld>
            <a:endParaRPr lang="en-US" dirty="0"/>
          </a:p>
        </p:txBody>
      </p:sp>
    </p:spTree>
    <p:extLst>
      <p:ext uri="{BB962C8B-B14F-4D97-AF65-F5344CB8AC3E}">
        <p14:creationId xmlns:p14="http://schemas.microsoft.com/office/powerpoint/2010/main" val="2496576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ECF677-0700-C258-D925-E1C6BFC1EEE0}"/>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BC8B429A-4129-502C-451D-34BBA81686DA}"/>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C9E5708C-88E9-A15D-F568-A975D31B23A3}"/>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03A56ADD-8657-026C-0493-16D8C4629C7C}"/>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a:t>
            </a:fld>
            <a:endParaRPr lang="en-GB" altLang="en-US" dirty="0">
              <a:solidFill>
                <a:srgbClr val="000000"/>
              </a:solidFill>
            </a:endParaRPr>
          </a:p>
        </p:txBody>
      </p:sp>
    </p:spTree>
    <p:extLst>
      <p:ext uri="{BB962C8B-B14F-4D97-AF65-F5344CB8AC3E}">
        <p14:creationId xmlns:p14="http://schemas.microsoft.com/office/powerpoint/2010/main" val="18006906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4A96CA-954C-977E-C814-FCCAA5759FA0}"/>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89301A8B-2416-5B2E-A75E-9BB8F3D24D96}"/>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EC984EDD-4C66-B331-68D6-9D8C72B98D6B}"/>
              </a:ext>
            </a:extLst>
          </p:cNvPr>
          <p:cNvSpPr>
            <a:spLocks noGrp="1"/>
          </p:cNvSpPr>
          <p:nvPr>
            <p:ph type="body" idx="1"/>
          </p:nvPr>
        </p:nvSpPr>
        <p:spPr>
          <a:noFill/>
        </p:spPr>
        <p:txBody>
          <a:bodyPr/>
          <a:lstStyle/>
          <a:p>
            <a:r>
              <a:rPr lang="cy-GB" altLang="en-US" b="1" dirty="0">
                <a:latin typeface="Arial" panose="020B0604020202020204" pitchFamily="34" charset="0"/>
              </a:rPr>
              <a:t>Mae'r sleid hon yn modelu'r ffordd y dylai myfyrwyr gydnabod AI ar ddechrau eu cyflwyniadau
</a:t>
            </a:r>
            <a:r>
              <a:rPr lang="cy-GB" altLang="en-US" b="0" dirty="0">
                <a:latin typeface="Arial" panose="020B0604020202020204" pitchFamily="34" charset="0"/>
              </a:rPr>
              <a:t>Dywedwch wrthynt y bydd defnyddio a chydnabyddiaeth AI yn cael ei drafod yn Thema 6 ond gallwch gyfeirio at y ffordd y mae'r </a:t>
            </a:r>
            <a:r>
              <a:rPr lang="cy-GB" altLang="en-US" b="0" dirty="0" err="1">
                <a:latin typeface="Arial" panose="020B0604020202020204" pitchFamily="34" charset="0"/>
              </a:rPr>
              <a:t>prompt</a:t>
            </a:r>
            <a:r>
              <a:rPr lang="cy-GB" altLang="en-US" b="0" dirty="0">
                <a:latin typeface="Arial" panose="020B0604020202020204" pitchFamily="34" charset="0"/>
              </a:rPr>
              <a:t> yn benodol yn yr hyn y mae'n gofyn.</a:t>
            </a:r>
          </a:p>
          <a:p>
            <a:endParaRPr lang="cy-GB" altLang="en-US" b="0" dirty="0">
              <a:latin typeface="Arial" panose="020B0604020202020204" pitchFamily="34" charset="0"/>
            </a:endParaRPr>
          </a:p>
          <a:p>
            <a:r>
              <a:rPr lang="cy-GB" altLang="en-US" b="1" dirty="0" err="1">
                <a:latin typeface="Arial" panose="020B0604020202020204" pitchFamily="34" charset="0"/>
              </a:rPr>
              <a:t>This</a:t>
            </a:r>
            <a:r>
              <a:rPr lang="cy-GB" altLang="en-US" b="1" dirty="0">
                <a:latin typeface="Arial" panose="020B0604020202020204" pitchFamily="34" charset="0"/>
              </a:rPr>
              <a:t> </a:t>
            </a:r>
            <a:r>
              <a:rPr lang="cy-GB" altLang="en-US" b="1" dirty="0" err="1">
                <a:latin typeface="Arial" panose="020B0604020202020204" pitchFamily="34" charset="0"/>
              </a:rPr>
              <a:t>slide</a:t>
            </a:r>
            <a:r>
              <a:rPr lang="cy-GB" altLang="en-US" b="1" dirty="0">
                <a:latin typeface="Arial" panose="020B0604020202020204" pitchFamily="34" charset="0"/>
              </a:rPr>
              <a:t> </a:t>
            </a:r>
            <a:r>
              <a:rPr lang="cy-GB" altLang="en-US" b="1" dirty="0" err="1">
                <a:latin typeface="Arial" panose="020B0604020202020204" pitchFamily="34" charset="0"/>
              </a:rPr>
              <a:t>models</a:t>
            </a:r>
            <a:r>
              <a:rPr lang="cy-GB" altLang="en-US" b="1" dirty="0">
                <a:latin typeface="Arial" panose="020B0604020202020204" pitchFamily="34" charset="0"/>
              </a:rPr>
              <a:t> the </a:t>
            </a:r>
            <a:r>
              <a:rPr lang="cy-GB" altLang="en-US" b="1" dirty="0" err="1">
                <a:latin typeface="Arial" panose="020B0604020202020204" pitchFamily="34" charset="0"/>
              </a:rPr>
              <a:t>way</a:t>
            </a:r>
            <a:r>
              <a:rPr lang="cy-GB" altLang="en-US" b="1" dirty="0">
                <a:latin typeface="Arial" panose="020B0604020202020204" pitchFamily="34" charset="0"/>
              </a:rPr>
              <a:t> </a:t>
            </a:r>
            <a:r>
              <a:rPr lang="cy-GB" altLang="en-US" b="1" dirty="0" err="1">
                <a:latin typeface="Arial" panose="020B0604020202020204" pitchFamily="34" charset="0"/>
              </a:rPr>
              <a:t>in</a:t>
            </a:r>
            <a:r>
              <a:rPr lang="cy-GB" altLang="en-US" b="1" dirty="0">
                <a:latin typeface="Arial" panose="020B0604020202020204" pitchFamily="34" charset="0"/>
              </a:rPr>
              <a:t> </a:t>
            </a:r>
            <a:r>
              <a:rPr lang="cy-GB" altLang="en-US" b="1" dirty="0" err="1">
                <a:latin typeface="Arial" panose="020B0604020202020204" pitchFamily="34" charset="0"/>
              </a:rPr>
              <a:t>which</a:t>
            </a:r>
            <a:r>
              <a:rPr lang="cy-GB" altLang="en-US" b="1" dirty="0">
                <a:latin typeface="Arial" panose="020B0604020202020204" pitchFamily="34" charset="0"/>
              </a:rPr>
              <a:t> </a:t>
            </a:r>
            <a:r>
              <a:rPr lang="cy-GB" altLang="en-US" b="1" dirty="0" err="1">
                <a:latin typeface="Arial" panose="020B0604020202020204" pitchFamily="34" charset="0"/>
              </a:rPr>
              <a:t>students</a:t>
            </a:r>
            <a:r>
              <a:rPr lang="cy-GB" altLang="en-US" b="1" dirty="0">
                <a:latin typeface="Arial" panose="020B0604020202020204" pitchFamily="34" charset="0"/>
              </a:rPr>
              <a:t> </a:t>
            </a:r>
            <a:r>
              <a:rPr lang="cy-GB" altLang="en-US" b="1" dirty="0" err="1">
                <a:latin typeface="Arial" panose="020B0604020202020204" pitchFamily="34" charset="0"/>
              </a:rPr>
              <a:t>should</a:t>
            </a:r>
            <a:r>
              <a:rPr lang="cy-GB" altLang="en-US" b="1" dirty="0">
                <a:latin typeface="Arial" panose="020B0604020202020204" pitchFamily="34" charset="0"/>
              </a:rPr>
              <a:t> </a:t>
            </a:r>
            <a:r>
              <a:rPr lang="cy-GB" altLang="en-US" b="1" dirty="0" err="1">
                <a:latin typeface="Arial" panose="020B0604020202020204" pitchFamily="34" charset="0"/>
              </a:rPr>
              <a:t>acknowledge</a:t>
            </a:r>
            <a:r>
              <a:rPr lang="cy-GB" altLang="en-US" b="1" dirty="0">
                <a:latin typeface="Arial" panose="020B0604020202020204" pitchFamily="34" charset="0"/>
              </a:rPr>
              <a:t> AI at the </a:t>
            </a:r>
            <a:r>
              <a:rPr lang="cy-GB" altLang="en-US" b="1" dirty="0" err="1">
                <a:latin typeface="Arial" panose="020B0604020202020204" pitchFamily="34" charset="0"/>
              </a:rPr>
              <a:t>start</a:t>
            </a:r>
            <a:r>
              <a:rPr lang="cy-GB" altLang="en-US" b="1" dirty="0">
                <a:latin typeface="Arial" panose="020B0604020202020204" pitchFamily="34" charset="0"/>
              </a:rPr>
              <a:t> of </a:t>
            </a:r>
            <a:r>
              <a:rPr lang="cy-GB" altLang="en-US" b="1" dirty="0" err="1">
                <a:latin typeface="Arial" panose="020B0604020202020204" pitchFamily="34" charset="0"/>
              </a:rPr>
              <a:t>their</a:t>
            </a:r>
            <a:r>
              <a:rPr lang="cy-GB" altLang="en-US" b="1" dirty="0">
                <a:latin typeface="Arial" panose="020B0604020202020204" pitchFamily="34" charset="0"/>
              </a:rPr>
              <a:t> </a:t>
            </a:r>
            <a:r>
              <a:rPr lang="cy-GB" altLang="en-US" b="1" dirty="0" err="1">
                <a:latin typeface="Arial" panose="020B0604020202020204" pitchFamily="34" charset="0"/>
              </a:rPr>
              <a:t>submissions</a:t>
            </a:r>
            <a:endParaRPr lang="cy-GB" altLang="en-US" b="1" dirty="0">
              <a:latin typeface="Arial" panose="020B0604020202020204" pitchFamily="34" charset="0"/>
            </a:endParaRPr>
          </a:p>
          <a:p>
            <a:r>
              <a:rPr lang="cy-GB" altLang="en-US" b="0" dirty="0" err="1">
                <a:latin typeface="Arial" panose="020B0604020202020204" pitchFamily="34" charset="0"/>
              </a:rPr>
              <a:t>Tell</a:t>
            </a:r>
            <a:r>
              <a:rPr lang="cy-GB" altLang="en-US" b="0" dirty="0">
                <a:latin typeface="Arial" panose="020B0604020202020204" pitchFamily="34" charset="0"/>
              </a:rPr>
              <a:t> </a:t>
            </a:r>
            <a:r>
              <a:rPr lang="cy-GB" altLang="en-US" b="0" dirty="0" err="1">
                <a:latin typeface="Arial" panose="020B0604020202020204" pitchFamily="34" charset="0"/>
              </a:rPr>
              <a:t>them</a:t>
            </a:r>
            <a:r>
              <a:rPr lang="cy-GB" altLang="en-US" b="0" dirty="0">
                <a:latin typeface="Arial" panose="020B0604020202020204" pitchFamily="34" charset="0"/>
              </a:rPr>
              <a:t> </a:t>
            </a:r>
            <a:r>
              <a:rPr lang="cy-GB" altLang="en-US" b="0" dirty="0" err="1">
                <a:latin typeface="Arial" panose="020B0604020202020204" pitchFamily="34" charset="0"/>
              </a:rPr>
              <a:t>that</a:t>
            </a:r>
            <a:r>
              <a:rPr lang="cy-GB" altLang="en-US" b="0" dirty="0">
                <a:latin typeface="Arial" panose="020B0604020202020204" pitchFamily="34" charset="0"/>
              </a:rPr>
              <a:t> </a:t>
            </a:r>
            <a:r>
              <a:rPr lang="cy-GB" altLang="en-US" b="0" dirty="0" err="1">
                <a:latin typeface="Arial" panose="020B0604020202020204" pitchFamily="34" charset="0"/>
              </a:rPr>
              <a:t>use</a:t>
            </a:r>
            <a:r>
              <a:rPr lang="cy-GB" altLang="en-US" b="0" dirty="0">
                <a:latin typeface="Arial" panose="020B0604020202020204" pitchFamily="34" charset="0"/>
              </a:rPr>
              <a:t> </a:t>
            </a:r>
            <a:r>
              <a:rPr lang="cy-GB" altLang="en-US" b="0" dirty="0" err="1">
                <a:latin typeface="Arial" panose="020B0604020202020204" pitchFamily="34" charset="0"/>
              </a:rPr>
              <a:t>and</a:t>
            </a:r>
            <a:r>
              <a:rPr lang="cy-GB" altLang="en-US" b="0" dirty="0">
                <a:latin typeface="Arial" panose="020B0604020202020204" pitchFamily="34" charset="0"/>
              </a:rPr>
              <a:t> </a:t>
            </a:r>
            <a:r>
              <a:rPr lang="cy-GB" altLang="en-US" b="0" dirty="0" err="1">
                <a:latin typeface="Arial" panose="020B0604020202020204" pitchFamily="34" charset="0"/>
              </a:rPr>
              <a:t>acknowledgement</a:t>
            </a:r>
            <a:r>
              <a:rPr lang="cy-GB" altLang="en-US" b="0" dirty="0">
                <a:latin typeface="Arial" panose="020B0604020202020204" pitchFamily="34" charset="0"/>
              </a:rPr>
              <a:t> of AI </a:t>
            </a:r>
            <a:r>
              <a:rPr lang="cy-GB" altLang="en-US" b="0" dirty="0" err="1">
                <a:latin typeface="Arial" panose="020B0604020202020204" pitchFamily="34" charset="0"/>
              </a:rPr>
              <a:t>will</a:t>
            </a:r>
            <a:r>
              <a:rPr lang="cy-GB" altLang="en-US" b="0" dirty="0">
                <a:latin typeface="Arial" panose="020B0604020202020204" pitchFamily="34" charset="0"/>
              </a:rPr>
              <a:t> be </a:t>
            </a:r>
            <a:r>
              <a:rPr lang="cy-GB" altLang="en-US" b="0" dirty="0" err="1">
                <a:latin typeface="Arial" panose="020B0604020202020204" pitchFamily="34" charset="0"/>
              </a:rPr>
              <a:t>covered</a:t>
            </a:r>
            <a:r>
              <a:rPr lang="cy-GB" altLang="en-US" b="0" dirty="0">
                <a:latin typeface="Arial" panose="020B0604020202020204" pitchFamily="34" charset="0"/>
              </a:rPr>
              <a:t> </a:t>
            </a:r>
            <a:r>
              <a:rPr lang="cy-GB" altLang="en-US" b="0" dirty="0" err="1">
                <a:latin typeface="Arial" panose="020B0604020202020204" pitchFamily="34" charset="0"/>
              </a:rPr>
              <a:t>in</a:t>
            </a:r>
            <a:r>
              <a:rPr lang="cy-GB" altLang="en-US" b="0" dirty="0">
                <a:latin typeface="Arial" panose="020B0604020202020204" pitchFamily="34" charset="0"/>
              </a:rPr>
              <a:t> </a:t>
            </a:r>
            <a:r>
              <a:rPr lang="cy-GB" altLang="en-US" b="0" dirty="0" err="1">
                <a:latin typeface="Arial" panose="020B0604020202020204" pitchFamily="34" charset="0"/>
              </a:rPr>
              <a:t>Theme</a:t>
            </a:r>
            <a:r>
              <a:rPr lang="cy-GB" altLang="en-US" b="0" dirty="0">
                <a:latin typeface="Arial" panose="020B0604020202020204" pitchFamily="34" charset="0"/>
              </a:rPr>
              <a:t> 6 </a:t>
            </a:r>
            <a:r>
              <a:rPr lang="cy-GB" altLang="en-US" b="0" dirty="0" err="1">
                <a:latin typeface="Arial" panose="020B0604020202020204" pitchFamily="34" charset="0"/>
              </a:rPr>
              <a:t>but</a:t>
            </a:r>
            <a:r>
              <a:rPr lang="cy-GB" altLang="en-US" b="0" dirty="0">
                <a:latin typeface="Arial" panose="020B0604020202020204" pitchFamily="34" charset="0"/>
              </a:rPr>
              <a:t> </a:t>
            </a:r>
            <a:r>
              <a:rPr lang="cy-GB" altLang="en-US" b="0" dirty="0" err="1">
                <a:latin typeface="Arial" panose="020B0604020202020204" pitchFamily="34" charset="0"/>
              </a:rPr>
              <a:t>you</a:t>
            </a:r>
            <a:r>
              <a:rPr lang="cy-GB" altLang="en-US" b="0" dirty="0">
                <a:latin typeface="Arial" panose="020B0604020202020204" pitchFamily="34" charset="0"/>
              </a:rPr>
              <a:t> can </a:t>
            </a:r>
            <a:r>
              <a:rPr lang="cy-GB" altLang="en-US" b="0" dirty="0" err="1">
                <a:latin typeface="Arial" panose="020B0604020202020204" pitchFamily="34" charset="0"/>
              </a:rPr>
              <a:t>refer</a:t>
            </a:r>
            <a:r>
              <a:rPr lang="cy-GB" altLang="en-US" b="0" dirty="0">
                <a:latin typeface="Arial" panose="020B0604020202020204" pitchFamily="34" charset="0"/>
              </a:rPr>
              <a:t> to the </a:t>
            </a:r>
            <a:r>
              <a:rPr lang="cy-GB" altLang="en-US" b="0" dirty="0" err="1">
                <a:latin typeface="Arial" panose="020B0604020202020204" pitchFamily="34" charset="0"/>
              </a:rPr>
              <a:t>way</a:t>
            </a:r>
            <a:r>
              <a:rPr lang="cy-GB" altLang="en-US" b="0" dirty="0">
                <a:latin typeface="Arial" panose="020B0604020202020204" pitchFamily="34" charset="0"/>
              </a:rPr>
              <a:t> </a:t>
            </a:r>
            <a:r>
              <a:rPr lang="cy-GB" altLang="en-US" b="0" dirty="0" err="1">
                <a:latin typeface="Arial" panose="020B0604020202020204" pitchFamily="34" charset="0"/>
              </a:rPr>
              <a:t>in</a:t>
            </a:r>
            <a:r>
              <a:rPr lang="cy-GB" altLang="en-US" b="0" dirty="0">
                <a:latin typeface="Arial" panose="020B0604020202020204" pitchFamily="34" charset="0"/>
              </a:rPr>
              <a:t> </a:t>
            </a:r>
            <a:r>
              <a:rPr lang="cy-GB" altLang="en-US" b="0" dirty="0" err="1">
                <a:latin typeface="Arial" panose="020B0604020202020204" pitchFamily="34" charset="0"/>
              </a:rPr>
              <a:t>which</a:t>
            </a:r>
            <a:r>
              <a:rPr lang="cy-GB" altLang="en-US" b="0" dirty="0">
                <a:latin typeface="Arial" panose="020B0604020202020204" pitchFamily="34" charset="0"/>
              </a:rPr>
              <a:t> the </a:t>
            </a:r>
            <a:r>
              <a:rPr lang="cy-GB" altLang="en-US" b="0" dirty="0" err="1">
                <a:latin typeface="Arial" panose="020B0604020202020204" pitchFamily="34" charset="0"/>
              </a:rPr>
              <a:t>prompt</a:t>
            </a:r>
            <a:r>
              <a:rPr lang="cy-GB" altLang="en-US" b="0" dirty="0">
                <a:latin typeface="Arial" panose="020B0604020202020204" pitchFamily="34" charset="0"/>
              </a:rPr>
              <a:t> is </a:t>
            </a:r>
            <a:r>
              <a:rPr lang="cy-GB" altLang="en-US" b="0" dirty="0" err="1">
                <a:latin typeface="Arial" panose="020B0604020202020204" pitchFamily="34" charset="0"/>
              </a:rPr>
              <a:t>specific</a:t>
            </a:r>
            <a:r>
              <a:rPr lang="cy-GB" altLang="en-US" b="0" dirty="0">
                <a:latin typeface="Arial" panose="020B0604020202020204" pitchFamily="34" charset="0"/>
              </a:rPr>
              <a:t> </a:t>
            </a:r>
            <a:r>
              <a:rPr lang="cy-GB" altLang="en-US" b="0" dirty="0" err="1">
                <a:latin typeface="Arial" panose="020B0604020202020204" pitchFamily="34" charset="0"/>
              </a:rPr>
              <a:t>in</a:t>
            </a:r>
            <a:r>
              <a:rPr lang="cy-GB" altLang="en-US" b="0" dirty="0">
                <a:latin typeface="Arial" panose="020B0604020202020204" pitchFamily="34" charset="0"/>
              </a:rPr>
              <a:t> </a:t>
            </a:r>
            <a:r>
              <a:rPr lang="cy-GB" altLang="en-US" b="0" dirty="0" err="1">
                <a:latin typeface="Arial" panose="020B0604020202020204" pitchFamily="34" charset="0"/>
              </a:rPr>
              <a:t>what</a:t>
            </a:r>
            <a:r>
              <a:rPr lang="cy-GB" altLang="en-US" b="0" dirty="0">
                <a:latin typeface="Arial" panose="020B0604020202020204" pitchFamily="34" charset="0"/>
              </a:rPr>
              <a:t> it is </a:t>
            </a:r>
            <a:r>
              <a:rPr lang="cy-GB" altLang="en-US" b="0" dirty="0" err="1">
                <a:latin typeface="Arial" panose="020B0604020202020204" pitchFamily="34" charset="0"/>
              </a:rPr>
              <a:t>asking</a:t>
            </a:r>
            <a:r>
              <a:rPr lang="cy-GB" altLang="en-US" b="0" dirty="0">
                <a:latin typeface="Arial" panose="020B0604020202020204" pitchFamily="34" charset="0"/>
              </a:rPr>
              <a:t>.</a:t>
            </a:r>
          </a:p>
          <a:p>
            <a:endParaRPr lang="cy-GB" altLang="en-US" b="0"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6ED125A8-0D76-16D3-DA6E-3CD8952349E8}"/>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a:t>
            </a:fld>
            <a:endParaRPr lang="en-GB" altLang="en-US" dirty="0">
              <a:solidFill>
                <a:srgbClr val="000000"/>
              </a:solidFill>
            </a:endParaRPr>
          </a:p>
        </p:txBody>
      </p:sp>
    </p:spTree>
    <p:extLst>
      <p:ext uri="{BB962C8B-B14F-4D97-AF65-F5344CB8AC3E}">
        <p14:creationId xmlns:p14="http://schemas.microsoft.com/office/powerpoint/2010/main" val="7952280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80A22C-382A-B97A-CB04-FBE0D880E030}"/>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C11D3BC1-D757-ED35-2975-D13FFA97BE84}"/>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335B4D22-E6E6-DE15-0600-13D5085EC056}"/>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DF950300-9B0F-F30B-5B8F-96ACFBB912D9}"/>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4</a:t>
            </a:fld>
            <a:endParaRPr lang="en-GB" altLang="en-US" dirty="0">
              <a:solidFill>
                <a:srgbClr val="000000"/>
              </a:solidFill>
            </a:endParaRPr>
          </a:p>
        </p:txBody>
      </p:sp>
    </p:spTree>
    <p:extLst>
      <p:ext uri="{BB962C8B-B14F-4D97-AF65-F5344CB8AC3E}">
        <p14:creationId xmlns:p14="http://schemas.microsoft.com/office/powerpoint/2010/main" val="25102381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C72BCD-7659-BD4C-80F5-550A5626F189}"/>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391840CD-492F-B407-B015-49DBCC1ED219}"/>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71E28A17-2181-94D8-525F-C6FAC1D38F4B}"/>
              </a:ext>
            </a:extLst>
          </p:cNvPr>
          <p:cNvSpPr>
            <a:spLocks noGrp="1"/>
          </p:cNvSpPr>
          <p:nvPr>
            <p:ph type="body" idx="1"/>
          </p:nvPr>
        </p:nvSpPr>
        <p:spPr>
          <a:noFill/>
        </p:spPr>
        <p:txBody>
          <a:bodyPr/>
          <a:lstStyle/>
          <a:p>
            <a:r>
              <a:rPr lang="cy-GB" altLang="en-US" dirty="0">
                <a:latin typeface="Arial" panose="020B0604020202020204" pitchFamily="34" charset="0"/>
              </a:rPr>
              <a:t>Defnyddiwch hyn fel cyfle i dynnu sylw at yr holl gymorth sydd ar gael i fyfyrwyr i ddatblygu eu sgiliau a'u gwybodaeth a/neu ymrwymiad y Drindod Dewi Sant i wella profiad y myfyrwyr  
</a:t>
            </a:r>
            <a:r>
              <a:rPr lang="cy-GB" altLang="en-US" b="1" dirty="0">
                <a:latin typeface="Arial" panose="020B0604020202020204" pitchFamily="34" charset="0"/>
              </a:rPr>
              <a:t>N.B. Arweinydd Modiwl i wirio dolenni bob blwyddyn!!!!</a:t>
            </a:r>
          </a:p>
          <a:p>
            <a:endParaRPr lang="cy-GB" altLang="en-US" b="1" dirty="0">
              <a:latin typeface="Arial" panose="020B0604020202020204" pitchFamily="34" charset="0"/>
            </a:endParaRPr>
          </a:p>
          <a:p>
            <a:r>
              <a:rPr lang="cy-GB" altLang="en-US" dirty="0" err="1">
                <a:latin typeface="Arial" panose="020B0604020202020204" pitchFamily="34" charset="0"/>
              </a:rPr>
              <a:t>Use</a:t>
            </a:r>
            <a:r>
              <a:rPr lang="cy-GB" altLang="en-US" dirty="0">
                <a:latin typeface="Arial" panose="020B0604020202020204" pitchFamily="34" charset="0"/>
              </a:rPr>
              <a:t> </a:t>
            </a:r>
            <a:r>
              <a:rPr lang="cy-GB" altLang="en-US" dirty="0" err="1">
                <a:latin typeface="Arial" panose="020B0604020202020204" pitchFamily="34" charset="0"/>
              </a:rPr>
              <a:t>this</a:t>
            </a:r>
            <a:r>
              <a:rPr lang="cy-GB" altLang="en-US" dirty="0">
                <a:latin typeface="Arial" panose="020B0604020202020204" pitchFamily="34" charset="0"/>
              </a:rPr>
              <a:t> as </a:t>
            </a:r>
            <a:r>
              <a:rPr lang="cy-GB" altLang="en-US" dirty="0" err="1">
                <a:latin typeface="Arial" panose="020B0604020202020204" pitchFamily="34" charset="0"/>
              </a:rPr>
              <a:t>an</a:t>
            </a:r>
            <a:r>
              <a:rPr lang="cy-GB" altLang="en-US" dirty="0">
                <a:latin typeface="Arial" panose="020B0604020202020204" pitchFamily="34" charset="0"/>
              </a:rPr>
              <a:t> </a:t>
            </a:r>
            <a:r>
              <a:rPr lang="cy-GB" altLang="en-US" dirty="0" err="1">
                <a:latin typeface="Arial" panose="020B0604020202020204" pitchFamily="34" charset="0"/>
              </a:rPr>
              <a:t>opportunity</a:t>
            </a:r>
            <a:r>
              <a:rPr lang="cy-GB" altLang="en-US" dirty="0">
                <a:latin typeface="Arial" panose="020B0604020202020204" pitchFamily="34" charset="0"/>
              </a:rPr>
              <a:t> to </a:t>
            </a:r>
            <a:r>
              <a:rPr lang="cy-GB" altLang="en-US" dirty="0" err="1">
                <a:latin typeface="Arial" panose="020B0604020202020204" pitchFamily="34" charset="0"/>
              </a:rPr>
              <a:t>highlight</a:t>
            </a:r>
            <a:r>
              <a:rPr lang="cy-GB" altLang="en-US" dirty="0">
                <a:latin typeface="Arial" panose="020B0604020202020204" pitchFamily="34" charset="0"/>
              </a:rPr>
              <a:t> all of the </a:t>
            </a:r>
            <a:r>
              <a:rPr lang="cy-GB" altLang="en-US" dirty="0" err="1">
                <a:latin typeface="Arial" panose="020B0604020202020204" pitchFamily="34" charset="0"/>
              </a:rPr>
              <a:t>support</a:t>
            </a:r>
            <a:r>
              <a:rPr lang="cy-GB" altLang="en-US" dirty="0">
                <a:latin typeface="Arial" panose="020B0604020202020204" pitchFamily="34" charset="0"/>
              </a:rPr>
              <a:t> </a:t>
            </a:r>
            <a:r>
              <a:rPr lang="cy-GB" altLang="en-US" dirty="0" err="1">
                <a:latin typeface="Arial" panose="020B0604020202020204" pitchFamily="34" charset="0"/>
              </a:rPr>
              <a:t>available</a:t>
            </a:r>
            <a:r>
              <a:rPr lang="cy-GB" altLang="en-US" dirty="0">
                <a:latin typeface="Arial" panose="020B0604020202020204" pitchFamily="34" charset="0"/>
              </a:rPr>
              <a:t> to </a:t>
            </a:r>
            <a:r>
              <a:rPr lang="cy-GB" altLang="en-US" dirty="0" err="1">
                <a:latin typeface="Arial" panose="020B0604020202020204" pitchFamily="34" charset="0"/>
              </a:rPr>
              <a:t>students</a:t>
            </a:r>
            <a:r>
              <a:rPr lang="cy-GB" altLang="en-US" dirty="0">
                <a:latin typeface="Arial" panose="020B0604020202020204" pitchFamily="34" charset="0"/>
              </a:rPr>
              <a:t> to </a:t>
            </a:r>
            <a:r>
              <a:rPr lang="cy-GB" altLang="en-US" dirty="0" err="1">
                <a:latin typeface="Arial" panose="020B0604020202020204" pitchFamily="34" charset="0"/>
              </a:rPr>
              <a:t>devlop</a:t>
            </a:r>
            <a:r>
              <a:rPr lang="cy-GB" altLang="en-US" dirty="0">
                <a:latin typeface="Arial" panose="020B0604020202020204" pitchFamily="34" charset="0"/>
              </a:rPr>
              <a:t> </a:t>
            </a:r>
            <a:r>
              <a:rPr lang="cy-GB" altLang="en-US" dirty="0" err="1">
                <a:latin typeface="Arial" panose="020B0604020202020204" pitchFamily="34" charset="0"/>
              </a:rPr>
              <a:t>their</a:t>
            </a:r>
            <a:r>
              <a:rPr lang="cy-GB" altLang="en-US" dirty="0">
                <a:latin typeface="Arial" panose="020B0604020202020204" pitchFamily="34" charset="0"/>
              </a:rPr>
              <a:t> </a:t>
            </a:r>
            <a:r>
              <a:rPr lang="cy-GB" altLang="en-US" dirty="0" err="1">
                <a:latin typeface="Arial" panose="020B0604020202020204" pitchFamily="34" charset="0"/>
              </a:rPr>
              <a:t>skills</a:t>
            </a:r>
            <a:r>
              <a:rPr lang="cy-GB" altLang="en-US" dirty="0">
                <a:latin typeface="Arial" panose="020B0604020202020204" pitchFamily="34" charset="0"/>
              </a:rPr>
              <a:t> </a:t>
            </a:r>
            <a:r>
              <a:rPr lang="cy-GB" altLang="en-US" dirty="0" err="1">
                <a:latin typeface="Arial" panose="020B0604020202020204" pitchFamily="34" charset="0"/>
              </a:rPr>
              <a:t>and</a:t>
            </a:r>
            <a:r>
              <a:rPr lang="cy-GB" altLang="en-US" dirty="0">
                <a:latin typeface="Arial" panose="020B0604020202020204" pitchFamily="34" charset="0"/>
              </a:rPr>
              <a:t> </a:t>
            </a:r>
            <a:r>
              <a:rPr lang="cy-GB" altLang="en-US" dirty="0" err="1">
                <a:latin typeface="Arial" panose="020B0604020202020204" pitchFamily="34" charset="0"/>
              </a:rPr>
              <a:t>knowledge</a:t>
            </a:r>
            <a:r>
              <a:rPr lang="cy-GB" altLang="en-US" dirty="0">
                <a:latin typeface="Arial" panose="020B0604020202020204" pitchFamily="34" charset="0"/>
              </a:rPr>
              <a:t> </a:t>
            </a:r>
            <a:r>
              <a:rPr lang="cy-GB" altLang="en-US" dirty="0" err="1">
                <a:latin typeface="Arial" panose="020B0604020202020204" pitchFamily="34" charset="0"/>
              </a:rPr>
              <a:t>and</a:t>
            </a:r>
            <a:r>
              <a:rPr lang="cy-GB" altLang="en-US" dirty="0">
                <a:latin typeface="Arial" panose="020B0604020202020204" pitchFamily="34" charset="0"/>
              </a:rPr>
              <a:t>/or the </a:t>
            </a:r>
            <a:r>
              <a:rPr lang="cy-GB" altLang="en-US" dirty="0" err="1">
                <a:latin typeface="Arial" panose="020B0604020202020204" pitchFamily="34" charset="0"/>
              </a:rPr>
              <a:t>commiment</a:t>
            </a:r>
            <a:r>
              <a:rPr lang="cy-GB" altLang="en-US" dirty="0">
                <a:latin typeface="Arial" panose="020B0604020202020204" pitchFamily="34" charset="0"/>
              </a:rPr>
              <a:t> of UWTSD to </a:t>
            </a:r>
            <a:r>
              <a:rPr lang="cy-GB" altLang="en-US" dirty="0" err="1">
                <a:latin typeface="Arial" panose="020B0604020202020204" pitchFamily="34" charset="0"/>
              </a:rPr>
              <a:t>improving</a:t>
            </a:r>
            <a:r>
              <a:rPr lang="cy-GB" altLang="en-US" dirty="0">
                <a:latin typeface="Arial" panose="020B0604020202020204" pitchFamily="34" charset="0"/>
              </a:rPr>
              <a:t> the </a:t>
            </a:r>
            <a:r>
              <a:rPr lang="cy-GB" altLang="en-US" dirty="0" err="1">
                <a:latin typeface="Arial" panose="020B0604020202020204" pitchFamily="34" charset="0"/>
              </a:rPr>
              <a:t>student</a:t>
            </a:r>
            <a:r>
              <a:rPr lang="cy-GB" altLang="en-US" dirty="0">
                <a:latin typeface="Arial" panose="020B0604020202020204" pitchFamily="34" charset="0"/>
              </a:rPr>
              <a:t> </a:t>
            </a:r>
            <a:r>
              <a:rPr lang="cy-GB" altLang="en-US" dirty="0" err="1">
                <a:latin typeface="Arial" panose="020B0604020202020204" pitchFamily="34" charset="0"/>
              </a:rPr>
              <a:t>experience</a:t>
            </a:r>
            <a:r>
              <a:rPr lang="cy-GB" altLang="en-US" dirty="0">
                <a:latin typeface="Arial" panose="020B0604020202020204" pitchFamily="34" charset="0"/>
              </a:rPr>
              <a:t> </a:t>
            </a:r>
            <a:r>
              <a:rPr lang="cy-GB" altLang="en-US" dirty="0">
                <a:latin typeface="Arial" panose="020B0604020202020204" pitchFamily="34" charset="0"/>
                <a:sym typeface="Wingdings" panose="05000000000000000000" pitchFamily="2" charset="2"/>
              </a:rPr>
              <a:t></a:t>
            </a:r>
            <a:endParaRPr lang="cy-GB" altLang="en-US" dirty="0">
              <a:latin typeface="Arial" panose="020B0604020202020204" pitchFamily="34" charset="0"/>
            </a:endParaRPr>
          </a:p>
          <a:p>
            <a:r>
              <a:rPr lang="cy-GB" altLang="en-US" b="1" dirty="0">
                <a:latin typeface="Arial" panose="020B0604020202020204" pitchFamily="34" charset="0"/>
              </a:rPr>
              <a:t>N.B. </a:t>
            </a:r>
            <a:r>
              <a:rPr lang="cy-GB" altLang="en-US" b="1" dirty="0" err="1">
                <a:latin typeface="Arial" panose="020B0604020202020204" pitchFamily="34" charset="0"/>
              </a:rPr>
              <a:t>Module</a:t>
            </a:r>
            <a:r>
              <a:rPr lang="cy-GB" altLang="en-US" b="1" dirty="0">
                <a:latin typeface="Arial" panose="020B0604020202020204" pitchFamily="34" charset="0"/>
              </a:rPr>
              <a:t> </a:t>
            </a:r>
            <a:r>
              <a:rPr lang="cy-GB" altLang="en-US" b="1" dirty="0" err="1">
                <a:latin typeface="Arial" panose="020B0604020202020204" pitchFamily="34" charset="0"/>
              </a:rPr>
              <a:t>Lead</a:t>
            </a:r>
            <a:r>
              <a:rPr lang="cy-GB" altLang="en-US" b="1" dirty="0">
                <a:latin typeface="Arial" panose="020B0604020202020204" pitchFamily="34" charset="0"/>
              </a:rPr>
              <a:t> to </a:t>
            </a:r>
            <a:r>
              <a:rPr lang="cy-GB" altLang="en-US" b="1" dirty="0" err="1">
                <a:latin typeface="Arial" panose="020B0604020202020204" pitchFamily="34" charset="0"/>
              </a:rPr>
              <a:t>check</a:t>
            </a:r>
            <a:r>
              <a:rPr lang="cy-GB" altLang="en-US" b="1" dirty="0">
                <a:latin typeface="Arial" panose="020B0604020202020204" pitchFamily="34" charset="0"/>
              </a:rPr>
              <a:t> </a:t>
            </a:r>
            <a:r>
              <a:rPr lang="cy-GB" altLang="en-US" b="1" dirty="0" err="1">
                <a:latin typeface="Arial" panose="020B0604020202020204" pitchFamily="34" charset="0"/>
              </a:rPr>
              <a:t>links</a:t>
            </a:r>
            <a:r>
              <a:rPr lang="cy-GB" altLang="en-US" b="1" dirty="0">
                <a:latin typeface="Arial" panose="020B0604020202020204" pitchFamily="34" charset="0"/>
              </a:rPr>
              <a:t> </a:t>
            </a:r>
            <a:r>
              <a:rPr lang="cy-GB" altLang="en-US" b="1" dirty="0" err="1">
                <a:latin typeface="Arial" panose="020B0604020202020204" pitchFamily="34" charset="0"/>
              </a:rPr>
              <a:t>each</a:t>
            </a:r>
            <a:r>
              <a:rPr lang="cy-GB" altLang="en-US" b="1" dirty="0">
                <a:latin typeface="Arial" panose="020B0604020202020204" pitchFamily="34" charset="0"/>
              </a:rPr>
              <a:t> </a:t>
            </a:r>
            <a:r>
              <a:rPr lang="cy-GB" altLang="en-US" b="1" dirty="0" err="1">
                <a:latin typeface="Arial" panose="020B0604020202020204" pitchFamily="34" charset="0"/>
              </a:rPr>
              <a:t>year</a:t>
            </a:r>
            <a:r>
              <a:rPr lang="cy-GB" altLang="en-US" b="1" dirty="0">
                <a:latin typeface="Arial" panose="020B0604020202020204" pitchFamily="34" charset="0"/>
              </a:rPr>
              <a:t>!!!!!</a:t>
            </a:r>
          </a:p>
          <a:p>
            <a:endParaRPr lang="cy-GB" altLang="en-US" b="1"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64D5681E-6F8B-832C-3344-8074F3236B83}"/>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5</a:t>
            </a:fld>
            <a:endParaRPr lang="en-GB" altLang="en-US" dirty="0">
              <a:solidFill>
                <a:srgbClr val="000000"/>
              </a:solidFill>
            </a:endParaRPr>
          </a:p>
        </p:txBody>
      </p:sp>
    </p:spTree>
    <p:extLst>
      <p:ext uri="{BB962C8B-B14F-4D97-AF65-F5344CB8AC3E}">
        <p14:creationId xmlns:p14="http://schemas.microsoft.com/office/powerpoint/2010/main" val="14123850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B227AC-D65F-22F8-89DA-26882C8CC29E}"/>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123A40CC-F37B-6270-AB11-36FA7A2F62D4}"/>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F79FB9DB-5F1A-DFB0-67F9-DBA94745D2EC}"/>
              </a:ext>
            </a:extLst>
          </p:cNvPr>
          <p:cNvSpPr>
            <a:spLocks noGrp="1"/>
          </p:cNvSpPr>
          <p:nvPr>
            <p:ph type="body" idx="1"/>
          </p:nvPr>
        </p:nvSpPr>
        <p:spPr>
          <a:noFill/>
        </p:spPr>
        <p:txBody>
          <a:bodyPr/>
          <a:lstStyle/>
          <a:p>
            <a:pPr marL="0" marR="0" lvl="0" indent="0" algn="l" defTabSz="914400" rtl="0" eaLnBrk="1" fontAlgn="auto" latinLnBrk="0" hangingPunct="1">
              <a:lnSpc>
                <a:spcPct val="100000"/>
              </a:lnSpc>
              <a:spcBef>
                <a:spcPts val="600"/>
              </a:spcBef>
              <a:spcAft>
                <a:spcPts val="600"/>
              </a:spcAft>
              <a:buClrTx/>
              <a:buSzTx/>
              <a:buFont typeface="Arial" panose="020B0604020202020204" pitchFamily="34" charset="0"/>
              <a:buChar char="•"/>
              <a:tabLst/>
              <a:defRPr/>
            </a:pPr>
            <a:r>
              <a:rPr lang="cy-GB" altLang="en-US" dirty="0">
                <a:latin typeface="Arial" panose="020B0604020202020204" pitchFamily="34" charset="0"/>
              </a:rPr>
              <a:t>Rhedeg trwy'r Wybodaeth </a:t>
            </a:r>
            <a:r>
              <a:rPr lang="cy-GB" altLang="en-US" dirty="0" err="1">
                <a:latin typeface="Arial" panose="020B0604020202020204" pitchFamily="34" charset="0"/>
              </a:rPr>
              <a:t>Moodle</a:t>
            </a:r>
            <a:r>
              <a:rPr lang="cy-GB" altLang="en-US" dirty="0">
                <a:latin typeface="Arial" panose="020B0604020202020204" pitchFamily="34" charset="0"/>
              </a:rPr>
              <a:t> gyda'r myfyrwyr</a:t>
            </a:r>
          </a:p>
          <a:p>
            <a:endParaRPr lang="cy-GB" altLang="en-US" dirty="0">
              <a:latin typeface="Arial" panose="020B0604020202020204" pitchFamily="34" charset="0"/>
            </a:endParaRPr>
          </a:p>
          <a:p>
            <a:endParaRPr lang="cy-GB" altLang="en-US" dirty="0">
              <a:latin typeface="Arial" panose="020B0604020202020204" pitchFamily="34" charset="0"/>
            </a:endParaRPr>
          </a:p>
          <a:p>
            <a:pPr marL="0" marR="0" lvl="0" indent="0" algn="l" defTabSz="914400" rtl="0" eaLnBrk="1" fontAlgn="auto" latinLnBrk="0" hangingPunct="1">
              <a:lnSpc>
                <a:spcPct val="100000"/>
              </a:lnSpc>
              <a:spcBef>
                <a:spcPts val="600"/>
              </a:spcBef>
              <a:spcAft>
                <a:spcPts val="600"/>
              </a:spcAft>
              <a:buClrTx/>
              <a:buSzTx/>
              <a:buFont typeface="Arial" panose="020B0604020202020204" pitchFamily="34" charset="0"/>
              <a:buChar char="•"/>
              <a:tabLst/>
              <a:defRPr/>
            </a:pPr>
            <a:r>
              <a:rPr lang="cy-GB" altLang="en-US" dirty="0" err="1">
                <a:latin typeface="Arial" panose="020B0604020202020204" pitchFamily="34" charset="0"/>
              </a:rPr>
              <a:t>Run</a:t>
            </a:r>
            <a:r>
              <a:rPr lang="cy-GB" altLang="en-US" dirty="0">
                <a:latin typeface="Arial" panose="020B0604020202020204" pitchFamily="34" charset="0"/>
              </a:rPr>
              <a:t> </a:t>
            </a:r>
            <a:r>
              <a:rPr lang="cy-GB" altLang="en-US" dirty="0" err="1">
                <a:latin typeface="Arial" panose="020B0604020202020204" pitchFamily="34" charset="0"/>
              </a:rPr>
              <a:t>through</a:t>
            </a:r>
            <a:r>
              <a:rPr lang="cy-GB" altLang="en-US" dirty="0">
                <a:latin typeface="Arial" panose="020B0604020202020204" pitchFamily="34" charset="0"/>
              </a:rPr>
              <a:t> the </a:t>
            </a:r>
            <a:r>
              <a:rPr lang="cy-GB" altLang="en-US" dirty="0" err="1"/>
              <a:t>Moodle</a:t>
            </a:r>
            <a:r>
              <a:rPr lang="cy-GB" altLang="en-US" dirty="0"/>
              <a:t> </a:t>
            </a:r>
            <a:r>
              <a:rPr lang="cy-GB" altLang="en-US" dirty="0" err="1"/>
              <a:t>Information</a:t>
            </a:r>
            <a:r>
              <a:rPr lang="cy-GB" altLang="en-US" dirty="0">
                <a:latin typeface="Arial" panose="020B0604020202020204" pitchFamily="34" charset="0"/>
              </a:rPr>
              <a:t> with the </a:t>
            </a:r>
            <a:r>
              <a:rPr lang="cy-GB" altLang="en-US" dirty="0" err="1">
                <a:latin typeface="Arial" panose="020B0604020202020204" pitchFamily="34" charset="0"/>
              </a:rPr>
              <a:t>students</a:t>
            </a:r>
            <a:endParaRPr lang="cy-GB" altLang="en-US" dirty="0">
              <a:latin typeface="Arial" panose="020B0604020202020204" pitchFamily="34" charset="0"/>
            </a:endParaRPr>
          </a:p>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7CC18F8A-403B-9071-DF7B-170C74E7C102}"/>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6</a:t>
            </a:fld>
            <a:endParaRPr lang="en-GB" altLang="en-US" dirty="0">
              <a:solidFill>
                <a:srgbClr val="000000"/>
              </a:solidFill>
            </a:endParaRPr>
          </a:p>
        </p:txBody>
      </p:sp>
    </p:spTree>
    <p:extLst>
      <p:ext uri="{BB962C8B-B14F-4D97-AF65-F5344CB8AC3E}">
        <p14:creationId xmlns:p14="http://schemas.microsoft.com/office/powerpoint/2010/main" val="16481867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21C579-1135-EC59-DFA4-ACE1F41AB421}"/>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DD923782-63CB-91EA-3257-3F93F6957DE5}"/>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BDEDCB66-DC11-C903-F751-73369E067686}"/>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32D8F75F-AD7C-A2A6-8A0A-CC2F346F3758}"/>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7</a:t>
            </a:fld>
            <a:endParaRPr lang="en-GB" altLang="en-US" dirty="0">
              <a:solidFill>
                <a:srgbClr val="000000"/>
              </a:solidFill>
            </a:endParaRPr>
          </a:p>
        </p:txBody>
      </p:sp>
    </p:spTree>
    <p:extLst>
      <p:ext uri="{BB962C8B-B14F-4D97-AF65-F5344CB8AC3E}">
        <p14:creationId xmlns:p14="http://schemas.microsoft.com/office/powerpoint/2010/main" val="23926482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031AC8-9201-5CA4-F611-C21CA0823A4F}"/>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AEC3E6E5-F55A-2559-C79B-8794E76B5EB4}"/>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77977AE7-1752-4CA2-D7A8-B023A0DA0AAD}"/>
              </a:ext>
            </a:extLst>
          </p:cNvPr>
          <p:cNvSpPr>
            <a:spLocks noGrp="1"/>
          </p:cNvSpPr>
          <p:nvPr>
            <p:ph type="body" idx="1"/>
          </p:nvPr>
        </p:nvSpPr>
        <p:spPr>
          <a:noFill/>
        </p:spPr>
        <p:txBody>
          <a:bodyPr/>
          <a:lstStyle/>
          <a:p>
            <a:r>
              <a:rPr lang="cy-GB" altLang="en-US" dirty="0">
                <a:latin typeface="Arial" panose="020B0604020202020204" pitchFamily="34" charset="0"/>
              </a:rPr>
              <a:t>Thema 1 – cyflwyniad generig
Thema 2 – Pwnc penodol (yn bennaf)
Thema 3 – Pwnc Penodol + Sgiliau Academaidd</a:t>
            </a:r>
          </a:p>
          <a:p>
            <a:endParaRPr lang="cy-GB" altLang="en-US" dirty="0">
              <a:latin typeface="Arial" panose="020B0604020202020204" pitchFamily="34" charset="0"/>
            </a:endParaRPr>
          </a:p>
          <a:p>
            <a:r>
              <a:rPr lang="cy-GB" altLang="en-US" dirty="0" err="1">
                <a:latin typeface="Arial" panose="020B0604020202020204" pitchFamily="34" charset="0"/>
              </a:rPr>
              <a:t>Theme</a:t>
            </a:r>
            <a:r>
              <a:rPr lang="cy-GB" altLang="en-US" dirty="0">
                <a:latin typeface="Arial" panose="020B0604020202020204" pitchFamily="34" charset="0"/>
              </a:rPr>
              <a:t> 1 – </a:t>
            </a:r>
            <a:r>
              <a:rPr lang="cy-GB" altLang="en-US" dirty="0" err="1">
                <a:latin typeface="Arial" panose="020B0604020202020204" pitchFamily="34" charset="0"/>
              </a:rPr>
              <a:t>generic</a:t>
            </a:r>
            <a:r>
              <a:rPr lang="cy-GB" altLang="en-US" dirty="0">
                <a:latin typeface="Arial" panose="020B0604020202020204" pitchFamily="34" charset="0"/>
              </a:rPr>
              <a:t> </a:t>
            </a:r>
            <a:r>
              <a:rPr lang="cy-GB" altLang="en-US" dirty="0" err="1">
                <a:latin typeface="Arial" panose="020B0604020202020204" pitchFamily="34" charset="0"/>
              </a:rPr>
              <a:t>introduction</a:t>
            </a:r>
            <a:endParaRPr lang="cy-GB" altLang="en-US" dirty="0">
              <a:latin typeface="Arial" panose="020B0604020202020204" pitchFamily="34" charset="0"/>
            </a:endParaRPr>
          </a:p>
          <a:p>
            <a:r>
              <a:rPr lang="cy-GB" altLang="en-US" dirty="0" err="1">
                <a:latin typeface="Arial" panose="020B0604020202020204" pitchFamily="34" charset="0"/>
              </a:rPr>
              <a:t>Theme</a:t>
            </a:r>
            <a:r>
              <a:rPr lang="cy-GB" altLang="en-US" dirty="0">
                <a:latin typeface="Arial" panose="020B0604020202020204" pitchFamily="34" charset="0"/>
              </a:rPr>
              <a:t> 2 – </a:t>
            </a:r>
            <a:r>
              <a:rPr lang="cy-GB" altLang="en-US" dirty="0" err="1">
                <a:latin typeface="Arial" panose="020B0604020202020204" pitchFamily="34" charset="0"/>
              </a:rPr>
              <a:t>Subject</a:t>
            </a:r>
            <a:r>
              <a:rPr lang="cy-GB" altLang="en-US" dirty="0">
                <a:latin typeface="Arial" panose="020B0604020202020204" pitchFamily="34" charset="0"/>
              </a:rPr>
              <a:t> </a:t>
            </a:r>
            <a:r>
              <a:rPr lang="cy-GB" altLang="en-US" dirty="0" err="1">
                <a:latin typeface="Arial" panose="020B0604020202020204" pitchFamily="34" charset="0"/>
              </a:rPr>
              <a:t>specific</a:t>
            </a:r>
            <a:r>
              <a:rPr lang="cy-GB" altLang="en-US" dirty="0">
                <a:latin typeface="Arial" panose="020B0604020202020204" pitchFamily="34" charset="0"/>
              </a:rPr>
              <a:t> (</a:t>
            </a:r>
            <a:r>
              <a:rPr lang="cy-GB" altLang="en-US" dirty="0" err="1">
                <a:latin typeface="Arial" panose="020B0604020202020204" pitchFamily="34" charset="0"/>
              </a:rPr>
              <a:t>mostly</a:t>
            </a:r>
            <a:r>
              <a:rPr lang="cy-GB" altLang="en-US" dirty="0">
                <a:latin typeface="Arial" panose="020B0604020202020204" pitchFamily="34" charset="0"/>
              </a:rPr>
              <a:t>)</a:t>
            </a:r>
          </a:p>
          <a:p>
            <a:r>
              <a:rPr lang="cy-GB" altLang="en-US" dirty="0" err="1">
                <a:latin typeface="Arial" panose="020B0604020202020204" pitchFamily="34" charset="0"/>
              </a:rPr>
              <a:t>Theme</a:t>
            </a:r>
            <a:r>
              <a:rPr lang="cy-GB" altLang="en-US" dirty="0">
                <a:latin typeface="Arial" panose="020B0604020202020204" pitchFamily="34" charset="0"/>
              </a:rPr>
              <a:t> 3 – </a:t>
            </a:r>
            <a:r>
              <a:rPr lang="cy-GB" altLang="en-US" dirty="0" err="1">
                <a:latin typeface="Arial" panose="020B0604020202020204" pitchFamily="34" charset="0"/>
              </a:rPr>
              <a:t>Subject</a:t>
            </a:r>
            <a:r>
              <a:rPr lang="cy-GB" altLang="en-US" dirty="0">
                <a:latin typeface="Arial" panose="020B0604020202020204" pitchFamily="34" charset="0"/>
              </a:rPr>
              <a:t> </a:t>
            </a:r>
            <a:r>
              <a:rPr lang="cy-GB" altLang="en-US" dirty="0" err="1">
                <a:latin typeface="Arial" panose="020B0604020202020204" pitchFamily="34" charset="0"/>
              </a:rPr>
              <a:t>specific</a:t>
            </a:r>
            <a:r>
              <a:rPr lang="cy-GB" altLang="en-US" dirty="0">
                <a:latin typeface="Arial" panose="020B0604020202020204" pitchFamily="34" charset="0"/>
              </a:rPr>
              <a:t> + </a:t>
            </a:r>
            <a:r>
              <a:rPr lang="cy-GB" altLang="en-US" dirty="0" err="1">
                <a:latin typeface="Arial" panose="020B0604020202020204" pitchFamily="34" charset="0"/>
              </a:rPr>
              <a:t>Academic</a:t>
            </a:r>
            <a:r>
              <a:rPr lang="cy-GB" altLang="en-US" dirty="0">
                <a:latin typeface="Arial" panose="020B0604020202020204" pitchFamily="34" charset="0"/>
              </a:rPr>
              <a:t> </a:t>
            </a:r>
            <a:r>
              <a:rPr lang="cy-GB" altLang="en-US" dirty="0" err="1">
                <a:latin typeface="Arial" panose="020B0604020202020204" pitchFamily="34" charset="0"/>
              </a:rPr>
              <a:t>Skills</a:t>
            </a:r>
            <a:endParaRPr lang="cy-GB" altLang="en-US" dirty="0">
              <a:latin typeface="Arial" panose="020B0604020202020204" pitchFamily="34" charset="0"/>
            </a:endParaRPr>
          </a:p>
          <a:p>
            <a:endParaRPr lang="cy-GB" altLang="en-US" dirty="0">
              <a:latin typeface="Arial" panose="020B0604020202020204" pitchFamily="34" charset="0"/>
            </a:endParaRPr>
          </a:p>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23136E5E-3B69-B4C2-1801-63A44523C497}"/>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8</a:t>
            </a:fld>
            <a:endParaRPr lang="en-GB" altLang="en-US" dirty="0">
              <a:solidFill>
                <a:srgbClr val="000000"/>
              </a:solidFill>
            </a:endParaRPr>
          </a:p>
        </p:txBody>
      </p:sp>
    </p:spTree>
    <p:extLst>
      <p:ext uri="{BB962C8B-B14F-4D97-AF65-F5344CB8AC3E}">
        <p14:creationId xmlns:p14="http://schemas.microsoft.com/office/powerpoint/2010/main" val="24912059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5F3C0F-DB8C-FE13-9233-30030A9DC523}"/>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2DCC61CA-7257-8DDF-A75D-83C611C29A7D}"/>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86366E11-48AB-48A4-83AF-298B7B2B9BF0}"/>
              </a:ext>
            </a:extLst>
          </p:cNvPr>
          <p:cNvSpPr>
            <a:spLocks noGrp="1"/>
          </p:cNvSpPr>
          <p:nvPr>
            <p:ph type="body" idx="1"/>
          </p:nvPr>
        </p:nvSpPr>
        <p:spPr>
          <a:noFill/>
        </p:spPr>
        <p:txBody>
          <a:bodyPr/>
          <a:lstStyle/>
          <a:p>
            <a:r>
              <a:rPr lang="cy-GB" altLang="en-US" dirty="0">
                <a:latin typeface="Arial" panose="020B0604020202020204" pitchFamily="34" charset="0"/>
              </a:rPr>
              <a:t>Thema 4 – Sgiliau academaidd
Thema 5 – Pwnc penodol + Academaidd
Thema 6 – Pwnc Penodol + Academaidd</a:t>
            </a:r>
          </a:p>
          <a:p>
            <a:endParaRPr lang="cy-GB" altLang="en-US" dirty="0">
              <a:latin typeface="Arial" panose="020B0604020202020204" pitchFamily="34" charset="0"/>
            </a:endParaRPr>
          </a:p>
          <a:p>
            <a:r>
              <a:rPr lang="cy-GB" altLang="en-US" dirty="0" err="1">
                <a:latin typeface="Arial" panose="020B0604020202020204" pitchFamily="34" charset="0"/>
              </a:rPr>
              <a:t>Theme</a:t>
            </a:r>
            <a:r>
              <a:rPr lang="cy-GB" altLang="en-US" dirty="0">
                <a:latin typeface="Arial" panose="020B0604020202020204" pitchFamily="34" charset="0"/>
              </a:rPr>
              <a:t> 4 – </a:t>
            </a:r>
            <a:r>
              <a:rPr lang="cy-GB" altLang="en-US" dirty="0" err="1">
                <a:latin typeface="Arial" panose="020B0604020202020204" pitchFamily="34" charset="0"/>
              </a:rPr>
              <a:t>Academic</a:t>
            </a:r>
            <a:r>
              <a:rPr lang="cy-GB" altLang="en-US" dirty="0">
                <a:latin typeface="Arial" panose="020B0604020202020204" pitchFamily="34" charset="0"/>
              </a:rPr>
              <a:t> </a:t>
            </a:r>
            <a:r>
              <a:rPr lang="cy-GB" altLang="en-US" dirty="0" err="1">
                <a:latin typeface="Arial" panose="020B0604020202020204" pitchFamily="34" charset="0"/>
              </a:rPr>
              <a:t>skills</a:t>
            </a:r>
            <a:endParaRPr lang="cy-GB" altLang="en-US" dirty="0">
              <a:latin typeface="Arial" panose="020B0604020202020204" pitchFamily="34" charset="0"/>
            </a:endParaRPr>
          </a:p>
          <a:p>
            <a:r>
              <a:rPr lang="cy-GB" altLang="en-US" dirty="0" err="1">
                <a:latin typeface="Arial" panose="020B0604020202020204" pitchFamily="34" charset="0"/>
              </a:rPr>
              <a:t>Theme</a:t>
            </a:r>
            <a:r>
              <a:rPr lang="cy-GB" altLang="en-US" dirty="0">
                <a:latin typeface="Arial" panose="020B0604020202020204" pitchFamily="34" charset="0"/>
              </a:rPr>
              <a:t> 5 – </a:t>
            </a:r>
            <a:r>
              <a:rPr lang="cy-GB" altLang="en-US" dirty="0" err="1">
                <a:latin typeface="Arial" panose="020B0604020202020204" pitchFamily="34" charset="0"/>
              </a:rPr>
              <a:t>Subject</a:t>
            </a:r>
            <a:r>
              <a:rPr lang="cy-GB" altLang="en-US" dirty="0">
                <a:latin typeface="Arial" panose="020B0604020202020204" pitchFamily="34" charset="0"/>
              </a:rPr>
              <a:t> </a:t>
            </a:r>
            <a:r>
              <a:rPr lang="cy-GB" altLang="en-US" dirty="0" err="1">
                <a:latin typeface="Arial" panose="020B0604020202020204" pitchFamily="34" charset="0"/>
              </a:rPr>
              <a:t>specific</a:t>
            </a:r>
            <a:r>
              <a:rPr lang="cy-GB" altLang="en-US" dirty="0">
                <a:latin typeface="Arial" panose="020B0604020202020204" pitchFamily="34" charset="0"/>
              </a:rPr>
              <a:t> + </a:t>
            </a:r>
            <a:r>
              <a:rPr lang="cy-GB" altLang="en-US" dirty="0" err="1">
                <a:latin typeface="Arial" panose="020B0604020202020204" pitchFamily="34" charset="0"/>
              </a:rPr>
              <a:t>Academic</a:t>
            </a:r>
            <a:endParaRPr lang="cy-GB" altLang="en-US" dirty="0">
              <a:latin typeface="Arial" panose="020B0604020202020204" pitchFamily="34" charset="0"/>
            </a:endParaRPr>
          </a:p>
          <a:p>
            <a:r>
              <a:rPr lang="cy-GB" altLang="en-US" dirty="0" err="1">
                <a:latin typeface="Arial" panose="020B0604020202020204" pitchFamily="34" charset="0"/>
              </a:rPr>
              <a:t>Theme</a:t>
            </a:r>
            <a:r>
              <a:rPr lang="cy-GB" altLang="en-US" dirty="0">
                <a:latin typeface="Arial" panose="020B0604020202020204" pitchFamily="34" charset="0"/>
              </a:rPr>
              <a:t> 6 – </a:t>
            </a:r>
            <a:r>
              <a:rPr lang="cy-GB" altLang="en-US" dirty="0" err="1">
                <a:latin typeface="Arial" panose="020B0604020202020204" pitchFamily="34" charset="0"/>
              </a:rPr>
              <a:t>Subject</a:t>
            </a:r>
            <a:r>
              <a:rPr lang="cy-GB" altLang="en-US" dirty="0">
                <a:latin typeface="Arial" panose="020B0604020202020204" pitchFamily="34" charset="0"/>
              </a:rPr>
              <a:t> </a:t>
            </a:r>
            <a:r>
              <a:rPr lang="cy-GB" altLang="en-US" dirty="0" err="1">
                <a:latin typeface="Arial" panose="020B0604020202020204" pitchFamily="34" charset="0"/>
              </a:rPr>
              <a:t>Specific</a:t>
            </a:r>
            <a:r>
              <a:rPr lang="cy-GB" altLang="en-US" dirty="0">
                <a:latin typeface="Arial" panose="020B0604020202020204" pitchFamily="34" charset="0"/>
              </a:rPr>
              <a:t> + </a:t>
            </a:r>
            <a:r>
              <a:rPr lang="cy-GB" altLang="en-US" dirty="0" err="1">
                <a:latin typeface="Arial" panose="020B0604020202020204" pitchFamily="34" charset="0"/>
              </a:rPr>
              <a:t>Academic</a:t>
            </a:r>
            <a:endParaRPr lang="cy-GB" altLang="en-US" dirty="0">
              <a:latin typeface="Arial" panose="020B0604020202020204" pitchFamily="34" charset="0"/>
            </a:endParaRPr>
          </a:p>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0B1BBF56-E120-4830-0B7F-33E28CAD1171}"/>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9</a:t>
            </a:fld>
            <a:endParaRPr lang="en-GB" altLang="en-US" dirty="0">
              <a:solidFill>
                <a:srgbClr val="000000"/>
              </a:solidFill>
            </a:endParaRPr>
          </a:p>
        </p:txBody>
      </p:sp>
    </p:spTree>
    <p:extLst>
      <p:ext uri="{BB962C8B-B14F-4D97-AF65-F5344CB8AC3E}">
        <p14:creationId xmlns:p14="http://schemas.microsoft.com/office/powerpoint/2010/main" val="11508587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D8B7E4-5D99-749D-46EF-541FA03A8231}"/>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3C14BCB9-7C3D-89F5-8534-E24F9F75DFD2}"/>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EB1CAB58-151C-EEF9-F3F0-9AF612A28BEC}"/>
              </a:ext>
            </a:extLst>
          </p:cNvPr>
          <p:cNvSpPr>
            <a:spLocks noGrp="1"/>
          </p:cNvSpPr>
          <p:nvPr>
            <p:ph type="body" idx="1"/>
          </p:nvPr>
        </p:nvSpPr>
        <p:spPr>
          <a:noFill/>
        </p:spPr>
        <p:txBody>
          <a:bodyPr/>
          <a:lstStyle/>
          <a:p>
            <a:r>
              <a:rPr lang="cy-GB" altLang="en-US" dirty="0">
                <a:latin typeface="Arial" panose="020B0604020202020204" pitchFamily="34" charset="0"/>
              </a:rPr>
              <a:t>Thema 7 – pwnc penodol + cyflogadwyedd
Thema 8 – Cyflogadwyedd</a:t>
            </a:r>
          </a:p>
          <a:p>
            <a:endParaRPr lang="cy-GB" altLang="en-US" dirty="0">
              <a:latin typeface="Arial" panose="020B0604020202020204" pitchFamily="34" charset="0"/>
            </a:endParaRPr>
          </a:p>
          <a:p>
            <a:r>
              <a:rPr lang="cy-GB" altLang="en-US" dirty="0" err="1">
                <a:latin typeface="Arial" panose="020B0604020202020204" pitchFamily="34" charset="0"/>
              </a:rPr>
              <a:t>Theme</a:t>
            </a:r>
            <a:r>
              <a:rPr lang="cy-GB" altLang="en-US" dirty="0">
                <a:latin typeface="Arial" panose="020B0604020202020204" pitchFamily="34" charset="0"/>
              </a:rPr>
              <a:t> 7 – </a:t>
            </a:r>
            <a:r>
              <a:rPr lang="cy-GB" altLang="en-US" dirty="0" err="1">
                <a:latin typeface="Arial" panose="020B0604020202020204" pitchFamily="34" charset="0"/>
              </a:rPr>
              <a:t>subject</a:t>
            </a:r>
            <a:r>
              <a:rPr lang="cy-GB" altLang="en-US" dirty="0">
                <a:latin typeface="Arial" panose="020B0604020202020204" pitchFamily="34" charset="0"/>
              </a:rPr>
              <a:t> </a:t>
            </a:r>
            <a:r>
              <a:rPr lang="cy-GB" altLang="en-US" dirty="0" err="1">
                <a:latin typeface="Arial" panose="020B0604020202020204" pitchFamily="34" charset="0"/>
              </a:rPr>
              <a:t>specific</a:t>
            </a:r>
            <a:r>
              <a:rPr lang="cy-GB" altLang="en-US" dirty="0">
                <a:latin typeface="Arial" panose="020B0604020202020204" pitchFamily="34" charset="0"/>
              </a:rPr>
              <a:t> + </a:t>
            </a:r>
            <a:r>
              <a:rPr lang="cy-GB" altLang="en-US" dirty="0" err="1">
                <a:latin typeface="Arial" panose="020B0604020202020204" pitchFamily="34" charset="0"/>
              </a:rPr>
              <a:t>employability</a:t>
            </a:r>
            <a:endParaRPr lang="cy-GB" altLang="en-US" dirty="0">
              <a:latin typeface="Arial" panose="020B0604020202020204" pitchFamily="34" charset="0"/>
            </a:endParaRPr>
          </a:p>
          <a:p>
            <a:r>
              <a:rPr lang="cy-GB" altLang="en-US" dirty="0" err="1">
                <a:latin typeface="Arial" panose="020B0604020202020204" pitchFamily="34" charset="0"/>
              </a:rPr>
              <a:t>Theme</a:t>
            </a:r>
            <a:r>
              <a:rPr lang="cy-GB" altLang="en-US" dirty="0">
                <a:latin typeface="Arial" panose="020B0604020202020204" pitchFamily="34" charset="0"/>
              </a:rPr>
              <a:t> 8 - </a:t>
            </a:r>
            <a:r>
              <a:rPr lang="cy-GB" altLang="en-US" dirty="0" err="1">
                <a:latin typeface="Arial" panose="020B0604020202020204" pitchFamily="34" charset="0"/>
              </a:rPr>
              <a:t>Employability</a:t>
            </a:r>
            <a:endParaRPr lang="cy-GB" altLang="en-US" dirty="0">
              <a:latin typeface="Arial" panose="020B0604020202020204" pitchFamily="34" charset="0"/>
            </a:endParaRPr>
          </a:p>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7C8FF51D-8E30-97F7-7D43-5ECEDFF9DB31}"/>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10</a:t>
            </a:fld>
            <a:endParaRPr lang="en-GB" altLang="en-US" dirty="0">
              <a:solidFill>
                <a:srgbClr val="000000"/>
              </a:solidFill>
            </a:endParaRPr>
          </a:p>
        </p:txBody>
      </p:sp>
    </p:spTree>
    <p:extLst>
      <p:ext uri="{BB962C8B-B14F-4D97-AF65-F5344CB8AC3E}">
        <p14:creationId xmlns:p14="http://schemas.microsoft.com/office/powerpoint/2010/main" val="36228341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0CCBF5-C148-F203-C7FF-88B2D239B16C}"/>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05D7EBEC-BD22-56DA-5792-C56E4F8E9BB6}"/>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B00812A9-1D1B-F16D-26A9-9B1BF6BB7B0D}"/>
              </a:ext>
            </a:extLst>
          </p:cNvPr>
          <p:cNvSpPr>
            <a:spLocks noGrp="1"/>
          </p:cNvSpPr>
          <p:nvPr>
            <p:ph type="body" idx="1"/>
          </p:nvPr>
        </p:nvSpPr>
        <p:spPr>
          <a:noFill/>
        </p:spPr>
        <p:txBody>
          <a:bodyPr/>
          <a:lstStyle/>
          <a:p>
            <a:r>
              <a:rPr lang="cy-GB" altLang="en-US" dirty="0">
                <a:latin typeface="Arial" panose="020B0604020202020204" pitchFamily="34" charset="0"/>
              </a:rPr>
              <a:t>Thema 9 – pwnc penodol + academaidd + cyflogadwyedd
Thema 10 – modiwl generig yn agosach</a:t>
            </a:r>
          </a:p>
          <a:p>
            <a:endParaRPr lang="cy-GB" altLang="en-US" dirty="0">
              <a:latin typeface="Arial" panose="020B0604020202020204" pitchFamily="34" charset="0"/>
            </a:endParaRPr>
          </a:p>
          <a:p>
            <a:r>
              <a:rPr lang="cy-GB" altLang="en-US" dirty="0" err="1">
                <a:latin typeface="Arial" panose="020B0604020202020204" pitchFamily="34" charset="0"/>
              </a:rPr>
              <a:t>Theme</a:t>
            </a:r>
            <a:r>
              <a:rPr lang="cy-GB" altLang="en-US" dirty="0">
                <a:latin typeface="Arial" panose="020B0604020202020204" pitchFamily="34" charset="0"/>
              </a:rPr>
              <a:t> 9 – </a:t>
            </a:r>
            <a:r>
              <a:rPr lang="cy-GB" altLang="en-US" dirty="0" err="1">
                <a:latin typeface="Arial" panose="020B0604020202020204" pitchFamily="34" charset="0"/>
              </a:rPr>
              <a:t>subject</a:t>
            </a:r>
            <a:r>
              <a:rPr lang="cy-GB" altLang="en-US" dirty="0">
                <a:latin typeface="Arial" panose="020B0604020202020204" pitchFamily="34" charset="0"/>
              </a:rPr>
              <a:t> </a:t>
            </a:r>
            <a:r>
              <a:rPr lang="cy-GB" altLang="en-US" dirty="0" err="1">
                <a:latin typeface="Arial" panose="020B0604020202020204" pitchFamily="34" charset="0"/>
              </a:rPr>
              <a:t>specific</a:t>
            </a:r>
            <a:r>
              <a:rPr lang="cy-GB" altLang="en-US" dirty="0">
                <a:latin typeface="Arial" panose="020B0604020202020204" pitchFamily="34" charset="0"/>
              </a:rPr>
              <a:t> + </a:t>
            </a:r>
            <a:r>
              <a:rPr lang="cy-GB" altLang="en-US" dirty="0" err="1">
                <a:latin typeface="Arial" panose="020B0604020202020204" pitchFamily="34" charset="0"/>
              </a:rPr>
              <a:t>academic</a:t>
            </a:r>
            <a:r>
              <a:rPr lang="cy-GB" altLang="en-US" dirty="0">
                <a:latin typeface="Arial" panose="020B0604020202020204" pitchFamily="34" charset="0"/>
              </a:rPr>
              <a:t> + </a:t>
            </a:r>
            <a:r>
              <a:rPr lang="cy-GB" altLang="en-US" dirty="0" err="1">
                <a:latin typeface="Arial" panose="020B0604020202020204" pitchFamily="34" charset="0"/>
              </a:rPr>
              <a:t>employability</a:t>
            </a:r>
            <a:endParaRPr lang="cy-GB" altLang="en-US" dirty="0">
              <a:latin typeface="Arial" panose="020B0604020202020204" pitchFamily="34" charset="0"/>
            </a:endParaRPr>
          </a:p>
          <a:p>
            <a:r>
              <a:rPr lang="cy-GB" altLang="en-US" dirty="0" err="1">
                <a:latin typeface="Arial" panose="020B0604020202020204" pitchFamily="34" charset="0"/>
              </a:rPr>
              <a:t>Theme</a:t>
            </a:r>
            <a:r>
              <a:rPr lang="cy-GB" altLang="en-US" dirty="0">
                <a:latin typeface="Arial" panose="020B0604020202020204" pitchFamily="34" charset="0"/>
              </a:rPr>
              <a:t> 10 – </a:t>
            </a:r>
            <a:r>
              <a:rPr lang="cy-GB" altLang="en-US" dirty="0" err="1">
                <a:latin typeface="Arial" panose="020B0604020202020204" pitchFamily="34" charset="0"/>
              </a:rPr>
              <a:t>generic</a:t>
            </a:r>
            <a:r>
              <a:rPr lang="cy-GB" altLang="en-US" dirty="0">
                <a:latin typeface="Arial" panose="020B0604020202020204" pitchFamily="34" charset="0"/>
              </a:rPr>
              <a:t> </a:t>
            </a:r>
            <a:r>
              <a:rPr lang="cy-GB" altLang="en-US" dirty="0" err="1">
                <a:latin typeface="Arial" panose="020B0604020202020204" pitchFamily="34" charset="0"/>
              </a:rPr>
              <a:t>module</a:t>
            </a:r>
            <a:r>
              <a:rPr lang="cy-GB" altLang="en-US" dirty="0">
                <a:latin typeface="Arial" panose="020B0604020202020204" pitchFamily="34" charset="0"/>
              </a:rPr>
              <a:t> </a:t>
            </a:r>
            <a:r>
              <a:rPr lang="cy-GB" altLang="en-US" dirty="0" err="1">
                <a:latin typeface="Arial" panose="020B0604020202020204" pitchFamily="34" charset="0"/>
              </a:rPr>
              <a:t>closer</a:t>
            </a:r>
            <a:endParaRPr lang="cy-GB" altLang="en-US" dirty="0">
              <a:latin typeface="Arial" panose="020B0604020202020204" pitchFamily="34" charset="0"/>
            </a:endParaRPr>
          </a:p>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31DD85CB-433C-90CD-B9FF-F12B4AF1DFCE}"/>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11</a:t>
            </a:fld>
            <a:endParaRPr lang="en-GB" altLang="en-US" dirty="0">
              <a:solidFill>
                <a:srgbClr val="000000"/>
              </a:solidFill>
            </a:endParaRPr>
          </a:p>
        </p:txBody>
      </p:sp>
    </p:spTree>
    <p:extLst>
      <p:ext uri="{BB962C8B-B14F-4D97-AF65-F5344CB8AC3E}">
        <p14:creationId xmlns:p14="http://schemas.microsoft.com/office/powerpoint/2010/main" val="33430528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041E18-75C1-5828-A723-81B8DFA3DB77}"/>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B9E0B524-C661-F3CA-29A2-842D2D4DD8CB}"/>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37E97E2A-CA39-A50C-4AFB-491DBB258811}"/>
              </a:ext>
            </a:extLst>
          </p:cNvPr>
          <p:cNvSpPr>
            <a:spLocks noGrp="1"/>
          </p:cNvSpPr>
          <p:nvPr>
            <p:ph type="body" idx="1"/>
          </p:nvPr>
        </p:nvSpPr>
        <p:spPr>
          <a:noFill/>
        </p:spPr>
        <p:txBody>
          <a:bodyPr/>
          <a:lstStyle/>
          <a:p>
            <a:r>
              <a:rPr lang="cy-GB" altLang="en-US" dirty="0">
                <a:latin typeface="Arial" panose="020B0604020202020204" pitchFamily="34" charset="0"/>
              </a:rPr>
              <a:t>Rhedeg drwy'r Fanyleb Asesu a'r Meini Prawf Marcio Generig ar gyfer Lefel 4 (</a:t>
            </a:r>
            <a:r>
              <a:rPr lang="cy-GB" altLang="en-US" b="1" dirty="0">
                <a:latin typeface="Arial" panose="020B0604020202020204" pitchFamily="34" charset="0"/>
              </a:rPr>
              <a:t>Taflen</a:t>
            </a:r>
            <a:r>
              <a:rPr lang="cy-GB" altLang="en-US" dirty="0">
                <a:latin typeface="Arial" panose="020B0604020202020204" pitchFamily="34" charset="0"/>
              </a:rPr>
              <a:t>)
Rhowch y daflen Canllawiau Asesu (</a:t>
            </a:r>
            <a:r>
              <a:rPr lang="cy-GB" altLang="en-US" b="1" dirty="0">
                <a:latin typeface="Arial" panose="020B0604020202020204" pitchFamily="34" charset="0"/>
              </a:rPr>
              <a:t>heb ei chwblhau eto</a:t>
            </a:r>
            <a:r>
              <a:rPr lang="cy-GB" altLang="en-US" dirty="0">
                <a:latin typeface="Arial" panose="020B0604020202020204" pitchFamily="34" charset="0"/>
              </a:rPr>
              <a:t>)
Dangos dolenni </a:t>
            </a:r>
            <a:r>
              <a:rPr lang="cy-GB" altLang="en-US" dirty="0" err="1">
                <a:latin typeface="Arial" panose="020B0604020202020204" pitchFamily="34" charset="0"/>
              </a:rPr>
              <a:t>Panopto</a:t>
            </a:r>
            <a:r>
              <a:rPr lang="cy-GB" altLang="en-US" dirty="0">
                <a:latin typeface="Arial" panose="020B0604020202020204" pitchFamily="34" charset="0"/>
              </a:rPr>
              <a:t> i'r Fideos Canllawiau (</a:t>
            </a:r>
            <a:r>
              <a:rPr lang="cy-GB" altLang="en-US" b="1" dirty="0">
                <a:latin typeface="Arial" panose="020B0604020202020204" pitchFamily="34" charset="0"/>
              </a:rPr>
              <a:t>heb eu recordio eto</a:t>
            </a:r>
            <a:r>
              <a:rPr lang="cy-GB" altLang="en-US" dirty="0">
                <a:latin typeface="Arial" panose="020B0604020202020204" pitchFamily="34" charset="0"/>
              </a:rPr>
              <a:t>)
</a:t>
            </a:r>
            <a:r>
              <a:rPr lang="cy-GB" altLang="en-US" b="1" dirty="0">
                <a:latin typeface="Arial" panose="020B0604020202020204" pitchFamily="34" charset="0"/>
              </a:rPr>
              <a:t>Rhowch fersiwn electronig o'r templed PDP i'r myfyrwyr a) dywedwch wrthynt y bydd hyn yn rhan o'u hasesiad (a'u cynllunio datblygiad personol parhaus trwy gydol y tair blynedd)</a:t>
            </a:r>
          </a:p>
          <a:p>
            <a:endParaRPr lang="cy-GB" altLang="en-US" b="1" dirty="0">
              <a:latin typeface="Arial" panose="020B0604020202020204" pitchFamily="34" charset="0"/>
            </a:endParaRPr>
          </a:p>
          <a:p>
            <a:r>
              <a:rPr lang="cy-GB" altLang="en-US" dirty="0" err="1">
                <a:latin typeface="Arial" panose="020B0604020202020204" pitchFamily="34" charset="0"/>
              </a:rPr>
              <a:t>Run</a:t>
            </a:r>
            <a:r>
              <a:rPr lang="cy-GB" altLang="en-US" dirty="0">
                <a:latin typeface="Arial" panose="020B0604020202020204" pitchFamily="34" charset="0"/>
              </a:rPr>
              <a:t> </a:t>
            </a:r>
            <a:r>
              <a:rPr lang="cy-GB" altLang="en-US" dirty="0" err="1">
                <a:latin typeface="Arial" panose="020B0604020202020204" pitchFamily="34" charset="0"/>
              </a:rPr>
              <a:t>through</a:t>
            </a:r>
            <a:r>
              <a:rPr lang="cy-GB" altLang="en-US" dirty="0">
                <a:latin typeface="Arial" panose="020B0604020202020204" pitchFamily="34" charset="0"/>
              </a:rPr>
              <a:t> the </a:t>
            </a:r>
            <a:r>
              <a:rPr lang="cy-GB" altLang="en-US" dirty="0" err="1">
                <a:latin typeface="Arial" panose="020B0604020202020204" pitchFamily="34" charset="0"/>
              </a:rPr>
              <a:t>Assessment</a:t>
            </a:r>
            <a:r>
              <a:rPr lang="cy-GB" altLang="en-US" dirty="0">
                <a:latin typeface="Arial" panose="020B0604020202020204" pitchFamily="34" charset="0"/>
              </a:rPr>
              <a:t> </a:t>
            </a:r>
            <a:r>
              <a:rPr lang="cy-GB" altLang="en-US" dirty="0" err="1">
                <a:latin typeface="Arial" panose="020B0604020202020204" pitchFamily="34" charset="0"/>
              </a:rPr>
              <a:t>Specification</a:t>
            </a:r>
            <a:r>
              <a:rPr lang="cy-GB" altLang="en-US" dirty="0">
                <a:latin typeface="Arial" panose="020B0604020202020204" pitchFamily="34" charset="0"/>
              </a:rPr>
              <a:t> </a:t>
            </a:r>
            <a:r>
              <a:rPr lang="cy-GB" altLang="en-US" dirty="0" err="1">
                <a:latin typeface="Arial" panose="020B0604020202020204" pitchFamily="34" charset="0"/>
              </a:rPr>
              <a:t>and</a:t>
            </a:r>
            <a:r>
              <a:rPr lang="cy-GB" altLang="en-US" dirty="0">
                <a:latin typeface="Arial" panose="020B0604020202020204" pitchFamily="34" charset="0"/>
              </a:rPr>
              <a:t> the </a:t>
            </a:r>
            <a:r>
              <a:rPr lang="cy-GB" altLang="en-US" dirty="0" err="1">
                <a:latin typeface="Arial" panose="020B0604020202020204" pitchFamily="34" charset="0"/>
              </a:rPr>
              <a:t>Generic</a:t>
            </a:r>
            <a:r>
              <a:rPr lang="cy-GB" altLang="en-US" dirty="0">
                <a:latin typeface="Arial" panose="020B0604020202020204" pitchFamily="34" charset="0"/>
              </a:rPr>
              <a:t> </a:t>
            </a:r>
            <a:r>
              <a:rPr lang="cy-GB" altLang="en-US" dirty="0" err="1">
                <a:latin typeface="Arial" panose="020B0604020202020204" pitchFamily="34" charset="0"/>
              </a:rPr>
              <a:t>Marking</a:t>
            </a:r>
            <a:r>
              <a:rPr lang="cy-GB" altLang="en-US" dirty="0">
                <a:latin typeface="Arial" panose="020B0604020202020204" pitchFamily="34" charset="0"/>
              </a:rPr>
              <a:t> Criteria </a:t>
            </a:r>
            <a:r>
              <a:rPr lang="cy-GB" altLang="en-US" dirty="0" err="1">
                <a:latin typeface="Arial" panose="020B0604020202020204" pitchFamily="34" charset="0"/>
              </a:rPr>
              <a:t>for</a:t>
            </a:r>
            <a:r>
              <a:rPr lang="cy-GB" altLang="en-US" dirty="0">
                <a:latin typeface="Arial" panose="020B0604020202020204" pitchFamily="34" charset="0"/>
              </a:rPr>
              <a:t> </a:t>
            </a:r>
            <a:r>
              <a:rPr lang="cy-GB" altLang="en-US" dirty="0" err="1">
                <a:latin typeface="Arial" panose="020B0604020202020204" pitchFamily="34" charset="0"/>
              </a:rPr>
              <a:t>Level</a:t>
            </a:r>
            <a:r>
              <a:rPr lang="cy-GB" altLang="en-US" dirty="0">
                <a:latin typeface="Arial" panose="020B0604020202020204" pitchFamily="34" charset="0"/>
              </a:rPr>
              <a:t> 4 </a:t>
            </a:r>
            <a:r>
              <a:rPr lang="cy-GB" altLang="en-US" b="1" dirty="0">
                <a:latin typeface="Arial" panose="020B0604020202020204" pitchFamily="34" charset="0"/>
              </a:rPr>
              <a:t>(</a:t>
            </a:r>
            <a:r>
              <a:rPr lang="cy-GB" altLang="en-US" b="1" dirty="0" err="1">
                <a:latin typeface="Arial" panose="020B0604020202020204" pitchFamily="34" charset="0"/>
              </a:rPr>
              <a:t>Handout</a:t>
            </a:r>
            <a:r>
              <a:rPr lang="cy-GB" altLang="en-US" b="1" dirty="0">
                <a:latin typeface="Arial" panose="020B0604020202020204" pitchFamily="34" charset="0"/>
              </a:rPr>
              <a:t>)</a:t>
            </a:r>
            <a:endParaRPr lang="cy-GB" altLang="en-US" dirty="0">
              <a:latin typeface="Arial" panose="020B0604020202020204" pitchFamily="34" charset="0"/>
            </a:endParaRPr>
          </a:p>
          <a:p>
            <a:r>
              <a:rPr lang="cy-GB" altLang="en-US" dirty="0" err="1">
                <a:latin typeface="Arial" panose="020B0604020202020204" pitchFamily="34" charset="0"/>
              </a:rPr>
              <a:t>Give</a:t>
            </a:r>
            <a:r>
              <a:rPr lang="cy-GB" altLang="en-US" dirty="0">
                <a:latin typeface="Arial" panose="020B0604020202020204" pitchFamily="34" charset="0"/>
              </a:rPr>
              <a:t> </a:t>
            </a:r>
            <a:r>
              <a:rPr lang="cy-GB" altLang="en-US" dirty="0" err="1">
                <a:latin typeface="Arial" panose="020B0604020202020204" pitchFamily="34" charset="0"/>
              </a:rPr>
              <a:t>out</a:t>
            </a:r>
            <a:r>
              <a:rPr lang="cy-GB" altLang="en-US" dirty="0">
                <a:latin typeface="Arial" panose="020B0604020202020204" pitchFamily="34" charset="0"/>
              </a:rPr>
              <a:t> the </a:t>
            </a:r>
            <a:r>
              <a:rPr lang="cy-GB" altLang="en-US" dirty="0" err="1">
                <a:latin typeface="Arial" panose="020B0604020202020204" pitchFamily="34" charset="0"/>
              </a:rPr>
              <a:t>Assessment</a:t>
            </a:r>
            <a:r>
              <a:rPr lang="cy-GB" altLang="en-US" dirty="0">
                <a:latin typeface="Arial" panose="020B0604020202020204" pitchFamily="34" charset="0"/>
              </a:rPr>
              <a:t> </a:t>
            </a:r>
            <a:r>
              <a:rPr lang="cy-GB" altLang="en-US" dirty="0" err="1">
                <a:latin typeface="Arial" panose="020B0604020202020204" pitchFamily="34" charset="0"/>
              </a:rPr>
              <a:t>Guidance</a:t>
            </a:r>
            <a:r>
              <a:rPr lang="cy-GB" altLang="en-US" dirty="0">
                <a:latin typeface="Arial" panose="020B0604020202020204" pitchFamily="34" charset="0"/>
              </a:rPr>
              <a:t> </a:t>
            </a:r>
            <a:r>
              <a:rPr lang="cy-GB" altLang="en-US" dirty="0" err="1">
                <a:latin typeface="Arial" panose="020B0604020202020204" pitchFamily="34" charset="0"/>
              </a:rPr>
              <a:t>sheet</a:t>
            </a:r>
            <a:r>
              <a:rPr lang="cy-GB" altLang="en-US" dirty="0">
                <a:latin typeface="Arial" panose="020B0604020202020204" pitchFamily="34" charset="0"/>
              </a:rPr>
              <a:t> (</a:t>
            </a:r>
            <a:r>
              <a:rPr lang="cy-GB" altLang="en-US" b="1" dirty="0">
                <a:latin typeface="Arial" panose="020B0604020202020204" pitchFamily="34" charset="0"/>
              </a:rPr>
              <a:t>not </a:t>
            </a:r>
            <a:r>
              <a:rPr lang="cy-GB" altLang="en-US" b="1" dirty="0" err="1">
                <a:latin typeface="Arial" panose="020B0604020202020204" pitchFamily="34" charset="0"/>
              </a:rPr>
              <a:t>yet</a:t>
            </a:r>
            <a:r>
              <a:rPr lang="cy-GB" altLang="en-US" b="1" dirty="0">
                <a:latin typeface="Arial" panose="020B0604020202020204" pitchFamily="34" charset="0"/>
              </a:rPr>
              <a:t> </a:t>
            </a:r>
            <a:r>
              <a:rPr lang="cy-GB" altLang="en-US" b="1" dirty="0" err="1">
                <a:latin typeface="Arial" panose="020B0604020202020204" pitchFamily="34" charset="0"/>
              </a:rPr>
              <a:t>completed</a:t>
            </a:r>
            <a:r>
              <a:rPr lang="cy-GB" altLang="en-US" dirty="0">
                <a:latin typeface="Arial" panose="020B0604020202020204" pitchFamily="34" charset="0"/>
              </a:rPr>
              <a:t>)</a:t>
            </a:r>
          </a:p>
          <a:p>
            <a:r>
              <a:rPr lang="cy-GB" altLang="en-US" dirty="0" err="1">
                <a:latin typeface="Arial" panose="020B0604020202020204" pitchFamily="34" charset="0"/>
              </a:rPr>
              <a:t>Show</a:t>
            </a:r>
            <a:r>
              <a:rPr lang="cy-GB" altLang="en-US" dirty="0">
                <a:latin typeface="Arial" panose="020B0604020202020204" pitchFamily="34" charset="0"/>
              </a:rPr>
              <a:t> the </a:t>
            </a:r>
            <a:r>
              <a:rPr lang="cy-GB" altLang="en-US" dirty="0" err="1">
                <a:latin typeface="Arial" panose="020B0604020202020204" pitchFamily="34" charset="0"/>
              </a:rPr>
              <a:t>Panopto</a:t>
            </a:r>
            <a:r>
              <a:rPr lang="cy-GB" altLang="en-US" dirty="0">
                <a:latin typeface="Arial" panose="020B0604020202020204" pitchFamily="34" charset="0"/>
              </a:rPr>
              <a:t> </a:t>
            </a:r>
            <a:r>
              <a:rPr lang="cy-GB" altLang="en-US" dirty="0" err="1">
                <a:latin typeface="Arial" panose="020B0604020202020204" pitchFamily="34" charset="0"/>
              </a:rPr>
              <a:t>links</a:t>
            </a:r>
            <a:r>
              <a:rPr lang="cy-GB" altLang="en-US" dirty="0">
                <a:latin typeface="Arial" panose="020B0604020202020204" pitchFamily="34" charset="0"/>
              </a:rPr>
              <a:t> to the </a:t>
            </a:r>
            <a:r>
              <a:rPr lang="cy-GB" altLang="en-US" dirty="0" err="1">
                <a:latin typeface="Arial" panose="020B0604020202020204" pitchFamily="34" charset="0"/>
              </a:rPr>
              <a:t>Guidance</a:t>
            </a:r>
            <a:r>
              <a:rPr lang="cy-GB" altLang="en-US" dirty="0">
                <a:latin typeface="Arial" panose="020B0604020202020204" pitchFamily="34" charset="0"/>
              </a:rPr>
              <a:t> </a:t>
            </a:r>
            <a:r>
              <a:rPr lang="cy-GB" altLang="en-US" dirty="0" err="1">
                <a:latin typeface="Arial" panose="020B0604020202020204" pitchFamily="34" charset="0"/>
              </a:rPr>
              <a:t>Videos</a:t>
            </a:r>
            <a:r>
              <a:rPr lang="cy-GB" altLang="en-US" dirty="0">
                <a:latin typeface="Arial" panose="020B0604020202020204" pitchFamily="34" charset="0"/>
              </a:rPr>
              <a:t> (</a:t>
            </a:r>
            <a:r>
              <a:rPr lang="cy-GB" altLang="en-US" b="1" dirty="0">
                <a:latin typeface="Arial" panose="020B0604020202020204" pitchFamily="34" charset="0"/>
              </a:rPr>
              <a:t>not </a:t>
            </a:r>
            <a:r>
              <a:rPr lang="cy-GB" altLang="en-US" b="1" dirty="0" err="1">
                <a:latin typeface="Arial" panose="020B0604020202020204" pitchFamily="34" charset="0"/>
              </a:rPr>
              <a:t>yet</a:t>
            </a:r>
            <a:r>
              <a:rPr lang="cy-GB" altLang="en-US" b="1" dirty="0">
                <a:latin typeface="Arial" panose="020B0604020202020204" pitchFamily="34" charset="0"/>
              </a:rPr>
              <a:t> </a:t>
            </a:r>
            <a:r>
              <a:rPr lang="cy-GB" altLang="en-US" b="1" dirty="0" err="1">
                <a:latin typeface="Arial" panose="020B0604020202020204" pitchFamily="34" charset="0"/>
              </a:rPr>
              <a:t>recorded</a:t>
            </a:r>
            <a:r>
              <a:rPr lang="cy-GB" altLang="en-US" b="1" dirty="0">
                <a:latin typeface="Arial" panose="020B0604020202020204" pitchFamily="34" charset="0"/>
              </a:rPr>
              <a:t>)</a:t>
            </a:r>
          </a:p>
          <a:p>
            <a:r>
              <a:rPr lang="cy-GB" altLang="en-US" b="1" dirty="0" err="1">
                <a:latin typeface="Arial" panose="020B0604020202020204" pitchFamily="34" charset="0"/>
              </a:rPr>
              <a:t>Give</a:t>
            </a:r>
            <a:r>
              <a:rPr lang="cy-GB" altLang="en-US" b="1" dirty="0">
                <a:latin typeface="Arial" panose="020B0604020202020204" pitchFamily="34" charset="0"/>
              </a:rPr>
              <a:t> the </a:t>
            </a:r>
            <a:r>
              <a:rPr lang="cy-GB" altLang="en-US" b="1" dirty="0" err="1">
                <a:latin typeface="Arial" panose="020B0604020202020204" pitchFamily="34" charset="0"/>
              </a:rPr>
              <a:t>students</a:t>
            </a:r>
            <a:r>
              <a:rPr lang="cy-GB" altLang="en-US" b="1" dirty="0">
                <a:latin typeface="Arial" panose="020B0604020202020204" pitchFamily="34" charset="0"/>
              </a:rPr>
              <a:t> </a:t>
            </a:r>
            <a:r>
              <a:rPr lang="cy-GB" altLang="en-US" b="1" dirty="0" err="1">
                <a:latin typeface="Arial" panose="020B0604020202020204" pitchFamily="34" charset="0"/>
              </a:rPr>
              <a:t>an</a:t>
            </a:r>
            <a:r>
              <a:rPr lang="cy-GB" altLang="en-US" b="1" dirty="0">
                <a:latin typeface="Arial" panose="020B0604020202020204" pitchFamily="34" charset="0"/>
              </a:rPr>
              <a:t> </a:t>
            </a:r>
            <a:r>
              <a:rPr lang="cy-GB" altLang="en-US" b="1" dirty="0" err="1">
                <a:latin typeface="Arial" panose="020B0604020202020204" pitchFamily="34" charset="0"/>
              </a:rPr>
              <a:t>electronic</a:t>
            </a:r>
            <a:r>
              <a:rPr lang="cy-GB" altLang="en-US" b="1" dirty="0">
                <a:latin typeface="Arial" panose="020B0604020202020204" pitchFamily="34" charset="0"/>
              </a:rPr>
              <a:t> </a:t>
            </a:r>
            <a:r>
              <a:rPr lang="cy-GB" altLang="en-US" b="1" dirty="0" err="1">
                <a:latin typeface="Arial" panose="020B0604020202020204" pitchFamily="34" charset="0"/>
              </a:rPr>
              <a:t>version</a:t>
            </a:r>
            <a:r>
              <a:rPr lang="cy-GB" altLang="en-US" b="1" dirty="0">
                <a:latin typeface="Arial" panose="020B0604020202020204" pitchFamily="34" charset="0"/>
              </a:rPr>
              <a:t> of the PDP </a:t>
            </a:r>
            <a:r>
              <a:rPr lang="cy-GB" altLang="en-US" b="1" dirty="0" err="1">
                <a:latin typeface="Arial" panose="020B0604020202020204" pitchFamily="34" charset="0"/>
              </a:rPr>
              <a:t>template</a:t>
            </a:r>
            <a:r>
              <a:rPr lang="cy-GB" altLang="en-US" b="1" dirty="0">
                <a:latin typeface="Arial" panose="020B0604020202020204" pitchFamily="34" charset="0"/>
              </a:rPr>
              <a:t> </a:t>
            </a:r>
            <a:r>
              <a:rPr lang="cy-GB" altLang="en-US" b="1" dirty="0" err="1">
                <a:latin typeface="Arial" panose="020B0604020202020204" pitchFamily="34" charset="0"/>
              </a:rPr>
              <a:t>and</a:t>
            </a:r>
            <a:r>
              <a:rPr lang="cy-GB" altLang="en-US" b="1" dirty="0">
                <a:latin typeface="Arial" panose="020B0604020202020204" pitchFamily="34" charset="0"/>
              </a:rPr>
              <a:t> )</a:t>
            </a:r>
            <a:r>
              <a:rPr lang="cy-GB" altLang="en-US" b="1" dirty="0" err="1">
                <a:latin typeface="Arial" panose="020B0604020202020204" pitchFamily="34" charset="0"/>
              </a:rPr>
              <a:t>tell</a:t>
            </a:r>
            <a:r>
              <a:rPr lang="cy-GB" altLang="en-US" b="1" dirty="0">
                <a:latin typeface="Arial" panose="020B0604020202020204" pitchFamily="34" charset="0"/>
              </a:rPr>
              <a:t> </a:t>
            </a:r>
            <a:r>
              <a:rPr lang="cy-GB" altLang="en-US" b="1" dirty="0" err="1">
                <a:latin typeface="Arial" panose="020B0604020202020204" pitchFamily="34" charset="0"/>
              </a:rPr>
              <a:t>them</a:t>
            </a:r>
            <a:r>
              <a:rPr lang="cy-GB" altLang="en-US" b="1" dirty="0">
                <a:latin typeface="Arial" panose="020B0604020202020204" pitchFamily="34" charset="0"/>
              </a:rPr>
              <a:t> </a:t>
            </a:r>
            <a:r>
              <a:rPr lang="cy-GB" altLang="en-US" b="1" dirty="0" err="1">
                <a:latin typeface="Arial" panose="020B0604020202020204" pitchFamily="34" charset="0"/>
              </a:rPr>
              <a:t>that</a:t>
            </a:r>
            <a:r>
              <a:rPr lang="cy-GB" altLang="en-US" b="1" dirty="0">
                <a:latin typeface="Arial" panose="020B0604020202020204" pitchFamily="34" charset="0"/>
              </a:rPr>
              <a:t> </a:t>
            </a:r>
            <a:r>
              <a:rPr lang="cy-GB" altLang="en-US" b="1" dirty="0" err="1">
                <a:latin typeface="Arial" panose="020B0604020202020204" pitchFamily="34" charset="0"/>
              </a:rPr>
              <a:t>this</a:t>
            </a:r>
            <a:r>
              <a:rPr lang="cy-GB" altLang="en-US" b="1" dirty="0">
                <a:latin typeface="Arial" panose="020B0604020202020204" pitchFamily="34" charset="0"/>
              </a:rPr>
              <a:t> </a:t>
            </a:r>
            <a:r>
              <a:rPr lang="cy-GB" altLang="en-US" b="1" dirty="0" err="1">
                <a:latin typeface="Arial" panose="020B0604020202020204" pitchFamily="34" charset="0"/>
              </a:rPr>
              <a:t>will</a:t>
            </a:r>
            <a:r>
              <a:rPr lang="cy-GB" altLang="en-US" b="1" dirty="0">
                <a:latin typeface="Arial" panose="020B0604020202020204" pitchFamily="34" charset="0"/>
              </a:rPr>
              <a:t> </a:t>
            </a:r>
            <a:r>
              <a:rPr lang="cy-GB" altLang="en-US" b="1" dirty="0" err="1">
                <a:latin typeface="Arial" panose="020B0604020202020204" pitchFamily="34" charset="0"/>
              </a:rPr>
              <a:t>form</a:t>
            </a:r>
            <a:r>
              <a:rPr lang="cy-GB" altLang="en-US" b="1" dirty="0">
                <a:latin typeface="Arial" panose="020B0604020202020204" pitchFamily="34" charset="0"/>
              </a:rPr>
              <a:t> </a:t>
            </a:r>
            <a:r>
              <a:rPr lang="cy-GB" altLang="en-US" b="1" dirty="0" err="1">
                <a:latin typeface="Arial" panose="020B0604020202020204" pitchFamily="34" charset="0"/>
              </a:rPr>
              <a:t>part</a:t>
            </a:r>
            <a:r>
              <a:rPr lang="cy-GB" altLang="en-US" b="1" dirty="0">
                <a:latin typeface="Arial" panose="020B0604020202020204" pitchFamily="34" charset="0"/>
              </a:rPr>
              <a:t> of </a:t>
            </a:r>
            <a:r>
              <a:rPr lang="cy-GB" altLang="en-US" b="1" dirty="0" err="1">
                <a:latin typeface="Arial" panose="020B0604020202020204" pitchFamily="34" charset="0"/>
              </a:rPr>
              <a:t>their</a:t>
            </a:r>
            <a:r>
              <a:rPr lang="cy-GB" altLang="en-US" b="1" dirty="0">
                <a:latin typeface="Arial" panose="020B0604020202020204" pitchFamily="34" charset="0"/>
              </a:rPr>
              <a:t> </a:t>
            </a:r>
            <a:r>
              <a:rPr lang="cy-GB" altLang="en-US" b="1" dirty="0" err="1">
                <a:latin typeface="Arial" panose="020B0604020202020204" pitchFamily="34" charset="0"/>
              </a:rPr>
              <a:t>assessment</a:t>
            </a:r>
            <a:r>
              <a:rPr lang="cy-GB" altLang="en-US" b="1" dirty="0">
                <a:latin typeface="Arial" panose="020B0604020202020204" pitchFamily="34" charset="0"/>
              </a:rPr>
              <a:t> (</a:t>
            </a:r>
            <a:r>
              <a:rPr lang="cy-GB" altLang="en-US" b="1" dirty="0" err="1">
                <a:latin typeface="Arial" panose="020B0604020202020204" pitchFamily="34" charset="0"/>
              </a:rPr>
              <a:t>and</a:t>
            </a:r>
            <a:r>
              <a:rPr lang="cy-GB" altLang="en-US" b="1" dirty="0">
                <a:latin typeface="Arial" panose="020B0604020202020204" pitchFamily="34" charset="0"/>
              </a:rPr>
              <a:t> </a:t>
            </a:r>
            <a:r>
              <a:rPr lang="cy-GB" altLang="en-US" b="1" dirty="0" err="1">
                <a:latin typeface="Arial" panose="020B0604020202020204" pitchFamily="34" charset="0"/>
              </a:rPr>
              <a:t>their</a:t>
            </a:r>
            <a:r>
              <a:rPr lang="cy-GB" altLang="en-US" b="1" dirty="0">
                <a:latin typeface="Arial" panose="020B0604020202020204" pitchFamily="34" charset="0"/>
              </a:rPr>
              <a:t> </a:t>
            </a:r>
            <a:r>
              <a:rPr lang="cy-GB" altLang="en-US" b="1" dirty="0" err="1">
                <a:latin typeface="Arial" panose="020B0604020202020204" pitchFamily="34" charset="0"/>
              </a:rPr>
              <a:t>ongoing</a:t>
            </a:r>
            <a:r>
              <a:rPr lang="cy-GB" altLang="en-US" b="1" dirty="0">
                <a:latin typeface="Arial" panose="020B0604020202020204" pitchFamily="34" charset="0"/>
              </a:rPr>
              <a:t> </a:t>
            </a:r>
            <a:r>
              <a:rPr lang="cy-GB" altLang="en-US" b="1" dirty="0" err="1">
                <a:latin typeface="Arial" panose="020B0604020202020204" pitchFamily="34" charset="0"/>
              </a:rPr>
              <a:t>personal</a:t>
            </a:r>
            <a:r>
              <a:rPr lang="cy-GB" altLang="en-US" b="1" dirty="0">
                <a:latin typeface="Arial" panose="020B0604020202020204" pitchFamily="34" charset="0"/>
              </a:rPr>
              <a:t> </a:t>
            </a:r>
            <a:r>
              <a:rPr lang="cy-GB" altLang="en-US" b="1" dirty="0" err="1">
                <a:latin typeface="Arial" panose="020B0604020202020204" pitchFamily="34" charset="0"/>
              </a:rPr>
              <a:t>development</a:t>
            </a:r>
            <a:r>
              <a:rPr lang="cy-GB" altLang="en-US" b="1" dirty="0">
                <a:latin typeface="Arial" panose="020B0604020202020204" pitchFamily="34" charset="0"/>
              </a:rPr>
              <a:t> </a:t>
            </a:r>
            <a:r>
              <a:rPr lang="cy-GB" altLang="en-US" b="1" dirty="0" err="1">
                <a:latin typeface="Arial" panose="020B0604020202020204" pitchFamily="34" charset="0"/>
              </a:rPr>
              <a:t>planning</a:t>
            </a:r>
            <a:r>
              <a:rPr lang="cy-GB" altLang="en-US" b="1" dirty="0">
                <a:latin typeface="Arial" panose="020B0604020202020204" pitchFamily="34" charset="0"/>
              </a:rPr>
              <a:t> </a:t>
            </a:r>
            <a:r>
              <a:rPr lang="cy-GB" altLang="en-US" b="1" dirty="0" err="1">
                <a:latin typeface="Arial" panose="020B0604020202020204" pitchFamily="34" charset="0"/>
              </a:rPr>
              <a:t>throughout</a:t>
            </a:r>
            <a:r>
              <a:rPr lang="cy-GB" altLang="en-US" b="1" dirty="0">
                <a:latin typeface="Arial" panose="020B0604020202020204" pitchFamily="34" charset="0"/>
              </a:rPr>
              <a:t> the </a:t>
            </a:r>
            <a:r>
              <a:rPr lang="cy-GB" altLang="en-US" b="1" dirty="0" err="1">
                <a:latin typeface="Arial" panose="020B0604020202020204" pitchFamily="34" charset="0"/>
              </a:rPr>
              <a:t>three</a:t>
            </a:r>
            <a:r>
              <a:rPr lang="cy-GB" altLang="en-US" b="1" dirty="0">
                <a:latin typeface="Arial" panose="020B0604020202020204" pitchFamily="34" charset="0"/>
              </a:rPr>
              <a:t> </a:t>
            </a:r>
            <a:r>
              <a:rPr lang="cy-GB" altLang="en-US" b="1" dirty="0" err="1">
                <a:latin typeface="Arial" panose="020B0604020202020204" pitchFamily="34" charset="0"/>
              </a:rPr>
              <a:t>years</a:t>
            </a:r>
            <a:r>
              <a:rPr lang="cy-GB" altLang="en-US" b="1" dirty="0">
                <a:latin typeface="Arial" panose="020B0604020202020204" pitchFamily="34" charset="0"/>
              </a:rPr>
              <a:t>)</a:t>
            </a:r>
            <a:endParaRPr lang="cy-GB" altLang="en-US" dirty="0">
              <a:latin typeface="Arial" panose="020B0604020202020204" pitchFamily="34" charset="0"/>
            </a:endParaRPr>
          </a:p>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D5FC20AD-F551-6358-4C1B-64E1B9318EE2}"/>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12</a:t>
            </a:fld>
            <a:endParaRPr lang="en-GB" altLang="en-US" dirty="0">
              <a:solidFill>
                <a:srgbClr val="000000"/>
              </a:solidFill>
            </a:endParaRPr>
          </a:p>
        </p:txBody>
      </p:sp>
    </p:spTree>
    <p:extLst>
      <p:ext uri="{BB962C8B-B14F-4D97-AF65-F5344CB8AC3E}">
        <p14:creationId xmlns:p14="http://schemas.microsoft.com/office/powerpoint/2010/main" val="25865942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D369D1-1581-47CA-CC8B-12EC692EB3D2}"/>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C9DB00CE-1DD2-834D-C69F-C4398CE1250E}"/>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5027A585-347D-F7E4-4C75-45C09F65628E}"/>
              </a:ext>
            </a:extLst>
          </p:cNvPr>
          <p:cNvSpPr>
            <a:spLocks noGrp="1"/>
          </p:cNvSpPr>
          <p:nvPr>
            <p:ph type="body" idx="1"/>
          </p:nvPr>
        </p:nvSpPr>
        <p:spPr>
          <a:noFill/>
        </p:spPr>
        <p:txBody>
          <a:bodyPr/>
          <a:lstStyle/>
          <a:p>
            <a:r>
              <a:rPr lang="cy-GB" altLang="en-US" dirty="0">
                <a:latin typeface="Arial" panose="020B0604020202020204" pitchFamily="34" charset="0"/>
              </a:rPr>
              <a:t>Mae angen i ni wneud yn siŵr bod myfyrwyr yn gyfforddus â'r syniad o bortffolio.</a:t>
            </a:r>
          </a:p>
          <a:p>
            <a:endParaRPr lang="cy-GB" altLang="en-US" dirty="0">
              <a:latin typeface="Arial" panose="020B0604020202020204" pitchFamily="34" charset="0"/>
            </a:endParaRPr>
          </a:p>
          <a:p>
            <a:pPr marL="0" marR="0" lvl="0" indent="0" algn="l" defTabSz="914400" rtl="0" eaLnBrk="1" fontAlgn="auto" latinLnBrk="0" hangingPunct="1">
              <a:lnSpc>
                <a:spcPct val="100000"/>
              </a:lnSpc>
              <a:spcBef>
                <a:spcPts val="600"/>
              </a:spcBef>
              <a:spcAft>
                <a:spcPts val="600"/>
              </a:spcAft>
              <a:buClrTx/>
              <a:buSzTx/>
              <a:buFont typeface="Arial" panose="020B0604020202020204" pitchFamily="34" charset="0"/>
              <a:buChar char="•"/>
              <a:tabLst/>
              <a:defRPr/>
            </a:pPr>
            <a:r>
              <a:rPr lang="cy-GB" altLang="en-US" dirty="0">
                <a:latin typeface="Arial" panose="020B0604020202020204" pitchFamily="34" charset="0"/>
              </a:rPr>
              <a:t>We </a:t>
            </a:r>
            <a:r>
              <a:rPr lang="cy-GB" altLang="en-US" dirty="0" err="1">
                <a:latin typeface="Arial" panose="020B0604020202020204" pitchFamily="34" charset="0"/>
              </a:rPr>
              <a:t>need</a:t>
            </a:r>
            <a:r>
              <a:rPr lang="cy-GB" altLang="en-US" dirty="0">
                <a:latin typeface="Arial" panose="020B0604020202020204" pitchFamily="34" charset="0"/>
              </a:rPr>
              <a:t> to </a:t>
            </a:r>
            <a:r>
              <a:rPr lang="cy-GB" altLang="en-US" dirty="0" err="1">
                <a:latin typeface="Arial" panose="020B0604020202020204" pitchFamily="34" charset="0"/>
              </a:rPr>
              <a:t>make</a:t>
            </a:r>
            <a:r>
              <a:rPr lang="cy-GB" altLang="en-US" dirty="0">
                <a:latin typeface="Arial" panose="020B0604020202020204" pitchFamily="34" charset="0"/>
              </a:rPr>
              <a:t> </a:t>
            </a:r>
            <a:r>
              <a:rPr lang="cy-GB" altLang="en-US" dirty="0" err="1">
                <a:latin typeface="Arial" panose="020B0604020202020204" pitchFamily="34" charset="0"/>
              </a:rPr>
              <a:t>sure</a:t>
            </a:r>
            <a:r>
              <a:rPr lang="cy-GB" altLang="en-US" dirty="0">
                <a:latin typeface="Arial" panose="020B0604020202020204" pitchFamily="34" charset="0"/>
              </a:rPr>
              <a:t> </a:t>
            </a:r>
            <a:r>
              <a:rPr lang="cy-GB" altLang="en-US" dirty="0" err="1">
                <a:latin typeface="Arial" panose="020B0604020202020204" pitchFamily="34" charset="0"/>
              </a:rPr>
              <a:t>that</a:t>
            </a:r>
            <a:r>
              <a:rPr lang="cy-GB" altLang="en-US" dirty="0">
                <a:latin typeface="Arial" panose="020B0604020202020204" pitchFamily="34" charset="0"/>
              </a:rPr>
              <a:t> </a:t>
            </a:r>
            <a:r>
              <a:rPr lang="cy-GB" altLang="en-US" dirty="0" err="1">
                <a:latin typeface="Arial" panose="020B0604020202020204" pitchFamily="34" charset="0"/>
              </a:rPr>
              <a:t>students</a:t>
            </a:r>
            <a:r>
              <a:rPr lang="cy-GB" altLang="en-US" dirty="0">
                <a:latin typeface="Arial" panose="020B0604020202020204" pitchFamily="34" charset="0"/>
              </a:rPr>
              <a:t> </a:t>
            </a:r>
            <a:r>
              <a:rPr lang="cy-GB" altLang="en-US" dirty="0" err="1">
                <a:latin typeface="Arial" panose="020B0604020202020204" pitchFamily="34" charset="0"/>
              </a:rPr>
              <a:t>are</a:t>
            </a:r>
            <a:r>
              <a:rPr lang="cy-GB" altLang="en-US" dirty="0">
                <a:latin typeface="Arial" panose="020B0604020202020204" pitchFamily="34" charset="0"/>
              </a:rPr>
              <a:t> </a:t>
            </a:r>
            <a:r>
              <a:rPr lang="cy-GB" altLang="en-US" dirty="0" err="1">
                <a:latin typeface="Arial" panose="020B0604020202020204" pitchFamily="34" charset="0"/>
              </a:rPr>
              <a:t>comfortable</a:t>
            </a:r>
            <a:r>
              <a:rPr lang="cy-GB" altLang="en-US" dirty="0">
                <a:latin typeface="Arial" panose="020B0604020202020204" pitchFamily="34" charset="0"/>
              </a:rPr>
              <a:t> with the </a:t>
            </a:r>
            <a:r>
              <a:rPr lang="cy-GB" altLang="en-US" dirty="0" err="1">
                <a:latin typeface="Arial" panose="020B0604020202020204" pitchFamily="34" charset="0"/>
              </a:rPr>
              <a:t>idea</a:t>
            </a:r>
            <a:r>
              <a:rPr lang="cy-GB" altLang="en-US" dirty="0">
                <a:latin typeface="Arial" panose="020B0604020202020204" pitchFamily="34" charset="0"/>
              </a:rPr>
              <a:t> of a </a:t>
            </a:r>
            <a:r>
              <a:rPr lang="cy-GB" altLang="en-US" dirty="0" err="1">
                <a:latin typeface="Arial" panose="020B0604020202020204" pitchFamily="34" charset="0"/>
              </a:rPr>
              <a:t>portfolio</a:t>
            </a:r>
            <a:r>
              <a:rPr lang="cy-GB" altLang="en-US" dirty="0">
                <a:latin typeface="Arial" panose="020B0604020202020204" pitchFamily="34" charset="0"/>
              </a:rPr>
              <a:t>.</a:t>
            </a:r>
          </a:p>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E2D5A0BE-7C58-8282-A5A9-ABBCBD313FA1}"/>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13</a:t>
            </a:fld>
            <a:endParaRPr lang="en-GB" altLang="en-US" dirty="0">
              <a:solidFill>
                <a:srgbClr val="000000"/>
              </a:solidFill>
            </a:endParaRPr>
          </a:p>
        </p:txBody>
      </p:sp>
    </p:spTree>
    <p:extLst>
      <p:ext uri="{BB962C8B-B14F-4D97-AF65-F5344CB8AC3E}">
        <p14:creationId xmlns:p14="http://schemas.microsoft.com/office/powerpoint/2010/main" val="13440028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930748-D1A7-88D5-4A85-F5ED67F7D35A}"/>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A86FAE51-FDD9-FDE1-2D90-6926BE042AEA}"/>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387AE4BD-6ADC-F45D-033F-D78B78FD2770}"/>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C33242EF-D21E-8013-0760-035773D07E8D}"/>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14</a:t>
            </a:fld>
            <a:endParaRPr lang="en-GB" altLang="en-US" dirty="0">
              <a:solidFill>
                <a:srgbClr val="000000"/>
              </a:solidFill>
            </a:endParaRPr>
          </a:p>
        </p:txBody>
      </p:sp>
    </p:spTree>
    <p:extLst>
      <p:ext uri="{BB962C8B-B14F-4D97-AF65-F5344CB8AC3E}">
        <p14:creationId xmlns:p14="http://schemas.microsoft.com/office/powerpoint/2010/main" val="14135948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AD8739-4F3E-D80F-BD81-919244F4AF05}"/>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7EAF48F3-DD5F-17D5-5D15-9D6F209CBBE7}"/>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8B4D4521-4B5E-68F2-4A9E-ED38D0CE5CA2}"/>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D6310D04-7A9F-E885-8180-54AC345ED95D}"/>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15</a:t>
            </a:fld>
            <a:endParaRPr lang="en-GB" altLang="en-US" dirty="0">
              <a:solidFill>
                <a:srgbClr val="000000"/>
              </a:solidFill>
            </a:endParaRPr>
          </a:p>
        </p:txBody>
      </p:sp>
    </p:spTree>
    <p:extLst>
      <p:ext uri="{BB962C8B-B14F-4D97-AF65-F5344CB8AC3E}">
        <p14:creationId xmlns:p14="http://schemas.microsoft.com/office/powerpoint/2010/main" val="25675113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E5E236-BDE4-A915-E73F-7CCBC0DDD56A}"/>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76A7CFFA-8FC0-488A-E266-5B91BC0F3D29}"/>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A77D3A00-E5CF-CA27-C476-AC162D9EC87A}"/>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B63D0519-A4CE-8F68-1EF6-9BCC693D8355}"/>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16</a:t>
            </a:fld>
            <a:endParaRPr lang="en-GB" altLang="en-US" dirty="0">
              <a:solidFill>
                <a:srgbClr val="000000"/>
              </a:solidFill>
            </a:endParaRPr>
          </a:p>
        </p:txBody>
      </p:sp>
    </p:spTree>
    <p:extLst>
      <p:ext uri="{BB962C8B-B14F-4D97-AF65-F5344CB8AC3E}">
        <p14:creationId xmlns:p14="http://schemas.microsoft.com/office/powerpoint/2010/main" val="32407087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E88CCE-E115-09E3-4C46-1EE2AD0C5264}"/>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024D4C28-C00F-D43D-B868-906DBD11D6D6}"/>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B34B312C-4154-87B3-BE5B-81364DBAD8B9}"/>
              </a:ext>
            </a:extLst>
          </p:cNvPr>
          <p:cNvSpPr>
            <a:spLocks noGrp="1"/>
          </p:cNvSpPr>
          <p:nvPr>
            <p:ph type="body" idx="1"/>
          </p:nvPr>
        </p:nvSpPr>
        <p:spPr>
          <a:noFill/>
        </p:spPr>
        <p:txBody>
          <a:bodyPr/>
          <a:lstStyle/>
          <a:p>
            <a:r>
              <a:rPr lang="cy-GB" altLang="en-US" dirty="0">
                <a:latin typeface="Arial" panose="020B0604020202020204" pitchFamily="34" charset="0"/>
              </a:rPr>
              <a:t>Dangoswch y deilsen </a:t>
            </a:r>
            <a:r>
              <a:rPr lang="cy-GB" altLang="en-US" dirty="0" err="1">
                <a:latin typeface="Arial" panose="020B0604020202020204" pitchFamily="34" charset="0"/>
              </a:rPr>
              <a:t>Turnitin</a:t>
            </a:r>
            <a:r>
              <a:rPr lang="cy-GB" altLang="en-US" dirty="0">
                <a:latin typeface="Arial" panose="020B0604020202020204" pitchFamily="34" charset="0"/>
              </a:rPr>
              <a:t> ar </a:t>
            </a:r>
            <a:r>
              <a:rPr lang="cy-GB" altLang="en-US" dirty="0" err="1">
                <a:latin typeface="Arial" panose="020B0604020202020204" pitchFamily="34" charset="0"/>
              </a:rPr>
              <a:t>Moodle</a:t>
            </a:r>
            <a:r>
              <a:rPr lang="cy-GB" altLang="en-US" dirty="0">
                <a:latin typeface="Arial" panose="020B0604020202020204" pitchFamily="34" charset="0"/>
              </a:rPr>
              <a:t> a'u tywys trwy gyflwyno eu gwaith (ailadroddwch yn Thema 10)</a:t>
            </a:r>
          </a:p>
          <a:p>
            <a:endParaRPr lang="cy-GB" altLang="en-US" dirty="0">
              <a:latin typeface="Arial" panose="020B0604020202020204" pitchFamily="34" charset="0"/>
            </a:endParaRPr>
          </a:p>
          <a:p>
            <a:pPr marL="0" marR="0" lvl="0" indent="0" algn="l" defTabSz="914400" rtl="0" eaLnBrk="1" fontAlgn="auto" latinLnBrk="0" hangingPunct="1">
              <a:lnSpc>
                <a:spcPct val="100000"/>
              </a:lnSpc>
              <a:spcBef>
                <a:spcPts val="600"/>
              </a:spcBef>
              <a:spcAft>
                <a:spcPts val="600"/>
              </a:spcAft>
              <a:buClrTx/>
              <a:buSzTx/>
              <a:buFont typeface="Arial" panose="020B0604020202020204" pitchFamily="34" charset="0"/>
              <a:buChar char="•"/>
              <a:tabLst/>
              <a:defRPr/>
            </a:pPr>
            <a:r>
              <a:rPr lang="cy-GB" altLang="en-US" dirty="0" err="1">
                <a:latin typeface="Arial" panose="020B0604020202020204" pitchFamily="34" charset="0"/>
              </a:rPr>
              <a:t>Show</a:t>
            </a:r>
            <a:r>
              <a:rPr lang="cy-GB" altLang="en-US" dirty="0">
                <a:latin typeface="Arial" panose="020B0604020202020204" pitchFamily="34" charset="0"/>
              </a:rPr>
              <a:t> the </a:t>
            </a:r>
            <a:r>
              <a:rPr lang="cy-GB" altLang="en-US" dirty="0" err="1">
                <a:latin typeface="Arial" panose="020B0604020202020204" pitchFamily="34" charset="0"/>
              </a:rPr>
              <a:t>Turnitin</a:t>
            </a:r>
            <a:r>
              <a:rPr lang="cy-GB" altLang="en-US" dirty="0">
                <a:latin typeface="Arial" panose="020B0604020202020204" pitchFamily="34" charset="0"/>
              </a:rPr>
              <a:t> </a:t>
            </a:r>
            <a:r>
              <a:rPr lang="cy-GB" altLang="en-US" dirty="0" err="1">
                <a:latin typeface="Arial" panose="020B0604020202020204" pitchFamily="34" charset="0"/>
              </a:rPr>
              <a:t>Tile</a:t>
            </a:r>
            <a:r>
              <a:rPr lang="cy-GB" altLang="en-US" dirty="0">
                <a:latin typeface="Arial" panose="020B0604020202020204" pitchFamily="34" charset="0"/>
              </a:rPr>
              <a:t> </a:t>
            </a:r>
            <a:r>
              <a:rPr lang="cy-GB" altLang="en-US" dirty="0" err="1">
                <a:latin typeface="Arial" panose="020B0604020202020204" pitchFamily="34" charset="0"/>
              </a:rPr>
              <a:t>on</a:t>
            </a:r>
            <a:r>
              <a:rPr lang="cy-GB" altLang="en-US" dirty="0">
                <a:latin typeface="Arial" panose="020B0604020202020204" pitchFamily="34" charset="0"/>
              </a:rPr>
              <a:t> </a:t>
            </a:r>
            <a:r>
              <a:rPr lang="cy-GB" altLang="en-US" dirty="0" err="1">
                <a:latin typeface="Arial" panose="020B0604020202020204" pitchFamily="34" charset="0"/>
              </a:rPr>
              <a:t>Moodle</a:t>
            </a:r>
            <a:r>
              <a:rPr lang="cy-GB" altLang="en-US" dirty="0">
                <a:latin typeface="Arial" panose="020B0604020202020204" pitchFamily="34" charset="0"/>
              </a:rPr>
              <a:t> </a:t>
            </a:r>
            <a:r>
              <a:rPr lang="cy-GB" altLang="en-US" dirty="0" err="1">
                <a:latin typeface="Arial" panose="020B0604020202020204" pitchFamily="34" charset="0"/>
              </a:rPr>
              <a:t>and</a:t>
            </a:r>
            <a:r>
              <a:rPr lang="cy-GB" altLang="en-US" dirty="0">
                <a:latin typeface="Arial" panose="020B0604020202020204" pitchFamily="34" charset="0"/>
              </a:rPr>
              <a:t> </a:t>
            </a:r>
            <a:r>
              <a:rPr lang="cy-GB" altLang="en-US" dirty="0" err="1">
                <a:latin typeface="Arial" panose="020B0604020202020204" pitchFamily="34" charset="0"/>
              </a:rPr>
              <a:t>walk</a:t>
            </a:r>
            <a:r>
              <a:rPr lang="cy-GB" altLang="en-US" dirty="0">
                <a:latin typeface="Arial" panose="020B0604020202020204" pitchFamily="34" charset="0"/>
              </a:rPr>
              <a:t> </a:t>
            </a:r>
            <a:r>
              <a:rPr lang="cy-GB" altLang="en-US" dirty="0" err="1">
                <a:latin typeface="Arial" panose="020B0604020202020204" pitchFamily="34" charset="0"/>
              </a:rPr>
              <a:t>them</a:t>
            </a:r>
            <a:r>
              <a:rPr lang="cy-GB" altLang="en-US" dirty="0">
                <a:latin typeface="Arial" panose="020B0604020202020204" pitchFamily="34" charset="0"/>
              </a:rPr>
              <a:t> </a:t>
            </a:r>
            <a:r>
              <a:rPr lang="cy-GB" altLang="en-US" dirty="0" err="1">
                <a:latin typeface="Arial" panose="020B0604020202020204" pitchFamily="34" charset="0"/>
              </a:rPr>
              <a:t>through</a:t>
            </a:r>
            <a:r>
              <a:rPr lang="cy-GB" altLang="en-US" dirty="0">
                <a:latin typeface="Arial" panose="020B0604020202020204" pitchFamily="34" charset="0"/>
              </a:rPr>
              <a:t> </a:t>
            </a:r>
            <a:r>
              <a:rPr lang="cy-GB" altLang="en-US" dirty="0" err="1">
                <a:latin typeface="Arial" panose="020B0604020202020204" pitchFamily="34" charset="0"/>
              </a:rPr>
              <a:t>submitting</a:t>
            </a:r>
            <a:r>
              <a:rPr lang="cy-GB" altLang="en-US" dirty="0">
                <a:latin typeface="Arial" panose="020B0604020202020204" pitchFamily="34" charset="0"/>
              </a:rPr>
              <a:t> </a:t>
            </a:r>
            <a:r>
              <a:rPr lang="cy-GB" altLang="en-US" dirty="0" err="1">
                <a:latin typeface="Arial" panose="020B0604020202020204" pitchFamily="34" charset="0"/>
              </a:rPr>
              <a:t>their</a:t>
            </a:r>
            <a:r>
              <a:rPr lang="cy-GB" altLang="en-US" dirty="0">
                <a:latin typeface="Arial" panose="020B0604020202020204" pitchFamily="34" charset="0"/>
              </a:rPr>
              <a:t> </a:t>
            </a:r>
            <a:r>
              <a:rPr lang="cy-GB" altLang="en-US" dirty="0" err="1">
                <a:latin typeface="Arial" panose="020B0604020202020204" pitchFamily="34" charset="0"/>
              </a:rPr>
              <a:t>work</a:t>
            </a:r>
            <a:r>
              <a:rPr lang="cy-GB" altLang="en-US" dirty="0">
                <a:latin typeface="Arial" panose="020B0604020202020204" pitchFamily="34" charset="0"/>
              </a:rPr>
              <a:t> (</a:t>
            </a:r>
            <a:r>
              <a:rPr lang="cy-GB" altLang="en-US" dirty="0" err="1">
                <a:latin typeface="Arial" panose="020B0604020202020204" pitchFamily="34" charset="0"/>
              </a:rPr>
              <a:t>repeat</a:t>
            </a:r>
            <a:r>
              <a:rPr lang="cy-GB" altLang="en-US" dirty="0">
                <a:latin typeface="Arial" panose="020B0604020202020204" pitchFamily="34" charset="0"/>
              </a:rPr>
              <a:t> </a:t>
            </a:r>
            <a:r>
              <a:rPr lang="cy-GB" altLang="en-US" dirty="0" err="1">
                <a:latin typeface="Arial" panose="020B0604020202020204" pitchFamily="34" charset="0"/>
              </a:rPr>
              <a:t>in</a:t>
            </a:r>
            <a:r>
              <a:rPr lang="cy-GB" altLang="en-US" dirty="0">
                <a:latin typeface="Arial" panose="020B0604020202020204" pitchFamily="34" charset="0"/>
              </a:rPr>
              <a:t> </a:t>
            </a:r>
            <a:r>
              <a:rPr lang="cy-GB" altLang="en-US" dirty="0" err="1">
                <a:latin typeface="Arial" panose="020B0604020202020204" pitchFamily="34" charset="0"/>
              </a:rPr>
              <a:t>Theme</a:t>
            </a:r>
            <a:r>
              <a:rPr lang="cy-GB" altLang="en-US" dirty="0">
                <a:latin typeface="Arial" panose="020B0604020202020204" pitchFamily="34" charset="0"/>
              </a:rPr>
              <a:t> 10)</a:t>
            </a:r>
          </a:p>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7B3F3ABD-90E2-735E-E71A-74DD43088862}"/>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17</a:t>
            </a:fld>
            <a:endParaRPr lang="en-GB" altLang="en-US" dirty="0">
              <a:solidFill>
                <a:srgbClr val="000000"/>
              </a:solidFill>
            </a:endParaRPr>
          </a:p>
        </p:txBody>
      </p:sp>
    </p:spTree>
    <p:extLst>
      <p:ext uri="{BB962C8B-B14F-4D97-AF65-F5344CB8AC3E}">
        <p14:creationId xmlns:p14="http://schemas.microsoft.com/office/powerpoint/2010/main" val="1427225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5B2875-CB29-269A-ABFC-504E16D8F520}"/>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300DB089-3E3F-B4A1-1BB7-968FF2157CDE}"/>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5483C5BD-BFF9-B634-565F-F31045AF9C2E}"/>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75D6E12F-D3A2-76B1-FAD0-3AA4CE578C1B}"/>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18</a:t>
            </a:fld>
            <a:endParaRPr lang="en-GB" altLang="en-US" dirty="0">
              <a:solidFill>
                <a:srgbClr val="000000"/>
              </a:solidFill>
            </a:endParaRPr>
          </a:p>
        </p:txBody>
      </p:sp>
    </p:spTree>
    <p:extLst>
      <p:ext uri="{BB962C8B-B14F-4D97-AF65-F5344CB8AC3E}">
        <p14:creationId xmlns:p14="http://schemas.microsoft.com/office/powerpoint/2010/main" val="24918585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E3086B-D311-E7B9-E5E4-E158D23E9588}"/>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22E5A4C1-E0CF-C042-D991-8F3D616BF58F}"/>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25F305C5-A563-51EB-C7F3-34F38636AF74}"/>
              </a:ext>
            </a:extLst>
          </p:cNvPr>
          <p:cNvSpPr>
            <a:spLocks noGrp="1"/>
          </p:cNvSpPr>
          <p:nvPr>
            <p:ph type="body" idx="1"/>
          </p:nvPr>
        </p:nvSpPr>
        <p:spPr>
          <a:noFill/>
        </p:spPr>
        <p:txBody>
          <a:bodyPr/>
          <a:lstStyle/>
          <a:p>
            <a:r>
              <a:rPr lang="cy-GB" altLang="en-US" dirty="0">
                <a:latin typeface="Arial" panose="020B0604020202020204" pitchFamily="34" charset="0"/>
              </a:rPr>
              <a:t>Dangoswch y templed PDP i'r Myfyrwyr ar </a:t>
            </a:r>
            <a:r>
              <a:rPr lang="cy-GB" altLang="en-US" dirty="0" err="1">
                <a:latin typeface="Arial" panose="020B0604020202020204" pitchFamily="34" charset="0"/>
              </a:rPr>
              <a:t>Moodle</a:t>
            </a:r>
            <a:endParaRPr lang="cy-GB" altLang="en-US" dirty="0">
              <a:latin typeface="Arial" panose="020B0604020202020204" pitchFamily="34" charset="0"/>
            </a:endParaRPr>
          </a:p>
          <a:p>
            <a:endParaRPr lang="cy-GB" altLang="en-US" dirty="0">
              <a:latin typeface="Arial" panose="020B0604020202020204" pitchFamily="34" charset="0"/>
            </a:endParaRPr>
          </a:p>
          <a:p>
            <a:pPr marL="0" marR="0" lvl="0" indent="0" algn="l" defTabSz="914400" rtl="0" eaLnBrk="1" fontAlgn="auto" latinLnBrk="0" hangingPunct="1">
              <a:lnSpc>
                <a:spcPct val="100000"/>
              </a:lnSpc>
              <a:spcBef>
                <a:spcPts val="600"/>
              </a:spcBef>
              <a:spcAft>
                <a:spcPts val="600"/>
              </a:spcAft>
              <a:buClrTx/>
              <a:buSzTx/>
              <a:buFont typeface="Arial" panose="020B0604020202020204" pitchFamily="34" charset="0"/>
              <a:buChar char="•"/>
              <a:tabLst/>
              <a:defRPr/>
            </a:pPr>
            <a:r>
              <a:rPr lang="cy-GB" altLang="en-US" dirty="0" err="1">
                <a:latin typeface="Arial" panose="020B0604020202020204" pitchFamily="34" charset="0"/>
              </a:rPr>
              <a:t>Show</a:t>
            </a:r>
            <a:r>
              <a:rPr lang="cy-GB" altLang="en-US" dirty="0">
                <a:latin typeface="Arial" panose="020B0604020202020204" pitchFamily="34" charset="0"/>
              </a:rPr>
              <a:t> the </a:t>
            </a:r>
            <a:r>
              <a:rPr lang="cy-GB" altLang="en-US" dirty="0" err="1">
                <a:latin typeface="Arial" panose="020B0604020202020204" pitchFamily="34" charset="0"/>
              </a:rPr>
              <a:t>Students</a:t>
            </a:r>
            <a:r>
              <a:rPr lang="cy-GB" altLang="en-US" dirty="0">
                <a:latin typeface="Arial" panose="020B0604020202020204" pitchFamily="34" charset="0"/>
              </a:rPr>
              <a:t> the PDP </a:t>
            </a:r>
            <a:r>
              <a:rPr lang="cy-GB" altLang="en-US" dirty="0" err="1">
                <a:latin typeface="Arial" panose="020B0604020202020204" pitchFamily="34" charset="0"/>
              </a:rPr>
              <a:t>template</a:t>
            </a:r>
            <a:r>
              <a:rPr lang="cy-GB" altLang="en-US" dirty="0">
                <a:latin typeface="Arial" panose="020B0604020202020204" pitchFamily="34" charset="0"/>
              </a:rPr>
              <a:t> </a:t>
            </a:r>
            <a:r>
              <a:rPr lang="cy-GB" altLang="en-US" dirty="0" err="1">
                <a:latin typeface="Arial" panose="020B0604020202020204" pitchFamily="34" charset="0"/>
              </a:rPr>
              <a:t>on</a:t>
            </a:r>
            <a:r>
              <a:rPr lang="cy-GB" altLang="en-US" dirty="0">
                <a:latin typeface="Arial" panose="020B0604020202020204" pitchFamily="34" charset="0"/>
              </a:rPr>
              <a:t> </a:t>
            </a:r>
            <a:r>
              <a:rPr lang="cy-GB" altLang="en-US" dirty="0" err="1">
                <a:latin typeface="Arial" panose="020B0604020202020204" pitchFamily="34" charset="0"/>
              </a:rPr>
              <a:t>Moodle</a:t>
            </a:r>
            <a:endParaRPr lang="cy-GB" altLang="en-US" dirty="0">
              <a:latin typeface="Arial" panose="020B0604020202020204" pitchFamily="34" charset="0"/>
            </a:endParaRPr>
          </a:p>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6487279D-165C-5F92-CB1E-D77930761865}"/>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19</a:t>
            </a:fld>
            <a:endParaRPr lang="en-GB" altLang="en-US" dirty="0">
              <a:solidFill>
                <a:srgbClr val="000000"/>
              </a:solidFill>
            </a:endParaRPr>
          </a:p>
        </p:txBody>
      </p:sp>
    </p:spTree>
    <p:extLst>
      <p:ext uri="{BB962C8B-B14F-4D97-AF65-F5344CB8AC3E}">
        <p14:creationId xmlns:p14="http://schemas.microsoft.com/office/powerpoint/2010/main" val="397061853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96855B-0DAB-A870-D20B-39B5F5C89D72}"/>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DCE08C71-F08D-F1EC-7093-F9B776456B66}"/>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149D3631-F06E-7380-1465-E3555A2306F6}"/>
              </a:ext>
            </a:extLst>
          </p:cNvPr>
          <p:cNvSpPr>
            <a:spLocks noGrp="1"/>
          </p:cNvSpPr>
          <p:nvPr>
            <p:ph type="body" idx="1"/>
          </p:nvPr>
        </p:nvSpPr>
        <p:spPr>
          <a:noFill/>
        </p:spPr>
        <p:txBody>
          <a:bodyPr/>
          <a:lstStyle/>
          <a:p>
            <a:pPr>
              <a:buNone/>
            </a:pPr>
            <a:r>
              <a:rPr lang="cy-GB" altLang="en-US" dirty="0">
                <a:latin typeface="Arial" panose="020B0604020202020204" pitchFamily="34" charset="0"/>
              </a:rPr>
              <a:t>Gweithgaredd Trafod
Dylai myfyrwyr rannu eu meddyliau eu hunain ar hyn (h.y. Dim ymchwilio)
Gofynnwch iddynt feddwl am sut a ble maen nhw wedi clywed y gair yn cael ei ddefnyddio.
Gweithgaredd </a:t>
            </a:r>
            <a:r>
              <a:rPr lang="cy-GB" altLang="en-US" dirty="0" err="1">
                <a:latin typeface="Arial" panose="020B0604020202020204" pitchFamily="34" charset="0"/>
              </a:rPr>
              <a:t>Poosible</a:t>
            </a:r>
            <a:r>
              <a:rPr lang="cy-GB" altLang="en-US" dirty="0">
                <a:latin typeface="Arial" panose="020B0604020202020204" pitchFamily="34" charset="0"/>
              </a:rPr>
              <a:t> Vevox - os nad </a:t>
            </a:r>
            <a:r>
              <a:rPr lang="cy-GB" altLang="en-US" dirty="0" err="1">
                <a:latin typeface="Arial" panose="020B0604020202020204" pitchFamily="34" charset="0"/>
              </a:rPr>
              <a:t>Flipchart</a:t>
            </a:r>
            <a:r>
              <a:rPr lang="cy-GB" altLang="en-US" dirty="0">
                <a:latin typeface="Arial" panose="020B0604020202020204" pitchFamily="34" charset="0"/>
              </a:rPr>
              <a:t> neu Post-</a:t>
            </a:r>
            <a:r>
              <a:rPr lang="cy-GB" altLang="en-US" dirty="0" err="1">
                <a:latin typeface="Arial" panose="020B0604020202020204" pitchFamily="34" charset="0"/>
              </a:rPr>
              <a:t>Its</a:t>
            </a:r>
            <a:r>
              <a:rPr lang="cy-GB" altLang="en-US" dirty="0">
                <a:latin typeface="Arial" panose="020B0604020202020204" pitchFamily="34" charset="0"/>
              </a:rPr>
              <a:t> i gasglu meddyliau.</a:t>
            </a:r>
          </a:p>
          <a:p>
            <a:endParaRPr lang="cy-GB" altLang="en-US" dirty="0">
              <a:latin typeface="Arial" panose="020B0604020202020204" pitchFamily="34" charset="0"/>
            </a:endParaRPr>
          </a:p>
          <a:p>
            <a:endParaRPr lang="cy-GB" altLang="en-US" dirty="0">
              <a:latin typeface="Arial" panose="020B0604020202020204" pitchFamily="34" charset="0"/>
            </a:endParaRPr>
          </a:p>
          <a:p>
            <a:pPr>
              <a:buNone/>
            </a:pPr>
            <a:r>
              <a:rPr lang="cy-GB" altLang="en-US" dirty="0" err="1">
                <a:latin typeface="Arial" panose="020B0604020202020204" pitchFamily="34" charset="0"/>
              </a:rPr>
              <a:t>Discussion</a:t>
            </a:r>
            <a:r>
              <a:rPr lang="cy-GB" altLang="en-US" dirty="0">
                <a:latin typeface="Arial" panose="020B0604020202020204" pitchFamily="34" charset="0"/>
              </a:rPr>
              <a:t> </a:t>
            </a:r>
            <a:r>
              <a:rPr lang="cy-GB" altLang="en-US" dirty="0" err="1">
                <a:latin typeface="Arial" panose="020B0604020202020204" pitchFamily="34" charset="0"/>
              </a:rPr>
              <a:t>Activity</a:t>
            </a:r>
            <a:endParaRPr lang="cy-GB" altLang="en-US" dirty="0">
              <a:latin typeface="Arial" panose="020B0604020202020204" pitchFamily="34" charset="0"/>
            </a:endParaRPr>
          </a:p>
          <a:p>
            <a:r>
              <a:rPr lang="cy-GB" altLang="en-US" dirty="0" err="1">
                <a:latin typeface="Arial" panose="020B0604020202020204" pitchFamily="34" charset="0"/>
              </a:rPr>
              <a:t>Students</a:t>
            </a:r>
            <a:r>
              <a:rPr lang="cy-GB" altLang="en-US" dirty="0">
                <a:latin typeface="Arial" panose="020B0604020202020204" pitchFamily="34" charset="0"/>
              </a:rPr>
              <a:t> </a:t>
            </a:r>
            <a:r>
              <a:rPr lang="cy-GB" altLang="en-US" dirty="0" err="1">
                <a:latin typeface="Arial" panose="020B0604020202020204" pitchFamily="34" charset="0"/>
              </a:rPr>
              <a:t>should</a:t>
            </a:r>
            <a:r>
              <a:rPr lang="cy-GB" altLang="en-US" dirty="0">
                <a:latin typeface="Arial" panose="020B0604020202020204" pitchFamily="34" charset="0"/>
              </a:rPr>
              <a:t> </a:t>
            </a:r>
            <a:r>
              <a:rPr lang="cy-GB" altLang="en-US" dirty="0" err="1">
                <a:latin typeface="Arial" panose="020B0604020202020204" pitchFamily="34" charset="0"/>
              </a:rPr>
              <a:t>share</a:t>
            </a:r>
            <a:r>
              <a:rPr lang="cy-GB" altLang="en-US" dirty="0">
                <a:latin typeface="Arial" panose="020B0604020202020204" pitchFamily="34" charset="0"/>
              </a:rPr>
              <a:t> </a:t>
            </a:r>
            <a:r>
              <a:rPr lang="cy-GB" altLang="en-US" dirty="0" err="1">
                <a:latin typeface="Arial" panose="020B0604020202020204" pitchFamily="34" charset="0"/>
              </a:rPr>
              <a:t>their</a:t>
            </a:r>
            <a:r>
              <a:rPr lang="cy-GB" altLang="en-US" dirty="0">
                <a:latin typeface="Arial" panose="020B0604020202020204" pitchFamily="34" charset="0"/>
              </a:rPr>
              <a:t> </a:t>
            </a:r>
            <a:r>
              <a:rPr lang="cy-GB" altLang="en-US" dirty="0" err="1">
                <a:latin typeface="Arial" panose="020B0604020202020204" pitchFamily="34" charset="0"/>
              </a:rPr>
              <a:t>own</a:t>
            </a:r>
            <a:r>
              <a:rPr lang="cy-GB" altLang="en-US" dirty="0">
                <a:latin typeface="Arial" panose="020B0604020202020204" pitchFamily="34" charset="0"/>
              </a:rPr>
              <a:t> </a:t>
            </a:r>
            <a:r>
              <a:rPr lang="cy-GB" altLang="en-US" dirty="0" err="1">
                <a:latin typeface="Arial" panose="020B0604020202020204" pitchFamily="34" charset="0"/>
              </a:rPr>
              <a:t>thoughts</a:t>
            </a:r>
            <a:r>
              <a:rPr lang="cy-GB" altLang="en-US" dirty="0">
                <a:latin typeface="Arial" panose="020B0604020202020204" pitchFamily="34" charset="0"/>
              </a:rPr>
              <a:t> </a:t>
            </a:r>
            <a:r>
              <a:rPr lang="cy-GB" altLang="en-US" dirty="0" err="1">
                <a:latin typeface="Arial" panose="020B0604020202020204" pitchFamily="34" charset="0"/>
              </a:rPr>
              <a:t>on</a:t>
            </a:r>
            <a:r>
              <a:rPr lang="cy-GB" altLang="en-US" dirty="0">
                <a:latin typeface="Arial" panose="020B0604020202020204" pitchFamily="34" charset="0"/>
              </a:rPr>
              <a:t> </a:t>
            </a:r>
            <a:r>
              <a:rPr lang="cy-GB" altLang="en-US" dirty="0" err="1">
                <a:latin typeface="Arial" panose="020B0604020202020204" pitchFamily="34" charset="0"/>
              </a:rPr>
              <a:t>this</a:t>
            </a:r>
            <a:r>
              <a:rPr lang="cy-GB" altLang="en-US" dirty="0">
                <a:latin typeface="Arial" panose="020B0604020202020204" pitchFamily="34" charset="0"/>
              </a:rPr>
              <a:t> (</a:t>
            </a:r>
            <a:r>
              <a:rPr lang="cy-GB" altLang="en-US" dirty="0" err="1">
                <a:latin typeface="Arial" panose="020B0604020202020204" pitchFamily="34" charset="0"/>
              </a:rPr>
              <a:t>i.e</a:t>
            </a:r>
            <a:r>
              <a:rPr lang="cy-GB" altLang="en-US" dirty="0">
                <a:latin typeface="Arial" panose="020B0604020202020204" pitchFamily="34" charset="0"/>
              </a:rPr>
              <a:t>. </a:t>
            </a:r>
            <a:r>
              <a:rPr lang="cy-GB" altLang="en-US" dirty="0" err="1">
                <a:latin typeface="Arial" panose="020B0604020202020204" pitchFamily="34" charset="0"/>
              </a:rPr>
              <a:t>No</a:t>
            </a:r>
            <a:r>
              <a:rPr lang="cy-GB" altLang="en-US" dirty="0">
                <a:latin typeface="Arial" panose="020B0604020202020204" pitchFamily="34" charset="0"/>
              </a:rPr>
              <a:t> </a:t>
            </a:r>
            <a:r>
              <a:rPr lang="cy-GB" altLang="en-US" dirty="0" err="1">
                <a:latin typeface="Arial" panose="020B0604020202020204" pitchFamily="34" charset="0"/>
              </a:rPr>
              <a:t>researching</a:t>
            </a:r>
            <a:r>
              <a:rPr lang="cy-GB" altLang="en-US" dirty="0">
                <a:latin typeface="Arial" panose="020B0604020202020204" pitchFamily="34" charset="0"/>
              </a:rPr>
              <a:t>)</a:t>
            </a:r>
          </a:p>
          <a:p>
            <a:r>
              <a:rPr lang="cy-GB" altLang="en-US" dirty="0" err="1">
                <a:latin typeface="Arial" panose="020B0604020202020204" pitchFamily="34" charset="0"/>
              </a:rPr>
              <a:t>Ask</a:t>
            </a:r>
            <a:r>
              <a:rPr lang="cy-GB" altLang="en-US" dirty="0">
                <a:latin typeface="Arial" panose="020B0604020202020204" pitchFamily="34" charset="0"/>
              </a:rPr>
              <a:t> </a:t>
            </a:r>
            <a:r>
              <a:rPr lang="cy-GB" altLang="en-US" dirty="0" err="1">
                <a:latin typeface="Arial" panose="020B0604020202020204" pitchFamily="34" charset="0"/>
              </a:rPr>
              <a:t>them</a:t>
            </a:r>
            <a:r>
              <a:rPr lang="cy-GB" altLang="en-US" dirty="0">
                <a:latin typeface="Arial" panose="020B0604020202020204" pitchFamily="34" charset="0"/>
              </a:rPr>
              <a:t> to </a:t>
            </a:r>
            <a:r>
              <a:rPr lang="cy-GB" altLang="en-US" dirty="0" err="1">
                <a:latin typeface="Arial" panose="020B0604020202020204" pitchFamily="34" charset="0"/>
              </a:rPr>
              <a:t>think</a:t>
            </a:r>
            <a:r>
              <a:rPr lang="cy-GB" altLang="en-US" dirty="0">
                <a:latin typeface="Arial" panose="020B0604020202020204" pitchFamily="34" charset="0"/>
              </a:rPr>
              <a:t> </a:t>
            </a:r>
            <a:r>
              <a:rPr lang="cy-GB" altLang="en-US" dirty="0" err="1">
                <a:latin typeface="Arial" panose="020B0604020202020204" pitchFamily="34" charset="0"/>
              </a:rPr>
              <a:t>about</a:t>
            </a:r>
            <a:r>
              <a:rPr lang="cy-GB" altLang="en-US" dirty="0">
                <a:latin typeface="Arial" panose="020B0604020202020204" pitchFamily="34" charset="0"/>
              </a:rPr>
              <a:t> </a:t>
            </a:r>
            <a:r>
              <a:rPr lang="cy-GB" altLang="en-US" dirty="0" err="1">
                <a:latin typeface="Arial" panose="020B0604020202020204" pitchFamily="34" charset="0"/>
              </a:rPr>
              <a:t>how</a:t>
            </a:r>
            <a:r>
              <a:rPr lang="cy-GB" altLang="en-US" dirty="0">
                <a:latin typeface="Arial" panose="020B0604020202020204" pitchFamily="34" charset="0"/>
              </a:rPr>
              <a:t> </a:t>
            </a:r>
            <a:r>
              <a:rPr lang="cy-GB" altLang="en-US" dirty="0" err="1">
                <a:latin typeface="Arial" panose="020B0604020202020204" pitchFamily="34" charset="0"/>
              </a:rPr>
              <a:t>and</a:t>
            </a:r>
            <a:r>
              <a:rPr lang="cy-GB" altLang="en-US" dirty="0">
                <a:latin typeface="Arial" panose="020B0604020202020204" pitchFamily="34" charset="0"/>
              </a:rPr>
              <a:t> </a:t>
            </a:r>
            <a:r>
              <a:rPr lang="cy-GB" altLang="en-US" dirty="0" err="1">
                <a:latin typeface="Arial" panose="020B0604020202020204" pitchFamily="34" charset="0"/>
              </a:rPr>
              <a:t>where</a:t>
            </a:r>
            <a:r>
              <a:rPr lang="cy-GB" altLang="en-US" dirty="0">
                <a:latin typeface="Arial" panose="020B0604020202020204" pitchFamily="34" charset="0"/>
              </a:rPr>
              <a:t> </a:t>
            </a:r>
            <a:r>
              <a:rPr lang="cy-GB" altLang="en-US" dirty="0" err="1">
                <a:latin typeface="Arial" panose="020B0604020202020204" pitchFamily="34" charset="0"/>
              </a:rPr>
              <a:t>they</a:t>
            </a:r>
            <a:r>
              <a:rPr lang="cy-GB" altLang="en-US" dirty="0">
                <a:latin typeface="Arial" panose="020B0604020202020204" pitchFamily="34" charset="0"/>
              </a:rPr>
              <a:t> </a:t>
            </a:r>
            <a:r>
              <a:rPr lang="cy-GB" altLang="en-US" dirty="0" err="1">
                <a:latin typeface="Arial" panose="020B0604020202020204" pitchFamily="34" charset="0"/>
              </a:rPr>
              <a:t>have</a:t>
            </a:r>
            <a:r>
              <a:rPr lang="cy-GB" altLang="en-US" dirty="0">
                <a:latin typeface="Arial" panose="020B0604020202020204" pitchFamily="34" charset="0"/>
              </a:rPr>
              <a:t> </a:t>
            </a:r>
            <a:r>
              <a:rPr lang="cy-GB" altLang="en-US" dirty="0" err="1">
                <a:latin typeface="Arial" panose="020B0604020202020204" pitchFamily="34" charset="0"/>
              </a:rPr>
              <a:t>heard</a:t>
            </a:r>
            <a:r>
              <a:rPr lang="cy-GB" altLang="en-US" dirty="0">
                <a:latin typeface="Arial" panose="020B0604020202020204" pitchFamily="34" charset="0"/>
              </a:rPr>
              <a:t> the </a:t>
            </a:r>
            <a:r>
              <a:rPr lang="cy-GB" altLang="en-US" dirty="0" err="1">
                <a:latin typeface="Arial" panose="020B0604020202020204" pitchFamily="34" charset="0"/>
              </a:rPr>
              <a:t>word</a:t>
            </a:r>
            <a:r>
              <a:rPr lang="cy-GB" altLang="en-US" dirty="0">
                <a:latin typeface="Arial" panose="020B0604020202020204" pitchFamily="34" charset="0"/>
              </a:rPr>
              <a:t> </a:t>
            </a:r>
            <a:r>
              <a:rPr lang="cy-GB" altLang="en-US" dirty="0" err="1">
                <a:latin typeface="Arial" panose="020B0604020202020204" pitchFamily="34" charset="0"/>
              </a:rPr>
              <a:t>used</a:t>
            </a:r>
            <a:r>
              <a:rPr lang="cy-GB" altLang="en-US" dirty="0">
                <a:latin typeface="Arial" panose="020B0604020202020204" pitchFamily="34" charset="0"/>
              </a:rPr>
              <a:t>.</a:t>
            </a:r>
          </a:p>
          <a:p>
            <a:r>
              <a:rPr lang="cy-GB" altLang="en-US" dirty="0" err="1">
                <a:latin typeface="Arial" panose="020B0604020202020204" pitchFamily="34" charset="0"/>
              </a:rPr>
              <a:t>Poosible</a:t>
            </a:r>
            <a:r>
              <a:rPr lang="cy-GB" altLang="en-US" dirty="0">
                <a:latin typeface="Arial" panose="020B0604020202020204" pitchFamily="34" charset="0"/>
              </a:rPr>
              <a:t> Vevox </a:t>
            </a:r>
            <a:r>
              <a:rPr lang="cy-GB" altLang="en-US" dirty="0" err="1">
                <a:latin typeface="Arial" panose="020B0604020202020204" pitchFamily="34" charset="0"/>
              </a:rPr>
              <a:t>activity</a:t>
            </a:r>
            <a:r>
              <a:rPr lang="cy-GB" altLang="en-US" dirty="0">
                <a:latin typeface="Arial" panose="020B0604020202020204" pitchFamily="34" charset="0"/>
              </a:rPr>
              <a:t> – </a:t>
            </a:r>
            <a:r>
              <a:rPr lang="cy-GB" altLang="en-US" dirty="0" err="1">
                <a:latin typeface="Arial" panose="020B0604020202020204" pitchFamily="34" charset="0"/>
              </a:rPr>
              <a:t>if</a:t>
            </a:r>
            <a:r>
              <a:rPr lang="cy-GB" altLang="en-US" dirty="0">
                <a:latin typeface="Arial" panose="020B0604020202020204" pitchFamily="34" charset="0"/>
              </a:rPr>
              <a:t> not </a:t>
            </a:r>
            <a:r>
              <a:rPr lang="cy-GB" altLang="en-US" dirty="0" err="1">
                <a:latin typeface="Arial" panose="020B0604020202020204" pitchFamily="34" charset="0"/>
              </a:rPr>
              <a:t>Flipchart</a:t>
            </a:r>
            <a:r>
              <a:rPr lang="cy-GB" altLang="en-US" dirty="0">
                <a:latin typeface="Arial" panose="020B0604020202020204" pitchFamily="34" charset="0"/>
              </a:rPr>
              <a:t> or Post-</a:t>
            </a:r>
            <a:r>
              <a:rPr lang="cy-GB" altLang="en-US" dirty="0" err="1">
                <a:latin typeface="Arial" panose="020B0604020202020204" pitchFamily="34" charset="0"/>
              </a:rPr>
              <a:t>Its</a:t>
            </a:r>
            <a:r>
              <a:rPr lang="cy-GB" altLang="en-US" dirty="0">
                <a:latin typeface="Arial" panose="020B0604020202020204" pitchFamily="34" charset="0"/>
              </a:rPr>
              <a:t> to </a:t>
            </a:r>
            <a:r>
              <a:rPr lang="cy-GB" altLang="en-US" dirty="0" err="1">
                <a:latin typeface="Arial" panose="020B0604020202020204" pitchFamily="34" charset="0"/>
              </a:rPr>
              <a:t>gather</a:t>
            </a:r>
            <a:r>
              <a:rPr lang="cy-GB" altLang="en-US" dirty="0">
                <a:latin typeface="Arial" panose="020B0604020202020204" pitchFamily="34" charset="0"/>
              </a:rPr>
              <a:t> </a:t>
            </a:r>
            <a:r>
              <a:rPr lang="cy-GB" altLang="en-US" dirty="0" err="1">
                <a:latin typeface="Arial" panose="020B0604020202020204" pitchFamily="34" charset="0"/>
              </a:rPr>
              <a:t>thoughts</a:t>
            </a:r>
            <a:r>
              <a:rPr lang="cy-GB" altLang="en-US" dirty="0">
                <a:latin typeface="Arial" panose="020B0604020202020204" pitchFamily="34" charset="0"/>
              </a:rPr>
              <a:t>.</a:t>
            </a:r>
          </a:p>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FF0EDFF1-CD23-CB16-3A99-7D13FA61644B}"/>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20</a:t>
            </a:fld>
            <a:endParaRPr lang="en-GB" altLang="en-US" dirty="0">
              <a:solidFill>
                <a:srgbClr val="000000"/>
              </a:solidFill>
            </a:endParaRPr>
          </a:p>
        </p:txBody>
      </p:sp>
    </p:spTree>
    <p:extLst>
      <p:ext uri="{BB962C8B-B14F-4D97-AF65-F5344CB8AC3E}">
        <p14:creationId xmlns:p14="http://schemas.microsoft.com/office/powerpoint/2010/main" val="186365933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8BE4F8-77D7-6338-B1AD-B8A998A5E72E}"/>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28316EC7-2F14-532B-A2FF-4416B36ADFED}"/>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D8FE79FC-0D24-15DD-F0AD-0A9330181B21}"/>
              </a:ext>
            </a:extLst>
          </p:cNvPr>
          <p:cNvSpPr>
            <a:spLocks noGrp="1"/>
          </p:cNvSpPr>
          <p:nvPr>
            <p:ph type="body" idx="1"/>
          </p:nvPr>
        </p:nvSpPr>
        <p:spPr>
          <a:noFill/>
        </p:spPr>
        <p:txBody>
          <a:bodyPr/>
          <a:lstStyle/>
          <a:p>
            <a:pPr>
              <a:buNone/>
            </a:pPr>
            <a:r>
              <a:rPr lang="cy-GB" altLang="en-US" dirty="0"/>
              <a:t>Gweithgaredd Sgiliau Academaidd
Gofynnwch i'r myfyrwyr chwilio am ddiffiniad o Werthoedd.
Mae gan y gair Eduroam </a:t>
            </a:r>
            <a:r>
              <a:rPr lang="cy-GB" altLang="en-US" dirty="0" err="1"/>
              <a:t>hyperddolen</a:t>
            </a:r>
            <a:r>
              <a:rPr lang="cy-GB" altLang="en-US" dirty="0"/>
              <a:t> i dudalen we y Drindod Dewi Sant ar fewngofnodi i Eduroam – cael pawb i fewngofnodi os nad ydynt eisoes.
Gofynnwch iddyn nhw ysgrifennu'r diffiniad ar Post-</a:t>
            </a:r>
            <a:r>
              <a:rPr lang="cy-GB" altLang="en-US" dirty="0" err="1"/>
              <a:t>In</a:t>
            </a:r>
            <a:r>
              <a:rPr lang="cy-GB" altLang="en-US" dirty="0"/>
              <a:t> a chynnwys y ffynhonnell a'u gludo ar ddalen wal/siart troi
Cydnabod y diffiniadau ond canolbwyntio ar y ffynonellau maen nhw wedi'u defnyddio</a:t>
            </a:r>
            <a:endParaRPr lang="cy-GB" altLang="en-US" dirty="0">
              <a:latin typeface="Arial" panose="020B0604020202020204" pitchFamily="34" charset="0"/>
            </a:endParaRPr>
          </a:p>
          <a:p>
            <a:endParaRPr lang="cy-GB" altLang="en-US" dirty="0">
              <a:latin typeface="Arial" panose="020B0604020202020204" pitchFamily="34" charset="0"/>
            </a:endParaRPr>
          </a:p>
          <a:p>
            <a:pPr>
              <a:buNone/>
            </a:pPr>
            <a:r>
              <a:rPr lang="cy-GB" altLang="en-US" dirty="0" err="1"/>
              <a:t>Academic</a:t>
            </a:r>
            <a:r>
              <a:rPr lang="cy-GB" altLang="en-US" dirty="0"/>
              <a:t> </a:t>
            </a:r>
            <a:r>
              <a:rPr lang="cy-GB" altLang="en-US" dirty="0" err="1"/>
              <a:t>Skills</a:t>
            </a:r>
            <a:r>
              <a:rPr lang="cy-GB" altLang="en-US" dirty="0">
                <a:latin typeface="Arial" panose="020B0604020202020204" pitchFamily="34" charset="0"/>
              </a:rPr>
              <a:t> </a:t>
            </a:r>
            <a:r>
              <a:rPr lang="cy-GB" altLang="en-US" dirty="0" err="1">
                <a:latin typeface="Arial" panose="020B0604020202020204" pitchFamily="34" charset="0"/>
              </a:rPr>
              <a:t>Activity</a:t>
            </a:r>
            <a:endParaRPr lang="cy-GB" altLang="en-US" dirty="0">
              <a:latin typeface="Arial" panose="020B0604020202020204" pitchFamily="34" charset="0"/>
            </a:endParaRPr>
          </a:p>
          <a:p>
            <a:r>
              <a:rPr lang="cy-GB" altLang="en-US" dirty="0" err="1">
                <a:latin typeface="Arial" panose="020B0604020202020204" pitchFamily="34" charset="0"/>
              </a:rPr>
              <a:t>Ask</a:t>
            </a:r>
            <a:r>
              <a:rPr lang="cy-GB" altLang="en-US" dirty="0">
                <a:latin typeface="Arial" panose="020B0604020202020204" pitchFamily="34" charset="0"/>
              </a:rPr>
              <a:t> the </a:t>
            </a:r>
            <a:r>
              <a:rPr lang="cy-GB" altLang="en-US" dirty="0" err="1">
                <a:latin typeface="Arial" panose="020B0604020202020204" pitchFamily="34" charset="0"/>
              </a:rPr>
              <a:t>students</a:t>
            </a:r>
            <a:r>
              <a:rPr lang="cy-GB" altLang="en-US" dirty="0">
                <a:latin typeface="Arial" panose="020B0604020202020204" pitchFamily="34" charset="0"/>
              </a:rPr>
              <a:t> to </a:t>
            </a:r>
            <a:r>
              <a:rPr lang="cy-GB" altLang="en-US" dirty="0" err="1">
                <a:latin typeface="Arial" panose="020B0604020202020204" pitchFamily="34" charset="0"/>
              </a:rPr>
              <a:t>search</a:t>
            </a:r>
            <a:r>
              <a:rPr lang="cy-GB" altLang="en-US" dirty="0">
                <a:latin typeface="Arial" panose="020B0604020202020204" pitchFamily="34" charset="0"/>
              </a:rPr>
              <a:t> </a:t>
            </a:r>
            <a:r>
              <a:rPr lang="cy-GB" altLang="en-US" dirty="0" err="1">
                <a:latin typeface="Arial" panose="020B0604020202020204" pitchFamily="34" charset="0"/>
              </a:rPr>
              <a:t>for</a:t>
            </a:r>
            <a:r>
              <a:rPr lang="cy-GB" altLang="en-US" dirty="0">
                <a:latin typeface="Arial" panose="020B0604020202020204" pitchFamily="34" charset="0"/>
              </a:rPr>
              <a:t> a </a:t>
            </a:r>
            <a:r>
              <a:rPr lang="cy-GB" altLang="en-US" dirty="0" err="1">
                <a:latin typeface="Arial" panose="020B0604020202020204" pitchFamily="34" charset="0"/>
              </a:rPr>
              <a:t>definition</a:t>
            </a:r>
            <a:r>
              <a:rPr lang="cy-GB" altLang="en-US" dirty="0">
                <a:latin typeface="Arial" panose="020B0604020202020204" pitchFamily="34" charset="0"/>
              </a:rPr>
              <a:t> of </a:t>
            </a:r>
            <a:r>
              <a:rPr lang="cy-GB" altLang="en-US" dirty="0" err="1">
                <a:latin typeface="Arial" panose="020B0604020202020204" pitchFamily="34" charset="0"/>
              </a:rPr>
              <a:t>Values</a:t>
            </a:r>
            <a:r>
              <a:rPr lang="cy-GB" altLang="en-US" dirty="0">
                <a:latin typeface="Arial" panose="020B0604020202020204" pitchFamily="34" charset="0"/>
              </a:rPr>
              <a:t>.</a:t>
            </a:r>
          </a:p>
          <a:p>
            <a:r>
              <a:rPr lang="cy-GB" altLang="en-US" dirty="0">
                <a:latin typeface="Arial" panose="020B0604020202020204" pitchFamily="34" charset="0"/>
              </a:rPr>
              <a:t>The </a:t>
            </a:r>
            <a:r>
              <a:rPr lang="cy-GB" altLang="en-US" dirty="0" err="1">
                <a:latin typeface="Arial" panose="020B0604020202020204" pitchFamily="34" charset="0"/>
              </a:rPr>
              <a:t>word</a:t>
            </a:r>
            <a:r>
              <a:rPr lang="cy-GB" altLang="en-US" dirty="0">
                <a:latin typeface="Arial" panose="020B0604020202020204" pitchFamily="34" charset="0"/>
              </a:rPr>
              <a:t> Eduroam </a:t>
            </a:r>
            <a:r>
              <a:rPr lang="cy-GB" altLang="en-US" dirty="0" err="1">
                <a:latin typeface="Arial" panose="020B0604020202020204" pitchFamily="34" charset="0"/>
              </a:rPr>
              <a:t>has</a:t>
            </a:r>
            <a:r>
              <a:rPr lang="cy-GB" altLang="en-US" dirty="0">
                <a:latin typeface="Arial" panose="020B0604020202020204" pitchFamily="34" charset="0"/>
              </a:rPr>
              <a:t> a </a:t>
            </a:r>
            <a:r>
              <a:rPr lang="cy-GB" altLang="en-US" dirty="0" err="1">
                <a:latin typeface="Arial" panose="020B0604020202020204" pitchFamily="34" charset="0"/>
              </a:rPr>
              <a:t>hyperlink</a:t>
            </a:r>
            <a:r>
              <a:rPr lang="cy-GB" altLang="en-US" dirty="0">
                <a:latin typeface="Arial" panose="020B0604020202020204" pitchFamily="34" charset="0"/>
              </a:rPr>
              <a:t> to the UWSTD </a:t>
            </a:r>
            <a:r>
              <a:rPr lang="cy-GB" altLang="en-US" dirty="0" err="1">
                <a:latin typeface="Arial" panose="020B0604020202020204" pitchFamily="34" charset="0"/>
              </a:rPr>
              <a:t>webpage</a:t>
            </a:r>
            <a:r>
              <a:rPr lang="cy-GB" altLang="en-US" dirty="0">
                <a:latin typeface="Arial" panose="020B0604020202020204" pitchFamily="34" charset="0"/>
              </a:rPr>
              <a:t> </a:t>
            </a:r>
            <a:r>
              <a:rPr lang="cy-GB" altLang="en-US" dirty="0" err="1">
                <a:latin typeface="Arial" panose="020B0604020202020204" pitchFamily="34" charset="0"/>
              </a:rPr>
              <a:t>on</a:t>
            </a:r>
            <a:r>
              <a:rPr lang="cy-GB" altLang="en-US" dirty="0">
                <a:latin typeface="Arial" panose="020B0604020202020204" pitchFamily="34" charset="0"/>
              </a:rPr>
              <a:t> </a:t>
            </a:r>
            <a:r>
              <a:rPr lang="cy-GB" altLang="en-US" dirty="0" err="1">
                <a:latin typeface="Arial" panose="020B0604020202020204" pitchFamily="34" charset="0"/>
              </a:rPr>
              <a:t>logging</a:t>
            </a:r>
            <a:r>
              <a:rPr lang="cy-GB" altLang="en-US" dirty="0">
                <a:latin typeface="Arial" panose="020B0604020202020204" pitchFamily="34" charset="0"/>
              </a:rPr>
              <a:t> </a:t>
            </a:r>
            <a:r>
              <a:rPr lang="cy-GB" altLang="en-US" dirty="0" err="1">
                <a:latin typeface="Arial" panose="020B0604020202020204" pitchFamily="34" charset="0"/>
              </a:rPr>
              <a:t>in</a:t>
            </a:r>
            <a:r>
              <a:rPr lang="cy-GB" altLang="en-US" dirty="0">
                <a:latin typeface="Arial" panose="020B0604020202020204" pitchFamily="34" charset="0"/>
              </a:rPr>
              <a:t> to Eduroam – </a:t>
            </a:r>
            <a:r>
              <a:rPr lang="cy-GB" altLang="en-US" dirty="0" err="1">
                <a:latin typeface="Arial" panose="020B0604020202020204" pitchFamily="34" charset="0"/>
              </a:rPr>
              <a:t>get</a:t>
            </a:r>
            <a:r>
              <a:rPr lang="cy-GB" altLang="en-US" dirty="0">
                <a:latin typeface="Arial" panose="020B0604020202020204" pitchFamily="34" charset="0"/>
              </a:rPr>
              <a:t> </a:t>
            </a:r>
            <a:r>
              <a:rPr lang="cy-GB" altLang="en-US" dirty="0" err="1">
                <a:latin typeface="Arial" panose="020B0604020202020204" pitchFamily="34" charset="0"/>
              </a:rPr>
              <a:t>everyone</a:t>
            </a:r>
            <a:r>
              <a:rPr lang="cy-GB" altLang="en-US" dirty="0">
                <a:latin typeface="Arial" panose="020B0604020202020204" pitchFamily="34" charset="0"/>
              </a:rPr>
              <a:t> to log-</a:t>
            </a:r>
            <a:r>
              <a:rPr lang="cy-GB" altLang="en-US" dirty="0" err="1">
                <a:latin typeface="Arial" panose="020B0604020202020204" pitchFamily="34" charset="0"/>
              </a:rPr>
              <a:t>in</a:t>
            </a:r>
            <a:r>
              <a:rPr lang="cy-GB" altLang="en-US" dirty="0">
                <a:latin typeface="Arial" panose="020B0604020202020204" pitchFamily="34" charset="0"/>
              </a:rPr>
              <a:t> </a:t>
            </a:r>
            <a:r>
              <a:rPr lang="cy-GB" altLang="en-US" dirty="0" err="1">
                <a:latin typeface="Arial" panose="020B0604020202020204" pitchFamily="34" charset="0"/>
              </a:rPr>
              <a:t>if</a:t>
            </a:r>
            <a:r>
              <a:rPr lang="cy-GB" altLang="en-US" dirty="0">
                <a:latin typeface="Arial" panose="020B0604020202020204" pitchFamily="34" charset="0"/>
              </a:rPr>
              <a:t> </a:t>
            </a:r>
            <a:r>
              <a:rPr lang="cy-GB" altLang="en-US" dirty="0" err="1">
                <a:latin typeface="Arial" panose="020B0604020202020204" pitchFamily="34" charset="0"/>
              </a:rPr>
              <a:t>they</a:t>
            </a:r>
            <a:r>
              <a:rPr lang="cy-GB" altLang="en-US" dirty="0">
                <a:latin typeface="Arial" panose="020B0604020202020204" pitchFamily="34" charset="0"/>
              </a:rPr>
              <a:t> </a:t>
            </a:r>
            <a:r>
              <a:rPr lang="cy-GB" altLang="en-US" dirty="0" err="1">
                <a:latin typeface="Arial" panose="020B0604020202020204" pitchFamily="34" charset="0"/>
              </a:rPr>
              <a:t>are</a:t>
            </a:r>
            <a:r>
              <a:rPr lang="cy-GB" altLang="en-US" dirty="0">
                <a:latin typeface="Arial" panose="020B0604020202020204" pitchFamily="34" charset="0"/>
              </a:rPr>
              <a:t> not </a:t>
            </a:r>
            <a:r>
              <a:rPr lang="cy-GB" altLang="en-US" dirty="0" err="1">
                <a:latin typeface="Arial" panose="020B0604020202020204" pitchFamily="34" charset="0"/>
              </a:rPr>
              <a:t>already</a:t>
            </a:r>
            <a:r>
              <a:rPr lang="cy-GB" altLang="en-US" dirty="0">
                <a:latin typeface="Arial" panose="020B0604020202020204" pitchFamily="34" charset="0"/>
              </a:rPr>
              <a:t>.</a:t>
            </a:r>
          </a:p>
          <a:p>
            <a:r>
              <a:rPr lang="cy-GB" altLang="en-US" dirty="0" err="1">
                <a:latin typeface="Arial" panose="020B0604020202020204" pitchFamily="34" charset="0"/>
              </a:rPr>
              <a:t>Ask</a:t>
            </a:r>
            <a:r>
              <a:rPr lang="cy-GB" altLang="en-US" dirty="0">
                <a:latin typeface="Arial" panose="020B0604020202020204" pitchFamily="34" charset="0"/>
              </a:rPr>
              <a:t> </a:t>
            </a:r>
            <a:r>
              <a:rPr lang="cy-GB" altLang="en-US" dirty="0" err="1">
                <a:latin typeface="Arial" panose="020B0604020202020204" pitchFamily="34" charset="0"/>
              </a:rPr>
              <a:t>them</a:t>
            </a:r>
            <a:r>
              <a:rPr lang="cy-GB" altLang="en-US" dirty="0">
                <a:latin typeface="Arial" panose="020B0604020202020204" pitchFamily="34" charset="0"/>
              </a:rPr>
              <a:t> to </a:t>
            </a:r>
            <a:r>
              <a:rPr lang="cy-GB" altLang="en-US" dirty="0" err="1">
                <a:latin typeface="Arial" panose="020B0604020202020204" pitchFamily="34" charset="0"/>
              </a:rPr>
              <a:t>write</a:t>
            </a:r>
            <a:r>
              <a:rPr lang="cy-GB" altLang="en-US" dirty="0">
                <a:latin typeface="Arial" panose="020B0604020202020204" pitchFamily="34" charset="0"/>
              </a:rPr>
              <a:t> the </a:t>
            </a:r>
            <a:r>
              <a:rPr lang="cy-GB" altLang="en-US" dirty="0" err="1">
                <a:latin typeface="Arial" panose="020B0604020202020204" pitchFamily="34" charset="0"/>
              </a:rPr>
              <a:t>definition</a:t>
            </a:r>
            <a:r>
              <a:rPr lang="cy-GB" altLang="en-US" dirty="0">
                <a:latin typeface="Arial" panose="020B0604020202020204" pitchFamily="34" charset="0"/>
              </a:rPr>
              <a:t> </a:t>
            </a:r>
            <a:r>
              <a:rPr lang="cy-GB" altLang="en-US" dirty="0" err="1">
                <a:latin typeface="Arial" panose="020B0604020202020204" pitchFamily="34" charset="0"/>
              </a:rPr>
              <a:t>on</a:t>
            </a:r>
            <a:r>
              <a:rPr lang="cy-GB" altLang="en-US" dirty="0">
                <a:latin typeface="Arial" panose="020B0604020202020204" pitchFamily="34" charset="0"/>
              </a:rPr>
              <a:t> a Post-</a:t>
            </a:r>
            <a:r>
              <a:rPr lang="cy-GB" altLang="en-US" dirty="0" err="1">
                <a:latin typeface="Arial" panose="020B0604020202020204" pitchFamily="34" charset="0"/>
              </a:rPr>
              <a:t>In</a:t>
            </a:r>
            <a:r>
              <a:rPr lang="cy-GB" altLang="en-US" dirty="0">
                <a:latin typeface="Arial" panose="020B0604020202020204" pitchFamily="34" charset="0"/>
              </a:rPr>
              <a:t> </a:t>
            </a:r>
            <a:r>
              <a:rPr lang="cy-GB" altLang="en-US" dirty="0" err="1">
                <a:latin typeface="Arial" panose="020B0604020202020204" pitchFamily="34" charset="0"/>
              </a:rPr>
              <a:t>and</a:t>
            </a:r>
            <a:r>
              <a:rPr lang="cy-GB" altLang="en-US" dirty="0">
                <a:latin typeface="Arial" panose="020B0604020202020204" pitchFamily="34" charset="0"/>
              </a:rPr>
              <a:t> </a:t>
            </a:r>
            <a:r>
              <a:rPr lang="cy-GB" altLang="en-US" dirty="0" err="1">
                <a:latin typeface="Arial" panose="020B0604020202020204" pitchFamily="34" charset="0"/>
              </a:rPr>
              <a:t>include</a:t>
            </a:r>
            <a:r>
              <a:rPr lang="cy-GB" altLang="en-US" dirty="0">
                <a:latin typeface="Arial" panose="020B0604020202020204" pitchFamily="34" charset="0"/>
              </a:rPr>
              <a:t> </a:t>
            </a:r>
            <a:r>
              <a:rPr lang="cy-GB" altLang="en-US" b="1" dirty="0">
                <a:latin typeface="Arial" panose="020B0604020202020204" pitchFamily="34" charset="0"/>
              </a:rPr>
              <a:t>the </a:t>
            </a:r>
            <a:r>
              <a:rPr lang="cy-GB" altLang="en-US" b="1" dirty="0" err="1">
                <a:latin typeface="Arial" panose="020B0604020202020204" pitchFamily="34" charset="0"/>
              </a:rPr>
              <a:t>source</a:t>
            </a:r>
            <a:r>
              <a:rPr lang="cy-GB" altLang="en-US" b="1" dirty="0">
                <a:latin typeface="Arial" panose="020B0604020202020204" pitchFamily="34" charset="0"/>
              </a:rPr>
              <a:t> </a:t>
            </a:r>
            <a:r>
              <a:rPr lang="cy-GB" altLang="en-US" dirty="0" err="1">
                <a:latin typeface="Arial" panose="020B0604020202020204" pitchFamily="34" charset="0"/>
              </a:rPr>
              <a:t>and</a:t>
            </a:r>
            <a:r>
              <a:rPr lang="cy-GB" altLang="en-US" dirty="0">
                <a:latin typeface="Arial" panose="020B0604020202020204" pitchFamily="34" charset="0"/>
              </a:rPr>
              <a:t> </a:t>
            </a:r>
            <a:r>
              <a:rPr lang="cy-GB" altLang="en-US" dirty="0" err="1">
                <a:latin typeface="Arial" panose="020B0604020202020204" pitchFamily="34" charset="0"/>
              </a:rPr>
              <a:t>stick</a:t>
            </a:r>
            <a:r>
              <a:rPr lang="cy-GB" altLang="en-US" dirty="0">
                <a:latin typeface="Arial" panose="020B0604020202020204" pitchFamily="34" charset="0"/>
              </a:rPr>
              <a:t> </a:t>
            </a:r>
            <a:r>
              <a:rPr lang="cy-GB" altLang="en-US" dirty="0" err="1">
                <a:latin typeface="Arial" panose="020B0604020202020204" pitchFamily="34" charset="0"/>
              </a:rPr>
              <a:t>them</a:t>
            </a:r>
            <a:r>
              <a:rPr lang="cy-GB" altLang="en-US" dirty="0">
                <a:latin typeface="Arial" panose="020B0604020202020204" pitchFamily="34" charset="0"/>
              </a:rPr>
              <a:t> </a:t>
            </a:r>
            <a:r>
              <a:rPr lang="cy-GB" altLang="en-US" dirty="0" err="1">
                <a:latin typeface="Arial" panose="020B0604020202020204" pitchFamily="34" charset="0"/>
              </a:rPr>
              <a:t>on</a:t>
            </a:r>
            <a:r>
              <a:rPr lang="cy-GB" altLang="en-US" dirty="0">
                <a:latin typeface="Arial" panose="020B0604020202020204" pitchFamily="34" charset="0"/>
              </a:rPr>
              <a:t> a wall/</a:t>
            </a:r>
            <a:r>
              <a:rPr lang="cy-GB" altLang="en-US" dirty="0" err="1">
                <a:latin typeface="Arial" panose="020B0604020202020204" pitchFamily="34" charset="0"/>
              </a:rPr>
              <a:t>flipchart</a:t>
            </a:r>
            <a:r>
              <a:rPr lang="cy-GB" altLang="en-US" dirty="0">
                <a:latin typeface="Arial" panose="020B0604020202020204" pitchFamily="34" charset="0"/>
              </a:rPr>
              <a:t> </a:t>
            </a:r>
            <a:r>
              <a:rPr lang="cy-GB" altLang="en-US" dirty="0" err="1">
                <a:latin typeface="Arial" panose="020B0604020202020204" pitchFamily="34" charset="0"/>
              </a:rPr>
              <a:t>sheet</a:t>
            </a:r>
            <a:endParaRPr lang="cy-GB" altLang="en-US" dirty="0">
              <a:latin typeface="Arial" panose="020B0604020202020204" pitchFamily="34" charset="0"/>
            </a:endParaRPr>
          </a:p>
          <a:p>
            <a:r>
              <a:rPr lang="cy-GB" altLang="en-US" dirty="0" err="1">
                <a:latin typeface="Arial" panose="020B0604020202020204" pitchFamily="34" charset="0"/>
              </a:rPr>
              <a:t>Acknowledge</a:t>
            </a:r>
            <a:r>
              <a:rPr lang="cy-GB" altLang="en-US" dirty="0">
                <a:latin typeface="Arial" panose="020B0604020202020204" pitchFamily="34" charset="0"/>
              </a:rPr>
              <a:t> the </a:t>
            </a:r>
            <a:r>
              <a:rPr lang="cy-GB" altLang="en-US" dirty="0" err="1">
                <a:latin typeface="Arial" panose="020B0604020202020204" pitchFamily="34" charset="0"/>
              </a:rPr>
              <a:t>definitions</a:t>
            </a:r>
            <a:r>
              <a:rPr lang="cy-GB" altLang="en-US" dirty="0">
                <a:latin typeface="Arial" panose="020B0604020202020204" pitchFamily="34" charset="0"/>
              </a:rPr>
              <a:t> </a:t>
            </a:r>
            <a:r>
              <a:rPr lang="cy-GB" altLang="en-US" dirty="0" err="1">
                <a:latin typeface="Arial" panose="020B0604020202020204" pitchFamily="34" charset="0"/>
              </a:rPr>
              <a:t>but</a:t>
            </a:r>
            <a:r>
              <a:rPr lang="cy-GB" altLang="en-US" dirty="0">
                <a:latin typeface="Arial" panose="020B0604020202020204" pitchFamily="34" charset="0"/>
              </a:rPr>
              <a:t> </a:t>
            </a:r>
            <a:r>
              <a:rPr lang="cy-GB" altLang="en-US" dirty="0" err="1">
                <a:latin typeface="Arial" panose="020B0604020202020204" pitchFamily="34" charset="0"/>
              </a:rPr>
              <a:t>focus</a:t>
            </a:r>
            <a:r>
              <a:rPr lang="cy-GB" altLang="en-US" dirty="0">
                <a:latin typeface="Arial" panose="020B0604020202020204" pitchFamily="34" charset="0"/>
              </a:rPr>
              <a:t> </a:t>
            </a:r>
            <a:r>
              <a:rPr lang="cy-GB" altLang="en-US" dirty="0" err="1">
                <a:latin typeface="Arial" panose="020B0604020202020204" pitchFamily="34" charset="0"/>
              </a:rPr>
              <a:t>on</a:t>
            </a:r>
            <a:r>
              <a:rPr lang="cy-GB" altLang="en-US" dirty="0">
                <a:latin typeface="Arial" panose="020B0604020202020204" pitchFamily="34" charset="0"/>
              </a:rPr>
              <a:t> the </a:t>
            </a:r>
            <a:r>
              <a:rPr lang="cy-GB" altLang="en-US" dirty="0" err="1">
                <a:latin typeface="Arial" panose="020B0604020202020204" pitchFamily="34" charset="0"/>
              </a:rPr>
              <a:t>sources</a:t>
            </a:r>
            <a:r>
              <a:rPr lang="cy-GB" altLang="en-US" dirty="0">
                <a:latin typeface="Arial" panose="020B0604020202020204" pitchFamily="34" charset="0"/>
              </a:rPr>
              <a:t> </a:t>
            </a:r>
            <a:r>
              <a:rPr lang="cy-GB" altLang="en-US" dirty="0" err="1">
                <a:latin typeface="Arial" panose="020B0604020202020204" pitchFamily="34" charset="0"/>
              </a:rPr>
              <a:t>they</a:t>
            </a:r>
            <a:r>
              <a:rPr lang="cy-GB" altLang="en-US" dirty="0">
                <a:latin typeface="Arial" panose="020B0604020202020204" pitchFamily="34" charset="0"/>
              </a:rPr>
              <a:t> </a:t>
            </a:r>
            <a:r>
              <a:rPr lang="cy-GB" altLang="en-US" dirty="0" err="1">
                <a:latin typeface="Arial" panose="020B0604020202020204" pitchFamily="34" charset="0"/>
              </a:rPr>
              <a:t>have</a:t>
            </a:r>
            <a:r>
              <a:rPr lang="cy-GB" altLang="en-US" dirty="0">
                <a:latin typeface="Arial" panose="020B0604020202020204" pitchFamily="34" charset="0"/>
              </a:rPr>
              <a:t> </a:t>
            </a:r>
            <a:r>
              <a:rPr lang="cy-GB" altLang="en-US" dirty="0" err="1">
                <a:latin typeface="Arial" panose="020B0604020202020204" pitchFamily="34" charset="0"/>
              </a:rPr>
              <a:t>used</a:t>
            </a:r>
            <a:endParaRPr lang="cy-GB" altLang="en-US" dirty="0">
              <a:latin typeface="Arial" panose="020B0604020202020204" pitchFamily="34" charset="0"/>
            </a:endParaRPr>
          </a:p>
          <a:p>
            <a:endParaRPr lang="cy-GB" altLang="en-US" dirty="0">
              <a:latin typeface="Arial" panose="020B0604020202020204" pitchFamily="34" charset="0"/>
            </a:endParaRPr>
          </a:p>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CB6A1BDD-BC77-B17C-4183-DA16902771D8}"/>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21</a:t>
            </a:fld>
            <a:endParaRPr lang="en-GB" altLang="en-US" dirty="0">
              <a:solidFill>
                <a:srgbClr val="000000"/>
              </a:solidFill>
            </a:endParaRPr>
          </a:p>
        </p:txBody>
      </p:sp>
    </p:spTree>
    <p:extLst>
      <p:ext uri="{BB962C8B-B14F-4D97-AF65-F5344CB8AC3E}">
        <p14:creationId xmlns:p14="http://schemas.microsoft.com/office/powerpoint/2010/main" val="337478824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67FDD7-FA25-157F-045F-2FE4D88C6537}"/>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5C3DA572-D0A7-6A0F-0AE0-84B3A7B8B3BF}"/>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0CB2E6CC-AEE5-7248-2F42-923968AEB0A8}"/>
              </a:ext>
            </a:extLst>
          </p:cNvPr>
          <p:cNvSpPr>
            <a:spLocks noGrp="1"/>
          </p:cNvSpPr>
          <p:nvPr>
            <p:ph type="body" idx="1"/>
          </p:nvPr>
        </p:nvSpPr>
        <p:spPr>
          <a:noFill/>
        </p:spPr>
        <p:txBody>
          <a:bodyPr/>
          <a:lstStyle/>
          <a:p>
            <a:pPr>
              <a:buNone/>
            </a:pPr>
            <a:r>
              <a:rPr lang="cy-GB" altLang="en-US" dirty="0">
                <a:latin typeface="Arial" panose="020B0604020202020204" pitchFamily="34" charset="0"/>
              </a:rPr>
              <a:t>Gweithgaredd Sgiliau Academaidd
Pwysleisio pwysigrwydd ffynonellau gwybodaeth derbyniol, academaidd, swyddogol ac ati.
Cliciwch ar yr </a:t>
            </a:r>
            <a:r>
              <a:rPr lang="cy-GB" altLang="en-US" dirty="0" err="1">
                <a:latin typeface="Arial" panose="020B0604020202020204" pitchFamily="34" charset="0"/>
              </a:rPr>
              <a:t>hyperddolen</a:t>
            </a:r>
            <a:r>
              <a:rPr lang="cy-GB" altLang="en-US" dirty="0">
                <a:latin typeface="Arial" panose="020B0604020202020204" pitchFamily="34" charset="0"/>
              </a:rPr>
              <a:t> i dudalen we Academaidd a Sgiliau Gwybodaeth y Drindod Dewi Sant a rhowch daith fer.</a:t>
            </a:r>
          </a:p>
          <a:p>
            <a:endParaRPr lang="cy-GB" altLang="en-US" dirty="0">
              <a:latin typeface="Arial" panose="020B0604020202020204" pitchFamily="34" charset="0"/>
            </a:endParaRPr>
          </a:p>
          <a:p>
            <a:pPr>
              <a:buNone/>
            </a:pPr>
            <a:r>
              <a:rPr lang="cy-GB" altLang="en-US" dirty="0" err="1">
                <a:latin typeface="Arial" panose="020B0604020202020204" pitchFamily="34" charset="0"/>
              </a:rPr>
              <a:t>Academic</a:t>
            </a:r>
            <a:r>
              <a:rPr lang="cy-GB" altLang="en-US" dirty="0">
                <a:latin typeface="Arial" panose="020B0604020202020204" pitchFamily="34" charset="0"/>
              </a:rPr>
              <a:t> </a:t>
            </a:r>
            <a:r>
              <a:rPr lang="cy-GB" altLang="en-US" dirty="0" err="1">
                <a:latin typeface="Arial" panose="020B0604020202020204" pitchFamily="34" charset="0"/>
              </a:rPr>
              <a:t>Skills</a:t>
            </a:r>
            <a:r>
              <a:rPr lang="cy-GB" altLang="en-US" dirty="0">
                <a:latin typeface="Arial" panose="020B0604020202020204" pitchFamily="34" charset="0"/>
              </a:rPr>
              <a:t> </a:t>
            </a:r>
            <a:r>
              <a:rPr lang="cy-GB" altLang="en-US" dirty="0" err="1">
                <a:latin typeface="Arial" panose="020B0604020202020204" pitchFamily="34" charset="0"/>
              </a:rPr>
              <a:t>Activity</a:t>
            </a:r>
            <a:endParaRPr lang="cy-GB" altLang="en-US" dirty="0">
              <a:latin typeface="Arial" panose="020B0604020202020204" pitchFamily="34" charset="0"/>
            </a:endParaRPr>
          </a:p>
          <a:p>
            <a:r>
              <a:rPr lang="cy-GB" altLang="en-US" dirty="0" err="1">
                <a:latin typeface="Arial" panose="020B0604020202020204" pitchFamily="34" charset="0"/>
              </a:rPr>
              <a:t>Emphasise</a:t>
            </a:r>
            <a:r>
              <a:rPr lang="cy-GB" altLang="en-US" dirty="0">
                <a:latin typeface="Arial" panose="020B0604020202020204" pitchFamily="34" charset="0"/>
              </a:rPr>
              <a:t> the </a:t>
            </a:r>
            <a:r>
              <a:rPr lang="cy-GB" altLang="en-US" dirty="0" err="1">
                <a:latin typeface="Arial" panose="020B0604020202020204" pitchFamily="34" charset="0"/>
              </a:rPr>
              <a:t>importance</a:t>
            </a:r>
            <a:r>
              <a:rPr lang="cy-GB" altLang="en-US" dirty="0">
                <a:latin typeface="Arial" panose="020B0604020202020204" pitchFamily="34" charset="0"/>
              </a:rPr>
              <a:t> of </a:t>
            </a:r>
            <a:r>
              <a:rPr lang="cy-GB" altLang="en-US" dirty="0" err="1">
                <a:latin typeface="Arial" panose="020B0604020202020204" pitchFamily="34" charset="0"/>
              </a:rPr>
              <a:t>acceptable</a:t>
            </a:r>
            <a:r>
              <a:rPr lang="cy-GB" altLang="en-US" dirty="0">
                <a:latin typeface="Arial" panose="020B0604020202020204" pitchFamily="34" charset="0"/>
              </a:rPr>
              <a:t> </a:t>
            </a:r>
            <a:r>
              <a:rPr lang="cy-GB" altLang="en-US" dirty="0" err="1">
                <a:latin typeface="Arial" panose="020B0604020202020204" pitchFamily="34" charset="0"/>
              </a:rPr>
              <a:t>sources</a:t>
            </a:r>
            <a:r>
              <a:rPr lang="cy-GB" altLang="en-US" dirty="0">
                <a:latin typeface="Arial" panose="020B0604020202020204" pitchFamily="34" charset="0"/>
              </a:rPr>
              <a:t> of </a:t>
            </a:r>
            <a:r>
              <a:rPr lang="cy-GB" altLang="en-US" dirty="0" err="1">
                <a:latin typeface="Arial" panose="020B0604020202020204" pitchFamily="34" charset="0"/>
              </a:rPr>
              <a:t>information</a:t>
            </a:r>
            <a:r>
              <a:rPr lang="cy-GB" altLang="en-US" dirty="0">
                <a:latin typeface="Arial" panose="020B0604020202020204" pitchFamily="34" charset="0"/>
              </a:rPr>
              <a:t>, </a:t>
            </a:r>
            <a:r>
              <a:rPr lang="cy-GB" altLang="en-US" dirty="0" err="1">
                <a:latin typeface="Arial" panose="020B0604020202020204" pitchFamily="34" charset="0"/>
              </a:rPr>
              <a:t>academic</a:t>
            </a:r>
            <a:r>
              <a:rPr lang="cy-GB" altLang="en-US" dirty="0">
                <a:latin typeface="Arial" panose="020B0604020202020204" pitchFamily="34" charset="0"/>
              </a:rPr>
              <a:t>, </a:t>
            </a:r>
            <a:r>
              <a:rPr lang="cy-GB" altLang="en-US" dirty="0" err="1">
                <a:latin typeface="Arial" panose="020B0604020202020204" pitchFamily="34" charset="0"/>
              </a:rPr>
              <a:t>official</a:t>
            </a:r>
            <a:r>
              <a:rPr lang="cy-GB" altLang="en-US" dirty="0">
                <a:latin typeface="Arial" panose="020B0604020202020204" pitchFamily="34" charset="0"/>
              </a:rPr>
              <a:t> etc.</a:t>
            </a:r>
          </a:p>
          <a:p>
            <a:r>
              <a:rPr lang="cy-GB" altLang="en-US" dirty="0" err="1">
                <a:latin typeface="Arial" panose="020B0604020202020204" pitchFamily="34" charset="0"/>
              </a:rPr>
              <a:t>Click</a:t>
            </a:r>
            <a:r>
              <a:rPr lang="cy-GB" altLang="en-US" dirty="0">
                <a:latin typeface="Arial" panose="020B0604020202020204" pitchFamily="34" charset="0"/>
              </a:rPr>
              <a:t> </a:t>
            </a:r>
            <a:r>
              <a:rPr lang="cy-GB" altLang="en-US" dirty="0" err="1">
                <a:latin typeface="Arial" panose="020B0604020202020204" pitchFamily="34" charset="0"/>
              </a:rPr>
              <a:t>on</a:t>
            </a:r>
            <a:r>
              <a:rPr lang="cy-GB" altLang="en-US" dirty="0">
                <a:latin typeface="Arial" panose="020B0604020202020204" pitchFamily="34" charset="0"/>
              </a:rPr>
              <a:t> the </a:t>
            </a:r>
            <a:r>
              <a:rPr lang="cy-GB" altLang="en-US" dirty="0" err="1">
                <a:latin typeface="Arial" panose="020B0604020202020204" pitchFamily="34" charset="0"/>
              </a:rPr>
              <a:t>hyperlink</a:t>
            </a:r>
            <a:r>
              <a:rPr lang="cy-GB" altLang="en-US" dirty="0">
                <a:latin typeface="Arial" panose="020B0604020202020204" pitchFamily="34" charset="0"/>
              </a:rPr>
              <a:t> to the UWTSD </a:t>
            </a:r>
            <a:r>
              <a:rPr lang="cy-GB" altLang="en-US" dirty="0" err="1">
                <a:latin typeface="Arial" panose="020B0604020202020204" pitchFamily="34" charset="0"/>
              </a:rPr>
              <a:t>Academic</a:t>
            </a:r>
            <a:r>
              <a:rPr lang="cy-GB" altLang="en-US" dirty="0">
                <a:latin typeface="Arial" panose="020B0604020202020204" pitchFamily="34" charset="0"/>
              </a:rPr>
              <a:t> </a:t>
            </a:r>
            <a:r>
              <a:rPr lang="cy-GB" altLang="en-US" dirty="0" err="1">
                <a:latin typeface="Arial" panose="020B0604020202020204" pitchFamily="34" charset="0"/>
              </a:rPr>
              <a:t>and</a:t>
            </a:r>
            <a:r>
              <a:rPr lang="cy-GB" altLang="en-US" dirty="0">
                <a:latin typeface="Arial" panose="020B0604020202020204" pitchFamily="34" charset="0"/>
              </a:rPr>
              <a:t> Infoskills </a:t>
            </a:r>
            <a:r>
              <a:rPr lang="cy-GB" altLang="en-US" dirty="0" err="1">
                <a:latin typeface="Arial" panose="020B0604020202020204" pitchFamily="34" charset="0"/>
              </a:rPr>
              <a:t>webpage</a:t>
            </a:r>
            <a:r>
              <a:rPr lang="cy-GB" altLang="en-US" dirty="0">
                <a:latin typeface="Arial" panose="020B0604020202020204" pitchFamily="34" charset="0"/>
              </a:rPr>
              <a:t> </a:t>
            </a:r>
            <a:r>
              <a:rPr lang="cy-GB" altLang="en-US" dirty="0" err="1">
                <a:latin typeface="Arial" panose="020B0604020202020204" pitchFamily="34" charset="0"/>
              </a:rPr>
              <a:t>and</a:t>
            </a:r>
            <a:r>
              <a:rPr lang="cy-GB" altLang="en-US" dirty="0">
                <a:latin typeface="Arial" panose="020B0604020202020204" pitchFamily="34" charset="0"/>
              </a:rPr>
              <a:t> </a:t>
            </a:r>
            <a:r>
              <a:rPr lang="cy-GB" altLang="en-US" dirty="0" err="1">
                <a:latin typeface="Arial" panose="020B0604020202020204" pitchFamily="34" charset="0"/>
              </a:rPr>
              <a:t>give</a:t>
            </a:r>
            <a:r>
              <a:rPr lang="cy-GB" altLang="en-US" dirty="0">
                <a:latin typeface="Arial" panose="020B0604020202020204" pitchFamily="34" charset="0"/>
              </a:rPr>
              <a:t> a </a:t>
            </a:r>
            <a:r>
              <a:rPr lang="cy-GB" altLang="en-US" dirty="0" err="1">
                <a:latin typeface="Arial" panose="020B0604020202020204" pitchFamily="34" charset="0"/>
              </a:rPr>
              <a:t>short</a:t>
            </a:r>
            <a:r>
              <a:rPr lang="cy-GB" altLang="en-US" dirty="0">
                <a:latin typeface="Arial" panose="020B0604020202020204" pitchFamily="34" charset="0"/>
              </a:rPr>
              <a:t> </a:t>
            </a:r>
            <a:r>
              <a:rPr lang="cy-GB" altLang="en-US" dirty="0" err="1">
                <a:latin typeface="Arial" panose="020B0604020202020204" pitchFamily="34" charset="0"/>
              </a:rPr>
              <a:t>tour</a:t>
            </a:r>
            <a:r>
              <a:rPr lang="cy-GB" altLang="en-US" dirty="0">
                <a:latin typeface="Arial" panose="020B0604020202020204" pitchFamily="34" charset="0"/>
              </a:rPr>
              <a:t>.</a:t>
            </a:r>
          </a:p>
          <a:p>
            <a:endParaRPr lang="cy-GB" altLang="en-US" dirty="0">
              <a:latin typeface="Arial" panose="020B0604020202020204" pitchFamily="34" charset="0"/>
            </a:endParaRPr>
          </a:p>
          <a:p>
            <a:endParaRPr lang="cy-GB" altLang="en-US" dirty="0">
              <a:latin typeface="Arial" panose="020B0604020202020204" pitchFamily="34" charset="0"/>
            </a:endParaRPr>
          </a:p>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8A76B40E-32A8-6BD1-C426-75A58FD58770}"/>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22</a:t>
            </a:fld>
            <a:endParaRPr lang="en-GB" altLang="en-US" dirty="0">
              <a:solidFill>
                <a:srgbClr val="000000"/>
              </a:solidFill>
            </a:endParaRPr>
          </a:p>
        </p:txBody>
      </p:sp>
    </p:spTree>
    <p:extLst>
      <p:ext uri="{BB962C8B-B14F-4D97-AF65-F5344CB8AC3E}">
        <p14:creationId xmlns:p14="http://schemas.microsoft.com/office/powerpoint/2010/main" val="99703350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897C34-0B77-B4AF-E242-AB7C40DE79D1}"/>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21E4F8F4-793D-B9DB-17DA-DB361D217DC6}"/>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54ABE1D7-5EA4-F1A9-2B0F-58EBBD65A51D}"/>
              </a:ext>
            </a:extLst>
          </p:cNvPr>
          <p:cNvSpPr>
            <a:spLocks noGrp="1"/>
          </p:cNvSpPr>
          <p:nvPr>
            <p:ph type="body" idx="1"/>
          </p:nvPr>
        </p:nvSpPr>
        <p:spPr>
          <a:noFill/>
        </p:spPr>
        <p:txBody>
          <a:bodyPr/>
          <a:lstStyle/>
          <a:p>
            <a:r>
              <a:rPr lang="cy-GB" altLang="en-US" dirty="0">
                <a:latin typeface="Arial" panose="020B0604020202020204" pitchFamily="34" charset="0"/>
              </a:rPr>
              <a:t>Mae'r Daflen Astudio dan Arweiniad ar gael fel Dogfen Word y gellir ei lawrlwytho o </a:t>
            </a:r>
            <a:r>
              <a:rPr lang="cy-GB" altLang="en-US" dirty="0" err="1">
                <a:latin typeface="Arial" panose="020B0604020202020204" pitchFamily="34" charset="0"/>
              </a:rPr>
              <a:t>Moodle</a:t>
            </a:r>
            <a:r>
              <a:rPr lang="cy-GB" altLang="en-US" dirty="0">
                <a:latin typeface="Arial" panose="020B0604020202020204" pitchFamily="34" charset="0"/>
              </a:rPr>
              <a:t>.</a:t>
            </a:r>
          </a:p>
          <a:p>
            <a:endParaRPr lang="cy-GB" altLang="en-US" dirty="0">
              <a:latin typeface="Arial" panose="020B0604020202020204" pitchFamily="34" charset="0"/>
            </a:endParaRPr>
          </a:p>
          <a:p>
            <a:pPr marL="0" marR="0" lvl="0" indent="0" algn="l" defTabSz="914400" rtl="0" eaLnBrk="1" fontAlgn="auto" latinLnBrk="0" hangingPunct="1">
              <a:lnSpc>
                <a:spcPct val="100000"/>
              </a:lnSpc>
              <a:spcBef>
                <a:spcPts val="600"/>
              </a:spcBef>
              <a:spcAft>
                <a:spcPts val="600"/>
              </a:spcAft>
              <a:buClrTx/>
              <a:buSzTx/>
              <a:buFont typeface="Arial" panose="020B0604020202020204" pitchFamily="34" charset="0"/>
              <a:buChar char="•"/>
              <a:tabLst/>
              <a:defRPr/>
            </a:pPr>
            <a:r>
              <a:rPr lang="cy-GB" altLang="en-US" dirty="0">
                <a:latin typeface="Arial" panose="020B0604020202020204" pitchFamily="34" charset="0"/>
              </a:rPr>
              <a:t>The </a:t>
            </a:r>
            <a:r>
              <a:rPr lang="cy-GB" altLang="en-US" dirty="0" err="1">
                <a:latin typeface="Arial" panose="020B0604020202020204" pitchFamily="34" charset="0"/>
              </a:rPr>
              <a:t>Guided</a:t>
            </a:r>
            <a:r>
              <a:rPr lang="cy-GB" altLang="en-US" dirty="0">
                <a:latin typeface="Arial" panose="020B0604020202020204" pitchFamily="34" charset="0"/>
              </a:rPr>
              <a:t> </a:t>
            </a:r>
            <a:r>
              <a:rPr lang="cy-GB" altLang="en-US" dirty="0" err="1">
                <a:latin typeface="Arial" panose="020B0604020202020204" pitchFamily="34" charset="0"/>
              </a:rPr>
              <a:t>Study</a:t>
            </a:r>
            <a:r>
              <a:rPr lang="cy-GB" altLang="en-US" dirty="0">
                <a:latin typeface="Arial" panose="020B0604020202020204" pitchFamily="34" charset="0"/>
              </a:rPr>
              <a:t> </a:t>
            </a:r>
            <a:r>
              <a:rPr lang="cy-GB" altLang="en-US" dirty="0" err="1">
                <a:latin typeface="Arial" panose="020B0604020202020204" pitchFamily="34" charset="0"/>
              </a:rPr>
              <a:t>Sheet</a:t>
            </a:r>
            <a:r>
              <a:rPr lang="cy-GB" altLang="en-US" dirty="0">
                <a:latin typeface="Arial" panose="020B0604020202020204" pitchFamily="34" charset="0"/>
              </a:rPr>
              <a:t> is </a:t>
            </a:r>
            <a:r>
              <a:rPr lang="cy-GB" altLang="en-US" dirty="0" err="1">
                <a:latin typeface="Arial" panose="020B0604020202020204" pitchFamily="34" charset="0"/>
              </a:rPr>
              <a:t>available</a:t>
            </a:r>
            <a:r>
              <a:rPr lang="cy-GB" altLang="en-US" dirty="0">
                <a:latin typeface="Arial" panose="020B0604020202020204" pitchFamily="34" charset="0"/>
              </a:rPr>
              <a:t> as a Word </a:t>
            </a:r>
            <a:r>
              <a:rPr lang="cy-GB" altLang="en-US" dirty="0" err="1">
                <a:latin typeface="Arial" panose="020B0604020202020204" pitchFamily="34" charset="0"/>
              </a:rPr>
              <a:t>Document</a:t>
            </a:r>
            <a:r>
              <a:rPr lang="cy-GB" altLang="en-US" dirty="0">
                <a:latin typeface="Arial" panose="020B0604020202020204" pitchFamily="34" charset="0"/>
              </a:rPr>
              <a:t> </a:t>
            </a:r>
            <a:r>
              <a:rPr lang="cy-GB" altLang="en-US" dirty="0" err="1">
                <a:latin typeface="Arial" panose="020B0604020202020204" pitchFamily="34" charset="0"/>
              </a:rPr>
              <a:t>that</a:t>
            </a:r>
            <a:r>
              <a:rPr lang="cy-GB" altLang="en-US" dirty="0">
                <a:latin typeface="Arial" panose="020B0604020202020204" pitchFamily="34" charset="0"/>
              </a:rPr>
              <a:t> can be </a:t>
            </a:r>
            <a:r>
              <a:rPr lang="cy-GB" altLang="en-US" dirty="0" err="1">
                <a:latin typeface="Arial" panose="020B0604020202020204" pitchFamily="34" charset="0"/>
              </a:rPr>
              <a:t>downloaded</a:t>
            </a:r>
            <a:r>
              <a:rPr lang="cy-GB" altLang="en-US" dirty="0">
                <a:latin typeface="Arial" panose="020B0604020202020204" pitchFamily="34" charset="0"/>
              </a:rPr>
              <a:t> </a:t>
            </a:r>
            <a:r>
              <a:rPr lang="cy-GB" altLang="en-US" dirty="0" err="1">
                <a:latin typeface="Arial" panose="020B0604020202020204" pitchFamily="34" charset="0"/>
              </a:rPr>
              <a:t>from</a:t>
            </a:r>
            <a:r>
              <a:rPr lang="cy-GB" altLang="en-US" dirty="0">
                <a:latin typeface="Arial" panose="020B0604020202020204" pitchFamily="34" charset="0"/>
              </a:rPr>
              <a:t> </a:t>
            </a:r>
            <a:r>
              <a:rPr lang="cy-GB" altLang="en-US" dirty="0" err="1">
                <a:latin typeface="Arial" panose="020B0604020202020204" pitchFamily="34" charset="0"/>
              </a:rPr>
              <a:t>Moodle</a:t>
            </a:r>
            <a:r>
              <a:rPr lang="cy-GB" altLang="en-US" dirty="0">
                <a:latin typeface="Arial" panose="020B0604020202020204" pitchFamily="34" charset="0"/>
              </a:rPr>
              <a:t>.</a:t>
            </a:r>
          </a:p>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C08A5A8B-6BD5-5F11-94AC-B9A62C516D7C}"/>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23</a:t>
            </a:fld>
            <a:endParaRPr lang="en-GB" altLang="en-US" dirty="0">
              <a:solidFill>
                <a:srgbClr val="000000"/>
              </a:solidFill>
            </a:endParaRPr>
          </a:p>
        </p:txBody>
      </p:sp>
    </p:spTree>
    <p:extLst>
      <p:ext uri="{BB962C8B-B14F-4D97-AF65-F5344CB8AC3E}">
        <p14:creationId xmlns:p14="http://schemas.microsoft.com/office/powerpoint/2010/main" val="351684503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45D870-BBEC-FD3E-C389-1B93CF97E2D9}"/>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DF0E4912-BC18-8F61-A985-AD70C85ADCE4}"/>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A329DC4C-DA87-4C7F-BFDF-E25926C928B9}"/>
              </a:ext>
            </a:extLst>
          </p:cNvPr>
          <p:cNvSpPr>
            <a:spLocks noGrp="1"/>
          </p:cNvSpPr>
          <p:nvPr>
            <p:ph type="body" idx="1"/>
          </p:nvPr>
        </p:nvSpPr>
        <p:spPr>
          <a:noFill/>
        </p:spPr>
        <p:txBody>
          <a:bodyPr/>
          <a:lstStyle/>
          <a:p>
            <a:r>
              <a:rPr lang="cy-GB" altLang="en-US" dirty="0">
                <a:latin typeface="Arial" panose="020B0604020202020204" pitchFamily="34" charset="0"/>
              </a:rPr>
              <a:t>Mae angen copïau o'r daflen waith Arfbais (PDF A3) ar gyfer y gweithgaredd hwn
Dylid annog myfyrwyr i ddefnyddio delweddau cymaint â phosibl i gynrychioli eu gwerthoedd
</a:t>
            </a:r>
            <a:r>
              <a:rPr lang="cy-GB" altLang="en-US" dirty="0" err="1">
                <a:latin typeface="Arial" panose="020B0604020202020204" pitchFamily="34" charset="0"/>
              </a:rPr>
              <a:t>Gallant</a:t>
            </a:r>
            <a:r>
              <a:rPr lang="cy-GB" altLang="en-US" dirty="0">
                <a:latin typeface="Arial" panose="020B0604020202020204" pitchFamily="34" charset="0"/>
              </a:rPr>
              <a:t> hefyd gynnwys arwyddair (N.B. Dywedwch wrthynt y byddwn yn dychwelyd at hyn ar ddiwedd y Modiwl)</a:t>
            </a:r>
          </a:p>
          <a:p>
            <a:endParaRPr lang="cy-GB" altLang="en-US" dirty="0">
              <a:latin typeface="Arial" panose="020B0604020202020204" pitchFamily="34" charset="0"/>
            </a:endParaRPr>
          </a:p>
          <a:p>
            <a:r>
              <a:rPr lang="cy-GB" altLang="en-US" dirty="0" err="1">
                <a:latin typeface="Arial" panose="020B0604020202020204" pitchFamily="34" charset="0"/>
              </a:rPr>
              <a:t>Copies</a:t>
            </a:r>
            <a:r>
              <a:rPr lang="cy-GB" altLang="en-US" dirty="0">
                <a:latin typeface="Arial" panose="020B0604020202020204" pitchFamily="34" charset="0"/>
              </a:rPr>
              <a:t> of the </a:t>
            </a:r>
            <a:r>
              <a:rPr lang="cy-GB" altLang="en-US" dirty="0" err="1">
                <a:latin typeface="Arial" panose="020B0604020202020204" pitchFamily="34" charset="0"/>
              </a:rPr>
              <a:t>Coat</a:t>
            </a:r>
            <a:r>
              <a:rPr lang="cy-GB" altLang="en-US" dirty="0">
                <a:latin typeface="Arial" panose="020B0604020202020204" pitchFamily="34" charset="0"/>
              </a:rPr>
              <a:t> of </a:t>
            </a:r>
            <a:r>
              <a:rPr lang="cy-GB" altLang="en-US" dirty="0" err="1">
                <a:latin typeface="Arial" panose="020B0604020202020204" pitchFamily="34" charset="0"/>
              </a:rPr>
              <a:t>Arms</a:t>
            </a:r>
            <a:r>
              <a:rPr lang="cy-GB" altLang="en-US" dirty="0">
                <a:latin typeface="Arial" panose="020B0604020202020204" pitchFamily="34" charset="0"/>
              </a:rPr>
              <a:t> </a:t>
            </a:r>
            <a:r>
              <a:rPr lang="cy-GB" altLang="en-US" dirty="0" err="1">
                <a:latin typeface="Arial" panose="020B0604020202020204" pitchFamily="34" charset="0"/>
              </a:rPr>
              <a:t>worksheet</a:t>
            </a:r>
            <a:r>
              <a:rPr lang="cy-GB" altLang="en-US" dirty="0">
                <a:latin typeface="Arial" panose="020B0604020202020204" pitchFamily="34" charset="0"/>
              </a:rPr>
              <a:t> (PDF A3) </a:t>
            </a:r>
            <a:r>
              <a:rPr lang="cy-GB" altLang="en-US" dirty="0" err="1">
                <a:latin typeface="Arial" panose="020B0604020202020204" pitchFamily="34" charset="0"/>
              </a:rPr>
              <a:t>are</a:t>
            </a:r>
            <a:r>
              <a:rPr lang="cy-GB" altLang="en-US" dirty="0">
                <a:latin typeface="Arial" panose="020B0604020202020204" pitchFamily="34" charset="0"/>
              </a:rPr>
              <a:t> </a:t>
            </a:r>
            <a:r>
              <a:rPr lang="cy-GB" altLang="en-US" dirty="0" err="1">
                <a:latin typeface="Arial" panose="020B0604020202020204" pitchFamily="34" charset="0"/>
              </a:rPr>
              <a:t>needed</a:t>
            </a:r>
            <a:r>
              <a:rPr lang="cy-GB" altLang="en-US" dirty="0">
                <a:latin typeface="Arial" panose="020B0604020202020204" pitchFamily="34" charset="0"/>
              </a:rPr>
              <a:t> </a:t>
            </a:r>
            <a:r>
              <a:rPr lang="cy-GB" altLang="en-US" dirty="0" err="1">
                <a:latin typeface="Arial" panose="020B0604020202020204" pitchFamily="34" charset="0"/>
              </a:rPr>
              <a:t>for</a:t>
            </a:r>
            <a:r>
              <a:rPr lang="cy-GB" altLang="en-US" dirty="0">
                <a:latin typeface="Arial" panose="020B0604020202020204" pitchFamily="34" charset="0"/>
              </a:rPr>
              <a:t> </a:t>
            </a:r>
            <a:r>
              <a:rPr lang="cy-GB" altLang="en-US" dirty="0" err="1">
                <a:latin typeface="Arial" panose="020B0604020202020204" pitchFamily="34" charset="0"/>
              </a:rPr>
              <a:t>this</a:t>
            </a:r>
            <a:r>
              <a:rPr lang="cy-GB" altLang="en-US" dirty="0">
                <a:latin typeface="Arial" panose="020B0604020202020204" pitchFamily="34" charset="0"/>
              </a:rPr>
              <a:t> </a:t>
            </a:r>
            <a:r>
              <a:rPr lang="cy-GB" altLang="en-US" dirty="0" err="1">
                <a:latin typeface="Arial" panose="020B0604020202020204" pitchFamily="34" charset="0"/>
              </a:rPr>
              <a:t>activity</a:t>
            </a:r>
            <a:endParaRPr lang="cy-GB" altLang="en-US" dirty="0">
              <a:latin typeface="Arial" panose="020B0604020202020204" pitchFamily="34" charset="0"/>
            </a:endParaRPr>
          </a:p>
          <a:p>
            <a:r>
              <a:rPr lang="cy-GB" altLang="en-US" dirty="0" err="1">
                <a:latin typeface="Arial" panose="020B0604020202020204" pitchFamily="34" charset="0"/>
              </a:rPr>
              <a:t>Students</a:t>
            </a:r>
            <a:r>
              <a:rPr lang="cy-GB" altLang="en-US" dirty="0">
                <a:latin typeface="Arial" panose="020B0604020202020204" pitchFamily="34" charset="0"/>
              </a:rPr>
              <a:t> </a:t>
            </a:r>
            <a:r>
              <a:rPr lang="cy-GB" altLang="en-US" dirty="0" err="1">
                <a:latin typeface="Arial" panose="020B0604020202020204" pitchFamily="34" charset="0"/>
              </a:rPr>
              <a:t>should</a:t>
            </a:r>
            <a:r>
              <a:rPr lang="cy-GB" altLang="en-US" dirty="0">
                <a:latin typeface="Arial" panose="020B0604020202020204" pitchFamily="34" charset="0"/>
              </a:rPr>
              <a:t> be </a:t>
            </a:r>
            <a:r>
              <a:rPr lang="cy-GB" altLang="en-US" dirty="0" err="1">
                <a:latin typeface="Arial" panose="020B0604020202020204" pitchFamily="34" charset="0"/>
              </a:rPr>
              <a:t>encouraged</a:t>
            </a:r>
            <a:r>
              <a:rPr lang="cy-GB" altLang="en-US" dirty="0">
                <a:latin typeface="Arial" panose="020B0604020202020204" pitchFamily="34" charset="0"/>
              </a:rPr>
              <a:t> to </a:t>
            </a:r>
            <a:r>
              <a:rPr lang="cy-GB" altLang="en-US" dirty="0" err="1">
                <a:latin typeface="Arial" panose="020B0604020202020204" pitchFamily="34" charset="0"/>
              </a:rPr>
              <a:t>use</a:t>
            </a:r>
            <a:r>
              <a:rPr lang="cy-GB" altLang="en-US" dirty="0">
                <a:latin typeface="Arial" panose="020B0604020202020204" pitchFamily="34" charset="0"/>
              </a:rPr>
              <a:t> </a:t>
            </a:r>
            <a:r>
              <a:rPr lang="cy-GB" altLang="en-US" dirty="0" err="1">
                <a:latin typeface="Arial" panose="020B0604020202020204" pitchFamily="34" charset="0"/>
              </a:rPr>
              <a:t>images</a:t>
            </a:r>
            <a:r>
              <a:rPr lang="cy-GB" altLang="en-US" dirty="0">
                <a:latin typeface="Arial" panose="020B0604020202020204" pitchFamily="34" charset="0"/>
              </a:rPr>
              <a:t> as </a:t>
            </a:r>
            <a:r>
              <a:rPr lang="cy-GB" altLang="en-US" dirty="0" err="1">
                <a:latin typeface="Arial" panose="020B0604020202020204" pitchFamily="34" charset="0"/>
              </a:rPr>
              <a:t>much</a:t>
            </a:r>
            <a:r>
              <a:rPr lang="cy-GB" altLang="en-US" dirty="0">
                <a:latin typeface="Arial" panose="020B0604020202020204" pitchFamily="34" charset="0"/>
              </a:rPr>
              <a:t> as </a:t>
            </a:r>
            <a:r>
              <a:rPr lang="cy-GB" altLang="en-US" dirty="0" err="1">
                <a:latin typeface="Arial" panose="020B0604020202020204" pitchFamily="34" charset="0"/>
              </a:rPr>
              <a:t>possible</a:t>
            </a:r>
            <a:r>
              <a:rPr lang="cy-GB" altLang="en-US" dirty="0">
                <a:latin typeface="Arial" panose="020B0604020202020204" pitchFamily="34" charset="0"/>
              </a:rPr>
              <a:t> to </a:t>
            </a:r>
            <a:r>
              <a:rPr lang="cy-GB" altLang="en-US" dirty="0" err="1">
                <a:latin typeface="Arial" panose="020B0604020202020204" pitchFamily="34" charset="0"/>
              </a:rPr>
              <a:t>represent</a:t>
            </a:r>
            <a:r>
              <a:rPr lang="cy-GB" altLang="en-US" dirty="0">
                <a:latin typeface="Arial" panose="020B0604020202020204" pitchFamily="34" charset="0"/>
              </a:rPr>
              <a:t> </a:t>
            </a:r>
            <a:r>
              <a:rPr lang="cy-GB" altLang="en-US" dirty="0" err="1">
                <a:latin typeface="Arial" panose="020B0604020202020204" pitchFamily="34" charset="0"/>
              </a:rPr>
              <a:t>their</a:t>
            </a:r>
            <a:r>
              <a:rPr lang="cy-GB" altLang="en-US" dirty="0">
                <a:latin typeface="Arial" panose="020B0604020202020204" pitchFamily="34" charset="0"/>
              </a:rPr>
              <a:t> </a:t>
            </a:r>
            <a:r>
              <a:rPr lang="cy-GB" altLang="en-US" dirty="0" err="1">
                <a:latin typeface="Arial" panose="020B0604020202020204" pitchFamily="34" charset="0"/>
              </a:rPr>
              <a:t>values</a:t>
            </a:r>
            <a:endParaRPr lang="cy-GB" altLang="en-US" dirty="0">
              <a:latin typeface="Arial" panose="020B0604020202020204" pitchFamily="34" charset="0"/>
            </a:endParaRPr>
          </a:p>
          <a:p>
            <a:r>
              <a:rPr lang="cy-GB" altLang="en-US" dirty="0" err="1">
                <a:latin typeface="Arial" panose="020B0604020202020204" pitchFamily="34" charset="0"/>
              </a:rPr>
              <a:t>They</a:t>
            </a:r>
            <a:r>
              <a:rPr lang="cy-GB" altLang="en-US" dirty="0">
                <a:latin typeface="Arial" panose="020B0604020202020204" pitchFamily="34" charset="0"/>
              </a:rPr>
              <a:t> can </a:t>
            </a:r>
            <a:r>
              <a:rPr lang="cy-GB" altLang="en-US" dirty="0" err="1">
                <a:latin typeface="Arial" panose="020B0604020202020204" pitchFamily="34" charset="0"/>
              </a:rPr>
              <a:t>also</a:t>
            </a:r>
            <a:r>
              <a:rPr lang="cy-GB" altLang="en-US" dirty="0">
                <a:latin typeface="Arial" panose="020B0604020202020204" pitchFamily="34" charset="0"/>
              </a:rPr>
              <a:t> </a:t>
            </a:r>
            <a:r>
              <a:rPr lang="cy-GB" altLang="en-US" dirty="0" err="1">
                <a:latin typeface="Arial" panose="020B0604020202020204" pitchFamily="34" charset="0"/>
              </a:rPr>
              <a:t>include</a:t>
            </a:r>
            <a:r>
              <a:rPr lang="cy-GB" altLang="en-US" dirty="0">
                <a:latin typeface="Arial" panose="020B0604020202020204" pitchFamily="34" charset="0"/>
              </a:rPr>
              <a:t> a </a:t>
            </a:r>
            <a:r>
              <a:rPr lang="cy-GB" altLang="en-US" dirty="0" err="1">
                <a:latin typeface="Arial" panose="020B0604020202020204" pitchFamily="34" charset="0"/>
              </a:rPr>
              <a:t>motto</a:t>
            </a:r>
            <a:r>
              <a:rPr lang="cy-GB" altLang="en-US" dirty="0">
                <a:latin typeface="Arial" panose="020B0604020202020204" pitchFamily="34" charset="0"/>
              </a:rPr>
              <a:t> (N.B. </a:t>
            </a:r>
            <a:r>
              <a:rPr lang="cy-GB" altLang="en-US" dirty="0" err="1">
                <a:latin typeface="Arial" panose="020B0604020202020204" pitchFamily="34" charset="0"/>
              </a:rPr>
              <a:t>Tell</a:t>
            </a:r>
            <a:r>
              <a:rPr lang="cy-GB" altLang="en-US" dirty="0">
                <a:latin typeface="Arial" panose="020B0604020202020204" pitchFamily="34" charset="0"/>
              </a:rPr>
              <a:t> </a:t>
            </a:r>
            <a:r>
              <a:rPr lang="cy-GB" altLang="en-US" dirty="0" err="1">
                <a:latin typeface="Arial" panose="020B0604020202020204" pitchFamily="34" charset="0"/>
              </a:rPr>
              <a:t>them</a:t>
            </a:r>
            <a:r>
              <a:rPr lang="cy-GB" altLang="en-US" dirty="0">
                <a:latin typeface="Arial" panose="020B0604020202020204" pitchFamily="34" charset="0"/>
              </a:rPr>
              <a:t> </a:t>
            </a:r>
            <a:r>
              <a:rPr lang="cy-GB" altLang="en-US" dirty="0" err="1">
                <a:latin typeface="Arial" panose="020B0604020202020204" pitchFamily="34" charset="0"/>
              </a:rPr>
              <a:t>that</a:t>
            </a:r>
            <a:r>
              <a:rPr lang="cy-GB" altLang="en-US" dirty="0">
                <a:latin typeface="Arial" panose="020B0604020202020204" pitchFamily="34" charset="0"/>
              </a:rPr>
              <a:t> we </a:t>
            </a:r>
            <a:r>
              <a:rPr lang="cy-GB" altLang="en-US" dirty="0" err="1">
                <a:latin typeface="Arial" panose="020B0604020202020204" pitchFamily="34" charset="0"/>
              </a:rPr>
              <a:t>will</a:t>
            </a:r>
            <a:r>
              <a:rPr lang="cy-GB" altLang="en-US" dirty="0">
                <a:latin typeface="Arial" panose="020B0604020202020204" pitchFamily="34" charset="0"/>
              </a:rPr>
              <a:t> </a:t>
            </a:r>
            <a:r>
              <a:rPr lang="cy-GB" altLang="en-US" dirty="0" err="1">
                <a:latin typeface="Arial" panose="020B0604020202020204" pitchFamily="34" charset="0"/>
              </a:rPr>
              <a:t>return</a:t>
            </a:r>
            <a:r>
              <a:rPr lang="cy-GB" altLang="en-US" dirty="0">
                <a:latin typeface="Arial" panose="020B0604020202020204" pitchFamily="34" charset="0"/>
              </a:rPr>
              <a:t> to </a:t>
            </a:r>
            <a:r>
              <a:rPr lang="cy-GB" altLang="en-US" dirty="0" err="1">
                <a:latin typeface="Arial" panose="020B0604020202020204" pitchFamily="34" charset="0"/>
              </a:rPr>
              <a:t>this</a:t>
            </a:r>
            <a:r>
              <a:rPr lang="cy-GB" altLang="en-US" dirty="0">
                <a:latin typeface="Arial" panose="020B0604020202020204" pitchFamily="34" charset="0"/>
              </a:rPr>
              <a:t> at the </a:t>
            </a:r>
            <a:r>
              <a:rPr lang="cy-GB" altLang="en-US" dirty="0" err="1">
                <a:latin typeface="Arial" panose="020B0604020202020204" pitchFamily="34" charset="0"/>
              </a:rPr>
              <a:t>end</a:t>
            </a:r>
            <a:r>
              <a:rPr lang="cy-GB" altLang="en-US" dirty="0">
                <a:latin typeface="Arial" panose="020B0604020202020204" pitchFamily="34" charset="0"/>
              </a:rPr>
              <a:t> of the </a:t>
            </a:r>
            <a:r>
              <a:rPr lang="cy-GB" altLang="en-US" dirty="0" err="1">
                <a:latin typeface="Arial" panose="020B0604020202020204" pitchFamily="34" charset="0"/>
              </a:rPr>
              <a:t>Module</a:t>
            </a:r>
            <a:r>
              <a:rPr lang="cy-GB" altLang="en-US" dirty="0">
                <a:latin typeface="Arial" panose="020B0604020202020204" pitchFamily="34" charset="0"/>
              </a:rPr>
              <a:t>)</a:t>
            </a:r>
          </a:p>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74581E27-096A-BF65-26E0-BD23AC0E17AD}"/>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24</a:t>
            </a:fld>
            <a:endParaRPr lang="en-GB" altLang="en-US" dirty="0">
              <a:solidFill>
                <a:srgbClr val="000000"/>
              </a:solidFill>
            </a:endParaRPr>
          </a:p>
        </p:txBody>
      </p:sp>
    </p:spTree>
    <p:extLst>
      <p:ext uri="{BB962C8B-B14F-4D97-AF65-F5344CB8AC3E}">
        <p14:creationId xmlns:p14="http://schemas.microsoft.com/office/powerpoint/2010/main" val="369723644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74825E-9330-80D5-AF49-78AF85ED55AA}"/>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D6B1D29A-B585-2BA8-01B3-17A9B980A1EB}"/>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03D58E2E-0DCB-D3AD-D5FD-630D555D901C}"/>
              </a:ext>
            </a:extLst>
          </p:cNvPr>
          <p:cNvSpPr>
            <a:spLocks noGrp="1"/>
          </p:cNvSpPr>
          <p:nvPr>
            <p:ph type="body" idx="1"/>
          </p:nvPr>
        </p:nvSpPr>
        <p:spPr>
          <a:noFill/>
        </p:spPr>
        <p:txBody>
          <a:bodyPr/>
          <a:lstStyle/>
          <a:p>
            <a:r>
              <a:rPr lang="cy-GB" altLang="en-US" dirty="0">
                <a:latin typeface="Arial" panose="020B0604020202020204" pitchFamily="34" charset="0"/>
              </a:rPr>
              <a:t>Dangos y fideos yn y sesiwn – os oes amser (os nad dysgu dan arweiniad)
Er bod y Cyntaf yn dod o </a:t>
            </a:r>
            <a:r>
              <a:rPr lang="cy-GB" altLang="en-US" dirty="0" err="1">
                <a:latin typeface="Arial" panose="020B0604020202020204" pitchFamily="34" charset="0"/>
              </a:rPr>
              <a:t>Persepctive</a:t>
            </a:r>
            <a:r>
              <a:rPr lang="cy-GB" altLang="en-US" dirty="0">
                <a:latin typeface="Arial" panose="020B0604020202020204" pitchFamily="34" charset="0"/>
              </a:rPr>
              <a:t> Addysg yr Unol Daleithiau a'r ail o safbwynt Gwaith Cymdeithasol/Ieuenctid Saesneg, mae'r ddau yn dal i fod yn berthnasol i'r Modiwl hwn.
Yna gofynnwch i'r myfyrwyr bostio eu meddyliau a'u cwestiynau ar y Fforwm Trafod ar </a:t>
            </a:r>
            <a:r>
              <a:rPr lang="cy-GB" altLang="en-US" dirty="0" err="1">
                <a:latin typeface="Arial" panose="020B0604020202020204" pitchFamily="34" charset="0"/>
              </a:rPr>
              <a:t>Moodle</a:t>
            </a:r>
            <a:r>
              <a:rPr lang="cy-GB" altLang="en-US" dirty="0">
                <a:latin typeface="Arial" panose="020B0604020202020204" pitchFamily="34" charset="0"/>
              </a:rPr>
              <a:t> yn ystod y sesiwn (os oes amser)
Annog dadl ar y fforwm ar ôl y sesiwn, naill ai trwy bostio eich hun neu drwy ymateb i </a:t>
            </a:r>
            <a:r>
              <a:rPr lang="cy-GB" altLang="en-US" dirty="0" err="1">
                <a:latin typeface="Arial" panose="020B0604020202020204" pitchFamily="34" charset="0"/>
              </a:rPr>
              <a:t>bostiadau</a:t>
            </a:r>
            <a:r>
              <a:rPr lang="cy-GB" altLang="en-US" dirty="0">
                <a:latin typeface="Arial" panose="020B0604020202020204" pitchFamily="34" charset="0"/>
              </a:rPr>
              <a:t> gan fyfyrwyr.</a:t>
            </a:r>
          </a:p>
          <a:p>
            <a:endParaRPr lang="cy-GB" altLang="en-US" dirty="0">
              <a:latin typeface="Arial" panose="020B0604020202020204" pitchFamily="34" charset="0"/>
            </a:endParaRPr>
          </a:p>
          <a:p>
            <a:r>
              <a:rPr lang="cy-GB" altLang="en-US" dirty="0" err="1">
                <a:latin typeface="Arial" panose="020B0604020202020204" pitchFamily="34" charset="0"/>
              </a:rPr>
              <a:t>Show</a:t>
            </a:r>
            <a:r>
              <a:rPr lang="cy-GB" altLang="en-US" dirty="0">
                <a:latin typeface="Arial" panose="020B0604020202020204" pitchFamily="34" charset="0"/>
              </a:rPr>
              <a:t> the </a:t>
            </a:r>
            <a:r>
              <a:rPr lang="cy-GB" altLang="en-US" dirty="0" err="1">
                <a:latin typeface="Arial" panose="020B0604020202020204" pitchFamily="34" charset="0"/>
              </a:rPr>
              <a:t>videos</a:t>
            </a:r>
            <a:r>
              <a:rPr lang="cy-GB" altLang="en-US" dirty="0">
                <a:latin typeface="Arial" panose="020B0604020202020204" pitchFamily="34" charset="0"/>
              </a:rPr>
              <a:t> </a:t>
            </a:r>
            <a:r>
              <a:rPr lang="cy-GB" altLang="en-US" dirty="0" err="1">
                <a:latin typeface="Arial" panose="020B0604020202020204" pitchFamily="34" charset="0"/>
              </a:rPr>
              <a:t>in</a:t>
            </a:r>
            <a:r>
              <a:rPr lang="cy-GB" altLang="en-US" dirty="0">
                <a:latin typeface="Arial" panose="020B0604020202020204" pitchFamily="34" charset="0"/>
              </a:rPr>
              <a:t> the </a:t>
            </a:r>
            <a:r>
              <a:rPr lang="cy-GB" altLang="en-US" dirty="0" err="1">
                <a:latin typeface="Arial" panose="020B0604020202020204" pitchFamily="34" charset="0"/>
              </a:rPr>
              <a:t>session</a:t>
            </a:r>
            <a:r>
              <a:rPr lang="cy-GB" altLang="en-US" dirty="0">
                <a:latin typeface="Arial" panose="020B0604020202020204" pitchFamily="34" charset="0"/>
              </a:rPr>
              <a:t> – </a:t>
            </a:r>
            <a:r>
              <a:rPr lang="cy-GB" altLang="en-US" dirty="0" err="1">
                <a:latin typeface="Arial" panose="020B0604020202020204" pitchFamily="34" charset="0"/>
              </a:rPr>
              <a:t>if</a:t>
            </a:r>
            <a:r>
              <a:rPr lang="cy-GB" altLang="en-US" dirty="0">
                <a:latin typeface="Arial" panose="020B0604020202020204" pitchFamily="34" charset="0"/>
              </a:rPr>
              <a:t> </a:t>
            </a:r>
            <a:r>
              <a:rPr lang="cy-GB" altLang="en-US" dirty="0" err="1">
                <a:latin typeface="Arial" panose="020B0604020202020204" pitchFamily="34" charset="0"/>
              </a:rPr>
              <a:t>there</a:t>
            </a:r>
            <a:r>
              <a:rPr lang="cy-GB" altLang="en-US" dirty="0">
                <a:latin typeface="Arial" panose="020B0604020202020204" pitchFamily="34" charset="0"/>
              </a:rPr>
              <a:t> is </a:t>
            </a:r>
            <a:r>
              <a:rPr lang="cy-GB" altLang="en-US" dirty="0" err="1">
                <a:latin typeface="Arial" panose="020B0604020202020204" pitchFamily="34" charset="0"/>
              </a:rPr>
              <a:t>time</a:t>
            </a:r>
            <a:r>
              <a:rPr lang="cy-GB" altLang="en-US" dirty="0">
                <a:latin typeface="Arial" panose="020B0604020202020204" pitchFamily="34" charset="0"/>
              </a:rPr>
              <a:t> (</a:t>
            </a:r>
            <a:r>
              <a:rPr lang="cy-GB" altLang="en-US" dirty="0" err="1">
                <a:latin typeface="Arial" panose="020B0604020202020204" pitchFamily="34" charset="0"/>
              </a:rPr>
              <a:t>if</a:t>
            </a:r>
            <a:r>
              <a:rPr lang="cy-GB" altLang="en-US" dirty="0">
                <a:latin typeface="Arial" panose="020B0604020202020204" pitchFamily="34" charset="0"/>
              </a:rPr>
              <a:t> not </a:t>
            </a:r>
            <a:r>
              <a:rPr lang="cy-GB" altLang="en-US" dirty="0" err="1">
                <a:latin typeface="Arial" panose="020B0604020202020204" pitchFamily="34" charset="0"/>
              </a:rPr>
              <a:t>guided</a:t>
            </a:r>
            <a:r>
              <a:rPr lang="cy-GB" altLang="en-US" dirty="0">
                <a:latin typeface="Arial" panose="020B0604020202020204" pitchFamily="34" charset="0"/>
              </a:rPr>
              <a:t> </a:t>
            </a:r>
            <a:r>
              <a:rPr lang="cy-GB" altLang="en-US" dirty="0" err="1">
                <a:latin typeface="Arial" panose="020B0604020202020204" pitchFamily="34" charset="0"/>
              </a:rPr>
              <a:t>learning</a:t>
            </a:r>
            <a:r>
              <a:rPr lang="cy-GB" altLang="en-US" dirty="0">
                <a:latin typeface="Arial" panose="020B0604020202020204" pitchFamily="34" charset="0"/>
              </a:rPr>
              <a:t>)</a:t>
            </a:r>
          </a:p>
          <a:p>
            <a:r>
              <a:rPr lang="cy-GB" altLang="en-US" dirty="0" err="1">
                <a:latin typeface="Arial" panose="020B0604020202020204" pitchFamily="34" charset="0"/>
              </a:rPr>
              <a:t>Empasise</a:t>
            </a:r>
            <a:r>
              <a:rPr lang="cy-GB" altLang="en-US" dirty="0">
                <a:latin typeface="Arial" panose="020B0604020202020204" pitchFamily="34" charset="0"/>
              </a:rPr>
              <a:t> </a:t>
            </a:r>
            <a:r>
              <a:rPr lang="cy-GB" altLang="en-US" dirty="0" err="1">
                <a:latin typeface="Arial" panose="020B0604020202020204" pitchFamily="34" charset="0"/>
              </a:rPr>
              <a:t>that</a:t>
            </a:r>
            <a:r>
              <a:rPr lang="cy-GB" altLang="en-US" dirty="0">
                <a:latin typeface="Arial" panose="020B0604020202020204" pitchFamily="34" charset="0"/>
              </a:rPr>
              <a:t>, </a:t>
            </a:r>
            <a:r>
              <a:rPr lang="cy-GB" altLang="en-US" dirty="0" err="1">
                <a:latin typeface="Arial" panose="020B0604020202020204" pitchFamily="34" charset="0"/>
              </a:rPr>
              <a:t>although</a:t>
            </a:r>
            <a:r>
              <a:rPr lang="cy-GB" altLang="en-US" dirty="0">
                <a:latin typeface="Arial" panose="020B0604020202020204" pitchFamily="34" charset="0"/>
              </a:rPr>
              <a:t> the First is </a:t>
            </a:r>
            <a:r>
              <a:rPr lang="cy-GB" altLang="en-US" dirty="0" err="1">
                <a:latin typeface="Arial" panose="020B0604020202020204" pitchFamily="34" charset="0"/>
              </a:rPr>
              <a:t>from</a:t>
            </a:r>
            <a:r>
              <a:rPr lang="cy-GB" altLang="en-US" dirty="0">
                <a:latin typeface="Arial" panose="020B0604020202020204" pitchFamily="34" charset="0"/>
              </a:rPr>
              <a:t> a US </a:t>
            </a:r>
            <a:r>
              <a:rPr lang="cy-GB" altLang="en-US" dirty="0" err="1">
                <a:latin typeface="Arial" panose="020B0604020202020204" pitchFamily="34" charset="0"/>
              </a:rPr>
              <a:t>Education</a:t>
            </a:r>
            <a:r>
              <a:rPr lang="cy-GB" altLang="en-US" dirty="0">
                <a:latin typeface="Arial" panose="020B0604020202020204" pitchFamily="34" charset="0"/>
              </a:rPr>
              <a:t>  </a:t>
            </a:r>
            <a:r>
              <a:rPr lang="cy-GB" altLang="en-US" dirty="0" err="1">
                <a:latin typeface="Arial" panose="020B0604020202020204" pitchFamily="34" charset="0"/>
              </a:rPr>
              <a:t>persepctive</a:t>
            </a:r>
            <a:r>
              <a:rPr lang="cy-GB" altLang="en-US" dirty="0">
                <a:latin typeface="Arial" panose="020B0604020202020204" pitchFamily="34" charset="0"/>
              </a:rPr>
              <a:t> </a:t>
            </a:r>
            <a:r>
              <a:rPr lang="cy-GB" altLang="en-US" dirty="0" err="1">
                <a:latin typeface="Arial" panose="020B0604020202020204" pitchFamily="34" charset="0"/>
              </a:rPr>
              <a:t>and</a:t>
            </a:r>
            <a:r>
              <a:rPr lang="cy-GB" altLang="en-US" dirty="0">
                <a:latin typeface="Arial" panose="020B0604020202020204" pitchFamily="34" charset="0"/>
              </a:rPr>
              <a:t> the </a:t>
            </a:r>
            <a:r>
              <a:rPr lang="cy-GB" altLang="en-US" dirty="0" err="1">
                <a:latin typeface="Arial" panose="020B0604020202020204" pitchFamily="34" charset="0"/>
              </a:rPr>
              <a:t>second</a:t>
            </a:r>
            <a:r>
              <a:rPr lang="cy-GB" altLang="en-US" dirty="0">
                <a:latin typeface="Arial" panose="020B0604020202020204" pitchFamily="34" charset="0"/>
              </a:rPr>
              <a:t> </a:t>
            </a:r>
            <a:r>
              <a:rPr lang="cy-GB" altLang="en-US" dirty="0" err="1">
                <a:latin typeface="Arial" panose="020B0604020202020204" pitchFamily="34" charset="0"/>
              </a:rPr>
              <a:t>from</a:t>
            </a:r>
            <a:r>
              <a:rPr lang="cy-GB" altLang="en-US" dirty="0">
                <a:latin typeface="Arial" panose="020B0604020202020204" pitchFamily="34" charset="0"/>
              </a:rPr>
              <a:t> a </a:t>
            </a:r>
            <a:r>
              <a:rPr lang="cy-GB" altLang="en-US" dirty="0" err="1">
                <a:latin typeface="Arial" panose="020B0604020202020204" pitchFamily="34" charset="0"/>
              </a:rPr>
              <a:t>Englsih</a:t>
            </a:r>
            <a:r>
              <a:rPr lang="cy-GB" altLang="en-US" dirty="0">
                <a:latin typeface="Arial" panose="020B0604020202020204" pitchFamily="34" charset="0"/>
              </a:rPr>
              <a:t> </a:t>
            </a:r>
            <a:r>
              <a:rPr lang="cy-GB" altLang="en-US" dirty="0" err="1">
                <a:latin typeface="Arial" panose="020B0604020202020204" pitchFamily="34" charset="0"/>
              </a:rPr>
              <a:t>Social</a:t>
            </a:r>
            <a:r>
              <a:rPr lang="cy-GB" altLang="en-US" dirty="0">
                <a:latin typeface="Arial" panose="020B0604020202020204" pitchFamily="34" charset="0"/>
              </a:rPr>
              <a:t>/</a:t>
            </a:r>
            <a:r>
              <a:rPr lang="cy-GB" altLang="en-US" dirty="0" err="1">
                <a:latin typeface="Arial" panose="020B0604020202020204" pitchFamily="34" charset="0"/>
              </a:rPr>
              <a:t>Youth</a:t>
            </a:r>
            <a:r>
              <a:rPr lang="cy-GB" altLang="en-US" dirty="0">
                <a:latin typeface="Arial" panose="020B0604020202020204" pitchFamily="34" charset="0"/>
              </a:rPr>
              <a:t> </a:t>
            </a:r>
            <a:r>
              <a:rPr lang="cy-GB" altLang="en-US" dirty="0" err="1">
                <a:latin typeface="Arial" panose="020B0604020202020204" pitchFamily="34" charset="0"/>
              </a:rPr>
              <a:t>Work</a:t>
            </a:r>
            <a:r>
              <a:rPr lang="cy-GB" altLang="en-US" dirty="0">
                <a:latin typeface="Arial" panose="020B0604020202020204" pitchFamily="34" charset="0"/>
              </a:rPr>
              <a:t> </a:t>
            </a:r>
            <a:r>
              <a:rPr lang="cy-GB" altLang="en-US" dirty="0" err="1">
                <a:latin typeface="Arial" panose="020B0604020202020204" pitchFamily="34" charset="0"/>
              </a:rPr>
              <a:t>perspective</a:t>
            </a:r>
            <a:r>
              <a:rPr lang="cy-GB" altLang="en-US" dirty="0">
                <a:latin typeface="Arial" panose="020B0604020202020204" pitchFamily="34" charset="0"/>
              </a:rPr>
              <a:t> </a:t>
            </a:r>
            <a:r>
              <a:rPr lang="cy-GB" altLang="en-US" dirty="0" err="1">
                <a:latin typeface="Arial" panose="020B0604020202020204" pitchFamily="34" charset="0"/>
              </a:rPr>
              <a:t>they</a:t>
            </a:r>
            <a:r>
              <a:rPr lang="cy-GB" altLang="en-US" dirty="0">
                <a:latin typeface="Arial" panose="020B0604020202020204" pitchFamily="34" charset="0"/>
              </a:rPr>
              <a:t> </a:t>
            </a:r>
            <a:r>
              <a:rPr lang="cy-GB" altLang="en-US" dirty="0" err="1">
                <a:latin typeface="Arial" panose="020B0604020202020204" pitchFamily="34" charset="0"/>
              </a:rPr>
              <a:t>are</a:t>
            </a:r>
            <a:r>
              <a:rPr lang="cy-GB" altLang="en-US" dirty="0">
                <a:latin typeface="Arial" panose="020B0604020202020204" pitchFamily="34" charset="0"/>
              </a:rPr>
              <a:t> </a:t>
            </a:r>
            <a:r>
              <a:rPr lang="cy-GB" altLang="en-US" dirty="0" err="1">
                <a:latin typeface="Arial" panose="020B0604020202020204" pitchFamily="34" charset="0"/>
              </a:rPr>
              <a:t>both</a:t>
            </a:r>
            <a:r>
              <a:rPr lang="cy-GB" altLang="en-US" dirty="0">
                <a:latin typeface="Arial" panose="020B0604020202020204" pitchFamily="34" charset="0"/>
              </a:rPr>
              <a:t> </a:t>
            </a:r>
            <a:r>
              <a:rPr lang="cy-GB" altLang="en-US" dirty="0" err="1">
                <a:latin typeface="Arial" panose="020B0604020202020204" pitchFamily="34" charset="0"/>
              </a:rPr>
              <a:t>still</a:t>
            </a:r>
            <a:r>
              <a:rPr lang="cy-GB" altLang="en-US" dirty="0">
                <a:latin typeface="Arial" panose="020B0604020202020204" pitchFamily="34" charset="0"/>
              </a:rPr>
              <a:t> </a:t>
            </a:r>
            <a:r>
              <a:rPr lang="cy-GB" altLang="en-US" dirty="0" err="1">
                <a:latin typeface="Arial" panose="020B0604020202020204" pitchFamily="34" charset="0"/>
              </a:rPr>
              <a:t>relevant</a:t>
            </a:r>
            <a:r>
              <a:rPr lang="cy-GB" altLang="en-US" dirty="0">
                <a:latin typeface="Arial" panose="020B0604020202020204" pitchFamily="34" charset="0"/>
              </a:rPr>
              <a:t> to </a:t>
            </a:r>
            <a:r>
              <a:rPr lang="cy-GB" altLang="en-US" dirty="0" err="1">
                <a:latin typeface="Arial" panose="020B0604020202020204" pitchFamily="34" charset="0"/>
              </a:rPr>
              <a:t>this</a:t>
            </a:r>
            <a:r>
              <a:rPr lang="cy-GB" altLang="en-US" dirty="0">
                <a:latin typeface="Arial" panose="020B0604020202020204" pitchFamily="34" charset="0"/>
              </a:rPr>
              <a:t> </a:t>
            </a:r>
            <a:r>
              <a:rPr lang="cy-GB" altLang="en-US" dirty="0" err="1">
                <a:latin typeface="Arial" panose="020B0604020202020204" pitchFamily="34" charset="0"/>
              </a:rPr>
              <a:t>Module</a:t>
            </a:r>
            <a:r>
              <a:rPr lang="cy-GB" altLang="en-US" dirty="0">
                <a:latin typeface="Arial" panose="020B0604020202020204" pitchFamily="34" charset="0"/>
              </a:rPr>
              <a:t>.</a:t>
            </a:r>
          </a:p>
          <a:p>
            <a:r>
              <a:rPr lang="cy-GB" altLang="en-US" dirty="0" err="1">
                <a:latin typeface="Arial" panose="020B0604020202020204" pitchFamily="34" charset="0"/>
              </a:rPr>
              <a:t>Then</a:t>
            </a:r>
            <a:r>
              <a:rPr lang="cy-GB" altLang="en-US" dirty="0">
                <a:latin typeface="Arial" panose="020B0604020202020204" pitchFamily="34" charset="0"/>
              </a:rPr>
              <a:t> </a:t>
            </a:r>
            <a:r>
              <a:rPr lang="cy-GB" altLang="en-US" dirty="0" err="1">
                <a:latin typeface="Arial" panose="020B0604020202020204" pitchFamily="34" charset="0"/>
              </a:rPr>
              <a:t>ask</a:t>
            </a:r>
            <a:r>
              <a:rPr lang="cy-GB" altLang="en-US" dirty="0">
                <a:latin typeface="Arial" panose="020B0604020202020204" pitchFamily="34" charset="0"/>
              </a:rPr>
              <a:t> the </a:t>
            </a:r>
            <a:r>
              <a:rPr lang="cy-GB" altLang="en-US" dirty="0" err="1">
                <a:latin typeface="Arial" panose="020B0604020202020204" pitchFamily="34" charset="0"/>
              </a:rPr>
              <a:t>students</a:t>
            </a:r>
            <a:r>
              <a:rPr lang="cy-GB" altLang="en-US" dirty="0">
                <a:latin typeface="Arial" panose="020B0604020202020204" pitchFamily="34" charset="0"/>
              </a:rPr>
              <a:t> to post </a:t>
            </a:r>
            <a:r>
              <a:rPr lang="cy-GB" altLang="en-US" dirty="0" err="1">
                <a:latin typeface="Arial" panose="020B0604020202020204" pitchFamily="34" charset="0"/>
              </a:rPr>
              <a:t>their</a:t>
            </a:r>
            <a:r>
              <a:rPr lang="cy-GB" altLang="en-US" dirty="0">
                <a:latin typeface="Arial" panose="020B0604020202020204" pitchFamily="34" charset="0"/>
              </a:rPr>
              <a:t> </a:t>
            </a:r>
            <a:r>
              <a:rPr lang="cy-GB" altLang="en-US" dirty="0" err="1">
                <a:latin typeface="Arial" panose="020B0604020202020204" pitchFamily="34" charset="0"/>
              </a:rPr>
              <a:t>thoughts</a:t>
            </a:r>
            <a:r>
              <a:rPr lang="cy-GB" altLang="en-US" dirty="0">
                <a:latin typeface="Arial" panose="020B0604020202020204" pitchFamily="34" charset="0"/>
              </a:rPr>
              <a:t> </a:t>
            </a:r>
            <a:r>
              <a:rPr lang="cy-GB" altLang="en-US" dirty="0" err="1">
                <a:latin typeface="Arial" panose="020B0604020202020204" pitchFamily="34" charset="0"/>
              </a:rPr>
              <a:t>and</a:t>
            </a:r>
            <a:r>
              <a:rPr lang="cy-GB" altLang="en-US" dirty="0">
                <a:latin typeface="Arial" panose="020B0604020202020204" pitchFamily="34" charset="0"/>
              </a:rPr>
              <a:t> </a:t>
            </a:r>
            <a:r>
              <a:rPr lang="cy-GB" altLang="en-US" dirty="0" err="1">
                <a:latin typeface="Arial" panose="020B0604020202020204" pitchFamily="34" charset="0"/>
              </a:rPr>
              <a:t>questions</a:t>
            </a:r>
            <a:r>
              <a:rPr lang="cy-GB" altLang="en-US" dirty="0">
                <a:latin typeface="Arial" panose="020B0604020202020204" pitchFamily="34" charset="0"/>
              </a:rPr>
              <a:t> </a:t>
            </a:r>
            <a:r>
              <a:rPr lang="cy-GB" altLang="en-US" dirty="0" err="1">
                <a:latin typeface="Arial" panose="020B0604020202020204" pitchFamily="34" charset="0"/>
              </a:rPr>
              <a:t>on</a:t>
            </a:r>
            <a:r>
              <a:rPr lang="cy-GB" altLang="en-US" dirty="0">
                <a:latin typeface="Arial" panose="020B0604020202020204" pitchFamily="34" charset="0"/>
              </a:rPr>
              <a:t> the </a:t>
            </a:r>
            <a:r>
              <a:rPr lang="cy-GB" altLang="en-US" dirty="0" err="1">
                <a:latin typeface="Arial" panose="020B0604020202020204" pitchFamily="34" charset="0"/>
              </a:rPr>
              <a:t>Discussion</a:t>
            </a:r>
            <a:r>
              <a:rPr lang="cy-GB" altLang="en-US" dirty="0">
                <a:latin typeface="Arial" panose="020B0604020202020204" pitchFamily="34" charset="0"/>
              </a:rPr>
              <a:t> </a:t>
            </a:r>
            <a:r>
              <a:rPr lang="cy-GB" altLang="en-US" dirty="0" err="1">
                <a:latin typeface="Arial" panose="020B0604020202020204" pitchFamily="34" charset="0"/>
              </a:rPr>
              <a:t>Forum</a:t>
            </a:r>
            <a:r>
              <a:rPr lang="cy-GB" altLang="en-US" dirty="0">
                <a:latin typeface="Arial" panose="020B0604020202020204" pitchFamily="34" charset="0"/>
              </a:rPr>
              <a:t> </a:t>
            </a:r>
            <a:r>
              <a:rPr lang="cy-GB" altLang="en-US" dirty="0" err="1">
                <a:latin typeface="Arial" panose="020B0604020202020204" pitchFamily="34" charset="0"/>
              </a:rPr>
              <a:t>on</a:t>
            </a:r>
            <a:r>
              <a:rPr lang="cy-GB" altLang="en-US" dirty="0">
                <a:latin typeface="Arial" panose="020B0604020202020204" pitchFamily="34" charset="0"/>
              </a:rPr>
              <a:t> </a:t>
            </a:r>
            <a:r>
              <a:rPr lang="cy-GB" altLang="en-US" dirty="0" err="1">
                <a:latin typeface="Arial" panose="020B0604020202020204" pitchFamily="34" charset="0"/>
              </a:rPr>
              <a:t>Moodle</a:t>
            </a:r>
            <a:r>
              <a:rPr lang="cy-GB" altLang="en-US" dirty="0">
                <a:latin typeface="Arial" panose="020B0604020202020204" pitchFamily="34" charset="0"/>
              </a:rPr>
              <a:t> </a:t>
            </a:r>
            <a:r>
              <a:rPr lang="cy-GB" altLang="en-US" dirty="0" err="1">
                <a:latin typeface="Arial" panose="020B0604020202020204" pitchFamily="34" charset="0"/>
              </a:rPr>
              <a:t>during</a:t>
            </a:r>
            <a:r>
              <a:rPr lang="cy-GB" altLang="en-US" dirty="0">
                <a:latin typeface="Arial" panose="020B0604020202020204" pitchFamily="34" charset="0"/>
              </a:rPr>
              <a:t> the </a:t>
            </a:r>
            <a:r>
              <a:rPr lang="cy-GB" altLang="en-US" dirty="0" err="1">
                <a:latin typeface="Arial" panose="020B0604020202020204" pitchFamily="34" charset="0"/>
              </a:rPr>
              <a:t>session</a:t>
            </a:r>
            <a:r>
              <a:rPr lang="cy-GB" altLang="en-US" dirty="0">
                <a:latin typeface="Arial" panose="020B0604020202020204" pitchFamily="34" charset="0"/>
              </a:rPr>
              <a:t> (</a:t>
            </a:r>
            <a:r>
              <a:rPr lang="cy-GB" altLang="en-US" dirty="0" err="1">
                <a:latin typeface="Arial" panose="020B0604020202020204" pitchFamily="34" charset="0"/>
              </a:rPr>
              <a:t>if</a:t>
            </a:r>
            <a:r>
              <a:rPr lang="cy-GB" altLang="en-US" dirty="0">
                <a:latin typeface="Arial" panose="020B0604020202020204" pitchFamily="34" charset="0"/>
              </a:rPr>
              <a:t> </a:t>
            </a:r>
            <a:r>
              <a:rPr lang="cy-GB" altLang="en-US" dirty="0" err="1">
                <a:latin typeface="Arial" panose="020B0604020202020204" pitchFamily="34" charset="0"/>
              </a:rPr>
              <a:t>there</a:t>
            </a:r>
            <a:r>
              <a:rPr lang="cy-GB" altLang="en-US" dirty="0">
                <a:latin typeface="Arial" panose="020B0604020202020204" pitchFamily="34" charset="0"/>
              </a:rPr>
              <a:t> is </a:t>
            </a:r>
            <a:r>
              <a:rPr lang="cy-GB" altLang="en-US" dirty="0" err="1">
                <a:latin typeface="Arial" panose="020B0604020202020204" pitchFamily="34" charset="0"/>
              </a:rPr>
              <a:t>time</a:t>
            </a:r>
            <a:r>
              <a:rPr lang="cy-GB" altLang="en-US" dirty="0">
                <a:latin typeface="Arial" panose="020B0604020202020204" pitchFamily="34" charset="0"/>
              </a:rPr>
              <a:t>)</a:t>
            </a:r>
          </a:p>
          <a:p>
            <a:r>
              <a:rPr lang="cy-GB" altLang="en-US" dirty="0">
                <a:latin typeface="Arial" panose="020B0604020202020204" pitchFamily="34" charset="0"/>
              </a:rPr>
              <a:t>The </a:t>
            </a:r>
            <a:r>
              <a:rPr lang="cy-GB" altLang="en-US" dirty="0" err="1">
                <a:latin typeface="Arial" panose="020B0604020202020204" pitchFamily="34" charset="0"/>
              </a:rPr>
              <a:t>encourage</a:t>
            </a:r>
            <a:r>
              <a:rPr lang="cy-GB" altLang="en-US" dirty="0">
                <a:latin typeface="Arial" panose="020B0604020202020204" pitchFamily="34" charset="0"/>
              </a:rPr>
              <a:t> </a:t>
            </a:r>
            <a:r>
              <a:rPr lang="cy-GB" altLang="en-US" dirty="0" err="1">
                <a:latin typeface="Arial" panose="020B0604020202020204" pitchFamily="34" charset="0"/>
              </a:rPr>
              <a:t>debate</a:t>
            </a:r>
            <a:r>
              <a:rPr lang="cy-GB" altLang="en-US" dirty="0">
                <a:latin typeface="Arial" panose="020B0604020202020204" pitchFamily="34" charset="0"/>
              </a:rPr>
              <a:t> </a:t>
            </a:r>
            <a:r>
              <a:rPr lang="cy-GB" altLang="en-US" dirty="0" err="1">
                <a:latin typeface="Arial" panose="020B0604020202020204" pitchFamily="34" charset="0"/>
              </a:rPr>
              <a:t>on</a:t>
            </a:r>
            <a:r>
              <a:rPr lang="cy-GB" altLang="en-US" dirty="0">
                <a:latin typeface="Arial" panose="020B0604020202020204" pitchFamily="34" charset="0"/>
              </a:rPr>
              <a:t> the </a:t>
            </a:r>
            <a:r>
              <a:rPr lang="cy-GB" altLang="en-US" dirty="0" err="1">
                <a:latin typeface="Arial" panose="020B0604020202020204" pitchFamily="34" charset="0"/>
              </a:rPr>
              <a:t>forum</a:t>
            </a:r>
            <a:r>
              <a:rPr lang="cy-GB" altLang="en-US" dirty="0">
                <a:latin typeface="Arial" panose="020B0604020202020204" pitchFamily="34" charset="0"/>
              </a:rPr>
              <a:t> </a:t>
            </a:r>
            <a:r>
              <a:rPr lang="cy-GB" altLang="en-US" dirty="0" err="1">
                <a:latin typeface="Arial" panose="020B0604020202020204" pitchFamily="34" charset="0"/>
              </a:rPr>
              <a:t>after</a:t>
            </a:r>
            <a:r>
              <a:rPr lang="cy-GB" altLang="en-US" dirty="0">
                <a:latin typeface="Arial" panose="020B0604020202020204" pitchFamily="34" charset="0"/>
              </a:rPr>
              <a:t> the </a:t>
            </a:r>
            <a:r>
              <a:rPr lang="cy-GB" altLang="en-US" dirty="0" err="1">
                <a:latin typeface="Arial" panose="020B0604020202020204" pitchFamily="34" charset="0"/>
              </a:rPr>
              <a:t>session</a:t>
            </a:r>
            <a:r>
              <a:rPr lang="cy-GB" altLang="en-US" dirty="0">
                <a:latin typeface="Arial" panose="020B0604020202020204" pitchFamily="34" charset="0"/>
              </a:rPr>
              <a:t>, </a:t>
            </a:r>
            <a:r>
              <a:rPr lang="cy-GB" altLang="en-US" dirty="0" err="1">
                <a:latin typeface="Arial" panose="020B0604020202020204" pitchFamily="34" charset="0"/>
              </a:rPr>
              <a:t>either</a:t>
            </a:r>
            <a:r>
              <a:rPr lang="cy-GB" altLang="en-US" dirty="0">
                <a:latin typeface="Arial" panose="020B0604020202020204" pitchFamily="34" charset="0"/>
              </a:rPr>
              <a:t> by </a:t>
            </a:r>
            <a:r>
              <a:rPr lang="cy-GB" altLang="en-US" dirty="0" err="1">
                <a:latin typeface="Arial" panose="020B0604020202020204" pitchFamily="34" charset="0"/>
              </a:rPr>
              <a:t>posting</a:t>
            </a:r>
            <a:r>
              <a:rPr lang="cy-GB" altLang="en-US" dirty="0">
                <a:latin typeface="Arial" panose="020B0604020202020204" pitchFamily="34" charset="0"/>
              </a:rPr>
              <a:t> </a:t>
            </a:r>
            <a:r>
              <a:rPr lang="cy-GB" altLang="en-US" dirty="0" err="1">
                <a:latin typeface="Arial" panose="020B0604020202020204" pitchFamily="34" charset="0"/>
              </a:rPr>
              <a:t>yourself</a:t>
            </a:r>
            <a:r>
              <a:rPr lang="cy-GB" altLang="en-US" dirty="0">
                <a:latin typeface="Arial" panose="020B0604020202020204" pitchFamily="34" charset="0"/>
              </a:rPr>
              <a:t> or by </a:t>
            </a:r>
            <a:r>
              <a:rPr lang="cy-GB" altLang="en-US" dirty="0" err="1">
                <a:latin typeface="Arial" panose="020B0604020202020204" pitchFamily="34" charset="0"/>
              </a:rPr>
              <a:t>responding</a:t>
            </a:r>
            <a:r>
              <a:rPr lang="cy-GB" altLang="en-US" dirty="0">
                <a:latin typeface="Arial" panose="020B0604020202020204" pitchFamily="34" charset="0"/>
              </a:rPr>
              <a:t> to </a:t>
            </a:r>
            <a:r>
              <a:rPr lang="cy-GB" altLang="en-US" dirty="0" err="1">
                <a:latin typeface="Arial" panose="020B0604020202020204" pitchFamily="34" charset="0"/>
              </a:rPr>
              <a:t>posts</a:t>
            </a:r>
            <a:r>
              <a:rPr lang="cy-GB" altLang="en-US" dirty="0">
                <a:latin typeface="Arial" panose="020B0604020202020204" pitchFamily="34" charset="0"/>
              </a:rPr>
              <a:t> by </a:t>
            </a:r>
            <a:r>
              <a:rPr lang="cy-GB" altLang="en-US" dirty="0" err="1">
                <a:latin typeface="Arial" panose="020B0604020202020204" pitchFamily="34" charset="0"/>
              </a:rPr>
              <a:t>students</a:t>
            </a:r>
            <a:r>
              <a:rPr lang="cy-GB" altLang="en-US" dirty="0">
                <a:latin typeface="Arial" panose="020B0604020202020204" pitchFamily="34" charset="0"/>
              </a:rPr>
              <a:t>.</a:t>
            </a:r>
          </a:p>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72F31CB0-7614-3863-68C9-5DBAC31DF076}"/>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25</a:t>
            </a:fld>
            <a:endParaRPr lang="en-GB" altLang="en-US" dirty="0">
              <a:solidFill>
                <a:srgbClr val="000000"/>
              </a:solidFill>
            </a:endParaRPr>
          </a:p>
        </p:txBody>
      </p:sp>
    </p:spTree>
    <p:extLst>
      <p:ext uri="{BB962C8B-B14F-4D97-AF65-F5344CB8AC3E}">
        <p14:creationId xmlns:p14="http://schemas.microsoft.com/office/powerpoint/2010/main" val="20856195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2FD970-7653-2FBC-300E-CB8BE2F612BD}"/>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EAC6A92F-CA1B-9462-7F5F-0409D5FEB1F5}"/>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8511536C-1E91-F70A-4511-65A2611A1BD2}"/>
              </a:ext>
            </a:extLst>
          </p:cNvPr>
          <p:cNvSpPr>
            <a:spLocks noGrp="1"/>
          </p:cNvSpPr>
          <p:nvPr>
            <p:ph type="body" idx="1"/>
          </p:nvPr>
        </p:nvSpPr>
        <p:spPr>
          <a:noFill/>
        </p:spPr>
        <p:txBody>
          <a:bodyPr/>
          <a:lstStyle/>
          <a:p>
            <a:r>
              <a:rPr lang="cy-GB" altLang="en-US" dirty="0">
                <a:latin typeface="Arial" panose="020B0604020202020204" pitchFamily="34" charset="0"/>
              </a:rPr>
              <a:t>Gofynnwch i'r myfyrwyr ganolbwyntio ar werthoedd a negeseuon allweddol y fideo.
Astudiaeth dan arweiniad 2 – dylai myfyrwyr wneud nodiadau ac yna rhannu eu meddyliau neu gwestiynau yn yr edefyn trafod Gwerthoedd Proffesiynol yn y Fforwm Modiwl. Dangoswch yr edefyn iddynt a dangos sut i bostio yn yr edefyn .</a:t>
            </a:r>
          </a:p>
          <a:p>
            <a:endParaRPr lang="cy-GB" altLang="en-US" dirty="0">
              <a:latin typeface="Arial" panose="020B0604020202020204" pitchFamily="34" charset="0"/>
            </a:endParaRPr>
          </a:p>
          <a:p>
            <a:endParaRPr lang="cy-GB" altLang="en-US" dirty="0">
              <a:latin typeface="Arial" panose="020B0604020202020204" pitchFamily="34" charset="0"/>
            </a:endParaRPr>
          </a:p>
          <a:p>
            <a:r>
              <a:rPr lang="cy-GB" altLang="en-US" dirty="0" err="1">
                <a:latin typeface="Arial" panose="020B0604020202020204" pitchFamily="34" charset="0"/>
              </a:rPr>
              <a:t>Ask</a:t>
            </a:r>
            <a:r>
              <a:rPr lang="cy-GB" altLang="en-US" dirty="0">
                <a:latin typeface="Arial" panose="020B0604020202020204" pitchFamily="34" charset="0"/>
              </a:rPr>
              <a:t> the </a:t>
            </a:r>
            <a:r>
              <a:rPr lang="cy-GB" altLang="en-US" dirty="0" err="1">
                <a:latin typeface="Arial" panose="020B0604020202020204" pitchFamily="34" charset="0"/>
              </a:rPr>
              <a:t>students</a:t>
            </a:r>
            <a:r>
              <a:rPr lang="cy-GB" altLang="en-US" dirty="0">
                <a:latin typeface="Arial" panose="020B0604020202020204" pitchFamily="34" charset="0"/>
              </a:rPr>
              <a:t> to </a:t>
            </a:r>
            <a:r>
              <a:rPr lang="cy-GB" altLang="en-US" dirty="0" err="1">
                <a:latin typeface="Arial" panose="020B0604020202020204" pitchFamily="34" charset="0"/>
              </a:rPr>
              <a:t>focus</a:t>
            </a:r>
            <a:r>
              <a:rPr lang="cy-GB" altLang="en-US" dirty="0">
                <a:latin typeface="Arial" panose="020B0604020202020204" pitchFamily="34" charset="0"/>
              </a:rPr>
              <a:t> </a:t>
            </a:r>
            <a:r>
              <a:rPr lang="cy-GB" altLang="en-US" dirty="0" err="1">
                <a:latin typeface="Arial" panose="020B0604020202020204" pitchFamily="34" charset="0"/>
              </a:rPr>
              <a:t>on</a:t>
            </a:r>
            <a:r>
              <a:rPr lang="cy-GB" altLang="en-US" dirty="0">
                <a:latin typeface="Arial" panose="020B0604020202020204" pitchFamily="34" charset="0"/>
              </a:rPr>
              <a:t> the </a:t>
            </a:r>
            <a:r>
              <a:rPr lang="cy-GB" altLang="en-US" dirty="0" err="1">
                <a:latin typeface="Arial" panose="020B0604020202020204" pitchFamily="34" charset="0"/>
              </a:rPr>
              <a:t>values</a:t>
            </a:r>
            <a:r>
              <a:rPr lang="cy-GB" altLang="en-US" dirty="0">
                <a:latin typeface="Arial" panose="020B0604020202020204" pitchFamily="34" charset="0"/>
              </a:rPr>
              <a:t> </a:t>
            </a:r>
            <a:r>
              <a:rPr lang="cy-GB" altLang="en-US" dirty="0" err="1">
                <a:latin typeface="Arial" panose="020B0604020202020204" pitchFamily="34" charset="0"/>
              </a:rPr>
              <a:t>and</a:t>
            </a:r>
            <a:r>
              <a:rPr lang="cy-GB" altLang="en-US" dirty="0">
                <a:latin typeface="Arial" panose="020B0604020202020204" pitchFamily="34" charset="0"/>
              </a:rPr>
              <a:t> </a:t>
            </a:r>
            <a:r>
              <a:rPr lang="cy-GB" altLang="en-US" dirty="0" err="1">
                <a:latin typeface="Arial" panose="020B0604020202020204" pitchFamily="34" charset="0"/>
              </a:rPr>
              <a:t>key</a:t>
            </a:r>
            <a:r>
              <a:rPr lang="cy-GB" altLang="en-US" dirty="0">
                <a:latin typeface="Arial" panose="020B0604020202020204" pitchFamily="34" charset="0"/>
              </a:rPr>
              <a:t> </a:t>
            </a:r>
            <a:r>
              <a:rPr lang="cy-GB" altLang="en-US" dirty="0" err="1">
                <a:latin typeface="Arial" panose="020B0604020202020204" pitchFamily="34" charset="0"/>
              </a:rPr>
              <a:t>messages</a:t>
            </a:r>
            <a:r>
              <a:rPr lang="cy-GB" altLang="en-US" dirty="0">
                <a:latin typeface="Arial" panose="020B0604020202020204" pitchFamily="34" charset="0"/>
              </a:rPr>
              <a:t> </a:t>
            </a:r>
            <a:r>
              <a:rPr lang="cy-GB" altLang="en-US" dirty="0" err="1">
                <a:latin typeface="Arial" panose="020B0604020202020204" pitchFamily="34" charset="0"/>
              </a:rPr>
              <a:t>from</a:t>
            </a:r>
            <a:r>
              <a:rPr lang="cy-GB" altLang="en-US" dirty="0">
                <a:latin typeface="Arial" panose="020B0604020202020204" pitchFamily="34" charset="0"/>
              </a:rPr>
              <a:t> the </a:t>
            </a:r>
            <a:r>
              <a:rPr lang="cy-GB" altLang="en-US" dirty="0" err="1">
                <a:latin typeface="Arial" panose="020B0604020202020204" pitchFamily="34" charset="0"/>
              </a:rPr>
              <a:t>video</a:t>
            </a:r>
            <a:r>
              <a:rPr lang="cy-GB" altLang="en-US" dirty="0">
                <a:latin typeface="Arial" panose="020B0604020202020204" pitchFamily="34" charset="0"/>
              </a:rPr>
              <a:t>.</a:t>
            </a:r>
          </a:p>
          <a:p>
            <a:r>
              <a:rPr lang="cy-GB" altLang="en-US" dirty="0" err="1"/>
              <a:t>Guided</a:t>
            </a:r>
            <a:r>
              <a:rPr lang="cy-GB" altLang="en-US" dirty="0"/>
              <a:t> </a:t>
            </a:r>
            <a:r>
              <a:rPr lang="cy-GB" altLang="en-US" dirty="0" err="1"/>
              <a:t>study</a:t>
            </a:r>
            <a:r>
              <a:rPr lang="cy-GB" altLang="en-US" dirty="0"/>
              <a:t> 2 – </a:t>
            </a:r>
            <a:r>
              <a:rPr lang="cy-GB" altLang="en-US" dirty="0" err="1"/>
              <a:t>students</a:t>
            </a:r>
            <a:r>
              <a:rPr lang="cy-GB" altLang="en-US" dirty="0"/>
              <a:t> </a:t>
            </a:r>
            <a:r>
              <a:rPr lang="cy-GB" altLang="en-US" dirty="0" err="1"/>
              <a:t>should</a:t>
            </a:r>
            <a:r>
              <a:rPr lang="cy-GB" altLang="en-US" dirty="0"/>
              <a:t> </a:t>
            </a:r>
            <a:r>
              <a:rPr lang="cy-GB" altLang="en-US" dirty="0" err="1"/>
              <a:t>make</a:t>
            </a:r>
            <a:r>
              <a:rPr lang="cy-GB" altLang="en-US" dirty="0"/>
              <a:t> </a:t>
            </a:r>
            <a:r>
              <a:rPr lang="cy-GB" altLang="en-US" dirty="0" err="1"/>
              <a:t>notes</a:t>
            </a:r>
            <a:r>
              <a:rPr lang="cy-GB" altLang="en-US" dirty="0"/>
              <a:t> </a:t>
            </a:r>
            <a:r>
              <a:rPr lang="cy-GB" altLang="en-US" dirty="0" err="1"/>
              <a:t>and</a:t>
            </a:r>
            <a:r>
              <a:rPr lang="cy-GB" altLang="en-US" dirty="0"/>
              <a:t> </a:t>
            </a:r>
            <a:r>
              <a:rPr lang="cy-GB" altLang="en-US" dirty="0" err="1"/>
              <a:t>then</a:t>
            </a:r>
            <a:r>
              <a:rPr lang="cy-GB" altLang="en-US" dirty="0"/>
              <a:t> </a:t>
            </a:r>
            <a:r>
              <a:rPr lang="cy-GB" altLang="en-US" dirty="0" err="1"/>
              <a:t>share</a:t>
            </a:r>
            <a:r>
              <a:rPr lang="cy-GB" altLang="en-US" dirty="0"/>
              <a:t> </a:t>
            </a:r>
            <a:r>
              <a:rPr lang="cy-GB" altLang="en-US" dirty="0" err="1"/>
              <a:t>their</a:t>
            </a:r>
            <a:r>
              <a:rPr lang="cy-GB" altLang="en-US" dirty="0"/>
              <a:t> </a:t>
            </a:r>
            <a:r>
              <a:rPr lang="cy-GB" altLang="en-US" dirty="0" err="1"/>
              <a:t>thoughts</a:t>
            </a:r>
            <a:r>
              <a:rPr lang="cy-GB" altLang="en-US" dirty="0"/>
              <a:t> or </a:t>
            </a:r>
            <a:r>
              <a:rPr lang="cy-GB" altLang="en-US" dirty="0" err="1"/>
              <a:t>questions</a:t>
            </a:r>
            <a:r>
              <a:rPr lang="cy-GB" altLang="en-US" dirty="0"/>
              <a:t> </a:t>
            </a:r>
            <a:r>
              <a:rPr lang="cy-GB" altLang="en-US" dirty="0" err="1"/>
              <a:t>in</a:t>
            </a:r>
            <a:r>
              <a:rPr lang="cy-GB" altLang="en-US" dirty="0"/>
              <a:t> the Professional </a:t>
            </a:r>
            <a:r>
              <a:rPr lang="cy-GB" altLang="en-US" dirty="0" err="1"/>
              <a:t>Values</a:t>
            </a:r>
            <a:r>
              <a:rPr lang="cy-GB" altLang="en-US" dirty="0"/>
              <a:t> </a:t>
            </a:r>
            <a:r>
              <a:rPr lang="cy-GB" altLang="en-US" dirty="0" err="1"/>
              <a:t>discussion</a:t>
            </a:r>
            <a:r>
              <a:rPr lang="cy-GB" altLang="en-US" dirty="0"/>
              <a:t> </a:t>
            </a:r>
            <a:r>
              <a:rPr lang="cy-GB" altLang="en-US" dirty="0" err="1"/>
              <a:t>thread</a:t>
            </a:r>
            <a:r>
              <a:rPr lang="cy-GB" altLang="en-US" dirty="0"/>
              <a:t> </a:t>
            </a:r>
            <a:r>
              <a:rPr lang="cy-GB" altLang="en-US" dirty="0" err="1"/>
              <a:t>in</a:t>
            </a:r>
            <a:r>
              <a:rPr lang="cy-GB" altLang="en-US" dirty="0"/>
              <a:t> the </a:t>
            </a:r>
            <a:r>
              <a:rPr lang="cy-GB" altLang="en-US" dirty="0" err="1"/>
              <a:t>Module</a:t>
            </a:r>
            <a:r>
              <a:rPr lang="cy-GB" altLang="en-US" dirty="0"/>
              <a:t> </a:t>
            </a:r>
            <a:r>
              <a:rPr lang="cy-GB" altLang="en-US" dirty="0" err="1"/>
              <a:t>Forum</a:t>
            </a:r>
            <a:r>
              <a:rPr lang="cy-GB" altLang="en-US" dirty="0"/>
              <a:t>. </a:t>
            </a:r>
            <a:r>
              <a:rPr lang="cy-GB" altLang="en-US" dirty="0" err="1"/>
              <a:t>Show</a:t>
            </a:r>
            <a:r>
              <a:rPr lang="cy-GB" altLang="en-US" dirty="0"/>
              <a:t> </a:t>
            </a:r>
            <a:r>
              <a:rPr lang="cy-GB" altLang="en-US" dirty="0" err="1"/>
              <a:t>them</a:t>
            </a:r>
            <a:r>
              <a:rPr lang="cy-GB" altLang="en-US" dirty="0"/>
              <a:t> the </a:t>
            </a:r>
            <a:r>
              <a:rPr lang="cy-GB" altLang="en-US" dirty="0" err="1"/>
              <a:t>thread</a:t>
            </a:r>
            <a:r>
              <a:rPr lang="cy-GB" altLang="en-US" dirty="0"/>
              <a:t> </a:t>
            </a:r>
            <a:r>
              <a:rPr lang="cy-GB" altLang="en-US" dirty="0" err="1"/>
              <a:t>and</a:t>
            </a:r>
            <a:r>
              <a:rPr lang="cy-GB" altLang="en-US" dirty="0"/>
              <a:t> </a:t>
            </a:r>
            <a:r>
              <a:rPr lang="cy-GB" altLang="en-US" dirty="0" err="1"/>
              <a:t>demonstrate</a:t>
            </a:r>
            <a:r>
              <a:rPr lang="cy-GB" altLang="en-US" dirty="0"/>
              <a:t> </a:t>
            </a:r>
            <a:r>
              <a:rPr lang="cy-GB" altLang="en-US" dirty="0" err="1"/>
              <a:t>how</a:t>
            </a:r>
            <a:r>
              <a:rPr lang="cy-GB" altLang="en-US" dirty="0"/>
              <a:t> to post </a:t>
            </a:r>
            <a:r>
              <a:rPr lang="cy-GB" altLang="en-US" dirty="0" err="1"/>
              <a:t>in</a:t>
            </a:r>
            <a:r>
              <a:rPr lang="cy-GB" altLang="en-US" dirty="0"/>
              <a:t> the </a:t>
            </a:r>
            <a:r>
              <a:rPr lang="cy-GB" altLang="en-US" dirty="0" err="1"/>
              <a:t>thread</a:t>
            </a:r>
            <a:r>
              <a:rPr lang="cy-GB" altLang="en-US" dirty="0"/>
              <a:t>.</a:t>
            </a:r>
          </a:p>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1C0F887C-C1C2-C468-C15C-B39C6380C6CA}"/>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26</a:t>
            </a:fld>
            <a:endParaRPr lang="en-GB" altLang="en-US" dirty="0">
              <a:solidFill>
                <a:srgbClr val="000000"/>
              </a:solidFill>
            </a:endParaRPr>
          </a:p>
        </p:txBody>
      </p:sp>
    </p:spTree>
    <p:extLst>
      <p:ext uri="{BB962C8B-B14F-4D97-AF65-F5344CB8AC3E}">
        <p14:creationId xmlns:p14="http://schemas.microsoft.com/office/powerpoint/2010/main" val="400979182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771786-1BAA-957A-D877-3A2BC4C60ADA}"/>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4FC4EB36-7866-99E7-ACF9-560436BFB3E1}"/>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3F21E207-9B53-AB8B-BB02-14B9F6F44C99}"/>
              </a:ext>
            </a:extLst>
          </p:cNvPr>
          <p:cNvSpPr>
            <a:spLocks noGrp="1"/>
          </p:cNvSpPr>
          <p:nvPr>
            <p:ph type="body" idx="1"/>
          </p:nvPr>
        </p:nvSpPr>
        <p:spPr>
          <a:noFill/>
        </p:spPr>
        <p:txBody>
          <a:bodyPr/>
          <a:lstStyle/>
          <a:p>
            <a:r>
              <a:rPr lang="cy-GB" altLang="en-US" dirty="0"/>
              <a:t>Gofynnwch i'r myfyrwyr ganolbwyntio ar werthoedd a negeseuon allweddol y fideo.
Astudiaeth dan arweiniad 2 – dylai myfyrwyr wneud nodiadau ac yna rhannu eu meddyliau neu gwestiynau yn yr edefyn trafod Gwerthoedd Proffesiynol yn y Fforwm Modiwl. Dangoswch yr edefyn iddynt a dangos sut i bostio yn yr edefyn .</a:t>
            </a:r>
          </a:p>
          <a:p>
            <a:endParaRPr lang="cy-GB" altLang="en-US" dirty="0"/>
          </a:p>
          <a:p>
            <a:r>
              <a:rPr lang="cy-GB" altLang="en-US" dirty="0" err="1"/>
              <a:t>Ask</a:t>
            </a:r>
            <a:r>
              <a:rPr lang="cy-GB" altLang="en-US" dirty="0"/>
              <a:t> the </a:t>
            </a:r>
            <a:r>
              <a:rPr lang="cy-GB" altLang="en-US" dirty="0" err="1"/>
              <a:t>students</a:t>
            </a:r>
            <a:r>
              <a:rPr lang="cy-GB" altLang="en-US" dirty="0"/>
              <a:t> to </a:t>
            </a:r>
            <a:r>
              <a:rPr lang="cy-GB" altLang="en-US" dirty="0" err="1"/>
              <a:t>focus</a:t>
            </a:r>
            <a:r>
              <a:rPr lang="cy-GB" altLang="en-US" dirty="0"/>
              <a:t> </a:t>
            </a:r>
            <a:r>
              <a:rPr lang="cy-GB" altLang="en-US" dirty="0" err="1"/>
              <a:t>on</a:t>
            </a:r>
            <a:r>
              <a:rPr lang="cy-GB" altLang="en-US" dirty="0"/>
              <a:t> the </a:t>
            </a:r>
            <a:r>
              <a:rPr lang="cy-GB" altLang="en-US" dirty="0" err="1"/>
              <a:t>values</a:t>
            </a:r>
            <a:r>
              <a:rPr lang="cy-GB" altLang="en-US" dirty="0"/>
              <a:t> </a:t>
            </a:r>
            <a:r>
              <a:rPr lang="cy-GB" altLang="en-US" dirty="0" err="1"/>
              <a:t>and</a:t>
            </a:r>
            <a:r>
              <a:rPr lang="cy-GB" altLang="en-US" dirty="0"/>
              <a:t> </a:t>
            </a:r>
            <a:r>
              <a:rPr lang="cy-GB" altLang="en-US" dirty="0" err="1"/>
              <a:t>key</a:t>
            </a:r>
            <a:r>
              <a:rPr lang="cy-GB" altLang="en-US" dirty="0"/>
              <a:t> </a:t>
            </a:r>
            <a:r>
              <a:rPr lang="cy-GB" altLang="en-US" dirty="0" err="1"/>
              <a:t>messages</a:t>
            </a:r>
            <a:r>
              <a:rPr lang="cy-GB" altLang="en-US" dirty="0"/>
              <a:t> </a:t>
            </a:r>
            <a:r>
              <a:rPr lang="cy-GB" altLang="en-US" dirty="0" err="1"/>
              <a:t>from</a:t>
            </a:r>
            <a:r>
              <a:rPr lang="cy-GB" altLang="en-US" dirty="0"/>
              <a:t> the </a:t>
            </a:r>
            <a:r>
              <a:rPr lang="cy-GB" altLang="en-US" dirty="0" err="1"/>
              <a:t>video</a:t>
            </a:r>
            <a:r>
              <a:rPr lang="cy-GB" altLang="en-US" dirty="0"/>
              <a:t>.</a:t>
            </a:r>
          </a:p>
          <a:p>
            <a:r>
              <a:rPr lang="cy-GB" altLang="en-US" dirty="0" err="1"/>
              <a:t>Guided</a:t>
            </a:r>
            <a:r>
              <a:rPr lang="cy-GB" altLang="en-US" dirty="0"/>
              <a:t> </a:t>
            </a:r>
            <a:r>
              <a:rPr lang="cy-GB" altLang="en-US" dirty="0" err="1"/>
              <a:t>study</a:t>
            </a:r>
            <a:r>
              <a:rPr lang="cy-GB" altLang="en-US" dirty="0"/>
              <a:t> 2 – </a:t>
            </a:r>
            <a:r>
              <a:rPr lang="cy-GB" altLang="en-US" dirty="0" err="1"/>
              <a:t>students</a:t>
            </a:r>
            <a:r>
              <a:rPr lang="cy-GB" altLang="en-US" dirty="0"/>
              <a:t> </a:t>
            </a:r>
            <a:r>
              <a:rPr lang="cy-GB" altLang="en-US" dirty="0" err="1"/>
              <a:t>should</a:t>
            </a:r>
            <a:r>
              <a:rPr lang="cy-GB" altLang="en-US" dirty="0"/>
              <a:t> </a:t>
            </a:r>
            <a:r>
              <a:rPr lang="cy-GB" altLang="en-US" dirty="0" err="1"/>
              <a:t>make</a:t>
            </a:r>
            <a:r>
              <a:rPr lang="cy-GB" altLang="en-US" dirty="0"/>
              <a:t> </a:t>
            </a:r>
            <a:r>
              <a:rPr lang="cy-GB" altLang="en-US" dirty="0" err="1"/>
              <a:t>notes</a:t>
            </a:r>
            <a:r>
              <a:rPr lang="cy-GB" altLang="en-US" dirty="0"/>
              <a:t> </a:t>
            </a:r>
            <a:r>
              <a:rPr lang="cy-GB" altLang="en-US" dirty="0" err="1"/>
              <a:t>and</a:t>
            </a:r>
            <a:r>
              <a:rPr lang="cy-GB" altLang="en-US" dirty="0"/>
              <a:t> </a:t>
            </a:r>
            <a:r>
              <a:rPr lang="cy-GB" altLang="en-US" dirty="0" err="1"/>
              <a:t>then</a:t>
            </a:r>
            <a:r>
              <a:rPr lang="cy-GB" altLang="en-US" dirty="0"/>
              <a:t> </a:t>
            </a:r>
            <a:r>
              <a:rPr lang="cy-GB" altLang="en-US" dirty="0" err="1"/>
              <a:t>share</a:t>
            </a:r>
            <a:r>
              <a:rPr lang="cy-GB" altLang="en-US" dirty="0"/>
              <a:t> </a:t>
            </a:r>
            <a:r>
              <a:rPr lang="cy-GB" altLang="en-US" dirty="0" err="1"/>
              <a:t>their</a:t>
            </a:r>
            <a:r>
              <a:rPr lang="cy-GB" altLang="en-US" dirty="0"/>
              <a:t> </a:t>
            </a:r>
            <a:r>
              <a:rPr lang="cy-GB" altLang="en-US" dirty="0" err="1"/>
              <a:t>thoughts</a:t>
            </a:r>
            <a:r>
              <a:rPr lang="cy-GB" altLang="en-US" dirty="0"/>
              <a:t> or </a:t>
            </a:r>
            <a:r>
              <a:rPr lang="cy-GB" altLang="en-US" dirty="0" err="1"/>
              <a:t>questions</a:t>
            </a:r>
            <a:r>
              <a:rPr lang="cy-GB" altLang="en-US" dirty="0"/>
              <a:t> </a:t>
            </a:r>
            <a:r>
              <a:rPr lang="cy-GB" altLang="en-US" dirty="0" err="1"/>
              <a:t>in</a:t>
            </a:r>
            <a:r>
              <a:rPr lang="cy-GB" altLang="en-US" dirty="0"/>
              <a:t> the Professional </a:t>
            </a:r>
            <a:r>
              <a:rPr lang="cy-GB" altLang="en-US" dirty="0" err="1"/>
              <a:t>Values</a:t>
            </a:r>
            <a:r>
              <a:rPr lang="cy-GB" altLang="en-US" dirty="0"/>
              <a:t> </a:t>
            </a:r>
            <a:r>
              <a:rPr lang="cy-GB" altLang="en-US" dirty="0" err="1"/>
              <a:t>discussion</a:t>
            </a:r>
            <a:r>
              <a:rPr lang="cy-GB" altLang="en-US" dirty="0"/>
              <a:t> </a:t>
            </a:r>
            <a:r>
              <a:rPr lang="cy-GB" altLang="en-US" dirty="0" err="1"/>
              <a:t>thread</a:t>
            </a:r>
            <a:r>
              <a:rPr lang="cy-GB" altLang="en-US" dirty="0"/>
              <a:t> </a:t>
            </a:r>
            <a:r>
              <a:rPr lang="cy-GB" altLang="en-US" dirty="0" err="1"/>
              <a:t>in</a:t>
            </a:r>
            <a:r>
              <a:rPr lang="cy-GB" altLang="en-US" dirty="0"/>
              <a:t> the </a:t>
            </a:r>
            <a:r>
              <a:rPr lang="cy-GB" altLang="en-US" dirty="0" err="1"/>
              <a:t>Module</a:t>
            </a:r>
            <a:r>
              <a:rPr lang="cy-GB" altLang="en-US" dirty="0"/>
              <a:t> </a:t>
            </a:r>
            <a:r>
              <a:rPr lang="cy-GB" altLang="en-US" dirty="0" err="1"/>
              <a:t>Forum</a:t>
            </a:r>
            <a:r>
              <a:rPr lang="cy-GB" altLang="en-US" dirty="0"/>
              <a:t>. </a:t>
            </a:r>
            <a:r>
              <a:rPr lang="cy-GB" altLang="en-US" dirty="0" err="1"/>
              <a:t>Show</a:t>
            </a:r>
            <a:r>
              <a:rPr lang="cy-GB" altLang="en-US" dirty="0"/>
              <a:t> </a:t>
            </a:r>
            <a:r>
              <a:rPr lang="cy-GB" altLang="en-US" dirty="0" err="1"/>
              <a:t>them</a:t>
            </a:r>
            <a:r>
              <a:rPr lang="cy-GB" altLang="en-US" dirty="0"/>
              <a:t> the </a:t>
            </a:r>
            <a:r>
              <a:rPr lang="cy-GB" altLang="en-US" dirty="0" err="1"/>
              <a:t>thread</a:t>
            </a:r>
            <a:r>
              <a:rPr lang="cy-GB" altLang="en-US" dirty="0"/>
              <a:t> </a:t>
            </a:r>
            <a:r>
              <a:rPr lang="cy-GB" altLang="en-US" dirty="0" err="1"/>
              <a:t>and</a:t>
            </a:r>
            <a:r>
              <a:rPr lang="cy-GB" altLang="en-US" dirty="0"/>
              <a:t> </a:t>
            </a:r>
            <a:r>
              <a:rPr lang="cy-GB" altLang="en-US" dirty="0" err="1"/>
              <a:t>demonstrate</a:t>
            </a:r>
            <a:r>
              <a:rPr lang="cy-GB" altLang="en-US" dirty="0"/>
              <a:t> </a:t>
            </a:r>
            <a:r>
              <a:rPr lang="cy-GB" altLang="en-US" dirty="0" err="1"/>
              <a:t>how</a:t>
            </a:r>
            <a:r>
              <a:rPr lang="cy-GB" altLang="en-US" dirty="0"/>
              <a:t> to post </a:t>
            </a:r>
            <a:r>
              <a:rPr lang="cy-GB" altLang="en-US" dirty="0" err="1"/>
              <a:t>in</a:t>
            </a:r>
            <a:r>
              <a:rPr lang="cy-GB" altLang="en-US" dirty="0"/>
              <a:t> the </a:t>
            </a:r>
            <a:r>
              <a:rPr lang="cy-GB" altLang="en-US" dirty="0" err="1"/>
              <a:t>thread</a:t>
            </a:r>
            <a:r>
              <a:rPr lang="cy-GB" altLang="en-US" dirty="0"/>
              <a:t>.</a:t>
            </a:r>
          </a:p>
          <a:p>
            <a:endParaRPr lang="cy-GB" altLang="en-US" dirty="0"/>
          </a:p>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C979EB63-AEDC-85BA-E797-B63F47DDA7F1}"/>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27</a:t>
            </a:fld>
            <a:endParaRPr lang="en-GB" altLang="en-US" dirty="0">
              <a:solidFill>
                <a:srgbClr val="000000"/>
              </a:solidFill>
            </a:endParaRPr>
          </a:p>
        </p:txBody>
      </p:sp>
    </p:spTree>
    <p:extLst>
      <p:ext uri="{BB962C8B-B14F-4D97-AF65-F5344CB8AC3E}">
        <p14:creationId xmlns:p14="http://schemas.microsoft.com/office/powerpoint/2010/main" val="249905321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A365AE-6364-846E-F6BE-C6A731650C93}"/>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DE7E6E71-BE2A-4C61-49A9-8CC9C44C2363}"/>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97D5AF5D-82FE-95A2-5A54-B3A66629936B}"/>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51B0B089-2DE3-035C-910F-23528803F689}"/>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28</a:t>
            </a:fld>
            <a:endParaRPr lang="en-GB" altLang="en-US" dirty="0">
              <a:solidFill>
                <a:srgbClr val="000000"/>
              </a:solidFill>
            </a:endParaRPr>
          </a:p>
        </p:txBody>
      </p:sp>
    </p:spTree>
    <p:extLst>
      <p:ext uri="{BB962C8B-B14F-4D97-AF65-F5344CB8AC3E}">
        <p14:creationId xmlns:p14="http://schemas.microsoft.com/office/powerpoint/2010/main" val="31169181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6164AE-049C-B6A9-2B06-B747F6AB956E}"/>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779A706D-13B8-3B10-A5D4-B4DE6A4C7B31}"/>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413C125F-8308-AE58-907D-5B975CCB1765}"/>
              </a:ext>
            </a:extLst>
          </p:cNvPr>
          <p:cNvSpPr>
            <a:spLocks noGrp="1"/>
          </p:cNvSpPr>
          <p:nvPr>
            <p:ph type="body" idx="1"/>
          </p:nvPr>
        </p:nvSpPr>
        <p:spPr>
          <a:noFill/>
        </p:spPr>
        <p:txBody>
          <a:bodyPr/>
          <a:lstStyle/>
          <a:p>
            <a:r>
              <a:rPr lang="cy-GB" altLang="en-US" b="1" dirty="0">
                <a:solidFill>
                  <a:srgbClr val="FF0000"/>
                </a:solidFill>
                <a:latin typeface="Arial" panose="020B0604020202020204" pitchFamily="34" charset="0"/>
              </a:rPr>
              <a:t>N.B. </a:t>
            </a:r>
            <a:r>
              <a:rPr lang="cy-GB" altLang="en-US" b="1" dirty="0" err="1">
                <a:solidFill>
                  <a:srgbClr val="FF0000"/>
                </a:solidFill>
                <a:latin typeface="Arial" panose="020B0604020202020204" pitchFamily="34" charset="0"/>
              </a:rPr>
              <a:t>In</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line</a:t>
            </a:r>
            <a:r>
              <a:rPr lang="cy-GB" altLang="en-US" b="1" dirty="0">
                <a:solidFill>
                  <a:srgbClr val="FF0000"/>
                </a:solidFill>
                <a:latin typeface="Arial" panose="020B0604020202020204" pitchFamily="34" charset="0"/>
              </a:rPr>
              <a:t> with </a:t>
            </a:r>
            <a:r>
              <a:rPr lang="cy-GB" altLang="en-US" b="1" dirty="0" err="1">
                <a:solidFill>
                  <a:srgbClr val="FF0000"/>
                </a:solidFill>
                <a:latin typeface="Arial" panose="020B0604020202020204" pitchFamily="34" charset="0"/>
              </a:rPr>
              <a:t>Team</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discussions</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these</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references</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are</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formatted</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in</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line</a:t>
            </a:r>
            <a:r>
              <a:rPr lang="cy-GB" altLang="en-US" b="1" dirty="0">
                <a:solidFill>
                  <a:srgbClr val="FF0000"/>
                </a:solidFill>
                <a:latin typeface="Arial" panose="020B0604020202020204" pitchFamily="34" charset="0"/>
              </a:rPr>
              <a:t> with </a:t>
            </a:r>
            <a:r>
              <a:rPr lang="cy-GB" altLang="en-US" b="1" dirty="0" err="1">
                <a:solidFill>
                  <a:srgbClr val="FF0000"/>
                </a:solidFill>
                <a:latin typeface="Arial" panose="020B0604020202020204" pitchFamily="34" charset="0"/>
              </a:rPr>
              <a:t>Harvard</a:t>
            </a:r>
            <a:r>
              <a:rPr lang="cy-GB" altLang="en-US" b="1" dirty="0">
                <a:solidFill>
                  <a:srgbClr val="FF0000"/>
                </a:solidFill>
                <a:latin typeface="Arial" panose="020B0604020202020204" pitchFamily="34" charset="0"/>
              </a:rPr>
              <a:t> 1.5 (</a:t>
            </a:r>
            <a:r>
              <a:rPr lang="cy-GB" altLang="en-US" b="1" dirty="0" err="1">
                <a:solidFill>
                  <a:srgbClr val="FF0000"/>
                </a:solidFill>
                <a:latin typeface="Arial" panose="020B0604020202020204" pitchFamily="34" charset="0"/>
              </a:rPr>
              <a:t>sentence</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case</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and</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place</a:t>
            </a:r>
            <a:r>
              <a:rPr lang="cy-GB" altLang="en-US" b="1" dirty="0">
                <a:solidFill>
                  <a:srgbClr val="FF0000"/>
                </a:solidFill>
                <a:latin typeface="Arial" panose="020B0604020202020204" pitchFamily="34" charset="0"/>
              </a:rPr>
              <a:t> of </a:t>
            </a:r>
            <a:r>
              <a:rPr lang="cy-GB" altLang="en-US" b="1" dirty="0" err="1">
                <a:solidFill>
                  <a:srgbClr val="FF0000"/>
                </a:solidFill>
                <a:latin typeface="Arial" panose="020B0604020202020204" pitchFamily="34" charset="0"/>
              </a:rPr>
              <a:t>publication</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removed</a:t>
            </a:r>
            <a:r>
              <a:rPr lang="cy-GB" altLang="en-US" b="1" dirty="0">
                <a:solidFill>
                  <a:srgbClr val="FF0000"/>
                </a:solidFill>
                <a:latin typeface="Arial" panose="020B0604020202020204" pitchFamily="34" charset="0"/>
              </a:rPr>
              <a:t>)</a:t>
            </a:r>
          </a:p>
        </p:txBody>
      </p:sp>
      <p:sp>
        <p:nvSpPr>
          <p:cNvPr id="29700" name="Slide Number Placeholder 3">
            <a:extLst>
              <a:ext uri="{FF2B5EF4-FFF2-40B4-BE49-F238E27FC236}">
                <a16:creationId xmlns:a16="http://schemas.microsoft.com/office/drawing/2014/main" id="{3545673C-C80F-C56A-2E79-6442107E41DA}"/>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29</a:t>
            </a:fld>
            <a:endParaRPr lang="en-GB" altLang="en-US" dirty="0">
              <a:solidFill>
                <a:srgbClr val="000000"/>
              </a:solidFill>
            </a:endParaRPr>
          </a:p>
        </p:txBody>
      </p:sp>
    </p:spTree>
    <p:extLst>
      <p:ext uri="{BB962C8B-B14F-4D97-AF65-F5344CB8AC3E}">
        <p14:creationId xmlns:p14="http://schemas.microsoft.com/office/powerpoint/2010/main" val="22441202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7025303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1612162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628650" y="6356351"/>
            <a:ext cx="2057400" cy="365125"/>
          </a:xfrm>
          <a:prstGeom prst="rect">
            <a:avLst/>
          </a:prstGeom>
        </p:spPr>
        <p:txBody>
          <a:bodyPr/>
          <a:lstStyle/>
          <a:p>
            <a:fld id="{5C958B5D-2B71-F94E-8A2A-2F1F5E391DA3}" type="datetimeFigureOut">
              <a:rPr lang="en-US" smtClean="0"/>
              <a:t>9/3/2026</a:t>
            </a:fld>
            <a:endParaRPr lang="en-US" dirty="0"/>
          </a:p>
        </p:txBody>
      </p:sp>
      <p:sp>
        <p:nvSpPr>
          <p:cNvPr id="5" name="Footer Placeholder 4"/>
          <p:cNvSpPr>
            <a:spLocks noGrp="1"/>
          </p:cNvSpPr>
          <p:nvPr>
            <p:ph type="ftr" sz="quarter" idx="11"/>
          </p:nvPr>
        </p:nvSpPr>
        <p:spPr>
          <a:xfrm>
            <a:off x="3028950" y="6356351"/>
            <a:ext cx="3086100" cy="365125"/>
          </a:xfrm>
          <a:prstGeom prst="rect">
            <a:avLst/>
          </a:prstGeom>
        </p:spPr>
        <p:txBody>
          <a:bodyPr/>
          <a:lstStyle/>
          <a:p>
            <a:endParaRPr lang="en-US" dirty="0"/>
          </a:p>
        </p:txBody>
      </p:sp>
      <p:sp>
        <p:nvSpPr>
          <p:cNvPr id="6" name="Slide Number Placeholder 5"/>
          <p:cNvSpPr>
            <a:spLocks noGrp="1"/>
          </p:cNvSpPr>
          <p:nvPr>
            <p:ph type="sldNum" sz="quarter" idx="12"/>
          </p:nvPr>
        </p:nvSpPr>
        <p:spPr>
          <a:xfrm>
            <a:off x="6457950" y="6356351"/>
            <a:ext cx="2057400" cy="365125"/>
          </a:xfrm>
          <a:prstGeom prst="rect">
            <a:avLst/>
          </a:prstGeom>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0302204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925378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23150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63028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327444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07330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2835498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8468865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1186337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2427025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8605346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34217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6651433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85236235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09/03/2026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628650" y="1798320"/>
            <a:ext cx="78867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427091497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6.xml"/><Relationship Id="rId7"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1.xml"/><Relationship Id="rId1" Type="http://schemas.openxmlformats.org/officeDocument/2006/relationships/slideLayout" Target="../slideLayouts/slideLayout10.xml"/><Relationship Id="rId4" Type="http://schemas.openxmlformats.org/officeDocument/2006/relationships/image" Target="../media/image1.png"/></Relationships>
</file>

<file path=ppt/slideMasters/_rels/slideMaster4.xml.rels><?xml version="1.0" encoding="UTF-8" standalone="yes"?>
<Relationships xmlns="http://schemas.openxmlformats.org/package/2006/relationships"><Relationship Id="rId8" Type="http://schemas.openxmlformats.org/officeDocument/2006/relationships/theme" Target="../theme/theme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4" Type="http://schemas.openxmlformats.org/officeDocument/2006/relationships/slideLayout" Target="../slideLayouts/slideLayout15.xml"/><Relationship Id="rId9"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5"/>
          <a:stretch>
            <a:fillRect/>
          </a:stretch>
        </p:blipFill>
        <p:spPr>
          <a:xfrm>
            <a:off x="0" y="0"/>
            <a:ext cx="9144000" cy="6858000"/>
          </a:xfrm>
          <a:prstGeom prst="rect">
            <a:avLst/>
          </a:prstGeom>
        </p:spPr>
      </p:pic>
      <p:pic>
        <p:nvPicPr>
          <p:cNvPr id="2" name="Picture 1">
            <a:extLst>
              <a:ext uri="{FF2B5EF4-FFF2-40B4-BE49-F238E27FC236}">
                <a16:creationId xmlns:a16="http://schemas.microsoft.com/office/drawing/2014/main" id="{E996A00E-2349-7FBE-C3BF-7A83C87AA83D}"/>
              </a:ext>
            </a:extLst>
          </p:cNvPr>
          <p:cNvPicPr>
            <a:picLocks noChangeAspect="1"/>
          </p:cNvPicPr>
          <p:nvPr userDrawn="1"/>
        </p:nvPicPr>
        <p:blipFill>
          <a:blip r:embed="rId6">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056831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9/3/2026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869548107"/>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145498352"/>
      </p:ext>
    </p:extLst>
  </p:cSld>
  <p:clrMap bg1="lt1" tx1="dk1" bg2="lt2" tx2="dk2" accent1="accent1" accent2="accent2" accent3="accent3" accent4="accent4" accent5="accent5" accent6="accent6" hlink="hlink" folHlink="folHlink"/>
  <p:sldLayoutIdLst>
    <p:sldLayoutId id="2147483689" r:id="rId1"/>
    <p:sldLayoutId id="214748369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9/3/2026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3729575010"/>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8"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hyperlink" Target="https://m365.cloud.microsoft/chat?fromcode=edgentp&amp;redirectid=6a3cf160b5eb4eb3b13baf487d962a59&amp;auth=2&amp;handinClickTs=1782379175630" TargetMode="External"/><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hyperlink" Target="https://m365.cloud.microsoft/chat?fromcode=edgentp&amp;redirectid=6a5e2dd16f6d4f618520ca1d5dbaa403&amp;auth=2&amp;handinClickTs=1784557012411"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hyperlink" Target="https://digitalstrategy.uwtsd.ac.uk/" TargetMode="External"/><Relationship Id="rId7" Type="http://schemas.openxmlformats.org/officeDocument/2006/relationships/hyperlink" Target="https://www.uwtsd.ac.uk/study/experience-and-facilities/student-support-and-wellbeing/careers-service" TargetMode="External"/><Relationship Id="rId2" Type="http://schemas.openxmlformats.org/officeDocument/2006/relationships/notesSlide" Target="../notesSlides/notesSlide5.xml"/><Relationship Id="rId1" Type="http://schemas.openxmlformats.org/officeDocument/2006/relationships/slideLayout" Target="../slideLayouts/slideLayout14.xml"/><Relationship Id="rId6" Type="http://schemas.openxmlformats.org/officeDocument/2006/relationships/hyperlink" Target="https://digitalservices.uwtsd.ac.uk/library/academic-and-infoskills/" TargetMode="External"/><Relationship Id="rId5" Type="http://schemas.openxmlformats.org/officeDocument/2006/relationships/hyperlink" Target="https://digitallearning.uwtsd.ac.uk/" TargetMode="External"/><Relationship Id="rId4" Type="http://schemas.openxmlformats.org/officeDocument/2006/relationships/hyperlink" Target="https://www.uwtsd.ac.uk/student-charter"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hyperlink" Target="https://digitalservices.uwtsd.ac.uk/itsd/connecting-to-wi-fi/" TargetMode="External"/><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hyperlink" Target="https://digitalservices.uwtsd.ac.uk/library/academic-and-infoskills/" TargetMode="External"/><Relationship Id="rId2" Type="http://schemas.openxmlformats.org/officeDocument/2006/relationships/notesSlide" Target="../notesSlides/notesSlide22.xml"/><Relationship Id="rId1" Type="http://schemas.openxmlformats.org/officeDocument/2006/relationships/slideLayout" Target="../slideLayouts/slideLayout14.xml"/><Relationship Id="rId4" Type="http://schemas.openxmlformats.org/officeDocument/2006/relationships/hyperlink" Target="https://digitalservices.uwtsd.ac.uk/cy/llyfrgell/sgiliau-academaidd-a-gwybodaeth/"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SFnMTHhKdkw" TargetMode="External"/><Relationship Id="rId2" Type="http://schemas.openxmlformats.org/officeDocument/2006/relationships/notesSlide" Target="../notesSlides/notesSlide26.xml"/><Relationship Id="rId1" Type="http://schemas.openxmlformats.org/officeDocument/2006/relationships/slideLayout" Target="../slideLayouts/slideLayout14.xml"/><Relationship Id="rId4" Type="http://schemas.openxmlformats.org/officeDocument/2006/relationships/image" Target="../media/image7.png"/></Relationships>
</file>

<file path=ppt/slides/_rels/slide27.xml.rels><?xml version="1.0" encoding="UTF-8" standalone="yes"?>
<Relationships xmlns="http://schemas.openxmlformats.org/package/2006/relationships"><Relationship Id="rId3" Type="http://schemas.openxmlformats.org/officeDocument/2006/relationships/hyperlink" Target="https://www.youtube.com/watch?v=P6HeTA1YINE" TargetMode="External"/><Relationship Id="rId2" Type="http://schemas.openxmlformats.org/officeDocument/2006/relationships/notesSlide" Target="../notesSlides/notesSlide27.xml"/><Relationship Id="rId1" Type="http://schemas.openxmlformats.org/officeDocument/2006/relationships/slideLayout" Target="../slideLayouts/slideLayout14.xml"/><Relationship Id="rId4" Type="http://schemas.openxmlformats.org/officeDocument/2006/relationships/image" Target="../media/image7.png"/></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SFnMTHhKdkw" TargetMode="External"/><Relationship Id="rId7" Type="http://schemas.openxmlformats.org/officeDocument/2006/relationships/hyperlink" Target="https://digitalservices.uwtsd.ac.uk/library/academic-and-infoskills/" TargetMode="External"/><Relationship Id="rId2" Type="http://schemas.openxmlformats.org/officeDocument/2006/relationships/notesSlide" Target="../notesSlides/notesSlide28.xml"/><Relationship Id="rId1" Type="http://schemas.openxmlformats.org/officeDocument/2006/relationships/slideLayout" Target="../slideLayouts/slideLayout14.xml"/><Relationship Id="rId6" Type="http://schemas.openxmlformats.org/officeDocument/2006/relationships/hyperlink" Target="https://digitalservices.uwtsd.ac.uk/itsd/connecting-to-wi-fi/" TargetMode="External"/><Relationship Id="rId5" Type="http://schemas.openxmlformats.org/officeDocument/2006/relationships/hyperlink" Target="https://www.youtube.com/watch?v=P6HeTA1YINE" TargetMode="External"/><Relationship Id="rId4" Type="http://schemas.openxmlformats.org/officeDocument/2006/relationships/hyperlink" Target="https://www.qaa.ac.uk/docs/qaa/quality-code/advice-and-guidance-course-design-and-development.pdf?sfvrsn=d29c181_3"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youtube.com/watch?v=SFnMTHhKdkw" TargetMode="External"/><Relationship Id="rId7" Type="http://schemas.openxmlformats.org/officeDocument/2006/relationships/hyperlink" Target="https://digitalservices.uwtsd.ac.uk/library/academic-and-infoskills/" TargetMode="External"/><Relationship Id="rId2" Type="http://schemas.openxmlformats.org/officeDocument/2006/relationships/notesSlide" Target="../notesSlides/notesSlide29.xml"/><Relationship Id="rId1" Type="http://schemas.openxmlformats.org/officeDocument/2006/relationships/slideLayout" Target="../slideLayouts/slideLayout14.xml"/><Relationship Id="rId6" Type="http://schemas.openxmlformats.org/officeDocument/2006/relationships/hyperlink" Target="https://digitalservices.uwtsd.ac.uk/itsd/connecting-to-wi-fi/" TargetMode="External"/><Relationship Id="rId5" Type="http://schemas.openxmlformats.org/officeDocument/2006/relationships/hyperlink" Target="https://www.youtube.com/watch?v=P6HeTA1YINE" TargetMode="External"/><Relationship Id="rId4" Type="http://schemas.openxmlformats.org/officeDocument/2006/relationships/hyperlink" Target="https://www.qaa.ac.uk/docs/qaa/quality-code/advice-and-guidance-course-design-and-development.pdf?sfvrsn=d29c181_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918EC05-41A4-24C6-B4D5-4E43E7977B35}"/>
              </a:ext>
            </a:extLst>
          </p:cNvPr>
          <p:cNvSpPr>
            <a:spLocks noGrp="1"/>
          </p:cNvSpPr>
          <p:nvPr>
            <p:ph type="title"/>
          </p:nvPr>
        </p:nvSpPr>
        <p:spPr/>
        <p:txBody>
          <a:bodyPr/>
          <a:lstStyle/>
          <a:p>
            <a:pPr algn="ctr"/>
            <a:r>
              <a:rPr lang="en-GB" sz="2800" dirty="0">
                <a:ea typeface="Times New Roman" panose="02020603050405020304" pitchFamily="18" charset="0"/>
              </a:rPr>
              <a:t>ECCE4001</a:t>
            </a:r>
            <a:br>
              <a:rPr lang="en-GB" sz="2800" dirty="0">
                <a:ea typeface="Times New Roman" panose="02020603050405020304" pitchFamily="18" charset="0"/>
              </a:rPr>
            </a:br>
            <a:r>
              <a:rPr lang="en-GB" dirty="0" err="1"/>
              <a:t>Pwy</a:t>
            </a:r>
            <a:r>
              <a:rPr lang="en-GB" dirty="0"/>
              <a:t> </a:t>
            </a:r>
            <a:r>
              <a:rPr lang="en-GB" dirty="0" err="1"/>
              <a:t>ydw</a:t>
            </a:r>
            <a:r>
              <a:rPr lang="en-GB" dirty="0"/>
              <a:t> </a:t>
            </a:r>
            <a:r>
              <a:rPr lang="en-GB" dirty="0" err="1"/>
              <a:t>i</a:t>
            </a:r>
            <a:r>
              <a:rPr lang="en-GB" dirty="0"/>
              <a:t>?: </a:t>
            </a:r>
            <a:r>
              <a:rPr lang="en-GB" dirty="0" err="1"/>
              <a:t>Archwilio</a:t>
            </a:r>
            <a:r>
              <a:rPr lang="en-GB" dirty="0"/>
              <a:t> </a:t>
            </a:r>
            <a:r>
              <a:rPr lang="en-GB" dirty="0" err="1"/>
              <a:t>Hunaniaeth</a:t>
            </a:r>
            <a:r>
              <a:rPr lang="en-GB" dirty="0"/>
              <a:t> </a:t>
            </a:r>
            <a:r>
              <a:rPr lang="en-GB" dirty="0" err="1"/>
              <a:t>Broffesiynol</a:t>
            </a:r>
            <a:br>
              <a:rPr lang="cy-GB" sz="2800" dirty="0">
                <a:ea typeface="Times New Roman" panose="02020603050405020304" pitchFamily="18" charset="0"/>
              </a:rPr>
            </a:br>
            <a:br>
              <a:rPr lang="en-GB" sz="2800" dirty="0">
                <a:ea typeface="Times New Roman" panose="02020603050405020304" pitchFamily="18" charset="0"/>
              </a:rPr>
            </a:br>
            <a:r>
              <a:rPr lang="en-GB" sz="2800" dirty="0">
                <a:solidFill>
                  <a:schemeClr val="accent4">
                    <a:lumMod val="20000"/>
                    <a:lumOff val="80000"/>
                  </a:schemeClr>
                </a:solidFill>
                <a:ea typeface="Times New Roman" panose="02020603050405020304" pitchFamily="18" charset="0"/>
              </a:rPr>
              <a:t>ECCE4001</a:t>
            </a:r>
            <a:br>
              <a:rPr lang="en-GB" sz="2800" dirty="0">
                <a:solidFill>
                  <a:schemeClr val="accent4">
                    <a:lumMod val="20000"/>
                    <a:lumOff val="80000"/>
                  </a:schemeClr>
                </a:solidFill>
                <a:ea typeface="Times New Roman" panose="02020603050405020304" pitchFamily="18" charset="0"/>
              </a:rPr>
            </a:br>
            <a:r>
              <a:rPr lang="en-GB" sz="2800" dirty="0">
                <a:solidFill>
                  <a:schemeClr val="accent4">
                    <a:lumMod val="20000"/>
                    <a:lumOff val="80000"/>
                  </a:schemeClr>
                </a:solidFill>
                <a:ea typeface="Times New Roman" panose="02020603050405020304" pitchFamily="18" charset="0"/>
              </a:rPr>
              <a:t>Who Am I?: Exploring Professional Identity</a:t>
            </a:r>
            <a:br>
              <a:rPr lang="en-GB" sz="2800" dirty="0">
                <a:solidFill>
                  <a:schemeClr val="accent4">
                    <a:lumMod val="20000"/>
                    <a:lumOff val="80000"/>
                  </a:schemeClr>
                </a:solidFill>
                <a:ea typeface="Times New Roman" panose="02020603050405020304" pitchFamily="18" charset="0"/>
              </a:rPr>
            </a:br>
            <a:br>
              <a:rPr lang="en-GB" sz="2800" dirty="0">
                <a:solidFill>
                  <a:schemeClr val="accent4">
                    <a:lumMod val="20000"/>
                    <a:lumOff val="80000"/>
                  </a:schemeClr>
                </a:solidFill>
                <a:ea typeface="Times New Roman" panose="02020603050405020304" pitchFamily="18" charset="0"/>
              </a:rPr>
            </a:br>
            <a:r>
              <a:rPr lang="cy-GB" sz="2800" dirty="0">
                <a:ea typeface="Times New Roman" panose="02020603050405020304" pitchFamily="18" charset="0"/>
              </a:rPr>
              <a:t>Thema</a:t>
            </a:r>
            <a:r>
              <a:rPr lang="en-GB" sz="2800" dirty="0"/>
              <a:t> 1: </a:t>
            </a:r>
            <a:r>
              <a:rPr lang="en-GB" dirty="0" err="1"/>
              <a:t>Cyflwyniad</a:t>
            </a:r>
            <a:r>
              <a:rPr lang="en-GB" dirty="0"/>
              <a:t> </a:t>
            </a:r>
            <a:r>
              <a:rPr lang="en-GB" dirty="0" err="1"/>
              <a:t>i’r</a:t>
            </a:r>
            <a:r>
              <a:rPr lang="en-GB" dirty="0"/>
              <a:t> </a:t>
            </a:r>
            <a:r>
              <a:rPr lang="en-GB" dirty="0" err="1"/>
              <a:t>Modwl</a:t>
            </a:r>
            <a:br>
              <a:rPr lang="en-GB" sz="2800" dirty="0"/>
            </a:br>
            <a:r>
              <a:rPr lang="en-GB" sz="2800" dirty="0">
                <a:solidFill>
                  <a:schemeClr val="accent4">
                    <a:lumMod val="20000"/>
                    <a:lumOff val="80000"/>
                  </a:schemeClr>
                </a:solidFill>
              </a:rPr>
              <a:t>Theme 1: Module Introduction</a:t>
            </a:r>
            <a:br>
              <a:rPr lang="en-GB" sz="2800" dirty="0"/>
            </a:br>
            <a:br>
              <a:rPr lang="en-GB" sz="2800" dirty="0">
                <a:ea typeface="Times New Roman" panose="02020603050405020304" pitchFamily="18" charset="0"/>
              </a:rPr>
            </a:br>
            <a:endParaRPr lang="en-GB" dirty="0"/>
          </a:p>
        </p:txBody>
      </p:sp>
    </p:spTree>
    <p:extLst>
      <p:ext uri="{BB962C8B-B14F-4D97-AF65-F5344CB8AC3E}">
        <p14:creationId xmlns:p14="http://schemas.microsoft.com/office/powerpoint/2010/main" val="36455092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B0A493-051E-A7AE-21E7-EFB6BE094E8B}"/>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B1BA43CB-BCD7-5BD9-85EE-92144F9AB6CE}"/>
              </a:ext>
            </a:extLst>
          </p:cNvPr>
          <p:cNvPicPr>
            <a:picLocks noChangeAspect="1"/>
          </p:cNvPicPr>
          <p:nvPr/>
        </p:nvPicPr>
        <p:blipFill>
          <a:blip r:embed="rId3"/>
          <a:stretch>
            <a:fillRect/>
          </a:stretch>
        </p:blipFill>
        <p:spPr>
          <a:xfrm>
            <a:off x="0" y="1"/>
            <a:ext cx="9144000" cy="6021238"/>
          </a:xfrm>
          <a:prstGeom prst="rect">
            <a:avLst/>
          </a:prstGeom>
        </p:spPr>
      </p:pic>
    </p:spTree>
    <p:extLst>
      <p:ext uri="{BB962C8B-B14F-4D97-AF65-F5344CB8AC3E}">
        <p14:creationId xmlns:p14="http://schemas.microsoft.com/office/powerpoint/2010/main" val="21117978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1F2517-9384-729B-280E-4F8577A274BE}"/>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2C902C6-6694-D513-2244-C695D7382720}"/>
              </a:ext>
            </a:extLst>
          </p:cNvPr>
          <p:cNvSpPr>
            <a:spLocks noGrp="1"/>
          </p:cNvSpPr>
          <p:nvPr>
            <p:ph sz="half" idx="2"/>
          </p:nvPr>
        </p:nvSpPr>
        <p:spPr>
          <a:xfrm>
            <a:off x="4648200" y="1825625"/>
            <a:ext cx="4257260" cy="3809862"/>
          </a:xfrm>
        </p:spPr>
        <p:txBody>
          <a:bodyPr>
            <a:normAutofit fontScale="92500" lnSpcReduction="10000"/>
          </a:bodyPr>
          <a:lstStyle/>
          <a:p>
            <a:pPr>
              <a:lnSpc>
                <a:spcPct val="100000"/>
              </a:lnSpc>
              <a:spcBef>
                <a:spcPts val="600"/>
              </a:spcBef>
              <a:spcAft>
                <a:spcPts val="600"/>
              </a:spcAft>
            </a:pPr>
            <a:r>
              <a:rPr lang="en-GB" sz="2400" dirty="0">
                <a:solidFill>
                  <a:srgbClr val="0070C0"/>
                </a:solidFill>
              </a:rPr>
              <a:t>I acknowledge the use of </a:t>
            </a:r>
            <a:r>
              <a:rPr lang="en-GB" sz="2400" b="1" dirty="0">
                <a:solidFill>
                  <a:srgbClr val="0070C0"/>
                </a:solidFill>
              </a:rPr>
              <a:t>Copilot</a:t>
            </a:r>
            <a:r>
              <a:rPr lang="en-GB" sz="2400" dirty="0">
                <a:solidFill>
                  <a:srgbClr val="0070C0"/>
                </a:solidFill>
              </a:rPr>
              <a:t> </a:t>
            </a:r>
            <a:r>
              <a:rPr lang="en-GB" sz="2400" dirty="0">
                <a:hlinkClick r:id="rId3"/>
              </a:rPr>
              <a:t>Chat | M365 Copilot</a:t>
            </a:r>
            <a:r>
              <a:rPr lang="en-GB" sz="2400" dirty="0">
                <a:solidFill>
                  <a:srgbClr val="0070C0"/>
                </a:solidFill>
              </a:rPr>
              <a:t> on </a:t>
            </a:r>
            <a:r>
              <a:rPr lang="en-GB" sz="2400" b="1" dirty="0">
                <a:solidFill>
                  <a:srgbClr val="0070C0"/>
                </a:solidFill>
              </a:rPr>
              <a:t>25/06/2026</a:t>
            </a:r>
            <a:r>
              <a:rPr lang="en-GB" sz="2400" dirty="0">
                <a:solidFill>
                  <a:srgbClr val="0070C0"/>
                </a:solidFill>
              </a:rPr>
              <a:t> to </a:t>
            </a:r>
            <a:r>
              <a:rPr lang="en-GB" sz="2400" b="1" dirty="0">
                <a:solidFill>
                  <a:srgbClr val="0070C0"/>
                </a:solidFill>
              </a:rPr>
              <a:t>create an image of a portfolio of work </a:t>
            </a:r>
          </a:p>
          <a:p>
            <a:pPr>
              <a:lnSpc>
                <a:spcPct val="100000"/>
              </a:lnSpc>
              <a:spcBef>
                <a:spcPts val="600"/>
              </a:spcBef>
              <a:spcAft>
                <a:spcPts val="600"/>
              </a:spcAft>
            </a:pPr>
            <a:r>
              <a:rPr lang="en-GB" sz="2400" dirty="0">
                <a:solidFill>
                  <a:srgbClr val="0070C0"/>
                </a:solidFill>
              </a:rPr>
              <a:t>. I used the prompt:   </a:t>
            </a:r>
          </a:p>
          <a:p>
            <a:pPr>
              <a:lnSpc>
                <a:spcPct val="100000"/>
              </a:lnSpc>
              <a:spcBef>
                <a:spcPts val="600"/>
              </a:spcBef>
              <a:spcAft>
                <a:spcPts val="600"/>
              </a:spcAft>
            </a:pPr>
            <a:r>
              <a:rPr lang="en-GB" sz="2400" dirty="0">
                <a:solidFill>
                  <a:srgbClr val="0070C0"/>
                </a:solidFill>
              </a:rPr>
              <a:t>‘Create a clipart image of a portfolio of work. The portfolio should be an open folder with examples of written work, a spreadsheet and a graphic image’.</a:t>
            </a:r>
          </a:p>
          <a:p>
            <a:pPr>
              <a:lnSpc>
                <a:spcPct val="100000"/>
              </a:lnSpc>
              <a:spcBef>
                <a:spcPts val="600"/>
              </a:spcBef>
              <a:spcAft>
                <a:spcPts val="600"/>
              </a:spcAft>
            </a:pPr>
            <a:endParaRPr lang="en-GB" sz="2400" dirty="0">
              <a:solidFill>
                <a:srgbClr val="0070C0"/>
              </a:solidFill>
            </a:endParaRPr>
          </a:p>
          <a:p>
            <a:pPr>
              <a:lnSpc>
                <a:spcPct val="100000"/>
              </a:lnSpc>
              <a:spcBef>
                <a:spcPts val="600"/>
              </a:spcBef>
              <a:spcAft>
                <a:spcPts val="600"/>
              </a:spcAft>
            </a:pPr>
            <a:endParaRPr lang="en-GB" sz="2400" dirty="0">
              <a:solidFill>
                <a:srgbClr val="0070C0"/>
              </a:solidFill>
            </a:endParaRPr>
          </a:p>
        </p:txBody>
      </p:sp>
      <p:sp>
        <p:nvSpPr>
          <p:cNvPr id="5" name="Title 4">
            <a:extLst>
              <a:ext uri="{FF2B5EF4-FFF2-40B4-BE49-F238E27FC236}">
                <a16:creationId xmlns:a16="http://schemas.microsoft.com/office/drawing/2014/main" id="{D7992ECF-B917-75F2-5E29-7ADF9B71764A}"/>
              </a:ext>
            </a:extLst>
          </p:cNvPr>
          <p:cNvSpPr>
            <a:spLocks noGrp="1"/>
          </p:cNvSpPr>
          <p:nvPr>
            <p:ph type="title"/>
          </p:nvPr>
        </p:nvSpPr>
        <p:spPr/>
        <p:txBody>
          <a:bodyPr/>
          <a:lstStyle/>
          <a:p>
            <a:pPr algn="ctr"/>
            <a:r>
              <a:rPr lang="en-GB" b="1" dirty="0" err="1"/>
              <a:t>Cydnabod</a:t>
            </a:r>
            <a:r>
              <a:rPr lang="en-GB" b="1" dirty="0"/>
              <a:t> </a:t>
            </a:r>
            <a:r>
              <a:rPr lang="en-GB" b="1" dirty="0" err="1"/>
              <a:t>Defnyddio</a:t>
            </a:r>
            <a:r>
              <a:rPr lang="en-GB" b="1" dirty="0"/>
              <a:t> AI</a:t>
            </a:r>
            <a:br>
              <a:rPr lang="en-GB" b="1" dirty="0"/>
            </a:br>
            <a:r>
              <a:rPr lang="en-GB" b="1" dirty="0">
                <a:solidFill>
                  <a:schemeClr val="accent5">
                    <a:lumMod val="75000"/>
                  </a:schemeClr>
                </a:solidFill>
              </a:rPr>
              <a:t>Use of AI </a:t>
            </a:r>
            <a:r>
              <a:rPr lang="en-GB" b="1" dirty="0">
                <a:solidFill>
                  <a:srgbClr val="0070C0"/>
                </a:solidFill>
              </a:rPr>
              <a:t>Acknowledgement</a:t>
            </a:r>
            <a:endParaRPr lang="en-GB" b="1" dirty="0"/>
          </a:p>
        </p:txBody>
      </p:sp>
      <p:sp>
        <p:nvSpPr>
          <p:cNvPr id="2" name="Content Placeholder 2">
            <a:extLst>
              <a:ext uri="{FF2B5EF4-FFF2-40B4-BE49-F238E27FC236}">
                <a16:creationId xmlns:a16="http://schemas.microsoft.com/office/drawing/2014/main" id="{7BB1746F-1C0E-26A6-2D08-3C098B33E2E1}"/>
              </a:ext>
            </a:extLst>
          </p:cNvPr>
          <p:cNvSpPr txBox="1">
            <a:spLocks/>
          </p:cNvSpPr>
          <p:nvPr/>
        </p:nvSpPr>
        <p:spPr>
          <a:xfrm>
            <a:off x="238540" y="1856656"/>
            <a:ext cx="4257260" cy="3809862"/>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600"/>
              </a:spcBef>
              <a:spcAft>
                <a:spcPts val="600"/>
              </a:spcAft>
            </a:pPr>
            <a:r>
              <a:rPr lang="en-GB" sz="2400" dirty="0" err="1"/>
              <a:t>Rwy'n</a:t>
            </a:r>
            <a:r>
              <a:rPr lang="en-GB" sz="2400" dirty="0"/>
              <a:t> </a:t>
            </a:r>
            <a:r>
              <a:rPr lang="en-GB" sz="2400" dirty="0" err="1"/>
              <a:t>cydnabod</a:t>
            </a:r>
            <a:r>
              <a:rPr lang="en-GB" sz="2400" dirty="0"/>
              <a:t> </a:t>
            </a:r>
            <a:r>
              <a:rPr lang="en-GB" sz="2400" dirty="0" err="1"/>
              <a:t>defnyddio</a:t>
            </a:r>
            <a:r>
              <a:rPr lang="en-GB" sz="2400" dirty="0"/>
              <a:t> </a:t>
            </a:r>
            <a:r>
              <a:rPr lang="en-GB" sz="2400" dirty="0">
                <a:hlinkClick r:id="rId4"/>
              </a:rPr>
              <a:t>Copilot Chat | M365 Copilot</a:t>
            </a:r>
            <a:r>
              <a:rPr lang="en-GB" sz="2400" dirty="0"/>
              <a:t> </a:t>
            </a:r>
            <a:r>
              <a:rPr lang="en-GB" sz="2400" dirty="0" err="1"/>
              <a:t>ar</a:t>
            </a:r>
            <a:r>
              <a:rPr lang="en-GB" sz="2400" dirty="0"/>
              <a:t> </a:t>
            </a:r>
            <a:r>
              <a:rPr lang="en-GB" sz="2400" b="1" dirty="0"/>
              <a:t>25/06/2026 </a:t>
            </a:r>
            <a:r>
              <a:rPr lang="en-GB" sz="2400" b="1" dirty="0" err="1"/>
              <a:t>i</a:t>
            </a:r>
            <a:r>
              <a:rPr lang="en-GB" sz="2400" b="1" dirty="0"/>
              <a:t> </a:t>
            </a:r>
            <a:r>
              <a:rPr lang="en-GB" sz="2400" b="1" dirty="0" err="1"/>
              <a:t>greu</a:t>
            </a:r>
            <a:r>
              <a:rPr lang="en-GB" sz="2400" b="1" dirty="0"/>
              <a:t> </a:t>
            </a:r>
            <a:r>
              <a:rPr lang="en-GB" sz="2400" b="1" dirty="0" err="1"/>
              <a:t>delwedd</a:t>
            </a:r>
            <a:r>
              <a:rPr lang="en-GB" sz="2400" b="1" dirty="0"/>
              <a:t> o </a:t>
            </a:r>
            <a:r>
              <a:rPr lang="en-GB" sz="2400" b="1" dirty="0" err="1"/>
              <a:t>bortffolio</a:t>
            </a:r>
            <a:r>
              <a:rPr lang="en-GB" sz="2400" b="1" dirty="0"/>
              <a:t> o </a:t>
            </a:r>
            <a:r>
              <a:rPr lang="en-GB" sz="2400" b="1" dirty="0" err="1"/>
              <a:t>waith</a:t>
            </a:r>
            <a:r>
              <a:rPr lang="en-GB" sz="2400" b="1" dirty="0"/>
              <a:t> </a:t>
            </a:r>
            <a:r>
              <a:rPr lang="en-GB" sz="2400" dirty="0"/>
              <a:t>
. </a:t>
            </a:r>
            <a:r>
              <a:rPr lang="en-GB" sz="2400" dirty="0" err="1"/>
              <a:t>Defnyddiais</a:t>
            </a:r>
            <a:r>
              <a:rPr lang="en-GB" sz="2400" dirty="0"/>
              <a:t> y prompt:   
‘Crea </a:t>
            </a:r>
            <a:r>
              <a:rPr lang="en-GB" sz="2400" dirty="0" err="1"/>
              <a:t>ddelwedd</a:t>
            </a:r>
            <a:r>
              <a:rPr lang="en-GB" sz="2400" dirty="0"/>
              <a:t> clipart o </a:t>
            </a:r>
            <a:r>
              <a:rPr lang="en-GB" sz="2400" dirty="0" err="1"/>
              <a:t>bortffolio</a:t>
            </a:r>
            <a:r>
              <a:rPr lang="en-GB" sz="2400" dirty="0"/>
              <a:t> o </a:t>
            </a:r>
            <a:r>
              <a:rPr lang="en-GB" sz="2400" dirty="0" err="1"/>
              <a:t>waith</a:t>
            </a:r>
            <a:r>
              <a:rPr lang="en-GB" sz="2400" dirty="0"/>
              <a:t>. </a:t>
            </a:r>
            <a:r>
              <a:rPr lang="en-GB" sz="2400" dirty="0" err="1"/>
              <a:t>Dylai'r</a:t>
            </a:r>
            <a:r>
              <a:rPr lang="en-GB" sz="2400" dirty="0"/>
              <a:t> </a:t>
            </a:r>
            <a:r>
              <a:rPr lang="en-GB" sz="2400" dirty="0" err="1"/>
              <a:t>portffolio</a:t>
            </a:r>
            <a:r>
              <a:rPr lang="en-GB" sz="2400" dirty="0"/>
              <a:t> </a:t>
            </a:r>
            <a:r>
              <a:rPr lang="en-GB" sz="2400" dirty="0" err="1"/>
              <a:t>fod</a:t>
            </a:r>
            <a:r>
              <a:rPr lang="en-GB" sz="2400" dirty="0"/>
              <a:t> </a:t>
            </a:r>
            <a:r>
              <a:rPr lang="en-GB" sz="2400" dirty="0" err="1"/>
              <a:t>yn</a:t>
            </a:r>
            <a:r>
              <a:rPr lang="en-GB" sz="2400" dirty="0"/>
              <a:t> </a:t>
            </a:r>
            <a:r>
              <a:rPr lang="en-GB" sz="2400" dirty="0" err="1"/>
              <a:t>ffolder</a:t>
            </a:r>
            <a:r>
              <a:rPr lang="en-GB" sz="2400" dirty="0"/>
              <a:t> </a:t>
            </a:r>
            <a:r>
              <a:rPr lang="en-GB" sz="2400" dirty="0" err="1"/>
              <a:t>agored</a:t>
            </a:r>
            <a:r>
              <a:rPr lang="en-GB" sz="2400" dirty="0"/>
              <a:t> </a:t>
            </a:r>
            <a:r>
              <a:rPr lang="en-GB" sz="2400" dirty="0" err="1"/>
              <a:t>gydag</a:t>
            </a:r>
            <a:r>
              <a:rPr lang="en-GB" sz="2400" dirty="0"/>
              <a:t> </a:t>
            </a:r>
            <a:r>
              <a:rPr lang="en-GB" sz="2400" dirty="0" err="1"/>
              <a:t>enghreifftiau</a:t>
            </a:r>
            <a:r>
              <a:rPr lang="en-GB" sz="2400" dirty="0"/>
              <a:t> o </a:t>
            </a:r>
            <a:r>
              <a:rPr lang="en-GB" sz="2400" dirty="0" err="1"/>
              <a:t>waith</a:t>
            </a:r>
            <a:r>
              <a:rPr lang="en-GB" sz="2400" dirty="0"/>
              <a:t> </a:t>
            </a:r>
            <a:r>
              <a:rPr lang="en-GB" sz="2400" dirty="0" err="1"/>
              <a:t>ysgrifenedig</a:t>
            </a:r>
            <a:r>
              <a:rPr lang="en-GB" sz="2400" dirty="0"/>
              <a:t>, </a:t>
            </a:r>
            <a:r>
              <a:rPr lang="en-GB" sz="2400" dirty="0" err="1"/>
              <a:t>taenlen</a:t>
            </a:r>
            <a:r>
              <a:rPr lang="en-GB" sz="2400" dirty="0"/>
              <a:t> a </a:t>
            </a:r>
            <a:r>
              <a:rPr lang="en-GB" sz="2400" dirty="0" err="1"/>
              <a:t>delwedd</a:t>
            </a:r>
            <a:r>
              <a:rPr lang="en-GB" sz="2400" dirty="0"/>
              <a:t> </a:t>
            </a:r>
            <a:r>
              <a:rPr lang="en-GB" sz="2400" dirty="0" err="1"/>
              <a:t>graffig</a:t>
            </a:r>
            <a:r>
              <a:rPr lang="en-GB" sz="2400" dirty="0"/>
              <a:t>'.</a:t>
            </a:r>
          </a:p>
        </p:txBody>
      </p:sp>
    </p:spTree>
    <p:extLst>
      <p:ext uri="{BB962C8B-B14F-4D97-AF65-F5344CB8AC3E}">
        <p14:creationId xmlns:p14="http://schemas.microsoft.com/office/powerpoint/2010/main" val="2107422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0B734E-B50E-8E1F-2B41-B6C11C0945BA}"/>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4C6D8D6-FA4D-8B8F-68C5-33F29E531D85}"/>
              </a:ext>
            </a:extLst>
          </p:cNvPr>
          <p:cNvSpPr>
            <a:spLocks noGrp="1"/>
          </p:cNvSpPr>
          <p:nvPr>
            <p:ph sz="half" idx="2"/>
          </p:nvPr>
        </p:nvSpPr>
        <p:spPr/>
        <p:txBody>
          <a:bodyPr>
            <a:normAutofit/>
          </a:bodyPr>
          <a:lstStyle/>
          <a:p>
            <a:pPr>
              <a:lnSpc>
                <a:spcPct val="100000"/>
              </a:lnSpc>
              <a:spcBef>
                <a:spcPts val="600"/>
              </a:spcBef>
              <a:spcAft>
                <a:spcPts val="600"/>
              </a:spcAft>
            </a:pPr>
            <a:r>
              <a:rPr lang="en-GB" dirty="0">
                <a:solidFill>
                  <a:srgbClr val="0070C0"/>
                </a:solidFill>
              </a:rPr>
              <a:t>Module Introduction</a:t>
            </a:r>
          </a:p>
          <a:p>
            <a:pPr>
              <a:lnSpc>
                <a:spcPct val="100000"/>
              </a:lnSpc>
              <a:spcBef>
                <a:spcPts val="600"/>
              </a:spcBef>
              <a:spcAft>
                <a:spcPts val="600"/>
              </a:spcAft>
            </a:pPr>
            <a:r>
              <a:rPr lang="en-GB" dirty="0">
                <a:solidFill>
                  <a:srgbClr val="0070C0"/>
                </a:solidFill>
              </a:rPr>
              <a:t>Assessment</a:t>
            </a:r>
          </a:p>
          <a:p>
            <a:pPr>
              <a:lnSpc>
                <a:spcPct val="100000"/>
              </a:lnSpc>
              <a:spcBef>
                <a:spcPts val="600"/>
              </a:spcBef>
              <a:spcAft>
                <a:spcPts val="600"/>
              </a:spcAft>
            </a:pPr>
            <a:r>
              <a:rPr lang="en-GB" dirty="0">
                <a:solidFill>
                  <a:srgbClr val="0070C0"/>
                </a:solidFill>
              </a:rPr>
              <a:t>What are values?</a:t>
            </a:r>
          </a:p>
          <a:p>
            <a:pPr>
              <a:lnSpc>
                <a:spcPct val="100000"/>
              </a:lnSpc>
              <a:spcBef>
                <a:spcPts val="600"/>
              </a:spcBef>
              <a:spcAft>
                <a:spcPts val="600"/>
              </a:spcAft>
            </a:pPr>
            <a:r>
              <a:rPr lang="en-GB" dirty="0">
                <a:solidFill>
                  <a:srgbClr val="0070C0"/>
                </a:solidFill>
              </a:rPr>
              <a:t>What are Professional Values?</a:t>
            </a:r>
          </a:p>
          <a:p>
            <a:pPr>
              <a:lnSpc>
                <a:spcPct val="100000"/>
              </a:lnSpc>
              <a:spcBef>
                <a:spcPts val="600"/>
              </a:spcBef>
              <a:spcAft>
                <a:spcPts val="600"/>
              </a:spcAft>
            </a:pPr>
            <a:r>
              <a:rPr lang="en-GB" dirty="0">
                <a:solidFill>
                  <a:srgbClr val="0070C0"/>
                </a:solidFill>
              </a:rPr>
              <a:t>Conclusion &amp; Questions</a:t>
            </a:r>
          </a:p>
          <a:p>
            <a:pPr>
              <a:lnSpc>
                <a:spcPct val="100000"/>
              </a:lnSpc>
              <a:spcBef>
                <a:spcPts val="600"/>
              </a:spcBef>
              <a:spcAft>
                <a:spcPts val="600"/>
              </a:spcAft>
            </a:pPr>
            <a:endParaRPr lang="en-GB" dirty="0">
              <a:solidFill>
                <a:srgbClr val="0070C0"/>
              </a:solidFill>
            </a:endParaRPr>
          </a:p>
          <a:p>
            <a:pPr>
              <a:lnSpc>
                <a:spcPct val="100000"/>
              </a:lnSpc>
              <a:spcBef>
                <a:spcPts val="600"/>
              </a:spcBef>
              <a:spcAft>
                <a:spcPts val="600"/>
              </a:spcAft>
            </a:pPr>
            <a:endParaRPr lang="en-GB" dirty="0">
              <a:solidFill>
                <a:srgbClr val="0070C0"/>
              </a:solidFill>
            </a:endParaRPr>
          </a:p>
        </p:txBody>
      </p:sp>
      <p:sp>
        <p:nvSpPr>
          <p:cNvPr id="5" name="Title 4">
            <a:extLst>
              <a:ext uri="{FF2B5EF4-FFF2-40B4-BE49-F238E27FC236}">
                <a16:creationId xmlns:a16="http://schemas.microsoft.com/office/drawing/2014/main" id="{277E8642-28E1-5237-6F30-79D0A3F4E2F6}"/>
              </a:ext>
            </a:extLst>
          </p:cNvPr>
          <p:cNvSpPr>
            <a:spLocks noGrp="1"/>
          </p:cNvSpPr>
          <p:nvPr>
            <p:ph type="title"/>
          </p:nvPr>
        </p:nvSpPr>
        <p:spPr/>
        <p:txBody>
          <a:bodyPr/>
          <a:lstStyle/>
          <a:p>
            <a:pPr algn="ctr"/>
            <a:r>
              <a:rPr lang="en-GB" b="1" dirty="0" err="1"/>
              <a:t>Cynnwys</a:t>
            </a:r>
            <a:r>
              <a:rPr lang="en-GB" b="1" dirty="0"/>
              <a:t> y Thema</a:t>
            </a:r>
            <a:br>
              <a:rPr lang="en-GB" b="1" dirty="0"/>
            </a:br>
            <a:r>
              <a:rPr lang="en-GB" b="1" dirty="0">
                <a:solidFill>
                  <a:srgbClr val="0070C0"/>
                </a:solidFill>
              </a:rPr>
              <a:t>Theme Content</a:t>
            </a:r>
            <a:endParaRPr lang="en-GB" b="1" dirty="0"/>
          </a:p>
        </p:txBody>
      </p:sp>
      <p:sp>
        <p:nvSpPr>
          <p:cNvPr id="2" name="Content Placeholder 2">
            <a:extLst>
              <a:ext uri="{FF2B5EF4-FFF2-40B4-BE49-F238E27FC236}">
                <a16:creationId xmlns:a16="http://schemas.microsoft.com/office/drawing/2014/main" id="{AD4E0115-78C9-C604-BBF7-344025F80B74}"/>
              </a:ext>
            </a:extLst>
          </p:cNvPr>
          <p:cNvSpPr txBox="1">
            <a:spLocks/>
          </p:cNvSpPr>
          <p:nvPr/>
        </p:nvSpPr>
        <p:spPr>
          <a:xfrm>
            <a:off x="447541" y="1825625"/>
            <a:ext cx="3867150" cy="380986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600"/>
              </a:spcBef>
              <a:spcAft>
                <a:spcPts val="600"/>
              </a:spcAft>
            </a:pPr>
            <a:r>
              <a:rPr lang="en-GB" dirty="0" err="1"/>
              <a:t>Cyflwyniad</a:t>
            </a:r>
            <a:r>
              <a:rPr lang="en-GB" dirty="0"/>
              <a:t> </a:t>
            </a:r>
            <a:r>
              <a:rPr lang="en-GB" dirty="0" err="1"/>
              <a:t>i’r</a:t>
            </a:r>
            <a:r>
              <a:rPr lang="en-GB" dirty="0"/>
              <a:t> </a:t>
            </a:r>
            <a:r>
              <a:rPr lang="en-GB" dirty="0" err="1"/>
              <a:t>Modwl</a:t>
            </a:r>
            <a:r>
              <a:rPr lang="en-GB" dirty="0"/>
              <a:t>
</a:t>
            </a:r>
            <a:r>
              <a:rPr lang="en-GB" dirty="0" err="1"/>
              <a:t>Asesu</a:t>
            </a:r>
            <a:r>
              <a:rPr lang="en-GB" dirty="0"/>
              <a:t>
Beth </a:t>
            </a:r>
            <a:r>
              <a:rPr lang="en-GB" dirty="0" err="1"/>
              <a:t>yw</a:t>
            </a:r>
            <a:r>
              <a:rPr lang="en-GB" dirty="0"/>
              <a:t> </a:t>
            </a:r>
            <a:r>
              <a:rPr lang="en-GB" dirty="0" err="1"/>
              <a:t>gwerthoedd</a:t>
            </a:r>
            <a:r>
              <a:rPr lang="en-GB" dirty="0"/>
              <a:t>?
Beth </a:t>
            </a:r>
            <a:r>
              <a:rPr lang="en-GB" dirty="0" err="1"/>
              <a:t>yw</a:t>
            </a:r>
            <a:r>
              <a:rPr lang="en-GB" dirty="0"/>
              <a:t> </a:t>
            </a:r>
            <a:r>
              <a:rPr lang="en-GB" dirty="0" err="1"/>
              <a:t>Gwerthoedd</a:t>
            </a:r>
            <a:r>
              <a:rPr lang="en-GB" dirty="0"/>
              <a:t> </a:t>
            </a:r>
            <a:r>
              <a:rPr lang="en-GB" dirty="0" err="1"/>
              <a:t>Proffesiynol</a:t>
            </a:r>
            <a:r>
              <a:rPr lang="en-GB" dirty="0"/>
              <a:t>?
</a:t>
            </a:r>
            <a:r>
              <a:rPr lang="en-GB" dirty="0" err="1"/>
              <a:t>Casgliad</a:t>
            </a:r>
            <a:r>
              <a:rPr lang="en-GB" dirty="0"/>
              <a:t> a </a:t>
            </a:r>
            <a:r>
              <a:rPr lang="en-GB" dirty="0" err="1"/>
              <a:t>Chwestiynau</a:t>
            </a:r>
            <a:endParaRPr lang="en-GB" dirty="0"/>
          </a:p>
        </p:txBody>
      </p:sp>
    </p:spTree>
    <p:extLst>
      <p:ext uri="{BB962C8B-B14F-4D97-AF65-F5344CB8AC3E}">
        <p14:creationId xmlns:p14="http://schemas.microsoft.com/office/powerpoint/2010/main" val="18285537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FB76FF-75DB-A611-16EC-BB504AB90005}"/>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C1FEFF-F938-2603-242D-3BCFC41BAA52}"/>
              </a:ext>
            </a:extLst>
          </p:cNvPr>
          <p:cNvSpPr>
            <a:spLocks noGrp="1"/>
          </p:cNvSpPr>
          <p:nvPr>
            <p:ph sz="half" idx="2"/>
          </p:nvPr>
        </p:nvSpPr>
        <p:spPr>
          <a:xfrm>
            <a:off x="4648200" y="1825625"/>
            <a:ext cx="4257260" cy="3809862"/>
          </a:xfrm>
        </p:spPr>
        <p:txBody>
          <a:bodyPr>
            <a:normAutofit fontScale="92500" lnSpcReduction="10000"/>
          </a:bodyPr>
          <a:lstStyle/>
          <a:p>
            <a:pPr>
              <a:lnSpc>
                <a:spcPct val="100000"/>
              </a:lnSpc>
              <a:spcBef>
                <a:spcPts val="600"/>
              </a:spcBef>
              <a:spcAft>
                <a:spcPts val="600"/>
              </a:spcAft>
            </a:pPr>
            <a:r>
              <a:rPr lang="en-GB" sz="2400" dirty="0">
                <a:solidFill>
                  <a:srgbClr val="0070C0"/>
                </a:solidFill>
              </a:rPr>
              <a:t>Thanks to the following for their help in developing this Module:</a:t>
            </a:r>
          </a:p>
          <a:p>
            <a:pPr>
              <a:lnSpc>
                <a:spcPct val="100000"/>
              </a:lnSpc>
              <a:spcBef>
                <a:spcPts val="600"/>
              </a:spcBef>
              <a:spcAft>
                <a:spcPts val="600"/>
              </a:spcAft>
            </a:pPr>
            <a:r>
              <a:rPr lang="en-GB" sz="2400" dirty="0">
                <a:solidFill>
                  <a:srgbClr val="0070C0"/>
                </a:solidFill>
                <a:hlinkClick r:id="rId3"/>
              </a:rPr>
              <a:t>Digital Creativity &amp; Learning Team</a:t>
            </a:r>
            <a:endParaRPr lang="en-GB" sz="2400" dirty="0">
              <a:solidFill>
                <a:srgbClr val="0070C0"/>
              </a:solidFill>
            </a:endParaRPr>
          </a:p>
          <a:p>
            <a:pPr>
              <a:lnSpc>
                <a:spcPct val="100000"/>
              </a:lnSpc>
              <a:spcBef>
                <a:spcPts val="600"/>
              </a:spcBef>
              <a:spcAft>
                <a:spcPts val="600"/>
              </a:spcAft>
            </a:pPr>
            <a:r>
              <a:rPr lang="en-GB" sz="2400" dirty="0">
                <a:solidFill>
                  <a:srgbClr val="0070C0"/>
                </a:solidFill>
                <a:hlinkClick r:id="rId4"/>
              </a:rPr>
              <a:t>Academic Development Team</a:t>
            </a:r>
            <a:endParaRPr lang="en-GB" sz="2400" dirty="0">
              <a:solidFill>
                <a:srgbClr val="0070C0"/>
              </a:solidFill>
            </a:endParaRPr>
          </a:p>
          <a:p>
            <a:pPr>
              <a:lnSpc>
                <a:spcPct val="100000"/>
              </a:lnSpc>
              <a:spcBef>
                <a:spcPts val="600"/>
              </a:spcBef>
              <a:spcAft>
                <a:spcPts val="600"/>
              </a:spcAft>
            </a:pPr>
            <a:r>
              <a:rPr lang="en-GB" sz="2400" dirty="0">
                <a:solidFill>
                  <a:srgbClr val="0070C0"/>
                </a:solidFill>
                <a:hlinkClick r:id="rId5"/>
              </a:rPr>
              <a:t>Digital Skills Team</a:t>
            </a:r>
            <a:endParaRPr lang="en-GB" sz="2400" dirty="0">
              <a:solidFill>
                <a:srgbClr val="0070C0"/>
              </a:solidFill>
            </a:endParaRPr>
          </a:p>
          <a:p>
            <a:pPr>
              <a:lnSpc>
                <a:spcPct val="100000"/>
              </a:lnSpc>
              <a:spcBef>
                <a:spcPts val="600"/>
              </a:spcBef>
              <a:spcAft>
                <a:spcPts val="600"/>
              </a:spcAft>
            </a:pPr>
            <a:r>
              <a:rPr lang="en-GB" sz="2400" dirty="0">
                <a:solidFill>
                  <a:srgbClr val="0070C0"/>
                </a:solidFill>
                <a:hlinkClick r:id="rId6"/>
              </a:rPr>
              <a:t>Library &amp; Learning Resources Team</a:t>
            </a:r>
            <a:endParaRPr lang="en-GB" sz="2400" dirty="0">
              <a:solidFill>
                <a:srgbClr val="0070C0"/>
              </a:solidFill>
            </a:endParaRPr>
          </a:p>
          <a:p>
            <a:pPr>
              <a:lnSpc>
                <a:spcPct val="100000"/>
              </a:lnSpc>
              <a:spcBef>
                <a:spcPts val="600"/>
              </a:spcBef>
              <a:spcAft>
                <a:spcPts val="600"/>
              </a:spcAft>
            </a:pPr>
            <a:r>
              <a:rPr lang="en-GB" sz="2400" dirty="0">
                <a:solidFill>
                  <a:srgbClr val="0070C0"/>
                </a:solidFill>
                <a:hlinkClick r:id="rId7"/>
              </a:rPr>
              <a:t>Student Employability Team</a:t>
            </a:r>
            <a:endParaRPr lang="en-GB" sz="2400" dirty="0">
              <a:solidFill>
                <a:srgbClr val="0070C0"/>
              </a:solidFill>
            </a:endParaRPr>
          </a:p>
          <a:p>
            <a:pPr>
              <a:lnSpc>
                <a:spcPct val="100000"/>
              </a:lnSpc>
              <a:spcBef>
                <a:spcPts val="600"/>
              </a:spcBef>
              <a:spcAft>
                <a:spcPts val="600"/>
              </a:spcAft>
            </a:pPr>
            <a:r>
              <a:rPr lang="en-GB" sz="2400" dirty="0">
                <a:solidFill>
                  <a:srgbClr val="0070C0"/>
                </a:solidFill>
              </a:rPr>
              <a:t>Moodle Team</a:t>
            </a:r>
          </a:p>
          <a:p>
            <a:pPr>
              <a:lnSpc>
                <a:spcPct val="100000"/>
              </a:lnSpc>
              <a:spcBef>
                <a:spcPts val="600"/>
              </a:spcBef>
              <a:spcAft>
                <a:spcPts val="600"/>
              </a:spcAft>
            </a:pPr>
            <a:endParaRPr lang="en-GB" sz="2400" dirty="0">
              <a:solidFill>
                <a:srgbClr val="0070C0"/>
              </a:solidFill>
            </a:endParaRPr>
          </a:p>
          <a:p>
            <a:pPr>
              <a:lnSpc>
                <a:spcPct val="100000"/>
              </a:lnSpc>
              <a:spcBef>
                <a:spcPts val="600"/>
              </a:spcBef>
              <a:spcAft>
                <a:spcPts val="600"/>
              </a:spcAft>
            </a:pPr>
            <a:endParaRPr lang="en-GB" sz="2400" dirty="0">
              <a:solidFill>
                <a:srgbClr val="0070C0"/>
              </a:solidFill>
            </a:endParaRPr>
          </a:p>
          <a:p>
            <a:pPr>
              <a:lnSpc>
                <a:spcPct val="100000"/>
              </a:lnSpc>
              <a:spcBef>
                <a:spcPts val="600"/>
              </a:spcBef>
              <a:spcAft>
                <a:spcPts val="600"/>
              </a:spcAft>
            </a:pPr>
            <a:endParaRPr lang="en-GB" sz="2400" dirty="0">
              <a:solidFill>
                <a:srgbClr val="0070C0"/>
              </a:solidFill>
            </a:endParaRPr>
          </a:p>
          <a:p>
            <a:pPr>
              <a:lnSpc>
                <a:spcPct val="100000"/>
              </a:lnSpc>
              <a:spcBef>
                <a:spcPts val="600"/>
              </a:spcBef>
              <a:spcAft>
                <a:spcPts val="600"/>
              </a:spcAft>
            </a:pPr>
            <a:endParaRPr lang="en-GB" sz="2400" dirty="0">
              <a:solidFill>
                <a:srgbClr val="0070C0"/>
              </a:solidFill>
            </a:endParaRPr>
          </a:p>
        </p:txBody>
      </p:sp>
      <p:sp>
        <p:nvSpPr>
          <p:cNvPr id="5" name="Title 4">
            <a:extLst>
              <a:ext uri="{FF2B5EF4-FFF2-40B4-BE49-F238E27FC236}">
                <a16:creationId xmlns:a16="http://schemas.microsoft.com/office/drawing/2014/main" id="{CE932469-97E7-F1E0-8770-D96E389CB6E2}"/>
              </a:ext>
            </a:extLst>
          </p:cNvPr>
          <p:cNvSpPr>
            <a:spLocks noGrp="1"/>
          </p:cNvSpPr>
          <p:nvPr>
            <p:ph type="title"/>
          </p:nvPr>
        </p:nvSpPr>
        <p:spPr/>
        <p:txBody>
          <a:bodyPr/>
          <a:lstStyle/>
          <a:p>
            <a:pPr algn="ctr"/>
            <a:r>
              <a:rPr lang="en-GB" b="1" dirty="0" err="1"/>
              <a:t>Cydnabyddiaeth</a:t>
            </a:r>
            <a:br>
              <a:rPr lang="en-GB" b="1" dirty="0"/>
            </a:br>
            <a:r>
              <a:rPr lang="en-GB" b="1" dirty="0">
                <a:solidFill>
                  <a:srgbClr val="0070C0"/>
                </a:solidFill>
              </a:rPr>
              <a:t>Acknowledgements</a:t>
            </a:r>
            <a:endParaRPr lang="en-GB" b="1" dirty="0"/>
          </a:p>
        </p:txBody>
      </p:sp>
      <p:sp>
        <p:nvSpPr>
          <p:cNvPr id="2" name="Content Placeholder 2">
            <a:extLst>
              <a:ext uri="{FF2B5EF4-FFF2-40B4-BE49-F238E27FC236}">
                <a16:creationId xmlns:a16="http://schemas.microsoft.com/office/drawing/2014/main" id="{B03AF678-69DB-A3DE-C047-63DC9616F1C2}"/>
              </a:ext>
            </a:extLst>
          </p:cNvPr>
          <p:cNvSpPr txBox="1">
            <a:spLocks/>
          </p:cNvSpPr>
          <p:nvPr/>
        </p:nvSpPr>
        <p:spPr>
          <a:xfrm>
            <a:off x="238541" y="1825625"/>
            <a:ext cx="4257260" cy="3809862"/>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600"/>
              </a:spcBef>
              <a:spcAft>
                <a:spcPts val="600"/>
              </a:spcAft>
            </a:pPr>
            <a:r>
              <a:rPr lang="en-GB" sz="2400" dirty="0"/>
              <a:t>Diolch </a:t>
            </a:r>
            <a:r>
              <a:rPr lang="en-GB" sz="2400" dirty="0" err="1"/>
              <a:t>i'r</a:t>
            </a:r>
            <a:r>
              <a:rPr lang="en-GB" sz="2400" dirty="0"/>
              <a:t> </a:t>
            </a:r>
            <a:r>
              <a:rPr lang="en-GB" sz="2400" dirty="0" err="1"/>
              <a:t>canlynol</a:t>
            </a:r>
            <a:r>
              <a:rPr lang="en-GB" sz="2400" dirty="0"/>
              <a:t> am </a:t>
            </a:r>
            <a:r>
              <a:rPr lang="en-GB" sz="2400" dirty="0" err="1"/>
              <a:t>eu</a:t>
            </a:r>
            <a:r>
              <a:rPr lang="en-GB" sz="2400" dirty="0"/>
              <a:t> </a:t>
            </a:r>
            <a:r>
              <a:rPr lang="en-GB" sz="2400" dirty="0" err="1"/>
              <a:t>cymorth</a:t>
            </a:r>
            <a:r>
              <a:rPr lang="en-GB" sz="2400" dirty="0"/>
              <a:t> </a:t>
            </a:r>
            <a:r>
              <a:rPr lang="en-GB" sz="2400" dirty="0" err="1"/>
              <a:t>wrth</a:t>
            </a:r>
            <a:r>
              <a:rPr lang="en-GB" sz="2400" dirty="0"/>
              <a:t> </a:t>
            </a:r>
            <a:r>
              <a:rPr lang="en-GB" sz="2400" dirty="0" err="1"/>
              <a:t>ddatblygu'r</a:t>
            </a:r>
            <a:r>
              <a:rPr lang="en-GB" sz="2400" dirty="0"/>
              <a:t> </a:t>
            </a:r>
            <a:r>
              <a:rPr lang="en-GB" sz="2400" dirty="0" err="1"/>
              <a:t>Modwl</a:t>
            </a:r>
            <a:r>
              <a:rPr lang="en-GB" sz="2400" dirty="0"/>
              <a:t> </a:t>
            </a:r>
            <a:r>
              <a:rPr lang="en-GB" sz="2400" dirty="0" err="1"/>
              <a:t>hwn</a:t>
            </a:r>
            <a:r>
              <a:rPr lang="en-GB" sz="2400" dirty="0"/>
              <a:t>:
</a:t>
            </a:r>
            <a:r>
              <a:rPr lang="en-GB" sz="2400" dirty="0" err="1"/>
              <a:t>Tîm</a:t>
            </a:r>
            <a:r>
              <a:rPr lang="en-GB" sz="2400" dirty="0"/>
              <a:t> </a:t>
            </a:r>
            <a:r>
              <a:rPr lang="en-GB" sz="2400" dirty="0" err="1"/>
              <a:t>Creadigrwydd</a:t>
            </a:r>
            <a:r>
              <a:rPr lang="en-GB" sz="2400" dirty="0"/>
              <a:t> a </a:t>
            </a:r>
            <a:r>
              <a:rPr lang="en-GB" sz="2400" dirty="0" err="1"/>
              <a:t>Dysgu</a:t>
            </a:r>
            <a:r>
              <a:rPr lang="en-GB" sz="2400" dirty="0"/>
              <a:t> </a:t>
            </a:r>
            <a:r>
              <a:rPr lang="en-GB" sz="2400" dirty="0" err="1"/>
              <a:t>Digidol</a:t>
            </a:r>
            <a:r>
              <a:rPr lang="en-GB" sz="2400" dirty="0"/>
              <a:t>
</a:t>
            </a:r>
            <a:r>
              <a:rPr lang="en-GB" sz="2400" dirty="0" err="1"/>
              <a:t>Tîm</a:t>
            </a:r>
            <a:r>
              <a:rPr lang="en-GB" sz="2400" dirty="0"/>
              <a:t> </a:t>
            </a:r>
            <a:r>
              <a:rPr lang="en-GB" sz="2400" dirty="0" err="1"/>
              <a:t>Datblygu</a:t>
            </a:r>
            <a:r>
              <a:rPr lang="en-GB" sz="2400" dirty="0"/>
              <a:t> </a:t>
            </a:r>
            <a:r>
              <a:rPr lang="en-GB" sz="2400" dirty="0" err="1"/>
              <a:t>Academaidd</a:t>
            </a:r>
            <a:r>
              <a:rPr lang="en-GB" sz="2400" dirty="0"/>
              <a:t>
</a:t>
            </a:r>
            <a:r>
              <a:rPr lang="en-GB" sz="2400" dirty="0" err="1"/>
              <a:t>Tîm</a:t>
            </a:r>
            <a:r>
              <a:rPr lang="en-GB" sz="2400" dirty="0"/>
              <a:t> </a:t>
            </a:r>
            <a:r>
              <a:rPr lang="en-GB" sz="2400" dirty="0" err="1"/>
              <a:t>Sgiliau</a:t>
            </a:r>
            <a:r>
              <a:rPr lang="en-GB" sz="2400" dirty="0"/>
              <a:t> </a:t>
            </a:r>
            <a:r>
              <a:rPr lang="en-GB" sz="2400" dirty="0" err="1"/>
              <a:t>Digidol</a:t>
            </a:r>
            <a:r>
              <a:rPr lang="en-GB" sz="2400" dirty="0"/>
              <a:t>
</a:t>
            </a:r>
            <a:r>
              <a:rPr lang="en-GB" sz="2400" dirty="0" err="1"/>
              <a:t>Tîm</a:t>
            </a:r>
            <a:r>
              <a:rPr lang="en-GB" sz="2400" dirty="0"/>
              <a:t> </a:t>
            </a:r>
            <a:r>
              <a:rPr lang="en-GB" sz="2400" dirty="0" err="1"/>
              <a:t>Llyfrgell</a:t>
            </a:r>
            <a:r>
              <a:rPr lang="en-GB" sz="2400" dirty="0"/>
              <a:t> ac </a:t>
            </a:r>
            <a:r>
              <a:rPr lang="en-GB" sz="2400" dirty="0" err="1"/>
              <a:t>Adnoddau</a:t>
            </a:r>
            <a:r>
              <a:rPr lang="en-GB" sz="2400" dirty="0"/>
              <a:t> </a:t>
            </a:r>
            <a:r>
              <a:rPr lang="en-GB" sz="2400" dirty="0" err="1"/>
              <a:t>Dysgu</a:t>
            </a:r>
            <a:r>
              <a:rPr lang="en-GB" sz="2400" dirty="0"/>
              <a:t>
</a:t>
            </a:r>
            <a:r>
              <a:rPr lang="en-GB" sz="2400" dirty="0" err="1"/>
              <a:t>Tîm</a:t>
            </a:r>
            <a:r>
              <a:rPr lang="en-GB" sz="2400" dirty="0"/>
              <a:t> </a:t>
            </a:r>
            <a:r>
              <a:rPr lang="en-GB" sz="2400" dirty="0" err="1"/>
              <a:t>Cyflogadwyedd</a:t>
            </a:r>
            <a:r>
              <a:rPr lang="en-GB" sz="2400" dirty="0"/>
              <a:t> </a:t>
            </a:r>
            <a:r>
              <a:rPr lang="en-GB" sz="2400" dirty="0" err="1"/>
              <a:t>Myfyrwyr</a:t>
            </a:r>
            <a:r>
              <a:rPr lang="en-GB" sz="2400" dirty="0"/>
              <a:t>
</a:t>
            </a:r>
            <a:r>
              <a:rPr lang="en-GB" sz="2400" dirty="0" err="1"/>
              <a:t>Tîm</a:t>
            </a:r>
            <a:r>
              <a:rPr lang="en-GB" sz="2400" dirty="0"/>
              <a:t> Moodle</a:t>
            </a:r>
          </a:p>
        </p:txBody>
      </p:sp>
    </p:spTree>
    <p:extLst>
      <p:ext uri="{BB962C8B-B14F-4D97-AF65-F5344CB8AC3E}">
        <p14:creationId xmlns:p14="http://schemas.microsoft.com/office/powerpoint/2010/main" val="36977443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E4099D-4535-21D6-7168-103E45E50645}"/>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93489C2-EB7A-489A-337C-7EFF7EBB46A3}"/>
              </a:ext>
            </a:extLst>
          </p:cNvPr>
          <p:cNvSpPr>
            <a:spLocks noGrp="1"/>
          </p:cNvSpPr>
          <p:nvPr>
            <p:ph sz="half" idx="2"/>
          </p:nvPr>
        </p:nvSpPr>
        <p:spPr/>
        <p:txBody>
          <a:bodyPr>
            <a:normAutofit fontScale="92500" lnSpcReduction="10000"/>
          </a:bodyPr>
          <a:lstStyle/>
          <a:p>
            <a:pPr>
              <a:lnSpc>
                <a:spcPct val="100000"/>
              </a:lnSpc>
              <a:spcBef>
                <a:spcPts val="600"/>
              </a:spcBef>
              <a:spcAft>
                <a:spcPts val="600"/>
              </a:spcAft>
            </a:pPr>
            <a:r>
              <a:rPr lang="en-GB" b="1" dirty="0">
                <a:solidFill>
                  <a:srgbClr val="0070C0"/>
                </a:solidFill>
              </a:rPr>
              <a:t>Moodle Page</a:t>
            </a:r>
          </a:p>
          <a:p>
            <a:pPr>
              <a:lnSpc>
                <a:spcPct val="100000"/>
              </a:lnSpc>
              <a:spcBef>
                <a:spcPts val="600"/>
              </a:spcBef>
              <a:spcAft>
                <a:spcPts val="600"/>
              </a:spcAft>
            </a:pPr>
            <a:r>
              <a:rPr lang="en-GB" dirty="0">
                <a:solidFill>
                  <a:srgbClr val="0070C0"/>
                </a:solidFill>
              </a:rPr>
              <a:t>Your Teaching Team</a:t>
            </a:r>
          </a:p>
          <a:p>
            <a:pPr>
              <a:lnSpc>
                <a:spcPct val="100000"/>
              </a:lnSpc>
              <a:spcBef>
                <a:spcPts val="600"/>
              </a:spcBef>
              <a:spcAft>
                <a:spcPts val="600"/>
              </a:spcAft>
            </a:pPr>
            <a:r>
              <a:rPr lang="en-GB" dirty="0">
                <a:solidFill>
                  <a:srgbClr val="FF0000"/>
                </a:solidFill>
              </a:rPr>
              <a:t>Teaching &amp; Assessment Time-Table</a:t>
            </a:r>
          </a:p>
          <a:p>
            <a:pPr>
              <a:lnSpc>
                <a:spcPct val="100000"/>
              </a:lnSpc>
              <a:spcBef>
                <a:spcPts val="600"/>
              </a:spcBef>
              <a:spcAft>
                <a:spcPts val="600"/>
              </a:spcAft>
            </a:pPr>
            <a:r>
              <a:rPr lang="en-GB" dirty="0">
                <a:solidFill>
                  <a:srgbClr val="0070C0"/>
                </a:solidFill>
              </a:rPr>
              <a:t>Module Outline*</a:t>
            </a:r>
          </a:p>
          <a:p>
            <a:pPr>
              <a:lnSpc>
                <a:spcPct val="100000"/>
              </a:lnSpc>
              <a:spcBef>
                <a:spcPts val="600"/>
              </a:spcBef>
              <a:spcAft>
                <a:spcPts val="600"/>
              </a:spcAft>
            </a:pPr>
            <a:r>
              <a:rPr lang="en-GB" dirty="0">
                <a:solidFill>
                  <a:srgbClr val="FF0000"/>
                </a:solidFill>
              </a:rPr>
              <a:t>Module Content (Scheme of Work)</a:t>
            </a:r>
          </a:p>
          <a:p>
            <a:pPr>
              <a:lnSpc>
                <a:spcPct val="100000"/>
              </a:lnSpc>
              <a:spcBef>
                <a:spcPts val="600"/>
              </a:spcBef>
              <a:spcAft>
                <a:spcPts val="600"/>
              </a:spcAft>
            </a:pPr>
            <a:r>
              <a:rPr lang="en-GB" dirty="0">
                <a:solidFill>
                  <a:srgbClr val="FF0000"/>
                </a:solidFill>
              </a:rPr>
              <a:t>Assessment</a:t>
            </a:r>
          </a:p>
          <a:p>
            <a:pPr>
              <a:lnSpc>
                <a:spcPct val="100000"/>
              </a:lnSpc>
              <a:spcBef>
                <a:spcPts val="600"/>
              </a:spcBef>
              <a:spcAft>
                <a:spcPts val="600"/>
              </a:spcAft>
            </a:pPr>
            <a:endParaRPr lang="en-GB" dirty="0">
              <a:solidFill>
                <a:srgbClr val="0070C0"/>
              </a:solidFill>
            </a:endParaRPr>
          </a:p>
        </p:txBody>
      </p:sp>
      <p:sp>
        <p:nvSpPr>
          <p:cNvPr id="5" name="Title 4">
            <a:extLst>
              <a:ext uri="{FF2B5EF4-FFF2-40B4-BE49-F238E27FC236}">
                <a16:creationId xmlns:a16="http://schemas.microsoft.com/office/drawing/2014/main" id="{FCB0E117-0D6C-7B1D-78DE-9FEBA3AAFD78}"/>
              </a:ext>
            </a:extLst>
          </p:cNvPr>
          <p:cNvSpPr>
            <a:spLocks noGrp="1"/>
          </p:cNvSpPr>
          <p:nvPr>
            <p:ph type="title"/>
          </p:nvPr>
        </p:nvSpPr>
        <p:spPr/>
        <p:txBody>
          <a:bodyPr/>
          <a:lstStyle/>
          <a:p>
            <a:pPr algn="ctr"/>
            <a:r>
              <a:rPr lang="en-GB" b="1" dirty="0" err="1"/>
              <a:t>Gwybodaeth</a:t>
            </a:r>
            <a:r>
              <a:rPr lang="en-GB" b="1" dirty="0"/>
              <a:t> am y </a:t>
            </a:r>
            <a:r>
              <a:rPr lang="en-GB" b="1" dirty="0" err="1"/>
              <a:t>Modwl</a:t>
            </a:r>
            <a:br>
              <a:rPr lang="en-GB" b="1" dirty="0"/>
            </a:br>
            <a:r>
              <a:rPr lang="en-GB" b="1" dirty="0">
                <a:solidFill>
                  <a:srgbClr val="0070C0"/>
                </a:solidFill>
              </a:rPr>
              <a:t>Module Information</a:t>
            </a:r>
            <a:endParaRPr lang="en-GB" b="1" dirty="0"/>
          </a:p>
        </p:txBody>
      </p:sp>
      <p:sp>
        <p:nvSpPr>
          <p:cNvPr id="2" name="Content Placeholder 2">
            <a:extLst>
              <a:ext uri="{FF2B5EF4-FFF2-40B4-BE49-F238E27FC236}">
                <a16:creationId xmlns:a16="http://schemas.microsoft.com/office/drawing/2014/main" id="{DEE562A7-9DF6-C74D-C4D6-B7A0FD436ED8}"/>
              </a:ext>
            </a:extLst>
          </p:cNvPr>
          <p:cNvSpPr txBox="1">
            <a:spLocks/>
          </p:cNvSpPr>
          <p:nvPr/>
        </p:nvSpPr>
        <p:spPr>
          <a:xfrm>
            <a:off x="344510" y="1825625"/>
            <a:ext cx="3867150" cy="3809862"/>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600"/>
              </a:spcBef>
              <a:spcAft>
                <a:spcPts val="600"/>
              </a:spcAft>
            </a:pPr>
            <a:r>
              <a:rPr lang="en-GB" b="1" dirty="0"/>
              <a:t>Tudalen Moodle
</a:t>
            </a:r>
            <a:r>
              <a:rPr lang="en-GB" dirty="0"/>
              <a:t>Eich </a:t>
            </a:r>
            <a:r>
              <a:rPr lang="en-GB" dirty="0" err="1"/>
              <a:t>Tîm</a:t>
            </a:r>
            <a:r>
              <a:rPr lang="en-GB" dirty="0"/>
              <a:t> </a:t>
            </a:r>
            <a:r>
              <a:rPr lang="en-GB" dirty="0" err="1"/>
              <a:t>Addysgu</a:t>
            </a:r>
            <a:r>
              <a:rPr lang="en-GB" dirty="0"/>
              <a:t>
</a:t>
            </a:r>
            <a:r>
              <a:rPr lang="en-GB" dirty="0" err="1">
                <a:solidFill>
                  <a:srgbClr val="FF0000"/>
                </a:solidFill>
              </a:rPr>
              <a:t>Amserlen</a:t>
            </a:r>
            <a:r>
              <a:rPr lang="en-GB" dirty="0">
                <a:solidFill>
                  <a:srgbClr val="FF0000"/>
                </a:solidFill>
              </a:rPr>
              <a:t> </a:t>
            </a:r>
            <a:r>
              <a:rPr lang="en-GB" dirty="0" err="1">
                <a:solidFill>
                  <a:srgbClr val="FF0000"/>
                </a:solidFill>
              </a:rPr>
              <a:t>Addysgu</a:t>
            </a:r>
            <a:r>
              <a:rPr lang="en-GB" dirty="0">
                <a:solidFill>
                  <a:srgbClr val="FF0000"/>
                </a:solidFill>
              </a:rPr>
              <a:t> ac </a:t>
            </a:r>
            <a:r>
              <a:rPr lang="en-GB" dirty="0" err="1">
                <a:solidFill>
                  <a:srgbClr val="FF0000"/>
                </a:solidFill>
              </a:rPr>
              <a:t>Asesu</a:t>
            </a:r>
            <a:r>
              <a:rPr lang="en-GB" dirty="0"/>
              <a:t>
</a:t>
            </a:r>
            <a:r>
              <a:rPr lang="en-GB" dirty="0" err="1"/>
              <a:t>Amlinelliad</a:t>
            </a:r>
            <a:r>
              <a:rPr lang="en-GB" dirty="0"/>
              <a:t> </a:t>
            </a:r>
            <a:r>
              <a:rPr lang="en-GB" dirty="0" err="1"/>
              <a:t>o’r</a:t>
            </a:r>
            <a:r>
              <a:rPr lang="en-GB" dirty="0"/>
              <a:t> </a:t>
            </a:r>
            <a:r>
              <a:rPr lang="en-GB" dirty="0" err="1"/>
              <a:t>Modwl</a:t>
            </a:r>
            <a:r>
              <a:rPr lang="en-GB" dirty="0"/>
              <a:t>*
</a:t>
            </a:r>
            <a:r>
              <a:rPr lang="en-GB" dirty="0" err="1">
                <a:solidFill>
                  <a:srgbClr val="FF0000"/>
                </a:solidFill>
              </a:rPr>
              <a:t>Cynnwys</a:t>
            </a:r>
            <a:r>
              <a:rPr lang="en-GB" dirty="0">
                <a:solidFill>
                  <a:srgbClr val="FF0000"/>
                </a:solidFill>
              </a:rPr>
              <a:t> y </a:t>
            </a:r>
            <a:r>
              <a:rPr lang="en-GB" dirty="0" err="1">
                <a:solidFill>
                  <a:srgbClr val="FF0000"/>
                </a:solidFill>
              </a:rPr>
              <a:t>Modwl</a:t>
            </a:r>
            <a:r>
              <a:rPr lang="en-GB" dirty="0">
                <a:solidFill>
                  <a:srgbClr val="FF0000"/>
                </a:solidFill>
              </a:rPr>
              <a:t> (</a:t>
            </a:r>
            <a:r>
              <a:rPr lang="en-GB" dirty="0" err="1">
                <a:solidFill>
                  <a:srgbClr val="FF0000"/>
                </a:solidFill>
              </a:rPr>
              <a:t>Cynllun</a:t>
            </a:r>
            <a:r>
              <a:rPr lang="en-GB" dirty="0">
                <a:solidFill>
                  <a:srgbClr val="FF0000"/>
                </a:solidFill>
              </a:rPr>
              <a:t> Gwaith)
</a:t>
            </a:r>
            <a:r>
              <a:rPr lang="en-GB" dirty="0" err="1">
                <a:solidFill>
                  <a:srgbClr val="FF0000"/>
                </a:solidFill>
              </a:rPr>
              <a:t>Asesu</a:t>
            </a:r>
            <a:endParaRPr lang="en-GB" dirty="0">
              <a:solidFill>
                <a:srgbClr val="FF0000"/>
              </a:solidFill>
            </a:endParaRPr>
          </a:p>
        </p:txBody>
      </p:sp>
    </p:spTree>
    <p:extLst>
      <p:ext uri="{BB962C8B-B14F-4D97-AF65-F5344CB8AC3E}">
        <p14:creationId xmlns:p14="http://schemas.microsoft.com/office/powerpoint/2010/main" val="21990683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749E6C-CDC2-DF2B-6CA4-3A97D6A6DBD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11548A-7CC1-F80C-A100-BAC7CCA96F0D}"/>
              </a:ext>
            </a:extLst>
          </p:cNvPr>
          <p:cNvSpPr>
            <a:spLocks noGrp="1"/>
          </p:cNvSpPr>
          <p:nvPr>
            <p:ph sz="half" idx="2"/>
          </p:nvPr>
        </p:nvSpPr>
        <p:spPr>
          <a:xfrm>
            <a:off x="4648200" y="1825625"/>
            <a:ext cx="4289738" cy="3596381"/>
          </a:xfrm>
        </p:spPr>
        <p:txBody>
          <a:bodyPr>
            <a:noAutofit/>
          </a:bodyPr>
          <a:lstStyle/>
          <a:p>
            <a:pPr>
              <a:lnSpc>
                <a:spcPct val="100000"/>
              </a:lnSpc>
              <a:spcBef>
                <a:spcPts val="600"/>
              </a:spcBef>
              <a:spcAft>
                <a:spcPts val="600"/>
              </a:spcAft>
            </a:pPr>
            <a:r>
              <a:rPr lang="en-GB" sz="2000" dirty="0">
                <a:solidFill>
                  <a:srgbClr val="0070C0"/>
                </a:solidFill>
              </a:rPr>
              <a:t>This Module is arranged into Themes</a:t>
            </a:r>
          </a:p>
          <a:p>
            <a:pPr>
              <a:lnSpc>
                <a:spcPct val="100000"/>
              </a:lnSpc>
              <a:spcBef>
                <a:spcPts val="600"/>
              </a:spcBef>
              <a:spcAft>
                <a:spcPts val="600"/>
              </a:spcAft>
            </a:pPr>
            <a:r>
              <a:rPr lang="en-GB" sz="2000" dirty="0">
                <a:solidFill>
                  <a:srgbClr val="0070C0"/>
                </a:solidFill>
              </a:rPr>
              <a:t>These are designed to:</a:t>
            </a:r>
          </a:p>
          <a:p>
            <a:pPr>
              <a:lnSpc>
                <a:spcPct val="100000"/>
              </a:lnSpc>
              <a:spcBef>
                <a:spcPts val="600"/>
              </a:spcBef>
              <a:spcAft>
                <a:spcPts val="600"/>
              </a:spcAft>
            </a:pPr>
            <a:r>
              <a:rPr lang="en-GB" sz="2000" dirty="0">
                <a:solidFill>
                  <a:srgbClr val="0070C0"/>
                </a:solidFill>
              </a:rPr>
              <a:t>Integrate learning outcomes, teaching, and assessment in a clear framework</a:t>
            </a:r>
          </a:p>
          <a:p>
            <a:pPr>
              <a:lnSpc>
                <a:spcPct val="100000"/>
              </a:lnSpc>
              <a:spcBef>
                <a:spcPts val="600"/>
              </a:spcBef>
              <a:spcAft>
                <a:spcPts val="600"/>
              </a:spcAft>
            </a:pPr>
            <a:r>
              <a:rPr lang="en-GB" sz="2000" dirty="0">
                <a:solidFill>
                  <a:srgbClr val="0070C0"/>
                </a:solidFill>
              </a:rPr>
              <a:t>Provide a structured and meaningful progression for students</a:t>
            </a:r>
          </a:p>
          <a:p>
            <a:pPr>
              <a:lnSpc>
                <a:spcPct val="100000"/>
              </a:lnSpc>
              <a:spcBef>
                <a:spcPts val="600"/>
              </a:spcBef>
              <a:spcAft>
                <a:spcPts val="600"/>
              </a:spcAft>
            </a:pPr>
            <a:r>
              <a:rPr lang="en-GB" sz="2000" dirty="0">
                <a:solidFill>
                  <a:srgbClr val="0070C0"/>
                </a:solidFill>
              </a:rPr>
              <a:t>Create a holistic, connected learning experience</a:t>
            </a:r>
          </a:p>
        </p:txBody>
      </p:sp>
      <p:sp>
        <p:nvSpPr>
          <p:cNvPr id="5" name="Title 4">
            <a:extLst>
              <a:ext uri="{FF2B5EF4-FFF2-40B4-BE49-F238E27FC236}">
                <a16:creationId xmlns:a16="http://schemas.microsoft.com/office/drawing/2014/main" id="{C03B9D96-13F0-3DBD-A87F-6D2E17E9C0CE}"/>
              </a:ext>
            </a:extLst>
          </p:cNvPr>
          <p:cNvSpPr>
            <a:spLocks noGrp="1"/>
          </p:cNvSpPr>
          <p:nvPr>
            <p:ph type="title"/>
          </p:nvPr>
        </p:nvSpPr>
        <p:spPr/>
        <p:txBody>
          <a:bodyPr/>
          <a:lstStyle/>
          <a:p>
            <a:pPr algn="ctr"/>
            <a:r>
              <a:rPr lang="en-GB" b="1" dirty="0" err="1"/>
              <a:t>Themâu’r</a:t>
            </a:r>
            <a:r>
              <a:rPr lang="en-GB" b="1" dirty="0"/>
              <a:t> </a:t>
            </a:r>
            <a:r>
              <a:rPr lang="en-GB" b="1" dirty="0" err="1"/>
              <a:t>Modwl</a:t>
            </a:r>
            <a:br>
              <a:rPr lang="en-GB" b="1" dirty="0"/>
            </a:br>
            <a:r>
              <a:rPr lang="en-GB" b="1" dirty="0">
                <a:solidFill>
                  <a:srgbClr val="0070C0"/>
                </a:solidFill>
              </a:rPr>
              <a:t>Module Themes</a:t>
            </a:r>
            <a:endParaRPr lang="en-GB" b="1" dirty="0"/>
          </a:p>
        </p:txBody>
      </p:sp>
      <p:sp>
        <p:nvSpPr>
          <p:cNvPr id="2" name="TextBox 1">
            <a:extLst>
              <a:ext uri="{FF2B5EF4-FFF2-40B4-BE49-F238E27FC236}">
                <a16:creationId xmlns:a16="http://schemas.microsoft.com/office/drawing/2014/main" id="{394F97C0-BDE4-A589-DE0F-CE6D3408A08B}"/>
              </a:ext>
            </a:extLst>
          </p:cNvPr>
          <p:cNvSpPr txBox="1"/>
          <p:nvPr/>
        </p:nvSpPr>
        <p:spPr>
          <a:xfrm>
            <a:off x="489397" y="5585758"/>
            <a:ext cx="8448542" cy="369332"/>
          </a:xfrm>
          <a:prstGeom prst="rect">
            <a:avLst/>
          </a:prstGeom>
          <a:noFill/>
        </p:spPr>
        <p:txBody>
          <a:bodyPr wrap="square" rtlCol="0">
            <a:spAutoFit/>
          </a:bodyPr>
          <a:lstStyle/>
          <a:p>
            <a:pPr algn="r"/>
            <a:r>
              <a:rPr lang="en-GB" dirty="0"/>
              <a:t> Yn </a:t>
            </a:r>
            <a:r>
              <a:rPr lang="en-GB" dirty="0" err="1"/>
              <a:t>seiliedig</a:t>
            </a:r>
            <a:r>
              <a:rPr lang="en-GB" dirty="0"/>
              <a:t> </a:t>
            </a:r>
            <a:r>
              <a:rPr lang="en-GB" dirty="0" err="1"/>
              <a:t>ar</a:t>
            </a:r>
            <a:r>
              <a:rPr lang="en-GB" dirty="0"/>
              <a:t>/Based on (Quality Assurance Agency for Higher Education [QAA], 2018) </a:t>
            </a:r>
          </a:p>
        </p:txBody>
      </p:sp>
      <p:sp>
        <p:nvSpPr>
          <p:cNvPr id="4" name="Content Placeholder 2">
            <a:extLst>
              <a:ext uri="{FF2B5EF4-FFF2-40B4-BE49-F238E27FC236}">
                <a16:creationId xmlns:a16="http://schemas.microsoft.com/office/drawing/2014/main" id="{2E6723D5-3A87-72C0-AA98-DBDB7A5735DE}"/>
              </a:ext>
            </a:extLst>
          </p:cNvPr>
          <p:cNvSpPr txBox="1">
            <a:spLocks/>
          </p:cNvSpPr>
          <p:nvPr/>
        </p:nvSpPr>
        <p:spPr>
          <a:xfrm>
            <a:off x="112690" y="1860468"/>
            <a:ext cx="4289738" cy="359638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600"/>
              </a:spcBef>
              <a:spcAft>
                <a:spcPts val="600"/>
              </a:spcAft>
            </a:pPr>
            <a:r>
              <a:rPr lang="en-GB" sz="2000" dirty="0" err="1"/>
              <a:t>Mae'r</a:t>
            </a:r>
            <a:r>
              <a:rPr lang="en-GB" sz="2000" dirty="0"/>
              <a:t> </a:t>
            </a:r>
            <a:r>
              <a:rPr lang="en-GB" sz="2000" dirty="0" err="1"/>
              <a:t>Modwl</a:t>
            </a:r>
            <a:r>
              <a:rPr lang="en-GB" sz="2000" dirty="0"/>
              <a:t> </a:t>
            </a:r>
            <a:r>
              <a:rPr lang="en-GB" sz="2000" dirty="0" err="1"/>
              <a:t>hwn</a:t>
            </a:r>
            <a:r>
              <a:rPr lang="en-GB" sz="2000" dirty="0"/>
              <a:t> </a:t>
            </a:r>
            <a:r>
              <a:rPr lang="en-GB" sz="2000" dirty="0" err="1"/>
              <a:t>wedi'i</a:t>
            </a:r>
            <a:r>
              <a:rPr lang="en-GB" sz="2000" dirty="0"/>
              <a:t> </a:t>
            </a:r>
            <a:r>
              <a:rPr lang="en-GB" sz="2000" dirty="0" err="1"/>
              <a:t>drefnu'n</a:t>
            </a:r>
            <a:r>
              <a:rPr lang="en-GB" sz="2000" dirty="0"/>
              <a:t> </a:t>
            </a:r>
            <a:r>
              <a:rPr lang="en-GB" sz="2000" dirty="0" err="1"/>
              <a:t>Themâu</a:t>
            </a:r>
            <a:r>
              <a:rPr lang="en-GB" sz="2000" dirty="0"/>
              <a:t>
</a:t>
            </a:r>
            <a:r>
              <a:rPr lang="en-GB" sz="2000" dirty="0" err="1"/>
              <a:t>Mae'r</a:t>
            </a:r>
            <a:r>
              <a:rPr lang="en-GB" sz="2000" dirty="0"/>
              <a:t> </a:t>
            </a:r>
            <a:r>
              <a:rPr lang="en-GB" sz="2000" dirty="0" err="1"/>
              <a:t>rhain</a:t>
            </a:r>
            <a:r>
              <a:rPr lang="en-GB" sz="2000" dirty="0"/>
              <a:t> </a:t>
            </a:r>
            <a:r>
              <a:rPr lang="en-GB" sz="2000" dirty="0" err="1"/>
              <a:t>wedi'u</a:t>
            </a:r>
            <a:r>
              <a:rPr lang="en-GB" sz="2000" dirty="0"/>
              <a:t> </a:t>
            </a:r>
            <a:r>
              <a:rPr lang="en-GB" sz="2000" dirty="0" err="1"/>
              <a:t>cynllunio</a:t>
            </a:r>
            <a:r>
              <a:rPr lang="en-GB" sz="2000" dirty="0"/>
              <a:t> i:
</a:t>
            </a:r>
            <a:r>
              <a:rPr lang="en-GB" sz="2000" dirty="0" err="1"/>
              <a:t>Integreiddio</a:t>
            </a:r>
            <a:r>
              <a:rPr lang="en-GB" sz="2000" dirty="0"/>
              <a:t> </a:t>
            </a:r>
            <a:r>
              <a:rPr lang="en-GB" sz="2000" dirty="0" err="1"/>
              <a:t>deilliannau</a:t>
            </a:r>
            <a:r>
              <a:rPr lang="en-GB" sz="2000" dirty="0"/>
              <a:t> </a:t>
            </a:r>
            <a:r>
              <a:rPr lang="en-GB" sz="2000" dirty="0" err="1"/>
              <a:t>dysgu</a:t>
            </a:r>
            <a:r>
              <a:rPr lang="en-GB" sz="2000" dirty="0"/>
              <a:t>, </a:t>
            </a:r>
            <a:r>
              <a:rPr lang="en-GB" sz="2000" dirty="0" err="1"/>
              <a:t>addysgu</a:t>
            </a:r>
            <a:r>
              <a:rPr lang="en-GB" sz="2000" dirty="0"/>
              <a:t>, ac </a:t>
            </a:r>
            <a:r>
              <a:rPr lang="en-GB" sz="2000" dirty="0" err="1"/>
              <a:t>asesu</a:t>
            </a:r>
            <a:r>
              <a:rPr lang="en-GB" sz="2000" dirty="0"/>
              <a:t> </a:t>
            </a:r>
            <a:r>
              <a:rPr lang="en-GB" sz="2000" dirty="0" err="1"/>
              <a:t>mewn</a:t>
            </a:r>
            <a:r>
              <a:rPr lang="en-GB" sz="2000" dirty="0"/>
              <a:t> </a:t>
            </a:r>
            <a:r>
              <a:rPr lang="en-GB" sz="2000" dirty="0" err="1"/>
              <a:t>fframwaith</a:t>
            </a:r>
            <a:r>
              <a:rPr lang="en-GB" sz="2000" dirty="0"/>
              <a:t> </a:t>
            </a:r>
            <a:r>
              <a:rPr lang="en-GB" sz="2000" dirty="0" err="1"/>
              <a:t>clir</a:t>
            </a:r>
            <a:r>
              <a:rPr lang="en-GB" sz="2000" dirty="0"/>
              <a:t>
</a:t>
            </a:r>
            <a:r>
              <a:rPr lang="en-GB" sz="2000" dirty="0" err="1"/>
              <a:t>Darparu</a:t>
            </a:r>
            <a:r>
              <a:rPr lang="en-GB" sz="2000" dirty="0"/>
              <a:t> </a:t>
            </a:r>
            <a:r>
              <a:rPr lang="en-GB" sz="2000" dirty="0" err="1"/>
              <a:t>dilyniant</a:t>
            </a:r>
            <a:r>
              <a:rPr lang="en-GB" sz="2000" dirty="0"/>
              <a:t> </a:t>
            </a:r>
            <a:r>
              <a:rPr lang="en-GB" sz="2000" dirty="0" err="1"/>
              <a:t>strwythuredig</a:t>
            </a:r>
            <a:r>
              <a:rPr lang="en-GB" sz="2000" dirty="0"/>
              <a:t> ac </a:t>
            </a:r>
            <a:r>
              <a:rPr lang="en-GB" sz="2000" dirty="0" err="1"/>
              <a:t>ystyrlon</a:t>
            </a:r>
            <a:r>
              <a:rPr lang="en-GB" sz="2000" dirty="0"/>
              <a:t> </a:t>
            </a:r>
            <a:r>
              <a:rPr lang="en-GB" sz="2000" dirty="0" err="1"/>
              <a:t>i</a:t>
            </a:r>
            <a:r>
              <a:rPr lang="en-GB" sz="2000" dirty="0"/>
              <a:t> </a:t>
            </a:r>
            <a:r>
              <a:rPr lang="en-GB" sz="2000" dirty="0" err="1"/>
              <a:t>fyfyrwyr</a:t>
            </a:r>
            <a:r>
              <a:rPr lang="en-GB" sz="2000" dirty="0"/>
              <a:t>
Creu </a:t>
            </a:r>
            <a:r>
              <a:rPr lang="en-GB" sz="2000" dirty="0" err="1"/>
              <a:t>profiad</a:t>
            </a:r>
            <a:r>
              <a:rPr lang="en-GB" sz="2000" dirty="0"/>
              <a:t> </a:t>
            </a:r>
            <a:r>
              <a:rPr lang="en-GB" sz="2000" dirty="0" err="1"/>
              <a:t>dysgu</a:t>
            </a:r>
            <a:r>
              <a:rPr lang="en-GB" sz="2000" dirty="0"/>
              <a:t> </a:t>
            </a:r>
            <a:r>
              <a:rPr lang="en-GB" sz="2000" dirty="0" err="1"/>
              <a:t>cyfannol</a:t>
            </a:r>
            <a:r>
              <a:rPr lang="en-GB" sz="2000" dirty="0"/>
              <a:t>, </a:t>
            </a:r>
            <a:r>
              <a:rPr lang="en-GB" sz="2000" dirty="0" err="1"/>
              <a:t>cysylltiedig</a:t>
            </a:r>
            <a:endParaRPr lang="en-GB" sz="2000" dirty="0"/>
          </a:p>
        </p:txBody>
      </p:sp>
    </p:spTree>
    <p:extLst>
      <p:ext uri="{BB962C8B-B14F-4D97-AF65-F5344CB8AC3E}">
        <p14:creationId xmlns:p14="http://schemas.microsoft.com/office/powerpoint/2010/main" val="39770344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743136-C762-9A4F-AD32-289CA25A369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E5AF233-7F3E-644E-0BB3-57EF2BEDDF88}"/>
              </a:ext>
            </a:extLst>
          </p:cNvPr>
          <p:cNvSpPr>
            <a:spLocks noGrp="1"/>
          </p:cNvSpPr>
          <p:nvPr>
            <p:ph sz="half" idx="2"/>
          </p:nvPr>
        </p:nvSpPr>
        <p:spPr>
          <a:xfrm>
            <a:off x="4648200" y="1825625"/>
            <a:ext cx="4289738" cy="3995626"/>
          </a:xfrm>
        </p:spPr>
        <p:txBody>
          <a:bodyPr>
            <a:noAutofit/>
          </a:bodyPr>
          <a:lstStyle/>
          <a:p>
            <a:pPr>
              <a:lnSpc>
                <a:spcPct val="100000"/>
              </a:lnSpc>
              <a:spcBef>
                <a:spcPts val="600"/>
              </a:spcBef>
            </a:pPr>
            <a:r>
              <a:rPr lang="en-GB" sz="2000" b="1" dirty="0">
                <a:solidFill>
                  <a:srgbClr val="0070C0"/>
                </a:solidFill>
              </a:rPr>
              <a:t>Theme 1: </a:t>
            </a:r>
            <a:r>
              <a:rPr lang="en-GB" sz="2000" dirty="0">
                <a:solidFill>
                  <a:srgbClr val="0070C0"/>
                </a:solidFill>
              </a:rPr>
              <a:t>Module Introduction</a:t>
            </a:r>
          </a:p>
          <a:p>
            <a:pPr lvl="1">
              <a:lnSpc>
                <a:spcPct val="100000"/>
              </a:lnSpc>
              <a:spcBef>
                <a:spcPts val="600"/>
              </a:spcBef>
            </a:pPr>
            <a:r>
              <a:rPr lang="en-GB" sz="1600" dirty="0">
                <a:solidFill>
                  <a:srgbClr val="0070C0"/>
                </a:solidFill>
              </a:rPr>
              <a:t>Module Content</a:t>
            </a:r>
          </a:p>
          <a:p>
            <a:pPr lvl="1">
              <a:lnSpc>
                <a:spcPct val="100000"/>
              </a:lnSpc>
              <a:spcBef>
                <a:spcPts val="600"/>
              </a:spcBef>
            </a:pPr>
            <a:r>
              <a:rPr lang="en-GB" sz="1600" dirty="0">
                <a:solidFill>
                  <a:srgbClr val="0070C0"/>
                </a:solidFill>
              </a:rPr>
              <a:t>Assessment</a:t>
            </a:r>
          </a:p>
          <a:p>
            <a:pPr>
              <a:lnSpc>
                <a:spcPct val="100000"/>
              </a:lnSpc>
              <a:spcBef>
                <a:spcPts val="600"/>
              </a:spcBef>
            </a:pPr>
            <a:r>
              <a:rPr lang="en-GB" sz="2000" b="1" dirty="0">
                <a:solidFill>
                  <a:srgbClr val="0070C0"/>
                </a:solidFill>
              </a:rPr>
              <a:t>Theme 2: </a:t>
            </a:r>
            <a:r>
              <a:rPr lang="en-GB" sz="2000" dirty="0">
                <a:solidFill>
                  <a:srgbClr val="0070C0"/>
                </a:solidFill>
              </a:rPr>
              <a:t>Principles of Professional Practice</a:t>
            </a:r>
          </a:p>
          <a:p>
            <a:pPr lvl="1">
              <a:lnSpc>
                <a:spcPct val="100000"/>
              </a:lnSpc>
              <a:spcBef>
                <a:spcPts val="600"/>
              </a:spcBef>
            </a:pPr>
            <a:r>
              <a:rPr lang="en-GB" sz="1600" dirty="0">
                <a:solidFill>
                  <a:srgbClr val="0070C0"/>
                </a:solidFill>
              </a:rPr>
              <a:t>Key Principles of working with people</a:t>
            </a:r>
          </a:p>
          <a:p>
            <a:pPr lvl="1">
              <a:lnSpc>
                <a:spcPct val="100000"/>
              </a:lnSpc>
              <a:spcBef>
                <a:spcPts val="600"/>
              </a:spcBef>
            </a:pPr>
            <a:r>
              <a:rPr lang="en-GB" sz="1600" dirty="0">
                <a:solidFill>
                  <a:srgbClr val="0070C0"/>
                </a:solidFill>
              </a:rPr>
              <a:t>Working to Standards: An Introduction</a:t>
            </a:r>
          </a:p>
          <a:p>
            <a:pPr>
              <a:lnSpc>
                <a:spcPct val="100000"/>
              </a:lnSpc>
              <a:spcBef>
                <a:spcPts val="600"/>
              </a:spcBef>
            </a:pPr>
            <a:r>
              <a:rPr lang="en-GB" sz="2000" b="1" dirty="0">
                <a:solidFill>
                  <a:srgbClr val="0070C0"/>
                </a:solidFill>
              </a:rPr>
              <a:t>Theme 3: </a:t>
            </a:r>
            <a:r>
              <a:rPr lang="en-GB" sz="2000" dirty="0">
                <a:solidFill>
                  <a:srgbClr val="0070C0"/>
                </a:solidFill>
              </a:rPr>
              <a:t>Reflective Practice: Theory &amp; Models</a:t>
            </a:r>
          </a:p>
          <a:p>
            <a:pPr lvl="1">
              <a:lnSpc>
                <a:spcPct val="100000"/>
              </a:lnSpc>
              <a:spcBef>
                <a:spcPts val="600"/>
              </a:spcBef>
            </a:pPr>
            <a:r>
              <a:rPr lang="en-GB" sz="1600" dirty="0">
                <a:solidFill>
                  <a:srgbClr val="0070C0"/>
                </a:solidFill>
              </a:rPr>
              <a:t>Reflecting of our professional practice</a:t>
            </a:r>
          </a:p>
          <a:p>
            <a:pPr lvl="1">
              <a:lnSpc>
                <a:spcPct val="100000"/>
              </a:lnSpc>
              <a:spcBef>
                <a:spcPts val="600"/>
              </a:spcBef>
            </a:pPr>
            <a:r>
              <a:rPr lang="en-GB" sz="1600" dirty="0">
                <a:solidFill>
                  <a:srgbClr val="0070C0"/>
                </a:solidFill>
              </a:rPr>
              <a:t>Models of Reflective Practice</a:t>
            </a:r>
          </a:p>
        </p:txBody>
      </p:sp>
      <p:sp>
        <p:nvSpPr>
          <p:cNvPr id="5" name="Title 4">
            <a:extLst>
              <a:ext uri="{FF2B5EF4-FFF2-40B4-BE49-F238E27FC236}">
                <a16:creationId xmlns:a16="http://schemas.microsoft.com/office/drawing/2014/main" id="{8408A17D-531E-B63A-F47A-E69C88523A14}"/>
              </a:ext>
            </a:extLst>
          </p:cNvPr>
          <p:cNvSpPr>
            <a:spLocks noGrp="1"/>
          </p:cNvSpPr>
          <p:nvPr>
            <p:ph type="title"/>
          </p:nvPr>
        </p:nvSpPr>
        <p:spPr/>
        <p:txBody>
          <a:bodyPr/>
          <a:lstStyle/>
          <a:p>
            <a:pPr algn="ctr"/>
            <a:r>
              <a:rPr lang="en-GB" b="1" dirty="0" err="1"/>
              <a:t>Themâu’r</a:t>
            </a:r>
            <a:r>
              <a:rPr lang="en-GB" b="1" dirty="0"/>
              <a:t> </a:t>
            </a:r>
            <a:r>
              <a:rPr lang="en-GB" b="1" dirty="0" err="1"/>
              <a:t>Modwl</a:t>
            </a:r>
            <a:br>
              <a:rPr lang="en-GB" b="1" dirty="0"/>
            </a:br>
            <a:r>
              <a:rPr lang="en-GB" b="1" dirty="0">
                <a:solidFill>
                  <a:srgbClr val="0070C0"/>
                </a:solidFill>
              </a:rPr>
              <a:t>Module Themes</a:t>
            </a:r>
            <a:endParaRPr lang="en-GB" b="1" dirty="0"/>
          </a:p>
        </p:txBody>
      </p:sp>
      <p:sp>
        <p:nvSpPr>
          <p:cNvPr id="2" name="Content Placeholder 2">
            <a:extLst>
              <a:ext uri="{FF2B5EF4-FFF2-40B4-BE49-F238E27FC236}">
                <a16:creationId xmlns:a16="http://schemas.microsoft.com/office/drawing/2014/main" id="{7BB31D9E-F062-A889-2B56-259202D01C3C}"/>
              </a:ext>
            </a:extLst>
          </p:cNvPr>
          <p:cNvSpPr txBox="1">
            <a:spLocks/>
          </p:cNvSpPr>
          <p:nvPr/>
        </p:nvSpPr>
        <p:spPr>
          <a:xfrm>
            <a:off x="206062" y="1846061"/>
            <a:ext cx="4289738" cy="399562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600"/>
              </a:spcBef>
            </a:pPr>
            <a:r>
              <a:rPr lang="cy-GB" sz="2000" b="1" noProof="0" dirty="0"/>
              <a:t>Thema 1</a:t>
            </a:r>
            <a:r>
              <a:rPr lang="cy-GB" sz="1600" b="1" noProof="0" dirty="0"/>
              <a:t>: </a:t>
            </a:r>
            <a:r>
              <a:rPr lang="cy-GB" sz="2000" noProof="0" dirty="0"/>
              <a:t>Cyflwyniad i’r Modwl</a:t>
            </a:r>
            <a:r>
              <a:rPr lang="cy-GB" sz="1600" noProof="0" dirty="0"/>
              <a:t>
Cynnwys y Modwl
Asesu</a:t>
            </a:r>
            <a:r>
              <a:rPr lang="cy-GB" sz="2000" b="1" noProof="0" dirty="0"/>
              <a:t>
Thema 2: </a:t>
            </a:r>
            <a:r>
              <a:rPr lang="cy-GB" sz="2000" noProof="0" dirty="0"/>
              <a:t>Egwyddorion Arfer Proffesiynol
</a:t>
            </a:r>
            <a:r>
              <a:rPr lang="cy-GB" sz="1600" noProof="0" dirty="0"/>
              <a:t>Egwyddorion Allweddol gweithio gyda phobl
Gweithio </a:t>
            </a:r>
            <a:r>
              <a:rPr lang="cy-GB" sz="1600" dirty="0"/>
              <a:t>yn ôl</a:t>
            </a:r>
            <a:r>
              <a:rPr lang="cy-GB" sz="1600" noProof="0" dirty="0"/>
              <a:t> Safonau: Cyflwyniad</a:t>
            </a:r>
            <a:r>
              <a:rPr lang="cy-GB" sz="2000" b="1" noProof="0" dirty="0"/>
              <a:t>
Thema 3: </a:t>
            </a:r>
            <a:r>
              <a:rPr lang="cy-GB" sz="2000" dirty="0"/>
              <a:t>A</a:t>
            </a:r>
            <a:r>
              <a:rPr lang="cy-GB" sz="2000" noProof="0" dirty="0" err="1"/>
              <a:t>rfer</a:t>
            </a:r>
            <a:r>
              <a:rPr lang="cy-GB" sz="2000" noProof="0" dirty="0"/>
              <a:t> Adfyfyriol: Theori a Modelau
</a:t>
            </a:r>
            <a:r>
              <a:rPr lang="cy-GB" sz="1600" noProof="0" dirty="0"/>
              <a:t>Adfyfyrio ar ein harfer proffesiynol
Modelau o </a:t>
            </a:r>
            <a:r>
              <a:rPr lang="cy-GB" sz="1600" dirty="0"/>
              <a:t>A</a:t>
            </a:r>
            <a:r>
              <a:rPr lang="cy-GB" sz="1600" noProof="0" dirty="0" err="1"/>
              <a:t>rfer</a:t>
            </a:r>
            <a:r>
              <a:rPr lang="cy-GB" sz="1600" noProof="0" dirty="0"/>
              <a:t> Adfyfyriol</a:t>
            </a:r>
          </a:p>
        </p:txBody>
      </p:sp>
    </p:spTree>
    <p:extLst>
      <p:ext uri="{BB962C8B-B14F-4D97-AF65-F5344CB8AC3E}">
        <p14:creationId xmlns:p14="http://schemas.microsoft.com/office/powerpoint/2010/main" val="25579320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4B89FB-9DC9-990E-C2F5-3C2FF11F18A9}"/>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153D27E-7FD5-D0E1-C03D-8116395AEA21}"/>
              </a:ext>
            </a:extLst>
          </p:cNvPr>
          <p:cNvSpPr>
            <a:spLocks noGrp="1"/>
          </p:cNvSpPr>
          <p:nvPr>
            <p:ph sz="half" idx="2"/>
          </p:nvPr>
        </p:nvSpPr>
        <p:spPr>
          <a:xfrm>
            <a:off x="4648200" y="1354876"/>
            <a:ext cx="4289738" cy="3995626"/>
          </a:xfrm>
        </p:spPr>
        <p:txBody>
          <a:bodyPr>
            <a:noAutofit/>
          </a:bodyPr>
          <a:lstStyle/>
          <a:p>
            <a:pPr>
              <a:lnSpc>
                <a:spcPct val="100000"/>
              </a:lnSpc>
              <a:spcBef>
                <a:spcPts val="600"/>
              </a:spcBef>
            </a:pPr>
            <a:r>
              <a:rPr lang="en-GB" sz="2000" b="1" dirty="0">
                <a:solidFill>
                  <a:srgbClr val="0070C0"/>
                </a:solidFill>
              </a:rPr>
              <a:t>Theme 4: </a:t>
            </a:r>
            <a:r>
              <a:rPr lang="en-GB" sz="2000" dirty="0">
                <a:solidFill>
                  <a:srgbClr val="0070C0"/>
                </a:solidFill>
              </a:rPr>
              <a:t>Academic Skills: Referencing</a:t>
            </a:r>
          </a:p>
          <a:p>
            <a:pPr lvl="1">
              <a:lnSpc>
                <a:spcPct val="100000"/>
              </a:lnSpc>
              <a:spcBef>
                <a:spcPts val="600"/>
              </a:spcBef>
            </a:pPr>
            <a:r>
              <a:rPr lang="en-GB" sz="1600" dirty="0">
                <a:solidFill>
                  <a:srgbClr val="0070C0"/>
                </a:solidFill>
              </a:rPr>
              <a:t>Reasons for Referencing</a:t>
            </a:r>
          </a:p>
          <a:p>
            <a:pPr lvl="1">
              <a:lnSpc>
                <a:spcPct val="100000"/>
              </a:lnSpc>
              <a:spcBef>
                <a:spcPts val="600"/>
              </a:spcBef>
            </a:pPr>
            <a:r>
              <a:rPr lang="en-GB" sz="1600" dirty="0">
                <a:solidFill>
                  <a:srgbClr val="0070C0"/>
                </a:solidFill>
              </a:rPr>
              <a:t>Harvard Referencing style</a:t>
            </a:r>
          </a:p>
          <a:p>
            <a:pPr>
              <a:lnSpc>
                <a:spcPct val="100000"/>
              </a:lnSpc>
              <a:spcBef>
                <a:spcPts val="600"/>
              </a:spcBef>
            </a:pPr>
            <a:r>
              <a:rPr lang="en-GB" sz="2000" b="1" dirty="0">
                <a:solidFill>
                  <a:srgbClr val="0070C0"/>
                </a:solidFill>
              </a:rPr>
              <a:t>Theme 5: </a:t>
            </a:r>
            <a:r>
              <a:rPr lang="en-GB" sz="2000" dirty="0">
                <a:solidFill>
                  <a:srgbClr val="0070C0"/>
                </a:solidFill>
              </a:rPr>
              <a:t>Critical Thinking &amp; Professional Practice</a:t>
            </a:r>
          </a:p>
          <a:p>
            <a:pPr lvl="1">
              <a:lnSpc>
                <a:spcPct val="100000"/>
              </a:lnSpc>
              <a:spcBef>
                <a:spcPts val="600"/>
              </a:spcBef>
            </a:pPr>
            <a:r>
              <a:rPr lang="en-GB" sz="1600" dirty="0">
                <a:solidFill>
                  <a:srgbClr val="0070C0"/>
                </a:solidFill>
              </a:rPr>
              <a:t>Critical thinking in professional practice</a:t>
            </a:r>
          </a:p>
          <a:p>
            <a:pPr lvl="1">
              <a:lnSpc>
                <a:spcPct val="100000"/>
              </a:lnSpc>
              <a:spcBef>
                <a:spcPts val="600"/>
              </a:spcBef>
            </a:pPr>
            <a:r>
              <a:rPr lang="en-GB" sz="1600" dirty="0">
                <a:solidFill>
                  <a:srgbClr val="0070C0"/>
                </a:solidFill>
              </a:rPr>
              <a:t>Critical Thinking for your studies</a:t>
            </a:r>
          </a:p>
          <a:p>
            <a:pPr>
              <a:lnSpc>
                <a:spcPct val="100000"/>
              </a:lnSpc>
              <a:spcBef>
                <a:spcPts val="600"/>
              </a:spcBef>
            </a:pPr>
            <a:r>
              <a:rPr lang="en-GB" sz="2000" b="1" dirty="0">
                <a:solidFill>
                  <a:srgbClr val="0070C0"/>
                </a:solidFill>
              </a:rPr>
              <a:t>Theme 6: </a:t>
            </a:r>
            <a:r>
              <a:rPr lang="en-GB" sz="2000" dirty="0">
                <a:solidFill>
                  <a:srgbClr val="0070C0"/>
                </a:solidFill>
              </a:rPr>
              <a:t>Safe &amp; Ethical Use of AI</a:t>
            </a:r>
          </a:p>
          <a:p>
            <a:pPr lvl="1">
              <a:lnSpc>
                <a:spcPct val="100000"/>
              </a:lnSpc>
              <a:spcBef>
                <a:spcPts val="600"/>
              </a:spcBef>
            </a:pPr>
            <a:r>
              <a:rPr lang="en-GB" sz="1600" dirty="0">
                <a:solidFill>
                  <a:srgbClr val="0070C0"/>
                </a:solidFill>
              </a:rPr>
              <a:t>Generative AI in Education</a:t>
            </a:r>
          </a:p>
          <a:p>
            <a:pPr lvl="1">
              <a:lnSpc>
                <a:spcPct val="100000"/>
              </a:lnSpc>
              <a:spcBef>
                <a:spcPts val="600"/>
              </a:spcBef>
            </a:pPr>
            <a:r>
              <a:rPr lang="en-GB" sz="1600" dirty="0">
                <a:solidFill>
                  <a:srgbClr val="0070C0"/>
                </a:solidFill>
              </a:rPr>
              <a:t>Generative AI in Higher Education</a:t>
            </a:r>
          </a:p>
          <a:p>
            <a:pPr lvl="1">
              <a:lnSpc>
                <a:spcPct val="100000"/>
              </a:lnSpc>
              <a:spcBef>
                <a:spcPts val="600"/>
              </a:spcBef>
            </a:pPr>
            <a:r>
              <a:rPr lang="en-GB" sz="1600" dirty="0">
                <a:solidFill>
                  <a:srgbClr val="0070C0"/>
                </a:solidFill>
              </a:rPr>
              <a:t>Generative AI in Assessment</a:t>
            </a:r>
          </a:p>
        </p:txBody>
      </p:sp>
      <p:sp>
        <p:nvSpPr>
          <p:cNvPr id="5" name="Title 4">
            <a:extLst>
              <a:ext uri="{FF2B5EF4-FFF2-40B4-BE49-F238E27FC236}">
                <a16:creationId xmlns:a16="http://schemas.microsoft.com/office/drawing/2014/main" id="{EAB518AA-ABA6-1151-8B1D-6F06F6CE0FED}"/>
              </a:ext>
            </a:extLst>
          </p:cNvPr>
          <p:cNvSpPr>
            <a:spLocks noGrp="1"/>
          </p:cNvSpPr>
          <p:nvPr>
            <p:ph type="title"/>
          </p:nvPr>
        </p:nvSpPr>
        <p:spPr>
          <a:xfrm>
            <a:off x="628650" y="29313"/>
            <a:ext cx="7886700" cy="1325563"/>
          </a:xfrm>
        </p:spPr>
        <p:txBody>
          <a:bodyPr/>
          <a:lstStyle/>
          <a:p>
            <a:pPr algn="ctr"/>
            <a:r>
              <a:rPr lang="en-GB" b="1" dirty="0" err="1"/>
              <a:t>Themâu’r</a:t>
            </a:r>
            <a:r>
              <a:rPr lang="en-GB" b="1" dirty="0"/>
              <a:t> </a:t>
            </a:r>
            <a:r>
              <a:rPr lang="en-GB" b="1" dirty="0" err="1"/>
              <a:t>Modwl</a:t>
            </a:r>
            <a:br>
              <a:rPr lang="en-GB" b="1" dirty="0"/>
            </a:br>
            <a:r>
              <a:rPr lang="en-GB" b="1" dirty="0">
                <a:solidFill>
                  <a:srgbClr val="0070C0"/>
                </a:solidFill>
              </a:rPr>
              <a:t>Module Themes</a:t>
            </a:r>
            <a:endParaRPr lang="en-GB" b="1" dirty="0"/>
          </a:p>
        </p:txBody>
      </p:sp>
      <p:sp>
        <p:nvSpPr>
          <p:cNvPr id="2" name="Content Placeholder 2">
            <a:extLst>
              <a:ext uri="{FF2B5EF4-FFF2-40B4-BE49-F238E27FC236}">
                <a16:creationId xmlns:a16="http://schemas.microsoft.com/office/drawing/2014/main" id="{6B51FC04-33C2-84B6-B952-48C433F5E438}"/>
              </a:ext>
            </a:extLst>
          </p:cNvPr>
          <p:cNvSpPr txBox="1">
            <a:spLocks/>
          </p:cNvSpPr>
          <p:nvPr/>
        </p:nvSpPr>
        <p:spPr>
          <a:xfrm>
            <a:off x="282262" y="1354876"/>
            <a:ext cx="4289738" cy="399562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600"/>
              </a:spcBef>
            </a:pPr>
            <a:r>
              <a:rPr lang="cy-GB" sz="2000" b="1" noProof="0" dirty="0"/>
              <a:t>Thema 4: </a:t>
            </a:r>
            <a:r>
              <a:rPr lang="cy-GB" sz="2000" noProof="0" dirty="0"/>
              <a:t>Sgiliau Academaidd: Cyfeirnodi</a:t>
            </a:r>
            <a:r>
              <a:rPr lang="cy-GB" sz="2000" b="1" noProof="0" dirty="0"/>
              <a:t>
</a:t>
            </a:r>
            <a:r>
              <a:rPr lang="cy-GB" sz="1600" noProof="0" dirty="0"/>
              <a:t>Rhesymau dros Gyfeirnodi
Arddull Gyfeirnodi </a:t>
            </a:r>
            <a:r>
              <a:rPr lang="cy-GB" sz="1600" noProof="0" dirty="0" err="1"/>
              <a:t>Harvard</a:t>
            </a:r>
            <a:r>
              <a:rPr lang="cy-GB" sz="2000" b="1" noProof="0" dirty="0"/>
              <a:t>
Thema 5: </a:t>
            </a:r>
            <a:r>
              <a:rPr lang="cy-GB" sz="2000" noProof="0" dirty="0"/>
              <a:t>Meddwl yn Feirniadol ac </a:t>
            </a:r>
            <a:r>
              <a:rPr lang="cy-GB" sz="2000" dirty="0"/>
              <a:t>A</a:t>
            </a:r>
            <a:r>
              <a:rPr lang="cy-GB" sz="2000" noProof="0" dirty="0" err="1"/>
              <a:t>rfer</a:t>
            </a:r>
            <a:r>
              <a:rPr lang="cy-GB" sz="2000" noProof="0" dirty="0"/>
              <a:t> Proffesiynol
</a:t>
            </a:r>
            <a:r>
              <a:rPr lang="cy-GB" sz="1600" noProof="0" dirty="0"/>
              <a:t>Meddwl yn feirniadol mewn arfer proffesiynol
Meddwl yn feirniadol ar gyfer eich astudiaethau</a:t>
            </a:r>
            <a:r>
              <a:rPr lang="cy-GB" sz="2000" b="1" noProof="0" dirty="0"/>
              <a:t>
Thema 6: </a:t>
            </a:r>
            <a:r>
              <a:rPr lang="cy-GB" sz="2000" noProof="0" dirty="0"/>
              <a:t>Defnydd Diogel a Moesegol o AI
</a:t>
            </a:r>
            <a:r>
              <a:rPr lang="cy-GB" sz="1600" noProof="0" dirty="0"/>
              <a:t>AI Cynhyrchiol mewn Addysg
AI Cynhyrchiol mewn Addysg Uwch
AI Cynhyrchiol mewn Asesu</a:t>
            </a:r>
          </a:p>
        </p:txBody>
      </p:sp>
    </p:spTree>
    <p:extLst>
      <p:ext uri="{BB962C8B-B14F-4D97-AF65-F5344CB8AC3E}">
        <p14:creationId xmlns:p14="http://schemas.microsoft.com/office/powerpoint/2010/main" val="15714221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8845D2-EE48-2DB4-EACA-F2B3D59ECE7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6B8AB41-0689-08FB-4F81-C26C0B1F9A55}"/>
              </a:ext>
            </a:extLst>
          </p:cNvPr>
          <p:cNvSpPr>
            <a:spLocks noGrp="1"/>
          </p:cNvSpPr>
          <p:nvPr>
            <p:ph sz="half" idx="2"/>
          </p:nvPr>
        </p:nvSpPr>
        <p:spPr>
          <a:xfrm>
            <a:off x="4648200" y="1825625"/>
            <a:ext cx="4289738" cy="3995626"/>
          </a:xfrm>
        </p:spPr>
        <p:txBody>
          <a:bodyPr>
            <a:noAutofit/>
          </a:bodyPr>
          <a:lstStyle/>
          <a:p>
            <a:pPr>
              <a:lnSpc>
                <a:spcPct val="100000"/>
              </a:lnSpc>
              <a:spcBef>
                <a:spcPts val="600"/>
              </a:spcBef>
            </a:pPr>
            <a:r>
              <a:rPr lang="en-GB" sz="2000" b="1" dirty="0">
                <a:solidFill>
                  <a:srgbClr val="0070C0"/>
                </a:solidFill>
              </a:rPr>
              <a:t>Theme 7: </a:t>
            </a:r>
            <a:r>
              <a:rPr lang="en-GB" sz="2000" dirty="0">
                <a:solidFill>
                  <a:srgbClr val="0070C0"/>
                </a:solidFill>
              </a:rPr>
              <a:t>Building Professional Knowledge</a:t>
            </a:r>
          </a:p>
          <a:p>
            <a:pPr lvl="1">
              <a:lnSpc>
                <a:spcPct val="100000"/>
              </a:lnSpc>
              <a:spcBef>
                <a:spcPts val="600"/>
              </a:spcBef>
            </a:pPr>
            <a:r>
              <a:rPr lang="en-GB" sz="1600" dirty="0">
                <a:solidFill>
                  <a:srgbClr val="0070C0"/>
                </a:solidFill>
              </a:rPr>
              <a:t>What is professional knowledge?</a:t>
            </a:r>
          </a:p>
          <a:p>
            <a:pPr lvl="1">
              <a:lnSpc>
                <a:spcPct val="100000"/>
              </a:lnSpc>
              <a:spcBef>
                <a:spcPts val="600"/>
              </a:spcBef>
            </a:pPr>
            <a:r>
              <a:rPr lang="en-GB" sz="1600" dirty="0">
                <a:solidFill>
                  <a:srgbClr val="0070C0"/>
                </a:solidFill>
              </a:rPr>
              <a:t>Key theories: An introduction</a:t>
            </a:r>
          </a:p>
          <a:p>
            <a:pPr lvl="1">
              <a:lnSpc>
                <a:spcPct val="100000"/>
              </a:lnSpc>
              <a:spcBef>
                <a:spcPts val="600"/>
              </a:spcBef>
            </a:pPr>
            <a:r>
              <a:rPr lang="en-GB" sz="1600" dirty="0">
                <a:solidFill>
                  <a:srgbClr val="0070C0"/>
                </a:solidFill>
              </a:rPr>
              <a:t>Professional organisations</a:t>
            </a:r>
          </a:p>
          <a:p>
            <a:pPr>
              <a:lnSpc>
                <a:spcPct val="100000"/>
              </a:lnSpc>
              <a:spcBef>
                <a:spcPts val="600"/>
              </a:spcBef>
            </a:pPr>
            <a:r>
              <a:rPr lang="en-GB" sz="2000" b="1" dirty="0">
                <a:solidFill>
                  <a:srgbClr val="0070C0"/>
                </a:solidFill>
              </a:rPr>
              <a:t>Theme 8: </a:t>
            </a:r>
            <a:r>
              <a:rPr lang="en-GB" sz="2000" dirty="0">
                <a:solidFill>
                  <a:srgbClr val="0070C0"/>
                </a:solidFill>
              </a:rPr>
              <a:t>Developing Your Professional Profile</a:t>
            </a:r>
          </a:p>
          <a:p>
            <a:pPr lvl="1">
              <a:lnSpc>
                <a:spcPct val="100000"/>
              </a:lnSpc>
              <a:spcBef>
                <a:spcPts val="600"/>
              </a:spcBef>
            </a:pPr>
            <a:r>
              <a:rPr lang="en-GB" sz="1600" dirty="0">
                <a:solidFill>
                  <a:srgbClr val="0070C0"/>
                </a:solidFill>
              </a:rPr>
              <a:t>Professional Profile &amp; Professional Identity</a:t>
            </a:r>
          </a:p>
          <a:p>
            <a:pPr lvl="1">
              <a:lnSpc>
                <a:spcPct val="100000"/>
              </a:lnSpc>
              <a:spcBef>
                <a:spcPts val="600"/>
              </a:spcBef>
            </a:pPr>
            <a:r>
              <a:rPr lang="en-GB" sz="1600" dirty="0">
                <a:solidFill>
                  <a:srgbClr val="0070C0"/>
                </a:solidFill>
              </a:rPr>
              <a:t>What is a Professional Profile</a:t>
            </a:r>
          </a:p>
          <a:p>
            <a:pPr lvl="1">
              <a:lnSpc>
                <a:spcPct val="100000"/>
              </a:lnSpc>
              <a:spcBef>
                <a:spcPts val="600"/>
              </a:spcBef>
            </a:pPr>
            <a:r>
              <a:rPr lang="en-GB" sz="1600" dirty="0">
                <a:solidFill>
                  <a:srgbClr val="0070C0"/>
                </a:solidFill>
              </a:rPr>
              <a:t>Developing your Professional Profile</a:t>
            </a:r>
          </a:p>
        </p:txBody>
      </p:sp>
      <p:sp>
        <p:nvSpPr>
          <p:cNvPr id="5" name="Title 4">
            <a:extLst>
              <a:ext uri="{FF2B5EF4-FFF2-40B4-BE49-F238E27FC236}">
                <a16:creationId xmlns:a16="http://schemas.microsoft.com/office/drawing/2014/main" id="{7CB449F0-49A7-58A8-220D-3F3948F001BB}"/>
              </a:ext>
            </a:extLst>
          </p:cNvPr>
          <p:cNvSpPr>
            <a:spLocks noGrp="1"/>
          </p:cNvSpPr>
          <p:nvPr>
            <p:ph type="title"/>
          </p:nvPr>
        </p:nvSpPr>
        <p:spPr/>
        <p:txBody>
          <a:bodyPr/>
          <a:lstStyle/>
          <a:p>
            <a:pPr algn="ctr"/>
            <a:r>
              <a:rPr lang="en-GB" b="1" dirty="0" err="1"/>
              <a:t>Themâu’r</a:t>
            </a:r>
            <a:r>
              <a:rPr lang="en-GB" b="1" dirty="0"/>
              <a:t> </a:t>
            </a:r>
            <a:r>
              <a:rPr lang="en-GB" b="1" dirty="0" err="1"/>
              <a:t>Modwl</a:t>
            </a:r>
            <a:br>
              <a:rPr lang="en-GB" b="1" dirty="0"/>
            </a:br>
            <a:r>
              <a:rPr lang="en-GB" b="1" dirty="0">
                <a:solidFill>
                  <a:srgbClr val="0070C0"/>
                </a:solidFill>
              </a:rPr>
              <a:t>Module Themes</a:t>
            </a:r>
            <a:endParaRPr lang="en-GB" b="1" dirty="0"/>
          </a:p>
        </p:txBody>
      </p:sp>
      <p:sp>
        <p:nvSpPr>
          <p:cNvPr id="2" name="Content Placeholder 2">
            <a:extLst>
              <a:ext uri="{FF2B5EF4-FFF2-40B4-BE49-F238E27FC236}">
                <a16:creationId xmlns:a16="http://schemas.microsoft.com/office/drawing/2014/main" id="{127D845C-BC1E-1ABD-E2A8-40B8C2FA4554}"/>
              </a:ext>
            </a:extLst>
          </p:cNvPr>
          <p:cNvSpPr txBox="1">
            <a:spLocks/>
          </p:cNvSpPr>
          <p:nvPr/>
        </p:nvSpPr>
        <p:spPr>
          <a:xfrm>
            <a:off x="358462" y="1846061"/>
            <a:ext cx="4289738" cy="399562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600"/>
              </a:spcBef>
            </a:pPr>
            <a:r>
              <a:rPr lang="cy-GB" sz="2000" b="1" noProof="0" dirty="0"/>
              <a:t>Thema 7: </a:t>
            </a:r>
            <a:r>
              <a:rPr lang="cy-GB" sz="2000" noProof="0" dirty="0"/>
              <a:t>Adeiladu Gwybodaeth Broffesiynol</a:t>
            </a:r>
            <a:r>
              <a:rPr lang="cy-GB" sz="1600" noProof="0" dirty="0"/>
              <a:t>
Beth yw gwybodaeth broffesiynol?
Theorïau allweddol: Cyflwyniad
Sefydliadau proffesiynol</a:t>
            </a:r>
            <a:r>
              <a:rPr lang="cy-GB" sz="2000" b="1" noProof="0" dirty="0"/>
              <a:t>
Thema 8: </a:t>
            </a:r>
            <a:r>
              <a:rPr lang="cy-GB" sz="2000" noProof="0" dirty="0"/>
              <a:t>Datblygu Eich Proffil Proffesiynol
</a:t>
            </a:r>
            <a:r>
              <a:rPr lang="cy-GB" sz="1600" noProof="0" dirty="0"/>
              <a:t>Proffil Proffesiynol a Hunaniaeth Broffesiynol
Beth yw Proffil </a:t>
            </a:r>
            <a:r>
              <a:rPr lang="cy-GB" sz="1600" noProof="0" dirty="0" err="1"/>
              <a:t>Proffesiyno</a:t>
            </a:r>
            <a:r>
              <a:rPr lang="cy-GB" sz="1600" dirty="0"/>
              <a:t>l</a:t>
            </a:r>
            <a:r>
              <a:rPr lang="cy-GB" sz="1600" noProof="0" dirty="0"/>
              <a:t>
Datblygu eich Proffil Proffesiynol</a:t>
            </a:r>
          </a:p>
        </p:txBody>
      </p:sp>
    </p:spTree>
    <p:extLst>
      <p:ext uri="{BB962C8B-B14F-4D97-AF65-F5344CB8AC3E}">
        <p14:creationId xmlns:p14="http://schemas.microsoft.com/office/powerpoint/2010/main" val="33410622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C2912B-ACC8-0EC2-3B9B-7865D4765052}"/>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24A848F-FE0A-50A2-A55F-F164701A9BFD}"/>
              </a:ext>
            </a:extLst>
          </p:cNvPr>
          <p:cNvSpPr>
            <a:spLocks noGrp="1"/>
          </p:cNvSpPr>
          <p:nvPr>
            <p:ph sz="half" idx="2"/>
          </p:nvPr>
        </p:nvSpPr>
        <p:spPr>
          <a:xfrm>
            <a:off x="4648200" y="1825625"/>
            <a:ext cx="4289738" cy="3995626"/>
          </a:xfrm>
        </p:spPr>
        <p:txBody>
          <a:bodyPr>
            <a:noAutofit/>
          </a:bodyPr>
          <a:lstStyle/>
          <a:p>
            <a:pPr>
              <a:lnSpc>
                <a:spcPct val="100000"/>
              </a:lnSpc>
              <a:spcBef>
                <a:spcPts val="600"/>
              </a:spcBef>
            </a:pPr>
            <a:r>
              <a:rPr lang="en-GB" sz="2000" b="1" dirty="0">
                <a:solidFill>
                  <a:srgbClr val="0070C0"/>
                </a:solidFill>
              </a:rPr>
              <a:t>Theme 9: </a:t>
            </a:r>
            <a:r>
              <a:rPr lang="en-GB" sz="2000" dirty="0">
                <a:solidFill>
                  <a:srgbClr val="0070C0"/>
                </a:solidFill>
              </a:rPr>
              <a:t>Personal Development Planning</a:t>
            </a:r>
          </a:p>
          <a:p>
            <a:pPr lvl="1">
              <a:lnSpc>
                <a:spcPct val="100000"/>
              </a:lnSpc>
              <a:spcBef>
                <a:spcPts val="600"/>
              </a:spcBef>
            </a:pPr>
            <a:r>
              <a:rPr lang="en-GB" sz="1600" dirty="0">
                <a:solidFill>
                  <a:srgbClr val="0070C0"/>
                </a:solidFill>
              </a:rPr>
              <a:t>Personal Development planning</a:t>
            </a:r>
          </a:p>
          <a:p>
            <a:pPr lvl="1">
              <a:lnSpc>
                <a:spcPct val="100000"/>
              </a:lnSpc>
              <a:spcBef>
                <a:spcPts val="600"/>
              </a:spcBef>
            </a:pPr>
            <a:r>
              <a:rPr lang="en-GB" sz="1600" dirty="0">
                <a:solidFill>
                  <a:srgbClr val="0070C0"/>
                </a:solidFill>
              </a:rPr>
              <a:t>Continuous Professional Development</a:t>
            </a:r>
          </a:p>
          <a:p>
            <a:pPr lvl="1">
              <a:lnSpc>
                <a:spcPct val="100000"/>
              </a:lnSpc>
              <a:spcBef>
                <a:spcPts val="600"/>
              </a:spcBef>
            </a:pPr>
            <a:r>
              <a:rPr lang="en-GB" sz="1600" dirty="0">
                <a:solidFill>
                  <a:srgbClr val="0070C0"/>
                </a:solidFill>
              </a:rPr>
              <a:t>Your Personal Plan</a:t>
            </a:r>
          </a:p>
          <a:p>
            <a:pPr>
              <a:lnSpc>
                <a:spcPct val="100000"/>
              </a:lnSpc>
              <a:spcBef>
                <a:spcPts val="600"/>
              </a:spcBef>
            </a:pPr>
            <a:r>
              <a:rPr lang="en-GB" sz="2000" b="1" dirty="0">
                <a:solidFill>
                  <a:srgbClr val="0070C0"/>
                </a:solidFill>
              </a:rPr>
              <a:t>Theme 10: </a:t>
            </a:r>
            <a:r>
              <a:rPr lang="en-GB" sz="2000" dirty="0">
                <a:solidFill>
                  <a:srgbClr val="0070C0"/>
                </a:solidFill>
              </a:rPr>
              <a:t>Module Consolidation &amp; Assessment Workshop</a:t>
            </a:r>
          </a:p>
          <a:p>
            <a:pPr lvl="1">
              <a:lnSpc>
                <a:spcPct val="100000"/>
              </a:lnSpc>
              <a:spcBef>
                <a:spcPts val="600"/>
              </a:spcBef>
            </a:pPr>
            <a:r>
              <a:rPr lang="en-GB" sz="1600" dirty="0">
                <a:solidFill>
                  <a:srgbClr val="0070C0"/>
                </a:solidFill>
              </a:rPr>
              <a:t>What has been covered in the Module</a:t>
            </a:r>
          </a:p>
          <a:p>
            <a:pPr lvl="1">
              <a:lnSpc>
                <a:spcPct val="100000"/>
              </a:lnSpc>
              <a:spcBef>
                <a:spcPts val="600"/>
              </a:spcBef>
            </a:pPr>
            <a:r>
              <a:rPr lang="en-GB" sz="1600" dirty="0">
                <a:solidFill>
                  <a:srgbClr val="0070C0"/>
                </a:solidFill>
              </a:rPr>
              <a:t>Assessment Worksop</a:t>
            </a:r>
          </a:p>
          <a:p>
            <a:pPr lvl="1">
              <a:lnSpc>
                <a:spcPct val="100000"/>
              </a:lnSpc>
              <a:spcBef>
                <a:spcPts val="600"/>
              </a:spcBef>
            </a:pPr>
            <a:r>
              <a:rPr lang="en-GB" sz="1600" dirty="0">
                <a:solidFill>
                  <a:srgbClr val="0070C0"/>
                </a:solidFill>
              </a:rPr>
              <a:t>Level 4 Modules </a:t>
            </a:r>
          </a:p>
        </p:txBody>
      </p:sp>
      <p:sp>
        <p:nvSpPr>
          <p:cNvPr id="5" name="Title 4">
            <a:extLst>
              <a:ext uri="{FF2B5EF4-FFF2-40B4-BE49-F238E27FC236}">
                <a16:creationId xmlns:a16="http://schemas.microsoft.com/office/drawing/2014/main" id="{63B01FB9-0FAE-AA08-5C87-1BBC633510A9}"/>
              </a:ext>
            </a:extLst>
          </p:cNvPr>
          <p:cNvSpPr>
            <a:spLocks noGrp="1"/>
          </p:cNvSpPr>
          <p:nvPr>
            <p:ph type="title"/>
          </p:nvPr>
        </p:nvSpPr>
        <p:spPr/>
        <p:txBody>
          <a:bodyPr/>
          <a:lstStyle/>
          <a:p>
            <a:pPr algn="ctr"/>
            <a:r>
              <a:rPr lang="en-GB" b="1" dirty="0" err="1"/>
              <a:t>Themâu’r</a:t>
            </a:r>
            <a:r>
              <a:rPr lang="en-GB" b="1" dirty="0"/>
              <a:t> </a:t>
            </a:r>
            <a:r>
              <a:rPr lang="en-GB" b="1" dirty="0" err="1"/>
              <a:t>Modwl</a:t>
            </a:r>
            <a:br>
              <a:rPr lang="en-GB" b="1" dirty="0"/>
            </a:br>
            <a:r>
              <a:rPr lang="en-GB" b="1" dirty="0">
                <a:solidFill>
                  <a:srgbClr val="0070C0"/>
                </a:solidFill>
              </a:rPr>
              <a:t>Module Themes</a:t>
            </a:r>
            <a:endParaRPr lang="en-GB" b="1" dirty="0"/>
          </a:p>
        </p:txBody>
      </p:sp>
      <p:sp>
        <p:nvSpPr>
          <p:cNvPr id="2" name="Content Placeholder 2">
            <a:extLst>
              <a:ext uri="{FF2B5EF4-FFF2-40B4-BE49-F238E27FC236}">
                <a16:creationId xmlns:a16="http://schemas.microsoft.com/office/drawing/2014/main" id="{7412486A-40AD-4A5E-CD98-86CFA80ABB69}"/>
              </a:ext>
            </a:extLst>
          </p:cNvPr>
          <p:cNvSpPr txBox="1">
            <a:spLocks/>
          </p:cNvSpPr>
          <p:nvPr/>
        </p:nvSpPr>
        <p:spPr>
          <a:xfrm>
            <a:off x="282262" y="1846061"/>
            <a:ext cx="4289738" cy="399562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600"/>
              </a:spcBef>
            </a:pPr>
            <a:r>
              <a:rPr lang="cy-GB" sz="2000" b="1" noProof="0" dirty="0"/>
              <a:t>Thema 9: </a:t>
            </a:r>
            <a:r>
              <a:rPr lang="cy-GB" sz="2000" noProof="0" dirty="0"/>
              <a:t>Cynllunio Datblygiad Personol
</a:t>
            </a:r>
            <a:r>
              <a:rPr lang="cy-GB" sz="1600" noProof="0" dirty="0"/>
              <a:t>Cynllunio Datblygiad Personol
Datblygiad Proffesiynol Parhaus
Eich Cynllun Personol</a:t>
            </a:r>
            <a:r>
              <a:rPr lang="cy-GB" sz="2000" b="1" noProof="0" dirty="0"/>
              <a:t>
Thema 10: </a:t>
            </a:r>
            <a:r>
              <a:rPr lang="cy-GB" sz="2000" noProof="0" dirty="0"/>
              <a:t>Cydgrynhoi’r Modwl a Gweithdy Asesu
</a:t>
            </a:r>
            <a:r>
              <a:rPr lang="cy-GB" sz="1600" dirty="0"/>
              <a:t>Yr hyn</a:t>
            </a:r>
            <a:r>
              <a:rPr lang="cy-GB" sz="1600" noProof="0" dirty="0"/>
              <a:t> a </a:t>
            </a:r>
            <a:r>
              <a:rPr lang="cy-GB" sz="1600" dirty="0"/>
              <a:t>astudiwyd </a:t>
            </a:r>
            <a:r>
              <a:rPr lang="cy-GB" sz="1600" noProof="0" dirty="0"/>
              <a:t>yn y Modwl
Gweithdy Asesu
Modylau Lefel 4</a:t>
            </a:r>
          </a:p>
        </p:txBody>
      </p:sp>
    </p:spTree>
    <p:extLst>
      <p:ext uri="{BB962C8B-B14F-4D97-AF65-F5344CB8AC3E}">
        <p14:creationId xmlns:p14="http://schemas.microsoft.com/office/powerpoint/2010/main" val="3836868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89DF4D-33C0-F693-05F8-22897F7E8D7E}"/>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4788904-A089-9E5C-7392-2F2760362873}"/>
              </a:ext>
            </a:extLst>
          </p:cNvPr>
          <p:cNvSpPr>
            <a:spLocks noGrp="1"/>
          </p:cNvSpPr>
          <p:nvPr>
            <p:ph sz="half" idx="2"/>
          </p:nvPr>
        </p:nvSpPr>
        <p:spPr/>
        <p:txBody>
          <a:bodyPr>
            <a:normAutofit/>
          </a:bodyPr>
          <a:lstStyle/>
          <a:p>
            <a:pPr>
              <a:lnSpc>
                <a:spcPct val="100000"/>
              </a:lnSpc>
              <a:spcBef>
                <a:spcPts val="600"/>
              </a:spcBef>
              <a:spcAft>
                <a:spcPts val="600"/>
              </a:spcAft>
            </a:pPr>
            <a:r>
              <a:rPr lang="en-GB" dirty="0">
                <a:solidFill>
                  <a:srgbClr val="0070C0"/>
                </a:solidFill>
              </a:rPr>
              <a:t>Assessment Specification </a:t>
            </a:r>
          </a:p>
          <a:p>
            <a:pPr>
              <a:lnSpc>
                <a:spcPct val="100000"/>
              </a:lnSpc>
              <a:spcBef>
                <a:spcPts val="600"/>
              </a:spcBef>
              <a:spcAft>
                <a:spcPts val="600"/>
              </a:spcAft>
            </a:pPr>
            <a:r>
              <a:rPr lang="en-GB" dirty="0">
                <a:solidFill>
                  <a:srgbClr val="0070C0"/>
                </a:solidFill>
              </a:rPr>
              <a:t>Assessment Guidance Sheets</a:t>
            </a:r>
          </a:p>
          <a:p>
            <a:pPr>
              <a:lnSpc>
                <a:spcPct val="100000"/>
              </a:lnSpc>
              <a:spcBef>
                <a:spcPts val="600"/>
              </a:spcBef>
              <a:spcAft>
                <a:spcPts val="600"/>
              </a:spcAft>
            </a:pPr>
            <a:r>
              <a:rPr lang="en-GB" dirty="0">
                <a:solidFill>
                  <a:srgbClr val="0070C0"/>
                </a:solidFill>
              </a:rPr>
              <a:t>Assessment Guidance Videos</a:t>
            </a:r>
          </a:p>
          <a:p>
            <a:pPr marL="0" indent="0" algn="ctr">
              <a:lnSpc>
                <a:spcPct val="100000"/>
              </a:lnSpc>
              <a:spcBef>
                <a:spcPts val="600"/>
              </a:spcBef>
              <a:spcAft>
                <a:spcPts val="600"/>
              </a:spcAft>
              <a:buNone/>
            </a:pPr>
            <a:r>
              <a:rPr lang="en-GB" b="1" i="1" dirty="0">
                <a:solidFill>
                  <a:srgbClr val="0070C0"/>
                </a:solidFill>
              </a:rPr>
              <a:t>Any questions?</a:t>
            </a:r>
          </a:p>
        </p:txBody>
      </p:sp>
      <p:sp>
        <p:nvSpPr>
          <p:cNvPr id="5" name="Title 4">
            <a:extLst>
              <a:ext uri="{FF2B5EF4-FFF2-40B4-BE49-F238E27FC236}">
                <a16:creationId xmlns:a16="http://schemas.microsoft.com/office/drawing/2014/main" id="{D2352D40-9A1E-C46A-42BE-33DED3DDF535}"/>
              </a:ext>
            </a:extLst>
          </p:cNvPr>
          <p:cNvSpPr>
            <a:spLocks noGrp="1"/>
          </p:cNvSpPr>
          <p:nvPr>
            <p:ph type="title"/>
          </p:nvPr>
        </p:nvSpPr>
        <p:spPr/>
        <p:txBody>
          <a:bodyPr/>
          <a:lstStyle/>
          <a:p>
            <a:pPr algn="ctr"/>
            <a:r>
              <a:rPr lang="en-GB" b="1" dirty="0" err="1"/>
              <a:t>Asesu</a:t>
            </a:r>
            <a:br>
              <a:rPr lang="en-GB" b="1" dirty="0"/>
            </a:br>
            <a:r>
              <a:rPr lang="en-GB" b="1" dirty="0">
                <a:solidFill>
                  <a:srgbClr val="0070C0"/>
                </a:solidFill>
              </a:rPr>
              <a:t>Assessment</a:t>
            </a:r>
            <a:endParaRPr lang="en-GB" b="1" dirty="0"/>
          </a:p>
        </p:txBody>
      </p:sp>
      <p:sp>
        <p:nvSpPr>
          <p:cNvPr id="2" name="Content Placeholder 2">
            <a:extLst>
              <a:ext uri="{FF2B5EF4-FFF2-40B4-BE49-F238E27FC236}">
                <a16:creationId xmlns:a16="http://schemas.microsoft.com/office/drawing/2014/main" id="{AF9F4631-18FF-8B88-F1D5-2F053AA5237B}"/>
              </a:ext>
            </a:extLst>
          </p:cNvPr>
          <p:cNvSpPr txBox="1">
            <a:spLocks/>
          </p:cNvSpPr>
          <p:nvPr/>
        </p:nvSpPr>
        <p:spPr>
          <a:xfrm>
            <a:off x="460419" y="1884698"/>
            <a:ext cx="3867150" cy="380986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600"/>
              </a:spcBef>
              <a:spcAft>
                <a:spcPts val="600"/>
              </a:spcAft>
            </a:pPr>
            <a:r>
              <a:rPr lang="cy-GB" noProof="0" dirty="0"/>
              <a:t>Manyleb Asesu 
Taflenni Canllawiau Asesu
Fideos Canllawiau Asesu</a:t>
            </a:r>
          </a:p>
          <a:p>
            <a:pPr marL="0" indent="0" algn="ctr">
              <a:lnSpc>
                <a:spcPct val="100000"/>
              </a:lnSpc>
              <a:spcBef>
                <a:spcPts val="600"/>
              </a:spcBef>
              <a:spcAft>
                <a:spcPts val="600"/>
              </a:spcAft>
              <a:buNone/>
            </a:pPr>
            <a:r>
              <a:rPr lang="cy-GB" b="1" noProof="0" dirty="0"/>
              <a:t>Unrhyw gwestiynau?</a:t>
            </a:r>
            <a:endParaRPr lang="cy-GB" b="1" i="1" noProof="0" dirty="0"/>
          </a:p>
        </p:txBody>
      </p:sp>
    </p:spTree>
    <p:extLst>
      <p:ext uri="{BB962C8B-B14F-4D97-AF65-F5344CB8AC3E}">
        <p14:creationId xmlns:p14="http://schemas.microsoft.com/office/powerpoint/2010/main" val="27028279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9352A3-0F92-69DB-B920-61D70EEA43A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56B9737-0C0F-0194-427F-2F33C6ADDA9C}"/>
              </a:ext>
            </a:extLst>
          </p:cNvPr>
          <p:cNvSpPr>
            <a:spLocks noGrp="1"/>
          </p:cNvSpPr>
          <p:nvPr>
            <p:ph sz="half" idx="2"/>
          </p:nvPr>
        </p:nvSpPr>
        <p:spPr/>
        <p:txBody>
          <a:bodyPr>
            <a:normAutofit/>
          </a:bodyPr>
          <a:lstStyle/>
          <a:p>
            <a:pPr>
              <a:lnSpc>
                <a:spcPct val="100000"/>
              </a:lnSpc>
              <a:spcBef>
                <a:spcPts val="600"/>
              </a:spcBef>
              <a:spcAft>
                <a:spcPts val="600"/>
              </a:spcAft>
            </a:pPr>
            <a:r>
              <a:rPr lang="en-GB" dirty="0">
                <a:solidFill>
                  <a:srgbClr val="0070C0"/>
                </a:solidFill>
              </a:rPr>
              <a:t>A </a:t>
            </a:r>
            <a:r>
              <a:rPr lang="en-GB" b="1" dirty="0">
                <a:solidFill>
                  <a:srgbClr val="0070C0"/>
                </a:solidFill>
              </a:rPr>
              <a:t>portfolio</a:t>
            </a:r>
            <a:r>
              <a:rPr lang="en-GB" dirty="0">
                <a:solidFill>
                  <a:srgbClr val="0070C0"/>
                </a:solidFill>
              </a:rPr>
              <a:t> of evidence is a structured collection of work and supporting materials that demonstrates your learning, skills, and knowledge</a:t>
            </a:r>
          </a:p>
        </p:txBody>
      </p:sp>
      <p:sp>
        <p:nvSpPr>
          <p:cNvPr id="5" name="Title 4">
            <a:extLst>
              <a:ext uri="{FF2B5EF4-FFF2-40B4-BE49-F238E27FC236}">
                <a16:creationId xmlns:a16="http://schemas.microsoft.com/office/drawing/2014/main" id="{4F7DA246-B727-9772-D6FA-F92B5AB12CFC}"/>
              </a:ext>
            </a:extLst>
          </p:cNvPr>
          <p:cNvSpPr>
            <a:spLocks noGrp="1"/>
          </p:cNvSpPr>
          <p:nvPr>
            <p:ph type="title"/>
          </p:nvPr>
        </p:nvSpPr>
        <p:spPr/>
        <p:txBody>
          <a:bodyPr/>
          <a:lstStyle/>
          <a:p>
            <a:pPr algn="ctr"/>
            <a:r>
              <a:rPr lang="en-GB" b="1" dirty="0" err="1"/>
              <a:t>Asesu</a:t>
            </a:r>
            <a:r>
              <a:rPr lang="en-GB" b="1" dirty="0"/>
              <a:t> – Beth </a:t>
            </a:r>
            <a:r>
              <a:rPr lang="en-GB" b="1" dirty="0" err="1"/>
              <a:t>yw</a:t>
            </a:r>
            <a:r>
              <a:rPr lang="en-GB" b="1" dirty="0"/>
              <a:t> </a:t>
            </a:r>
            <a:r>
              <a:rPr lang="en-GB" b="1" dirty="0" err="1"/>
              <a:t>portffolio</a:t>
            </a:r>
            <a:r>
              <a:rPr lang="en-GB" b="1" dirty="0"/>
              <a:t>?</a:t>
            </a:r>
            <a:br>
              <a:rPr lang="en-GB" b="1" dirty="0"/>
            </a:br>
            <a:r>
              <a:rPr lang="en-GB" b="1" dirty="0">
                <a:solidFill>
                  <a:srgbClr val="0070C0"/>
                </a:solidFill>
              </a:rPr>
              <a:t>Assessment – What is a portfolio?</a:t>
            </a:r>
            <a:endParaRPr lang="en-GB" b="1" dirty="0"/>
          </a:p>
        </p:txBody>
      </p:sp>
      <p:sp>
        <p:nvSpPr>
          <p:cNvPr id="2" name="Content Placeholder 2">
            <a:extLst>
              <a:ext uri="{FF2B5EF4-FFF2-40B4-BE49-F238E27FC236}">
                <a16:creationId xmlns:a16="http://schemas.microsoft.com/office/drawing/2014/main" id="{43B4F605-6C96-19F6-2AAC-9099E3AA0786}"/>
              </a:ext>
            </a:extLst>
          </p:cNvPr>
          <p:cNvSpPr txBox="1">
            <a:spLocks/>
          </p:cNvSpPr>
          <p:nvPr/>
        </p:nvSpPr>
        <p:spPr>
          <a:xfrm>
            <a:off x="628650" y="1825625"/>
            <a:ext cx="3867150" cy="380986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600"/>
              </a:spcBef>
              <a:spcAft>
                <a:spcPts val="600"/>
              </a:spcAft>
            </a:pPr>
            <a:r>
              <a:rPr lang="cy-GB" noProof="0" dirty="0"/>
              <a:t>Mae </a:t>
            </a:r>
            <a:r>
              <a:rPr lang="cy-GB" b="1" noProof="0" dirty="0"/>
              <a:t>portffolio</a:t>
            </a:r>
            <a:r>
              <a:rPr lang="cy-GB" noProof="0" dirty="0"/>
              <a:t> o dystiolaeth yn gasgliad strwythuredig o waith a deunyddiau ategol sy'n dangos </a:t>
            </a:r>
            <a:r>
              <a:rPr lang="cy-GB" dirty="0"/>
              <a:t>yr hyn rydych wedi’i</a:t>
            </a:r>
            <a:r>
              <a:rPr lang="cy-GB" noProof="0" dirty="0"/>
              <a:t> ddysgu, eich sgiliau a'ch gwybodaeth</a:t>
            </a:r>
          </a:p>
        </p:txBody>
      </p:sp>
    </p:spTree>
    <p:extLst>
      <p:ext uri="{BB962C8B-B14F-4D97-AF65-F5344CB8AC3E}">
        <p14:creationId xmlns:p14="http://schemas.microsoft.com/office/powerpoint/2010/main" val="42023857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FE9FF-1B5C-3B5A-25B4-85A16BF6674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0A83A7-BB49-88B4-1941-F8CCACFDAB84}"/>
              </a:ext>
            </a:extLst>
          </p:cNvPr>
          <p:cNvSpPr>
            <a:spLocks noGrp="1"/>
          </p:cNvSpPr>
          <p:nvPr>
            <p:ph sz="half" idx="2"/>
          </p:nvPr>
        </p:nvSpPr>
        <p:spPr/>
        <p:txBody>
          <a:bodyPr>
            <a:normAutofit fontScale="85000" lnSpcReduction="10000"/>
          </a:bodyPr>
          <a:lstStyle/>
          <a:p>
            <a:pPr>
              <a:lnSpc>
                <a:spcPct val="100000"/>
              </a:lnSpc>
              <a:spcBef>
                <a:spcPts val="600"/>
              </a:spcBef>
              <a:spcAft>
                <a:spcPts val="600"/>
              </a:spcAft>
            </a:pPr>
            <a:r>
              <a:rPr lang="en-GB" dirty="0">
                <a:solidFill>
                  <a:srgbClr val="0070C0"/>
                </a:solidFill>
              </a:rPr>
              <a:t>In Higher Education, a </a:t>
            </a:r>
            <a:r>
              <a:rPr lang="en-GB" b="1" dirty="0">
                <a:solidFill>
                  <a:srgbClr val="0070C0"/>
                </a:solidFill>
              </a:rPr>
              <a:t>portfolio</a:t>
            </a:r>
            <a:r>
              <a:rPr lang="en-GB" dirty="0">
                <a:solidFill>
                  <a:srgbClr val="0070C0"/>
                </a:solidFill>
              </a:rPr>
              <a:t> of evidence is an assessment method where you gather and present a range of materials—such as assignments, projects, reflections, feedback, and practical work—to show how you have met specific learning outcomes.</a:t>
            </a:r>
          </a:p>
        </p:txBody>
      </p:sp>
      <p:sp>
        <p:nvSpPr>
          <p:cNvPr id="5" name="Title 4">
            <a:extLst>
              <a:ext uri="{FF2B5EF4-FFF2-40B4-BE49-F238E27FC236}">
                <a16:creationId xmlns:a16="http://schemas.microsoft.com/office/drawing/2014/main" id="{E9A543A1-A46C-0415-ADB5-37F6C1FCE232}"/>
              </a:ext>
            </a:extLst>
          </p:cNvPr>
          <p:cNvSpPr>
            <a:spLocks noGrp="1"/>
          </p:cNvSpPr>
          <p:nvPr>
            <p:ph type="title"/>
          </p:nvPr>
        </p:nvSpPr>
        <p:spPr/>
        <p:txBody>
          <a:bodyPr/>
          <a:lstStyle/>
          <a:p>
            <a:pPr algn="ctr"/>
            <a:r>
              <a:rPr lang="en-GB" b="1" dirty="0" err="1"/>
              <a:t>Asesu</a:t>
            </a:r>
            <a:r>
              <a:rPr lang="en-GB" b="1" dirty="0"/>
              <a:t> – Beth </a:t>
            </a:r>
            <a:r>
              <a:rPr lang="en-GB" b="1" dirty="0" err="1"/>
              <a:t>yw</a:t>
            </a:r>
            <a:r>
              <a:rPr lang="en-GB" b="1" dirty="0"/>
              <a:t> </a:t>
            </a:r>
            <a:r>
              <a:rPr lang="en-GB" b="1" dirty="0" err="1"/>
              <a:t>portffolio</a:t>
            </a:r>
            <a:r>
              <a:rPr lang="en-GB" b="1" dirty="0"/>
              <a:t>?</a:t>
            </a:r>
            <a:br>
              <a:rPr lang="en-GB" b="1" dirty="0"/>
            </a:br>
            <a:r>
              <a:rPr lang="en-GB" b="1" dirty="0">
                <a:solidFill>
                  <a:srgbClr val="0070C0"/>
                </a:solidFill>
              </a:rPr>
              <a:t>Assessment – What is a portfolio?</a:t>
            </a:r>
            <a:endParaRPr lang="en-GB" b="1" dirty="0"/>
          </a:p>
        </p:txBody>
      </p:sp>
      <p:sp>
        <p:nvSpPr>
          <p:cNvPr id="2" name="Content Placeholder 2">
            <a:extLst>
              <a:ext uri="{FF2B5EF4-FFF2-40B4-BE49-F238E27FC236}">
                <a16:creationId xmlns:a16="http://schemas.microsoft.com/office/drawing/2014/main" id="{36860F3B-E0BC-9CC1-2EBB-DE2AA1FABCC1}"/>
              </a:ext>
            </a:extLst>
          </p:cNvPr>
          <p:cNvSpPr txBox="1">
            <a:spLocks/>
          </p:cNvSpPr>
          <p:nvPr/>
        </p:nvSpPr>
        <p:spPr>
          <a:xfrm>
            <a:off x="447541" y="1825625"/>
            <a:ext cx="3867150" cy="3809862"/>
          </a:xfrm>
          <a:prstGeom prst="rect">
            <a:avLst/>
          </a:prstGeom>
        </p:spPr>
        <p:txBody>
          <a:bodyPr vert="horz" lIns="91440" tIns="45720" rIns="91440" bIns="45720" rtlCol="0">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600"/>
              </a:spcBef>
              <a:spcAft>
                <a:spcPts val="600"/>
              </a:spcAft>
            </a:pPr>
            <a:r>
              <a:rPr lang="cy-GB" noProof="0" dirty="0"/>
              <a:t>Mewn Addysg Uwch, mae </a:t>
            </a:r>
            <a:r>
              <a:rPr lang="cy-GB" b="1" noProof="0" dirty="0"/>
              <a:t>portffolio</a:t>
            </a:r>
            <a:r>
              <a:rPr lang="cy-GB" noProof="0" dirty="0"/>
              <a:t> o dystiolaeth yn ddull asesu lle rydych chi'n casglu ac yn cyflwyno ystod o ddeunyddiau—megis aseiniadau, prosiectau, </a:t>
            </a:r>
            <a:r>
              <a:rPr lang="cy-GB" noProof="0" dirty="0" err="1"/>
              <a:t>adfyfyrdodau</a:t>
            </a:r>
            <a:r>
              <a:rPr lang="cy-GB" noProof="0" dirty="0"/>
              <a:t>, adborth, a gwaith ymarferol—i ddangos sut rydych chi wedi cyflawni </a:t>
            </a:r>
            <a:r>
              <a:rPr lang="cy-GB" dirty="0"/>
              <a:t>deilliannau</a:t>
            </a:r>
            <a:r>
              <a:rPr lang="cy-GB" noProof="0" dirty="0"/>
              <a:t> dysgu penodol.</a:t>
            </a:r>
          </a:p>
        </p:txBody>
      </p:sp>
    </p:spTree>
    <p:extLst>
      <p:ext uri="{BB962C8B-B14F-4D97-AF65-F5344CB8AC3E}">
        <p14:creationId xmlns:p14="http://schemas.microsoft.com/office/powerpoint/2010/main" val="16413341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98D545-A7A9-24BE-82CD-1C87892578F7}"/>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1EE1066-B58E-A5C1-8BB9-6CDB9EBBE462}"/>
              </a:ext>
            </a:extLst>
          </p:cNvPr>
          <p:cNvSpPr>
            <a:spLocks noGrp="1"/>
          </p:cNvSpPr>
          <p:nvPr>
            <p:ph sz="half" idx="2"/>
          </p:nvPr>
        </p:nvSpPr>
        <p:spPr>
          <a:xfrm>
            <a:off x="4648200" y="1825625"/>
            <a:ext cx="4232564" cy="1915102"/>
          </a:xfrm>
        </p:spPr>
        <p:txBody>
          <a:bodyPr>
            <a:normAutofit/>
          </a:bodyPr>
          <a:lstStyle/>
          <a:p>
            <a:pPr>
              <a:lnSpc>
                <a:spcPct val="100000"/>
              </a:lnSpc>
              <a:spcBef>
                <a:spcPts val="600"/>
              </a:spcBef>
              <a:spcAft>
                <a:spcPts val="600"/>
              </a:spcAft>
            </a:pPr>
            <a:r>
              <a:rPr lang="en-GB" dirty="0">
                <a:solidFill>
                  <a:srgbClr val="0070C0"/>
                </a:solidFill>
              </a:rPr>
              <a:t>Traditionally, a </a:t>
            </a:r>
            <a:r>
              <a:rPr lang="en-GB" b="1" dirty="0">
                <a:solidFill>
                  <a:srgbClr val="0070C0"/>
                </a:solidFill>
              </a:rPr>
              <a:t>portfolio</a:t>
            </a:r>
            <a:r>
              <a:rPr lang="en-GB" dirty="0">
                <a:solidFill>
                  <a:srgbClr val="0070C0"/>
                </a:solidFill>
              </a:rPr>
              <a:t> would be a physical folder containing different types of work or evidence</a:t>
            </a:r>
            <a:endParaRPr lang="en-GB" b="1" dirty="0">
              <a:solidFill>
                <a:srgbClr val="0070C0"/>
              </a:solidFill>
            </a:endParaRPr>
          </a:p>
        </p:txBody>
      </p:sp>
      <p:sp>
        <p:nvSpPr>
          <p:cNvPr id="5" name="Title 4">
            <a:extLst>
              <a:ext uri="{FF2B5EF4-FFF2-40B4-BE49-F238E27FC236}">
                <a16:creationId xmlns:a16="http://schemas.microsoft.com/office/drawing/2014/main" id="{AE06502A-A0BA-5690-1F38-2B9CB574D16E}"/>
              </a:ext>
            </a:extLst>
          </p:cNvPr>
          <p:cNvSpPr>
            <a:spLocks noGrp="1"/>
          </p:cNvSpPr>
          <p:nvPr>
            <p:ph type="title"/>
          </p:nvPr>
        </p:nvSpPr>
        <p:spPr/>
        <p:txBody>
          <a:bodyPr/>
          <a:lstStyle/>
          <a:p>
            <a:pPr algn="ctr"/>
            <a:r>
              <a:rPr lang="en-GB" b="1" dirty="0" err="1"/>
              <a:t>Asesu</a:t>
            </a:r>
            <a:r>
              <a:rPr lang="en-GB" b="1" dirty="0"/>
              <a:t> – Beth </a:t>
            </a:r>
            <a:r>
              <a:rPr lang="en-GB" b="1" dirty="0" err="1"/>
              <a:t>yw</a:t>
            </a:r>
            <a:r>
              <a:rPr lang="en-GB" b="1" dirty="0"/>
              <a:t> </a:t>
            </a:r>
            <a:r>
              <a:rPr lang="en-GB" b="1" dirty="0" err="1"/>
              <a:t>portffolio</a:t>
            </a:r>
            <a:r>
              <a:rPr lang="en-GB" b="1" dirty="0"/>
              <a:t>?</a:t>
            </a:r>
            <a:br>
              <a:rPr lang="en-GB" b="1" dirty="0"/>
            </a:br>
            <a:r>
              <a:rPr lang="en-GB" b="1" dirty="0">
                <a:solidFill>
                  <a:srgbClr val="0070C0"/>
                </a:solidFill>
              </a:rPr>
              <a:t>Assessment – What is a portfolio?</a:t>
            </a:r>
            <a:endParaRPr lang="en-GB" b="1" dirty="0"/>
          </a:p>
        </p:txBody>
      </p:sp>
      <p:pic>
        <p:nvPicPr>
          <p:cNvPr id="4" name="Picture 3" descr="An image of a traditional portfolio with written work, spreadsheets and images included">
            <a:extLst>
              <a:ext uri="{FF2B5EF4-FFF2-40B4-BE49-F238E27FC236}">
                <a16:creationId xmlns:a16="http://schemas.microsoft.com/office/drawing/2014/main" id="{B4346B39-DBC4-7E19-35A4-B6CB1E0C023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008168" y="3740727"/>
            <a:ext cx="3127664" cy="2085109"/>
          </a:xfrm>
          <a:prstGeom prst="rect">
            <a:avLst/>
          </a:prstGeom>
        </p:spPr>
      </p:pic>
      <p:sp>
        <p:nvSpPr>
          <p:cNvPr id="8" name="Content Placeholder 2">
            <a:extLst>
              <a:ext uri="{FF2B5EF4-FFF2-40B4-BE49-F238E27FC236}">
                <a16:creationId xmlns:a16="http://schemas.microsoft.com/office/drawing/2014/main" id="{A7935556-ECD2-3BC6-A468-73D80474225D}"/>
              </a:ext>
            </a:extLst>
          </p:cNvPr>
          <p:cNvSpPr txBox="1">
            <a:spLocks/>
          </p:cNvSpPr>
          <p:nvPr/>
        </p:nvSpPr>
        <p:spPr>
          <a:xfrm>
            <a:off x="263236" y="1833182"/>
            <a:ext cx="4232564" cy="1915102"/>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600"/>
              </a:spcBef>
              <a:spcAft>
                <a:spcPts val="600"/>
              </a:spcAft>
            </a:pPr>
            <a:r>
              <a:rPr lang="cy-GB" noProof="0" dirty="0"/>
              <a:t>Yn draddodiadol, byddai </a:t>
            </a:r>
            <a:r>
              <a:rPr lang="cy-GB" b="1" noProof="0" dirty="0"/>
              <a:t>portffolio</a:t>
            </a:r>
            <a:r>
              <a:rPr lang="cy-GB" noProof="0" dirty="0"/>
              <a:t> yn ffolder ffisegol a fyddai'n cynnwys gwahanol fathau o waith neu dystiolaeth</a:t>
            </a:r>
            <a:endParaRPr lang="cy-GB" b="1" noProof="0" dirty="0"/>
          </a:p>
        </p:txBody>
      </p:sp>
    </p:spTree>
    <p:extLst>
      <p:ext uri="{BB962C8B-B14F-4D97-AF65-F5344CB8AC3E}">
        <p14:creationId xmlns:p14="http://schemas.microsoft.com/office/powerpoint/2010/main" val="36942285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8582D3-E2DD-2D77-D401-A34AEACECE89}"/>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2419555-546F-A463-DA5C-8EB321731EFF}"/>
              </a:ext>
            </a:extLst>
          </p:cNvPr>
          <p:cNvSpPr>
            <a:spLocks noGrp="1"/>
          </p:cNvSpPr>
          <p:nvPr>
            <p:ph sz="half" idx="2"/>
          </p:nvPr>
        </p:nvSpPr>
        <p:spPr>
          <a:xfrm>
            <a:off x="4648200" y="1825624"/>
            <a:ext cx="4232564" cy="3780045"/>
          </a:xfrm>
        </p:spPr>
        <p:txBody>
          <a:bodyPr>
            <a:normAutofit fontScale="92500" lnSpcReduction="10000"/>
          </a:bodyPr>
          <a:lstStyle/>
          <a:p>
            <a:pPr>
              <a:lnSpc>
                <a:spcPct val="100000"/>
              </a:lnSpc>
              <a:spcBef>
                <a:spcPts val="600"/>
              </a:spcBef>
              <a:spcAft>
                <a:spcPts val="600"/>
              </a:spcAft>
            </a:pPr>
            <a:r>
              <a:rPr lang="en-GB" dirty="0">
                <a:solidFill>
                  <a:srgbClr val="0070C0"/>
                </a:solidFill>
              </a:rPr>
              <a:t>It now refers to an electronic portfolio that contains a variety of work or evidence that:</a:t>
            </a:r>
          </a:p>
          <a:p>
            <a:pPr>
              <a:lnSpc>
                <a:spcPct val="100000"/>
              </a:lnSpc>
              <a:spcBef>
                <a:spcPts val="600"/>
              </a:spcBef>
              <a:spcAft>
                <a:spcPts val="600"/>
              </a:spcAft>
            </a:pPr>
            <a:r>
              <a:rPr lang="en-GB" dirty="0">
                <a:solidFill>
                  <a:srgbClr val="0070C0"/>
                </a:solidFill>
              </a:rPr>
              <a:t>Shows depth of understanding and skill development as well as evidence that you can apply knowledge in practice</a:t>
            </a:r>
          </a:p>
        </p:txBody>
      </p:sp>
      <p:sp>
        <p:nvSpPr>
          <p:cNvPr id="5" name="Title 4">
            <a:extLst>
              <a:ext uri="{FF2B5EF4-FFF2-40B4-BE49-F238E27FC236}">
                <a16:creationId xmlns:a16="http://schemas.microsoft.com/office/drawing/2014/main" id="{1F0138AD-8672-54D9-A2C7-C487261EA30A}"/>
              </a:ext>
            </a:extLst>
          </p:cNvPr>
          <p:cNvSpPr>
            <a:spLocks noGrp="1"/>
          </p:cNvSpPr>
          <p:nvPr>
            <p:ph type="title"/>
          </p:nvPr>
        </p:nvSpPr>
        <p:spPr>
          <a:xfrm>
            <a:off x="628650" y="321904"/>
            <a:ext cx="7886700" cy="1325563"/>
          </a:xfrm>
        </p:spPr>
        <p:txBody>
          <a:bodyPr/>
          <a:lstStyle/>
          <a:p>
            <a:pPr algn="ctr"/>
            <a:r>
              <a:rPr lang="en-GB" b="1" dirty="0" err="1"/>
              <a:t>Asesu</a:t>
            </a:r>
            <a:r>
              <a:rPr lang="en-GB" b="1" dirty="0"/>
              <a:t> – Beth </a:t>
            </a:r>
            <a:r>
              <a:rPr lang="en-GB" b="1" dirty="0" err="1"/>
              <a:t>yw</a:t>
            </a:r>
            <a:r>
              <a:rPr lang="en-GB" b="1" dirty="0"/>
              <a:t> </a:t>
            </a:r>
            <a:r>
              <a:rPr lang="en-GB" b="1" dirty="0" err="1"/>
              <a:t>portffolio</a:t>
            </a:r>
            <a:r>
              <a:rPr lang="en-GB" b="1" dirty="0"/>
              <a:t>?</a:t>
            </a:r>
            <a:br>
              <a:rPr lang="en-GB" b="1" dirty="0"/>
            </a:br>
            <a:r>
              <a:rPr lang="en-GB" b="1" dirty="0">
                <a:solidFill>
                  <a:srgbClr val="0070C0"/>
                </a:solidFill>
              </a:rPr>
              <a:t>Assessment – What is a portfolio?</a:t>
            </a:r>
            <a:endParaRPr lang="en-GB" b="1" dirty="0"/>
          </a:p>
        </p:txBody>
      </p:sp>
      <p:sp>
        <p:nvSpPr>
          <p:cNvPr id="6" name="Content Placeholder 2">
            <a:extLst>
              <a:ext uri="{FF2B5EF4-FFF2-40B4-BE49-F238E27FC236}">
                <a16:creationId xmlns:a16="http://schemas.microsoft.com/office/drawing/2014/main" id="{73CDBCA0-E4B8-50C1-F6AA-5D218B67FF1D}"/>
              </a:ext>
            </a:extLst>
          </p:cNvPr>
          <p:cNvSpPr txBox="1">
            <a:spLocks/>
          </p:cNvSpPr>
          <p:nvPr/>
        </p:nvSpPr>
        <p:spPr>
          <a:xfrm>
            <a:off x="263237" y="1825623"/>
            <a:ext cx="4232564" cy="3780045"/>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600"/>
              </a:spcBef>
              <a:spcAft>
                <a:spcPts val="600"/>
              </a:spcAft>
            </a:pPr>
            <a:r>
              <a:rPr lang="cy-GB" noProof="0" dirty="0"/>
              <a:t>Mae bellach yn cyfeirio at bortffolio electronig sy'n cynnwys amrywiaeth o waith neu dystiolaeth sy’n:
Dangos dyfnder y  ddealltwriaeth a datblygiad sgiliau yn ogystal â thystiolaeth y gallwch gymhwyso gwybodaeth yn ymarferol</a:t>
            </a:r>
          </a:p>
        </p:txBody>
      </p:sp>
    </p:spTree>
    <p:extLst>
      <p:ext uri="{BB962C8B-B14F-4D97-AF65-F5344CB8AC3E}">
        <p14:creationId xmlns:p14="http://schemas.microsoft.com/office/powerpoint/2010/main" val="37312625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058F7E-8813-CBDC-903B-F4D10ABD004E}"/>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B1B73CD-2FC8-1427-4206-AF1113D338D6}"/>
              </a:ext>
            </a:extLst>
          </p:cNvPr>
          <p:cNvSpPr>
            <a:spLocks noGrp="1"/>
          </p:cNvSpPr>
          <p:nvPr>
            <p:ph sz="half" idx="2"/>
          </p:nvPr>
        </p:nvSpPr>
        <p:spPr/>
        <p:txBody>
          <a:bodyPr>
            <a:normAutofit fontScale="92500" lnSpcReduction="10000"/>
          </a:bodyPr>
          <a:lstStyle/>
          <a:p>
            <a:pPr>
              <a:lnSpc>
                <a:spcPct val="100000"/>
              </a:lnSpc>
              <a:spcBef>
                <a:spcPts val="600"/>
              </a:spcBef>
              <a:spcAft>
                <a:spcPts val="600"/>
              </a:spcAft>
            </a:pPr>
            <a:r>
              <a:rPr lang="en-GB" dirty="0">
                <a:solidFill>
                  <a:srgbClr val="0070C0"/>
                </a:solidFill>
              </a:rPr>
              <a:t>Submit via Turnitin link on Moodle</a:t>
            </a:r>
          </a:p>
          <a:p>
            <a:pPr>
              <a:lnSpc>
                <a:spcPct val="100000"/>
              </a:lnSpc>
              <a:spcBef>
                <a:spcPts val="600"/>
              </a:spcBef>
              <a:spcAft>
                <a:spcPts val="600"/>
              </a:spcAft>
            </a:pPr>
            <a:r>
              <a:rPr lang="en-GB" dirty="0">
                <a:solidFill>
                  <a:srgbClr val="0070C0"/>
                </a:solidFill>
              </a:rPr>
              <a:t>Submission Deadline</a:t>
            </a:r>
          </a:p>
          <a:p>
            <a:pPr>
              <a:lnSpc>
                <a:spcPct val="100000"/>
              </a:lnSpc>
              <a:spcBef>
                <a:spcPts val="600"/>
              </a:spcBef>
              <a:spcAft>
                <a:spcPts val="600"/>
              </a:spcAft>
            </a:pPr>
            <a:r>
              <a:rPr lang="en-GB" dirty="0">
                <a:solidFill>
                  <a:srgbClr val="0070C0"/>
                </a:solidFill>
              </a:rPr>
              <a:t>Late Submission (1 week)</a:t>
            </a:r>
          </a:p>
          <a:p>
            <a:pPr>
              <a:lnSpc>
                <a:spcPct val="100000"/>
              </a:lnSpc>
              <a:spcBef>
                <a:spcPts val="600"/>
              </a:spcBef>
              <a:spcAft>
                <a:spcPts val="600"/>
              </a:spcAft>
            </a:pPr>
            <a:r>
              <a:rPr lang="en-GB" dirty="0">
                <a:solidFill>
                  <a:srgbClr val="0070C0"/>
                </a:solidFill>
              </a:rPr>
              <a:t>Differentiated Deadlines</a:t>
            </a:r>
          </a:p>
          <a:p>
            <a:pPr>
              <a:lnSpc>
                <a:spcPct val="100000"/>
              </a:lnSpc>
              <a:spcBef>
                <a:spcPts val="600"/>
              </a:spcBef>
              <a:spcAft>
                <a:spcPts val="600"/>
              </a:spcAft>
            </a:pPr>
            <a:r>
              <a:rPr lang="en-GB" dirty="0">
                <a:solidFill>
                  <a:srgbClr val="0070C0"/>
                </a:solidFill>
              </a:rPr>
              <a:t>Extenuating Circumstances</a:t>
            </a:r>
          </a:p>
          <a:p>
            <a:pPr>
              <a:lnSpc>
                <a:spcPct val="100000"/>
              </a:lnSpc>
              <a:spcBef>
                <a:spcPts val="600"/>
              </a:spcBef>
              <a:spcAft>
                <a:spcPts val="600"/>
              </a:spcAft>
            </a:pPr>
            <a:r>
              <a:rPr lang="en-GB" dirty="0">
                <a:solidFill>
                  <a:srgbClr val="0070C0"/>
                </a:solidFill>
              </a:rPr>
              <a:t>Resits</a:t>
            </a:r>
          </a:p>
          <a:p>
            <a:pPr>
              <a:lnSpc>
                <a:spcPct val="100000"/>
              </a:lnSpc>
              <a:spcBef>
                <a:spcPts val="600"/>
              </a:spcBef>
              <a:spcAft>
                <a:spcPts val="600"/>
              </a:spcAft>
            </a:pPr>
            <a:endParaRPr lang="en-GB" dirty="0">
              <a:solidFill>
                <a:srgbClr val="0070C0"/>
              </a:solidFill>
            </a:endParaRPr>
          </a:p>
        </p:txBody>
      </p:sp>
      <p:sp>
        <p:nvSpPr>
          <p:cNvPr id="5" name="Title 4">
            <a:extLst>
              <a:ext uri="{FF2B5EF4-FFF2-40B4-BE49-F238E27FC236}">
                <a16:creationId xmlns:a16="http://schemas.microsoft.com/office/drawing/2014/main" id="{2858ACDE-715B-3210-ACED-1803F7EE4DD8}"/>
              </a:ext>
            </a:extLst>
          </p:cNvPr>
          <p:cNvSpPr>
            <a:spLocks noGrp="1"/>
          </p:cNvSpPr>
          <p:nvPr>
            <p:ph type="title"/>
          </p:nvPr>
        </p:nvSpPr>
        <p:spPr/>
        <p:txBody>
          <a:bodyPr/>
          <a:lstStyle/>
          <a:p>
            <a:pPr algn="ctr"/>
            <a:r>
              <a:rPr lang="en-GB" dirty="0" err="1"/>
              <a:t>Cyflwyno</a:t>
            </a:r>
            <a:r>
              <a:rPr lang="en-GB" dirty="0"/>
              <a:t>  </a:t>
            </a:r>
            <a:r>
              <a:rPr lang="en-GB" dirty="0" err="1"/>
              <a:t>Asesiadau</a:t>
            </a:r>
            <a:br>
              <a:rPr lang="en-GB" b="1" dirty="0"/>
            </a:br>
            <a:r>
              <a:rPr lang="en-GB" b="1" dirty="0">
                <a:solidFill>
                  <a:srgbClr val="0070C0"/>
                </a:solidFill>
              </a:rPr>
              <a:t>Assessment Submission</a:t>
            </a:r>
            <a:endParaRPr lang="en-GB" b="1" dirty="0"/>
          </a:p>
        </p:txBody>
      </p:sp>
      <p:sp>
        <p:nvSpPr>
          <p:cNvPr id="2" name="Content Placeholder 2">
            <a:extLst>
              <a:ext uri="{FF2B5EF4-FFF2-40B4-BE49-F238E27FC236}">
                <a16:creationId xmlns:a16="http://schemas.microsoft.com/office/drawing/2014/main" id="{FC74E560-DA5F-BFB6-73B8-5C543015C8C6}"/>
              </a:ext>
            </a:extLst>
          </p:cNvPr>
          <p:cNvSpPr txBox="1">
            <a:spLocks/>
          </p:cNvSpPr>
          <p:nvPr/>
        </p:nvSpPr>
        <p:spPr>
          <a:xfrm>
            <a:off x="524814" y="1846061"/>
            <a:ext cx="3867150" cy="3809862"/>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600"/>
              </a:spcBef>
              <a:spcAft>
                <a:spcPts val="600"/>
              </a:spcAft>
            </a:pPr>
            <a:r>
              <a:rPr lang="cy-GB" noProof="0" dirty="0"/>
              <a:t>Cyflwyno trwy ddolen </a:t>
            </a:r>
            <a:r>
              <a:rPr lang="cy-GB" noProof="0" dirty="0" err="1"/>
              <a:t>Turnitin</a:t>
            </a:r>
            <a:r>
              <a:rPr lang="cy-GB" noProof="0" dirty="0"/>
              <a:t> ar </a:t>
            </a:r>
            <a:r>
              <a:rPr lang="cy-GB" noProof="0" dirty="0" err="1"/>
              <a:t>Moodle</a:t>
            </a:r>
            <a:r>
              <a:rPr lang="cy-GB" noProof="0" dirty="0"/>
              <a:t>
Dyddiad Cyflwyno
Cyflwyno’n Hwyr (1 wythnos)
Dyddiadau Cyflwyno wedi’u Gwahaniaethu
Amgylchiadau Esgusodol
Ailsefyll</a:t>
            </a:r>
          </a:p>
        </p:txBody>
      </p:sp>
    </p:spTree>
    <p:extLst>
      <p:ext uri="{BB962C8B-B14F-4D97-AF65-F5344CB8AC3E}">
        <p14:creationId xmlns:p14="http://schemas.microsoft.com/office/powerpoint/2010/main" val="9407977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AAF112-FE44-5A7E-13AD-1185A4B85A48}"/>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9206E137-DD78-4A0C-C1FC-7F011452BDC5}"/>
              </a:ext>
            </a:extLst>
          </p:cNvPr>
          <p:cNvSpPr>
            <a:spLocks noGrp="1"/>
          </p:cNvSpPr>
          <p:nvPr>
            <p:ph type="title"/>
          </p:nvPr>
        </p:nvSpPr>
        <p:spPr>
          <a:xfrm>
            <a:off x="628650" y="2104473"/>
            <a:ext cx="7886700" cy="1325563"/>
          </a:xfrm>
        </p:spPr>
        <p:txBody>
          <a:bodyPr>
            <a:noAutofit/>
          </a:bodyPr>
          <a:lstStyle/>
          <a:p>
            <a:pPr algn="ctr"/>
            <a:r>
              <a:rPr lang="en-GB" b="1" dirty="0" err="1"/>
              <a:t>Gwerthoedd</a:t>
            </a:r>
            <a:r>
              <a:rPr lang="en-GB" b="1" dirty="0"/>
              <a:t> a </a:t>
            </a:r>
            <a:r>
              <a:rPr lang="en-GB" b="1" dirty="0" err="1"/>
              <a:t>Hunaniaeth</a:t>
            </a:r>
            <a:r>
              <a:rPr lang="en-GB" b="1" dirty="0"/>
              <a:t> </a:t>
            </a:r>
            <a:r>
              <a:rPr lang="en-GB" b="1" dirty="0" err="1"/>
              <a:t>Broffesiynol</a:t>
            </a:r>
            <a:br>
              <a:rPr lang="en-GB" b="1" dirty="0"/>
            </a:br>
            <a:r>
              <a:rPr lang="en-GB" b="1" dirty="0">
                <a:solidFill>
                  <a:schemeClr val="accent5">
                    <a:lumMod val="75000"/>
                  </a:schemeClr>
                </a:solidFill>
              </a:rPr>
              <a:t>Values and </a:t>
            </a:r>
            <a:r>
              <a:rPr lang="en-GB" b="1" dirty="0">
                <a:solidFill>
                  <a:srgbClr val="0070C0"/>
                </a:solidFill>
              </a:rPr>
              <a:t>Professional Identity</a:t>
            </a:r>
            <a:endParaRPr lang="en-GB" b="1" dirty="0"/>
          </a:p>
        </p:txBody>
      </p:sp>
    </p:spTree>
    <p:extLst>
      <p:ext uri="{BB962C8B-B14F-4D97-AF65-F5344CB8AC3E}">
        <p14:creationId xmlns:p14="http://schemas.microsoft.com/office/powerpoint/2010/main" val="1837189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A04B21-F021-6CE5-9D86-72A5D47CCBAA}"/>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B4C977-2DCD-9037-72E9-51635DB4799C}"/>
              </a:ext>
            </a:extLst>
          </p:cNvPr>
          <p:cNvSpPr>
            <a:spLocks noGrp="1"/>
          </p:cNvSpPr>
          <p:nvPr>
            <p:ph sz="half" idx="2"/>
          </p:nvPr>
        </p:nvSpPr>
        <p:spPr/>
        <p:txBody>
          <a:bodyPr>
            <a:normAutofit fontScale="85000" lnSpcReduction="10000"/>
          </a:bodyPr>
          <a:lstStyle/>
          <a:p>
            <a:pPr>
              <a:lnSpc>
                <a:spcPct val="100000"/>
              </a:lnSpc>
              <a:spcBef>
                <a:spcPts val="600"/>
              </a:spcBef>
              <a:spcAft>
                <a:spcPts val="600"/>
              </a:spcAft>
            </a:pPr>
            <a:r>
              <a:rPr lang="en-GB" sz="2400" dirty="0">
                <a:solidFill>
                  <a:srgbClr val="0070C0"/>
                </a:solidFill>
              </a:rPr>
              <a:t>This Module, and the whole degree, is focused on your development</a:t>
            </a:r>
          </a:p>
          <a:p>
            <a:pPr>
              <a:lnSpc>
                <a:spcPct val="100000"/>
              </a:lnSpc>
              <a:spcBef>
                <a:spcPts val="600"/>
              </a:spcBef>
              <a:spcAft>
                <a:spcPts val="600"/>
              </a:spcAft>
            </a:pPr>
            <a:r>
              <a:rPr lang="en-GB" sz="2400" dirty="0">
                <a:solidFill>
                  <a:srgbClr val="0070C0"/>
                </a:solidFill>
              </a:rPr>
              <a:t>As part of the Assessment, you will need to begin a Personal Development Plan (PDP)</a:t>
            </a:r>
          </a:p>
          <a:p>
            <a:pPr>
              <a:lnSpc>
                <a:spcPct val="100000"/>
              </a:lnSpc>
              <a:spcBef>
                <a:spcPts val="600"/>
              </a:spcBef>
              <a:spcAft>
                <a:spcPts val="600"/>
              </a:spcAft>
            </a:pPr>
            <a:r>
              <a:rPr lang="en-GB" sz="2400" dirty="0">
                <a:solidFill>
                  <a:srgbClr val="0070C0"/>
                </a:solidFill>
              </a:rPr>
              <a:t>Many of the notes and activities in this Module will help you with that and your future Modules</a:t>
            </a:r>
          </a:p>
          <a:p>
            <a:pPr>
              <a:lnSpc>
                <a:spcPct val="100000"/>
              </a:lnSpc>
              <a:spcBef>
                <a:spcPts val="600"/>
              </a:spcBef>
              <a:spcAft>
                <a:spcPts val="600"/>
              </a:spcAft>
            </a:pPr>
            <a:r>
              <a:rPr lang="en-GB" sz="2400" dirty="0">
                <a:solidFill>
                  <a:srgbClr val="0070C0"/>
                </a:solidFill>
              </a:rPr>
              <a:t>Be sure to keep your notes and worksheets for future use.</a:t>
            </a:r>
          </a:p>
          <a:p>
            <a:pPr>
              <a:lnSpc>
                <a:spcPct val="100000"/>
              </a:lnSpc>
              <a:spcBef>
                <a:spcPts val="600"/>
              </a:spcBef>
              <a:spcAft>
                <a:spcPts val="600"/>
              </a:spcAft>
            </a:pPr>
            <a:endParaRPr lang="en-GB" sz="2400" dirty="0">
              <a:solidFill>
                <a:srgbClr val="0070C0"/>
              </a:solidFill>
            </a:endParaRPr>
          </a:p>
          <a:p>
            <a:pPr>
              <a:lnSpc>
                <a:spcPct val="100000"/>
              </a:lnSpc>
              <a:spcBef>
                <a:spcPts val="600"/>
              </a:spcBef>
              <a:spcAft>
                <a:spcPts val="600"/>
              </a:spcAft>
            </a:pPr>
            <a:endParaRPr lang="en-GB" sz="2400" dirty="0">
              <a:solidFill>
                <a:srgbClr val="0070C0"/>
              </a:solidFill>
            </a:endParaRPr>
          </a:p>
        </p:txBody>
      </p:sp>
      <p:sp>
        <p:nvSpPr>
          <p:cNvPr id="5" name="Title 4">
            <a:extLst>
              <a:ext uri="{FF2B5EF4-FFF2-40B4-BE49-F238E27FC236}">
                <a16:creationId xmlns:a16="http://schemas.microsoft.com/office/drawing/2014/main" id="{9666265A-057E-FF45-FD8D-C596BAB3B0BB}"/>
              </a:ext>
            </a:extLst>
          </p:cNvPr>
          <p:cNvSpPr>
            <a:spLocks noGrp="1"/>
          </p:cNvSpPr>
          <p:nvPr>
            <p:ph type="title"/>
          </p:nvPr>
        </p:nvSpPr>
        <p:spPr/>
        <p:txBody>
          <a:bodyPr/>
          <a:lstStyle/>
          <a:p>
            <a:pPr algn="ctr"/>
            <a:r>
              <a:rPr lang="en-GB" b="1" dirty="0"/>
              <a:t>Eich </a:t>
            </a:r>
            <a:r>
              <a:rPr lang="en-GB" b="1" dirty="0" err="1"/>
              <a:t>Datblygiad</a:t>
            </a:r>
            <a:r>
              <a:rPr lang="en-GB" b="1" dirty="0"/>
              <a:t> </a:t>
            </a:r>
            <a:r>
              <a:rPr lang="en-GB" b="1" dirty="0" err="1"/>
              <a:t>Proffesiynol</a:t>
            </a:r>
            <a:br>
              <a:rPr lang="en-GB" b="1" dirty="0"/>
            </a:br>
            <a:r>
              <a:rPr lang="en-GB" b="1" dirty="0">
                <a:solidFill>
                  <a:srgbClr val="0070C0"/>
                </a:solidFill>
              </a:rPr>
              <a:t>Your Professional Development</a:t>
            </a:r>
            <a:endParaRPr lang="en-GB" b="1" dirty="0"/>
          </a:p>
        </p:txBody>
      </p:sp>
      <p:sp>
        <p:nvSpPr>
          <p:cNvPr id="2" name="Content Placeholder 2">
            <a:extLst>
              <a:ext uri="{FF2B5EF4-FFF2-40B4-BE49-F238E27FC236}">
                <a16:creationId xmlns:a16="http://schemas.microsoft.com/office/drawing/2014/main" id="{86F5F56B-7213-C168-234D-6E7A38B30155}"/>
              </a:ext>
            </a:extLst>
          </p:cNvPr>
          <p:cNvSpPr txBox="1">
            <a:spLocks/>
          </p:cNvSpPr>
          <p:nvPr/>
        </p:nvSpPr>
        <p:spPr>
          <a:xfrm>
            <a:off x="473299" y="1825625"/>
            <a:ext cx="3867150" cy="3809862"/>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600"/>
              </a:spcBef>
              <a:spcAft>
                <a:spcPts val="600"/>
              </a:spcAft>
            </a:pPr>
            <a:r>
              <a:rPr lang="cy-GB" sz="2400" noProof="0" dirty="0"/>
              <a:t>Mae'r Modwl hwn, a'r radd gyfan, yn canolbwyntio ar eich datblygiad
Fel rhan o'r Asesu, bydd angen i chi ddechrau Cynllun Datblygiad Personol (CDP)
Bydd llawer o'r nodiadau a'r gweithgareddau yn y Modwl hwn yn eich helpu gyda hynny a gyda'ch Modylau yn y dyfodol
Gwnewch yn siŵr eich bod yn cadw eich nodiadau a'ch taflenni gwaith i'w defnyddio yn y dyfodol</a:t>
            </a:r>
            <a:r>
              <a:rPr lang="en-GB" sz="2400" dirty="0"/>
              <a:t>.</a:t>
            </a:r>
          </a:p>
        </p:txBody>
      </p:sp>
    </p:spTree>
    <p:extLst>
      <p:ext uri="{BB962C8B-B14F-4D97-AF65-F5344CB8AC3E}">
        <p14:creationId xmlns:p14="http://schemas.microsoft.com/office/powerpoint/2010/main" val="6954518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C5C0A8-905F-84F2-E9B6-55532AF6524A}"/>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FA5BBCD-7910-E6E4-157E-ECE4A63D261E}"/>
              </a:ext>
            </a:extLst>
          </p:cNvPr>
          <p:cNvSpPr>
            <a:spLocks noGrp="1"/>
          </p:cNvSpPr>
          <p:nvPr>
            <p:ph sz="half" idx="2"/>
          </p:nvPr>
        </p:nvSpPr>
        <p:spPr>
          <a:xfrm>
            <a:off x="4854262" y="3240529"/>
            <a:ext cx="3867150" cy="1432657"/>
          </a:xfrm>
        </p:spPr>
        <p:txBody>
          <a:bodyPr>
            <a:normAutofit/>
          </a:bodyPr>
          <a:lstStyle/>
          <a:p>
            <a:pPr marL="0" indent="0" algn="ctr">
              <a:lnSpc>
                <a:spcPct val="100000"/>
              </a:lnSpc>
              <a:spcBef>
                <a:spcPts val="600"/>
              </a:spcBef>
              <a:spcAft>
                <a:spcPts val="600"/>
              </a:spcAft>
              <a:buNone/>
            </a:pPr>
            <a:r>
              <a:rPr lang="en-GB" dirty="0">
                <a:solidFill>
                  <a:srgbClr val="0070C0"/>
                </a:solidFill>
              </a:rPr>
              <a:t>What do you understand the word Values to mean?</a:t>
            </a:r>
          </a:p>
        </p:txBody>
      </p:sp>
      <p:sp>
        <p:nvSpPr>
          <p:cNvPr id="5" name="Title 4">
            <a:extLst>
              <a:ext uri="{FF2B5EF4-FFF2-40B4-BE49-F238E27FC236}">
                <a16:creationId xmlns:a16="http://schemas.microsoft.com/office/drawing/2014/main" id="{68A23F08-7380-BD6C-DF87-55D1F3B16B8C}"/>
              </a:ext>
            </a:extLst>
          </p:cNvPr>
          <p:cNvSpPr>
            <a:spLocks noGrp="1"/>
          </p:cNvSpPr>
          <p:nvPr>
            <p:ph type="title"/>
          </p:nvPr>
        </p:nvSpPr>
        <p:spPr>
          <a:xfrm>
            <a:off x="193183" y="365125"/>
            <a:ext cx="8757634" cy="1325563"/>
          </a:xfrm>
        </p:spPr>
        <p:txBody>
          <a:bodyPr>
            <a:normAutofit/>
          </a:bodyPr>
          <a:lstStyle/>
          <a:p>
            <a:pPr algn="ctr"/>
            <a:r>
              <a:rPr lang="en-GB" b="1" dirty="0"/>
              <a:t>Beth </a:t>
            </a:r>
            <a:r>
              <a:rPr lang="en-GB" b="1" dirty="0" err="1"/>
              <a:t>yw</a:t>
            </a:r>
            <a:r>
              <a:rPr lang="en-GB" b="1" dirty="0"/>
              <a:t> </a:t>
            </a:r>
            <a:r>
              <a:rPr lang="en-GB" b="1" dirty="0" err="1"/>
              <a:t>ystyr</a:t>
            </a:r>
            <a:r>
              <a:rPr lang="en-GB" b="1" dirty="0"/>
              <a:t> </a:t>
            </a:r>
            <a:r>
              <a:rPr lang="en-GB" b="1" dirty="0" err="1"/>
              <a:t>Gwerthoedd</a:t>
            </a:r>
            <a:r>
              <a:rPr lang="en-GB" b="1" dirty="0"/>
              <a:t>?</a:t>
            </a:r>
            <a:br>
              <a:rPr lang="en-GB" b="1" dirty="0"/>
            </a:br>
            <a:r>
              <a:rPr lang="en-GB" b="1" dirty="0">
                <a:solidFill>
                  <a:srgbClr val="0070C0"/>
                </a:solidFill>
              </a:rPr>
              <a:t>What do we mean by Values?</a:t>
            </a:r>
            <a:endParaRPr lang="en-GB" b="1" dirty="0"/>
          </a:p>
        </p:txBody>
      </p:sp>
      <p:sp>
        <p:nvSpPr>
          <p:cNvPr id="2" name="Content Placeholder 2">
            <a:extLst>
              <a:ext uri="{FF2B5EF4-FFF2-40B4-BE49-F238E27FC236}">
                <a16:creationId xmlns:a16="http://schemas.microsoft.com/office/drawing/2014/main" id="{ED0528F1-59A4-63E0-753A-FEBC56A7A817}"/>
              </a:ext>
            </a:extLst>
          </p:cNvPr>
          <p:cNvSpPr txBox="1">
            <a:spLocks/>
          </p:cNvSpPr>
          <p:nvPr/>
        </p:nvSpPr>
        <p:spPr>
          <a:xfrm>
            <a:off x="422588" y="3236538"/>
            <a:ext cx="3867150" cy="143265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spcBef>
                <a:spcPts val="600"/>
              </a:spcBef>
              <a:spcAft>
                <a:spcPts val="600"/>
              </a:spcAft>
              <a:buNone/>
            </a:pPr>
            <a:r>
              <a:rPr lang="en-GB" dirty="0"/>
              <a:t>Beth </a:t>
            </a:r>
            <a:r>
              <a:rPr lang="en-GB" dirty="0" err="1"/>
              <a:t>yw</a:t>
            </a:r>
            <a:r>
              <a:rPr lang="en-GB" dirty="0"/>
              <a:t> </a:t>
            </a:r>
            <a:r>
              <a:rPr lang="en-GB" dirty="0" err="1"/>
              <a:t>ystyr</a:t>
            </a:r>
            <a:r>
              <a:rPr lang="en-GB" dirty="0"/>
              <a:t> y gair </a:t>
            </a:r>
            <a:r>
              <a:rPr lang="en-GB" dirty="0" err="1"/>
              <a:t>Gwerthoedd</a:t>
            </a:r>
            <a:r>
              <a:rPr lang="en-GB" dirty="0"/>
              <a:t>, </a:t>
            </a:r>
            <a:r>
              <a:rPr lang="en-GB" dirty="0" err="1"/>
              <a:t>yn</a:t>
            </a:r>
            <a:r>
              <a:rPr lang="en-GB" dirty="0"/>
              <a:t> </a:t>
            </a:r>
            <a:r>
              <a:rPr lang="en-GB" dirty="0" err="1"/>
              <a:t>ôl</a:t>
            </a:r>
            <a:r>
              <a:rPr lang="en-GB" dirty="0"/>
              <a:t> </a:t>
            </a:r>
            <a:r>
              <a:rPr lang="en-GB" dirty="0" err="1"/>
              <a:t>eich</a:t>
            </a:r>
            <a:r>
              <a:rPr lang="en-GB" dirty="0"/>
              <a:t> </a:t>
            </a:r>
            <a:r>
              <a:rPr lang="en-GB" dirty="0" err="1"/>
              <a:t>dealltwriaeth</a:t>
            </a:r>
            <a:r>
              <a:rPr lang="en-GB" dirty="0"/>
              <a:t> chi?</a:t>
            </a:r>
          </a:p>
        </p:txBody>
      </p:sp>
    </p:spTree>
    <p:extLst>
      <p:ext uri="{BB962C8B-B14F-4D97-AF65-F5344CB8AC3E}">
        <p14:creationId xmlns:p14="http://schemas.microsoft.com/office/powerpoint/2010/main" val="41418128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99730E-6079-B3D4-A261-BCB26E1ABE9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30A0C65-9F6F-B28A-1E41-DD1815F3ECB8}"/>
              </a:ext>
            </a:extLst>
          </p:cNvPr>
          <p:cNvSpPr>
            <a:spLocks noGrp="1"/>
          </p:cNvSpPr>
          <p:nvPr>
            <p:ph sz="half" idx="2"/>
          </p:nvPr>
        </p:nvSpPr>
        <p:spPr>
          <a:xfrm>
            <a:off x="4751231" y="1812745"/>
            <a:ext cx="3867150" cy="3214260"/>
          </a:xfrm>
        </p:spPr>
        <p:txBody>
          <a:bodyPr>
            <a:normAutofit fontScale="92500" lnSpcReduction="10000"/>
          </a:bodyPr>
          <a:lstStyle/>
          <a:p>
            <a:pPr>
              <a:lnSpc>
                <a:spcPct val="100000"/>
              </a:lnSpc>
              <a:spcBef>
                <a:spcPts val="600"/>
              </a:spcBef>
              <a:spcAft>
                <a:spcPts val="600"/>
              </a:spcAft>
            </a:pPr>
            <a:r>
              <a:rPr lang="en-GB" dirty="0">
                <a:solidFill>
                  <a:srgbClr val="0070C0"/>
                </a:solidFill>
              </a:rPr>
              <a:t>Find a definition of the word values by researching online</a:t>
            </a:r>
          </a:p>
          <a:p>
            <a:pPr>
              <a:lnSpc>
                <a:spcPct val="100000"/>
              </a:lnSpc>
              <a:spcBef>
                <a:spcPts val="600"/>
              </a:spcBef>
              <a:spcAft>
                <a:spcPts val="600"/>
              </a:spcAft>
            </a:pPr>
            <a:r>
              <a:rPr lang="en-GB" dirty="0">
                <a:solidFill>
                  <a:srgbClr val="0070C0"/>
                </a:solidFill>
              </a:rPr>
              <a:t>You should ensure that you are logged into </a:t>
            </a:r>
            <a:r>
              <a:rPr lang="en-GB" dirty="0">
                <a:solidFill>
                  <a:srgbClr val="0070C0"/>
                </a:solidFill>
                <a:hlinkClick r:id="rId3"/>
              </a:rPr>
              <a:t>Eduroam</a:t>
            </a:r>
            <a:r>
              <a:rPr lang="en-GB" dirty="0">
                <a:solidFill>
                  <a:srgbClr val="0070C0"/>
                </a:solidFill>
              </a:rPr>
              <a:t> when researching on Campus (UWTSD, 2026a)</a:t>
            </a:r>
          </a:p>
        </p:txBody>
      </p:sp>
      <p:sp>
        <p:nvSpPr>
          <p:cNvPr id="5" name="Title 4">
            <a:extLst>
              <a:ext uri="{FF2B5EF4-FFF2-40B4-BE49-F238E27FC236}">
                <a16:creationId xmlns:a16="http://schemas.microsoft.com/office/drawing/2014/main" id="{D9ECC9D4-7B5A-16A9-05C0-96A56A673381}"/>
              </a:ext>
            </a:extLst>
          </p:cNvPr>
          <p:cNvSpPr>
            <a:spLocks noGrp="1"/>
          </p:cNvSpPr>
          <p:nvPr>
            <p:ph type="title"/>
          </p:nvPr>
        </p:nvSpPr>
        <p:spPr>
          <a:xfrm>
            <a:off x="1201894" y="365125"/>
            <a:ext cx="6892612" cy="1325563"/>
          </a:xfrm>
        </p:spPr>
        <p:txBody>
          <a:bodyPr/>
          <a:lstStyle/>
          <a:p>
            <a:pPr algn="ctr"/>
            <a:r>
              <a:rPr lang="en-GB" b="1" dirty="0" err="1"/>
              <a:t>Diffinio</a:t>
            </a:r>
            <a:r>
              <a:rPr lang="en-GB" b="1" dirty="0"/>
              <a:t> </a:t>
            </a:r>
            <a:r>
              <a:rPr lang="en-GB" b="1" dirty="0" err="1"/>
              <a:t>Gwerthoedd</a:t>
            </a:r>
            <a:br>
              <a:rPr lang="en-GB" b="1" dirty="0"/>
            </a:br>
            <a:r>
              <a:rPr lang="en-GB" b="1" dirty="0">
                <a:solidFill>
                  <a:srgbClr val="0070C0"/>
                </a:solidFill>
              </a:rPr>
              <a:t>Defining Values</a:t>
            </a:r>
            <a:endParaRPr lang="en-GB" b="1" dirty="0"/>
          </a:p>
        </p:txBody>
      </p:sp>
      <p:sp>
        <p:nvSpPr>
          <p:cNvPr id="2" name="Content Placeholder 2">
            <a:extLst>
              <a:ext uri="{FF2B5EF4-FFF2-40B4-BE49-F238E27FC236}">
                <a16:creationId xmlns:a16="http://schemas.microsoft.com/office/drawing/2014/main" id="{CFD13AF7-12DC-A853-7CD5-E704692B0DA9}"/>
              </a:ext>
            </a:extLst>
          </p:cNvPr>
          <p:cNvSpPr txBox="1">
            <a:spLocks/>
          </p:cNvSpPr>
          <p:nvPr/>
        </p:nvSpPr>
        <p:spPr>
          <a:xfrm>
            <a:off x="525620" y="1812745"/>
            <a:ext cx="3867150" cy="3214260"/>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600"/>
              </a:spcBef>
              <a:spcAft>
                <a:spcPts val="600"/>
              </a:spcAft>
            </a:pPr>
            <a:r>
              <a:rPr lang="en-GB" dirty="0" err="1"/>
              <a:t>Dewch</a:t>
            </a:r>
            <a:r>
              <a:rPr lang="en-GB" dirty="0"/>
              <a:t> o </a:t>
            </a:r>
            <a:r>
              <a:rPr lang="en-GB" dirty="0" err="1"/>
              <a:t>hyd</a:t>
            </a:r>
            <a:r>
              <a:rPr lang="en-GB" dirty="0"/>
              <a:t> </a:t>
            </a:r>
            <a:r>
              <a:rPr lang="en-GB" dirty="0" err="1"/>
              <a:t>i</a:t>
            </a:r>
            <a:r>
              <a:rPr lang="en-GB" dirty="0"/>
              <a:t> </a:t>
            </a:r>
            <a:r>
              <a:rPr lang="en-GB" dirty="0" err="1"/>
              <a:t>ddiffiniad</a:t>
            </a:r>
            <a:r>
              <a:rPr lang="en-GB" dirty="0"/>
              <a:t> </a:t>
            </a:r>
            <a:r>
              <a:rPr lang="en-GB" dirty="0" err="1"/>
              <a:t>o'r</a:t>
            </a:r>
            <a:r>
              <a:rPr lang="en-GB" dirty="0"/>
              <a:t> gair </a:t>
            </a:r>
            <a:r>
              <a:rPr lang="en-GB" dirty="0" err="1"/>
              <a:t>gwerthoedd</a:t>
            </a:r>
            <a:r>
              <a:rPr lang="en-GB" dirty="0"/>
              <a:t> </a:t>
            </a:r>
            <a:r>
              <a:rPr lang="en-GB" dirty="0" err="1"/>
              <a:t>trwy</a:t>
            </a:r>
            <a:r>
              <a:rPr lang="en-GB" dirty="0"/>
              <a:t> </a:t>
            </a:r>
            <a:r>
              <a:rPr lang="en-GB" dirty="0" err="1"/>
              <a:t>ymchwilio</a:t>
            </a:r>
            <a:r>
              <a:rPr lang="en-GB" dirty="0"/>
              <a:t> </a:t>
            </a:r>
            <a:r>
              <a:rPr lang="en-GB" dirty="0" err="1"/>
              <a:t>ar-lein</a:t>
            </a:r>
            <a:r>
              <a:rPr lang="en-GB" dirty="0"/>
              <a:t>
</a:t>
            </a:r>
            <a:r>
              <a:rPr lang="en-GB" dirty="0" err="1"/>
              <a:t>Dylech</a:t>
            </a:r>
            <a:r>
              <a:rPr lang="en-GB" dirty="0"/>
              <a:t> </a:t>
            </a:r>
            <a:r>
              <a:rPr lang="en-GB" dirty="0" err="1"/>
              <a:t>sicrhau</a:t>
            </a:r>
            <a:r>
              <a:rPr lang="en-GB" dirty="0"/>
              <a:t> </a:t>
            </a:r>
            <a:r>
              <a:rPr lang="en-GB" dirty="0" err="1"/>
              <a:t>eich</a:t>
            </a:r>
            <a:r>
              <a:rPr lang="en-GB" dirty="0"/>
              <a:t> bod </a:t>
            </a:r>
            <a:r>
              <a:rPr lang="en-GB" dirty="0" err="1"/>
              <a:t>wedi</a:t>
            </a:r>
            <a:r>
              <a:rPr lang="en-GB" dirty="0"/>
              <a:t> </a:t>
            </a:r>
            <a:r>
              <a:rPr lang="en-GB" dirty="0" err="1"/>
              <a:t>mewngofnodi</a:t>
            </a:r>
            <a:r>
              <a:rPr lang="en-GB" dirty="0"/>
              <a:t> </a:t>
            </a:r>
            <a:r>
              <a:rPr lang="en-GB" dirty="0" err="1"/>
              <a:t>i</a:t>
            </a:r>
            <a:r>
              <a:rPr lang="en-GB" dirty="0"/>
              <a:t> </a:t>
            </a:r>
            <a:r>
              <a:rPr lang="en-GB" dirty="0" err="1"/>
              <a:t>Eduroam</a:t>
            </a:r>
            <a:r>
              <a:rPr lang="en-GB" dirty="0"/>
              <a:t> </a:t>
            </a:r>
            <a:r>
              <a:rPr lang="en-GB" dirty="0" err="1"/>
              <a:t>wrth</a:t>
            </a:r>
            <a:r>
              <a:rPr lang="en-GB" dirty="0"/>
              <a:t> </a:t>
            </a:r>
            <a:r>
              <a:rPr lang="en-GB" dirty="0" err="1"/>
              <a:t>ymchwilio</a:t>
            </a:r>
            <a:r>
              <a:rPr lang="en-GB" dirty="0"/>
              <a:t> </a:t>
            </a:r>
            <a:r>
              <a:rPr lang="en-GB" dirty="0" err="1"/>
              <a:t>ar</a:t>
            </a:r>
            <a:r>
              <a:rPr lang="en-GB" dirty="0"/>
              <a:t> y </a:t>
            </a:r>
            <a:r>
              <a:rPr lang="en-GB" dirty="0" err="1"/>
              <a:t>Campws</a:t>
            </a:r>
            <a:r>
              <a:rPr lang="en-GB" dirty="0"/>
              <a:t> (PCYDDS, 2026a)</a:t>
            </a:r>
          </a:p>
        </p:txBody>
      </p:sp>
    </p:spTree>
    <p:extLst>
      <p:ext uri="{BB962C8B-B14F-4D97-AF65-F5344CB8AC3E}">
        <p14:creationId xmlns:p14="http://schemas.microsoft.com/office/powerpoint/2010/main" val="31699592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FA52B0-4DA7-DBDF-7AAB-895666788B23}"/>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F076F3-3A26-226A-4886-11DB0372D018}"/>
              </a:ext>
            </a:extLst>
          </p:cNvPr>
          <p:cNvSpPr>
            <a:spLocks noGrp="1"/>
          </p:cNvSpPr>
          <p:nvPr>
            <p:ph sz="half" idx="2"/>
          </p:nvPr>
        </p:nvSpPr>
        <p:spPr>
          <a:xfrm>
            <a:off x="4751231" y="2086376"/>
            <a:ext cx="3867150" cy="3214260"/>
          </a:xfrm>
        </p:spPr>
        <p:txBody>
          <a:bodyPr>
            <a:normAutofit fontScale="85000" lnSpcReduction="20000"/>
          </a:bodyPr>
          <a:lstStyle/>
          <a:p>
            <a:pPr>
              <a:lnSpc>
                <a:spcPct val="100000"/>
              </a:lnSpc>
              <a:spcBef>
                <a:spcPts val="600"/>
              </a:spcBef>
              <a:spcAft>
                <a:spcPts val="600"/>
              </a:spcAft>
            </a:pPr>
            <a:r>
              <a:rPr lang="en-GB" dirty="0">
                <a:solidFill>
                  <a:srgbClr val="0070C0"/>
                </a:solidFill>
              </a:rPr>
              <a:t>There are many sources of information available to us</a:t>
            </a:r>
          </a:p>
          <a:p>
            <a:pPr>
              <a:lnSpc>
                <a:spcPct val="100000"/>
              </a:lnSpc>
              <a:spcBef>
                <a:spcPts val="600"/>
              </a:spcBef>
              <a:spcAft>
                <a:spcPts val="600"/>
              </a:spcAft>
            </a:pPr>
            <a:r>
              <a:rPr lang="en-GB" dirty="0">
                <a:solidFill>
                  <a:srgbClr val="0070C0"/>
                </a:solidFill>
              </a:rPr>
              <a:t>To be successful in our studies we need to choose appropriate sources</a:t>
            </a:r>
          </a:p>
          <a:p>
            <a:pPr>
              <a:lnSpc>
                <a:spcPct val="100000"/>
              </a:lnSpc>
              <a:spcBef>
                <a:spcPts val="600"/>
              </a:spcBef>
              <a:spcAft>
                <a:spcPts val="600"/>
              </a:spcAft>
            </a:pPr>
            <a:r>
              <a:rPr lang="en-GB" dirty="0">
                <a:solidFill>
                  <a:srgbClr val="0070C0"/>
                </a:solidFill>
              </a:rPr>
              <a:t>There are sources of support to help with this e.g. </a:t>
            </a:r>
            <a:r>
              <a:rPr lang="en-GB" dirty="0">
                <a:solidFill>
                  <a:srgbClr val="0070C0"/>
                </a:solidFill>
                <a:hlinkClick r:id="rId3"/>
              </a:rPr>
              <a:t>Infoskills</a:t>
            </a:r>
            <a:r>
              <a:rPr lang="en-GB" dirty="0">
                <a:solidFill>
                  <a:srgbClr val="0070C0"/>
                </a:solidFill>
              </a:rPr>
              <a:t> (UWTSD, 2026b)</a:t>
            </a:r>
          </a:p>
        </p:txBody>
      </p:sp>
      <p:sp>
        <p:nvSpPr>
          <p:cNvPr id="5" name="Title 4">
            <a:extLst>
              <a:ext uri="{FF2B5EF4-FFF2-40B4-BE49-F238E27FC236}">
                <a16:creationId xmlns:a16="http://schemas.microsoft.com/office/drawing/2014/main" id="{2C0437A5-4067-BC04-01B9-8110BA5C0926}"/>
              </a:ext>
            </a:extLst>
          </p:cNvPr>
          <p:cNvSpPr>
            <a:spLocks noGrp="1"/>
          </p:cNvSpPr>
          <p:nvPr>
            <p:ph type="title"/>
          </p:nvPr>
        </p:nvSpPr>
        <p:spPr>
          <a:xfrm>
            <a:off x="1201894" y="365125"/>
            <a:ext cx="6892612" cy="1325563"/>
          </a:xfrm>
        </p:spPr>
        <p:txBody>
          <a:bodyPr/>
          <a:lstStyle/>
          <a:p>
            <a:pPr algn="ctr"/>
            <a:r>
              <a:rPr lang="pl-PL" b="1" dirty="0" err="1"/>
              <a:t>Dod</a:t>
            </a:r>
            <a:r>
              <a:rPr lang="pl-PL" b="1" dirty="0"/>
              <a:t> o </a:t>
            </a:r>
            <a:r>
              <a:rPr lang="pl-PL" b="1" dirty="0" err="1"/>
              <a:t>hyd</a:t>
            </a:r>
            <a:r>
              <a:rPr lang="pl-PL" b="1" dirty="0"/>
              <a:t> i </a:t>
            </a:r>
            <a:r>
              <a:rPr lang="pl-PL" b="1" dirty="0" err="1"/>
              <a:t>wybodaeth</a:t>
            </a:r>
            <a:br>
              <a:rPr lang="en-GB" b="1" dirty="0"/>
            </a:br>
            <a:r>
              <a:rPr lang="en-GB" b="1" dirty="0">
                <a:solidFill>
                  <a:srgbClr val="0070C0"/>
                </a:solidFill>
              </a:rPr>
              <a:t>Finding Information</a:t>
            </a:r>
            <a:endParaRPr lang="en-GB" b="1" dirty="0"/>
          </a:p>
        </p:txBody>
      </p:sp>
      <p:sp>
        <p:nvSpPr>
          <p:cNvPr id="2" name="Content Placeholder 2">
            <a:extLst>
              <a:ext uri="{FF2B5EF4-FFF2-40B4-BE49-F238E27FC236}">
                <a16:creationId xmlns:a16="http://schemas.microsoft.com/office/drawing/2014/main" id="{A7F8679D-0EC6-0990-3BE4-71CF156826F9}"/>
              </a:ext>
            </a:extLst>
          </p:cNvPr>
          <p:cNvSpPr txBox="1">
            <a:spLocks/>
          </p:cNvSpPr>
          <p:nvPr/>
        </p:nvSpPr>
        <p:spPr>
          <a:xfrm>
            <a:off x="525620" y="2086376"/>
            <a:ext cx="3867150" cy="3214260"/>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600"/>
              </a:spcBef>
              <a:spcAft>
                <a:spcPts val="600"/>
              </a:spcAft>
            </a:pPr>
            <a:r>
              <a:rPr lang="cy-GB" noProof="0" dirty="0"/>
              <a:t>Mae yna lawer o ffynonellau gwybodaeth ar gael i ni
Er mwyn bod yn llwyddiannus yn ein hastudiaethau mae angen i ni ddewis ffynonellau priodol
Mae yna ffynonellau cymorth i helpu gyda hyn e.e. </a:t>
            </a:r>
            <a:r>
              <a:rPr lang="cy-GB" dirty="0">
                <a:hlinkClick r:id="rId4"/>
              </a:rPr>
              <a:t>Sgiliau Gwybodaeth</a:t>
            </a:r>
            <a:r>
              <a:rPr lang="cy-GB" noProof="0" dirty="0"/>
              <a:t> (PCYDDS, 2026b)</a:t>
            </a:r>
          </a:p>
        </p:txBody>
      </p:sp>
    </p:spTree>
    <p:extLst>
      <p:ext uri="{BB962C8B-B14F-4D97-AF65-F5344CB8AC3E}">
        <p14:creationId xmlns:p14="http://schemas.microsoft.com/office/powerpoint/2010/main" val="223215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B7B052-E03A-808A-2773-4FF626CAEC8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E89CE57-94E3-502C-7A1A-90942C860389}"/>
              </a:ext>
            </a:extLst>
          </p:cNvPr>
          <p:cNvSpPr>
            <a:spLocks noGrp="1"/>
          </p:cNvSpPr>
          <p:nvPr>
            <p:ph sz="half" idx="2"/>
          </p:nvPr>
        </p:nvSpPr>
        <p:spPr>
          <a:xfrm>
            <a:off x="4648200" y="2949261"/>
            <a:ext cx="3867150" cy="2686225"/>
          </a:xfrm>
        </p:spPr>
        <p:txBody>
          <a:bodyPr/>
          <a:lstStyle/>
          <a:p>
            <a:pPr>
              <a:lnSpc>
                <a:spcPct val="100000"/>
              </a:lnSpc>
              <a:spcBef>
                <a:spcPts val="600"/>
              </a:spcBef>
              <a:spcAft>
                <a:spcPts val="600"/>
              </a:spcAft>
            </a:pPr>
            <a:r>
              <a:rPr lang="en-GB" dirty="0">
                <a:solidFill>
                  <a:srgbClr val="0070C0"/>
                </a:solidFill>
              </a:rPr>
              <a:t>After this session complete the task set out in Guided Study 1 (available on Moodle)</a:t>
            </a:r>
          </a:p>
          <a:p>
            <a:pPr>
              <a:lnSpc>
                <a:spcPct val="100000"/>
              </a:lnSpc>
              <a:spcBef>
                <a:spcPts val="600"/>
              </a:spcBef>
              <a:spcAft>
                <a:spcPts val="600"/>
              </a:spcAft>
            </a:pPr>
            <a:endParaRPr lang="en-GB" dirty="0">
              <a:solidFill>
                <a:srgbClr val="0070C0"/>
              </a:solidFill>
            </a:endParaRPr>
          </a:p>
        </p:txBody>
      </p:sp>
      <p:sp>
        <p:nvSpPr>
          <p:cNvPr id="5" name="Title 4">
            <a:extLst>
              <a:ext uri="{FF2B5EF4-FFF2-40B4-BE49-F238E27FC236}">
                <a16:creationId xmlns:a16="http://schemas.microsoft.com/office/drawing/2014/main" id="{628FA804-EABF-0E98-BFC0-7E76C0CFECEA}"/>
              </a:ext>
            </a:extLst>
          </p:cNvPr>
          <p:cNvSpPr>
            <a:spLocks noGrp="1"/>
          </p:cNvSpPr>
          <p:nvPr>
            <p:ph type="title"/>
          </p:nvPr>
        </p:nvSpPr>
        <p:spPr>
          <a:xfrm>
            <a:off x="628650" y="637006"/>
            <a:ext cx="7886700" cy="1325563"/>
          </a:xfrm>
        </p:spPr>
        <p:txBody>
          <a:bodyPr>
            <a:normAutofit fontScale="90000"/>
          </a:bodyPr>
          <a:lstStyle/>
          <a:p>
            <a:pPr algn="ctr"/>
            <a:r>
              <a:rPr lang="en-GB" b="1" dirty="0" err="1"/>
              <a:t>Astudio</a:t>
            </a:r>
            <a:r>
              <a:rPr lang="en-GB" b="1" dirty="0"/>
              <a:t> dan </a:t>
            </a:r>
            <a:r>
              <a:rPr lang="en-GB" b="1" dirty="0" err="1"/>
              <a:t>Arweiniad</a:t>
            </a:r>
            <a:r>
              <a:rPr lang="en-GB" b="1" dirty="0"/>
              <a:t> – </a:t>
            </a:r>
            <a:r>
              <a:rPr lang="en-GB" b="1" dirty="0" err="1"/>
              <a:t>Ffynonellau</a:t>
            </a:r>
            <a:r>
              <a:rPr lang="en-GB" b="1" dirty="0"/>
              <a:t> </a:t>
            </a:r>
            <a:r>
              <a:rPr lang="en-GB" b="1" dirty="0" err="1"/>
              <a:t>Gwybodaeth</a:t>
            </a:r>
            <a:br>
              <a:rPr lang="en-GB" b="1" dirty="0"/>
            </a:br>
            <a:r>
              <a:rPr lang="en-GB" b="1" dirty="0">
                <a:solidFill>
                  <a:srgbClr val="0070C0"/>
                </a:solidFill>
              </a:rPr>
              <a:t>Guided Study – Sources of Information</a:t>
            </a:r>
            <a:endParaRPr lang="en-GB" b="1" dirty="0"/>
          </a:p>
        </p:txBody>
      </p:sp>
      <p:sp>
        <p:nvSpPr>
          <p:cNvPr id="2" name="Content Placeholder 2">
            <a:extLst>
              <a:ext uri="{FF2B5EF4-FFF2-40B4-BE49-F238E27FC236}">
                <a16:creationId xmlns:a16="http://schemas.microsoft.com/office/drawing/2014/main" id="{AAA30677-3661-0881-37AC-D583E0EBF257}"/>
              </a:ext>
            </a:extLst>
          </p:cNvPr>
          <p:cNvSpPr txBox="1">
            <a:spLocks/>
          </p:cNvSpPr>
          <p:nvPr/>
        </p:nvSpPr>
        <p:spPr>
          <a:xfrm>
            <a:off x="628650" y="2959992"/>
            <a:ext cx="3867150" cy="268622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600"/>
              </a:spcBef>
              <a:spcAft>
                <a:spcPts val="600"/>
              </a:spcAft>
            </a:pPr>
            <a:r>
              <a:rPr lang="en-GB" dirty="0" err="1"/>
              <a:t>Ar</a:t>
            </a:r>
            <a:r>
              <a:rPr lang="en-GB" dirty="0"/>
              <a:t> </a:t>
            </a:r>
            <a:r>
              <a:rPr lang="en-GB" dirty="0" err="1"/>
              <a:t>ôl</a:t>
            </a:r>
            <a:r>
              <a:rPr lang="en-GB" dirty="0"/>
              <a:t> y </a:t>
            </a:r>
            <a:r>
              <a:rPr lang="en-GB" dirty="0" err="1"/>
              <a:t>sesiwn</a:t>
            </a:r>
            <a:r>
              <a:rPr lang="en-GB" dirty="0"/>
              <a:t> hon </a:t>
            </a:r>
            <a:r>
              <a:rPr lang="en-GB" dirty="0" err="1"/>
              <a:t>cwblhewch</a:t>
            </a:r>
            <a:r>
              <a:rPr lang="en-GB" dirty="0"/>
              <a:t> y </a:t>
            </a:r>
            <a:r>
              <a:rPr lang="en-GB" dirty="0" err="1"/>
              <a:t>dasg</a:t>
            </a:r>
            <a:r>
              <a:rPr lang="en-GB" dirty="0"/>
              <a:t> a </a:t>
            </a:r>
            <a:r>
              <a:rPr lang="en-GB" dirty="0" err="1"/>
              <a:t>nodir</a:t>
            </a:r>
            <a:r>
              <a:rPr lang="en-GB" dirty="0"/>
              <a:t> </a:t>
            </a:r>
            <a:r>
              <a:rPr lang="en-GB" dirty="0" err="1"/>
              <a:t>yn</a:t>
            </a:r>
            <a:r>
              <a:rPr lang="en-GB" dirty="0"/>
              <a:t> </a:t>
            </a:r>
            <a:r>
              <a:rPr lang="en-GB" dirty="0" err="1"/>
              <a:t>Astudio</a:t>
            </a:r>
            <a:r>
              <a:rPr lang="en-GB" dirty="0"/>
              <a:t> dan </a:t>
            </a:r>
            <a:r>
              <a:rPr lang="en-GB" dirty="0" err="1"/>
              <a:t>Arweiniad</a:t>
            </a:r>
            <a:r>
              <a:rPr lang="en-GB" dirty="0"/>
              <a:t> 1 (</a:t>
            </a:r>
            <a:r>
              <a:rPr lang="en-GB" dirty="0" err="1"/>
              <a:t>ar</a:t>
            </a:r>
            <a:r>
              <a:rPr lang="en-GB" dirty="0"/>
              <a:t> </a:t>
            </a:r>
            <a:r>
              <a:rPr lang="en-GB" dirty="0" err="1"/>
              <a:t>gael</a:t>
            </a:r>
            <a:r>
              <a:rPr lang="en-GB" dirty="0"/>
              <a:t> </a:t>
            </a:r>
            <a:r>
              <a:rPr lang="en-GB" dirty="0" err="1"/>
              <a:t>ar</a:t>
            </a:r>
            <a:r>
              <a:rPr lang="en-GB" dirty="0"/>
              <a:t> Moodle)</a:t>
            </a:r>
          </a:p>
        </p:txBody>
      </p:sp>
    </p:spTree>
    <p:extLst>
      <p:ext uri="{BB962C8B-B14F-4D97-AF65-F5344CB8AC3E}">
        <p14:creationId xmlns:p14="http://schemas.microsoft.com/office/powerpoint/2010/main" val="23770221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43D9D3-DB94-83D0-9B64-98E18553C287}"/>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CE4F82-FF6F-244F-C245-6467DE676910}"/>
              </a:ext>
            </a:extLst>
          </p:cNvPr>
          <p:cNvSpPr>
            <a:spLocks noGrp="1"/>
          </p:cNvSpPr>
          <p:nvPr>
            <p:ph sz="half" idx="2"/>
          </p:nvPr>
        </p:nvSpPr>
        <p:spPr>
          <a:xfrm>
            <a:off x="4648202" y="2096081"/>
            <a:ext cx="3867150" cy="3809862"/>
          </a:xfrm>
        </p:spPr>
        <p:txBody>
          <a:bodyPr>
            <a:normAutofit fontScale="92500" lnSpcReduction="20000"/>
          </a:bodyPr>
          <a:lstStyle/>
          <a:p>
            <a:pPr>
              <a:lnSpc>
                <a:spcPct val="100000"/>
              </a:lnSpc>
              <a:spcBef>
                <a:spcPts val="600"/>
              </a:spcBef>
              <a:spcAft>
                <a:spcPts val="600"/>
              </a:spcAft>
            </a:pPr>
            <a:r>
              <a:rPr lang="en-GB" dirty="0">
                <a:solidFill>
                  <a:srgbClr val="0070C0"/>
                </a:solidFill>
              </a:rPr>
              <a:t>Find someone to work in a pair with</a:t>
            </a:r>
          </a:p>
          <a:p>
            <a:pPr>
              <a:lnSpc>
                <a:spcPct val="100000"/>
              </a:lnSpc>
              <a:spcBef>
                <a:spcPts val="600"/>
              </a:spcBef>
              <a:spcAft>
                <a:spcPts val="600"/>
              </a:spcAft>
            </a:pPr>
            <a:r>
              <a:rPr lang="en-GB" dirty="0">
                <a:solidFill>
                  <a:srgbClr val="0070C0"/>
                </a:solidFill>
              </a:rPr>
              <a:t>Talk to each other about your values in relation to this Degree and your future work</a:t>
            </a:r>
          </a:p>
          <a:p>
            <a:pPr>
              <a:lnSpc>
                <a:spcPct val="100000"/>
              </a:lnSpc>
              <a:spcBef>
                <a:spcPts val="600"/>
              </a:spcBef>
              <a:spcAft>
                <a:spcPts val="600"/>
              </a:spcAft>
            </a:pPr>
            <a:r>
              <a:rPr lang="en-GB" dirty="0">
                <a:solidFill>
                  <a:srgbClr val="0070C0"/>
                </a:solidFill>
              </a:rPr>
              <a:t>When you have a list of you your own values put these on your Coat of Arms</a:t>
            </a:r>
          </a:p>
          <a:p>
            <a:pPr>
              <a:lnSpc>
                <a:spcPct val="100000"/>
              </a:lnSpc>
              <a:spcBef>
                <a:spcPts val="600"/>
              </a:spcBef>
              <a:spcAft>
                <a:spcPts val="600"/>
              </a:spcAft>
            </a:pPr>
            <a:endParaRPr lang="en-GB" dirty="0">
              <a:solidFill>
                <a:srgbClr val="0070C0"/>
              </a:solidFill>
            </a:endParaRPr>
          </a:p>
          <a:p>
            <a:pPr>
              <a:lnSpc>
                <a:spcPct val="100000"/>
              </a:lnSpc>
              <a:spcBef>
                <a:spcPts val="600"/>
              </a:spcBef>
              <a:spcAft>
                <a:spcPts val="600"/>
              </a:spcAft>
            </a:pPr>
            <a:endParaRPr lang="en-GB" dirty="0">
              <a:solidFill>
                <a:srgbClr val="0070C0"/>
              </a:solidFill>
            </a:endParaRPr>
          </a:p>
        </p:txBody>
      </p:sp>
      <p:sp>
        <p:nvSpPr>
          <p:cNvPr id="5" name="Title 4">
            <a:extLst>
              <a:ext uri="{FF2B5EF4-FFF2-40B4-BE49-F238E27FC236}">
                <a16:creationId xmlns:a16="http://schemas.microsoft.com/office/drawing/2014/main" id="{11C8AF92-7FC4-1516-DBC5-8283F7B4520B}"/>
              </a:ext>
            </a:extLst>
          </p:cNvPr>
          <p:cNvSpPr>
            <a:spLocks noGrp="1"/>
          </p:cNvSpPr>
          <p:nvPr>
            <p:ph type="title"/>
          </p:nvPr>
        </p:nvSpPr>
        <p:spPr>
          <a:xfrm>
            <a:off x="628648" y="120426"/>
            <a:ext cx="7886700" cy="1325563"/>
          </a:xfrm>
        </p:spPr>
        <p:txBody>
          <a:bodyPr/>
          <a:lstStyle/>
          <a:p>
            <a:pPr algn="ctr"/>
            <a:r>
              <a:rPr lang="en-GB" b="1" dirty="0"/>
              <a:t>Ein </a:t>
            </a:r>
            <a:r>
              <a:rPr lang="en-GB" b="1" dirty="0" err="1"/>
              <a:t>Gwerthoedd</a:t>
            </a:r>
            <a:r>
              <a:rPr lang="en-GB" b="1" dirty="0"/>
              <a:t> Ein Hunain</a:t>
            </a:r>
            <a:br>
              <a:rPr lang="en-GB" b="1" dirty="0"/>
            </a:br>
            <a:r>
              <a:rPr lang="en-GB" b="1" dirty="0">
                <a:solidFill>
                  <a:srgbClr val="0070C0"/>
                </a:solidFill>
              </a:rPr>
              <a:t>Our Own Values</a:t>
            </a:r>
            <a:endParaRPr lang="en-GB" b="1" dirty="0"/>
          </a:p>
        </p:txBody>
      </p:sp>
      <p:pic>
        <p:nvPicPr>
          <p:cNvPr id="4" name="Content Placeholder 3" descr="An icon representing a practical activity">
            <a:extLst>
              <a:ext uri="{FF2B5EF4-FFF2-40B4-BE49-F238E27FC236}">
                <a16:creationId xmlns:a16="http://schemas.microsoft.com/office/drawing/2014/main" id="{E789F762-7438-7F03-625A-11D011D9058A}"/>
              </a:ext>
            </a:extLst>
          </p:cNvPr>
          <p:cNvPicPr>
            <a:picLocks noGrp="1" noChangeAspect="1"/>
          </p:cNvPicPr>
          <p:nvPr>
            <p:ph sz="half" idx="1"/>
          </p:nvPr>
        </p:nvPicPr>
        <p:blipFill>
          <a:blip r:embed="rId3"/>
          <a:stretch>
            <a:fillRect/>
          </a:stretch>
        </p:blipFill>
        <p:spPr>
          <a:xfrm>
            <a:off x="4264365" y="1328407"/>
            <a:ext cx="767674" cy="767674"/>
          </a:xfrm>
          <a:prstGeom prst="rect">
            <a:avLst/>
          </a:prstGeom>
        </p:spPr>
      </p:pic>
      <p:sp>
        <p:nvSpPr>
          <p:cNvPr id="2" name="Content Placeholder 2">
            <a:extLst>
              <a:ext uri="{FF2B5EF4-FFF2-40B4-BE49-F238E27FC236}">
                <a16:creationId xmlns:a16="http://schemas.microsoft.com/office/drawing/2014/main" id="{A8F2292B-7E77-EC89-0DDA-6AA22D02BA6B}"/>
              </a:ext>
            </a:extLst>
          </p:cNvPr>
          <p:cNvSpPr txBox="1">
            <a:spLocks/>
          </p:cNvSpPr>
          <p:nvPr/>
        </p:nvSpPr>
        <p:spPr>
          <a:xfrm>
            <a:off x="628648" y="2096081"/>
            <a:ext cx="3867150" cy="3809862"/>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600"/>
              </a:spcBef>
              <a:spcAft>
                <a:spcPts val="600"/>
              </a:spcAft>
            </a:pPr>
            <a:r>
              <a:rPr lang="cy-GB" noProof="0" dirty="0"/>
              <a:t>Dewch o hyd i rywun i weithio gyda mewn pâr
Siaradwch â'ch gilydd am eich gwerthoedd </a:t>
            </a:r>
            <a:r>
              <a:rPr lang="cy-GB" dirty="0"/>
              <a:t>o ran y</a:t>
            </a:r>
            <a:r>
              <a:rPr lang="cy-GB" noProof="0" dirty="0"/>
              <a:t> Radd hon a'ch gwaith yn y dyfodol
Pan fydd gennych restr o’ch gwerthoedd eich hunan, rhowch y rhain ar eich Arfbais</a:t>
            </a:r>
          </a:p>
        </p:txBody>
      </p:sp>
    </p:spTree>
    <p:extLst>
      <p:ext uri="{BB962C8B-B14F-4D97-AF65-F5344CB8AC3E}">
        <p14:creationId xmlns:p14="http://schemas.microsoft.com/office/powerpoint/2010/main" val="32678986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315B5E-B7E4-4C1B-85DF-880952CE5BF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0D1B8B-B7C1-C422-316D-E701A5DAD928}"/>
              </a:ext>
            </a:extLst>
          </p:cNvPr>
          <p:cNvSpPr>
            <a:spLocks noGrp="1"/>
          </p:cNvSpPr>
          <p:nvPr>
            <p:ph sz="half" idx="2"/>
          </p:nvPr>
        </p:nvSpPr>
        <p:spPr>
          <a:xfrm>
            <a:off x="4790675" y="1913630"/>
            <a:ext cx="3867150" cy="3809862"/>
          </a:xfrm>
        </p:spPr>
        <p:txBody>
          <a:bodyPr>
            <a:normAutofit fontScale="92500" lnSpcReduction="20000"/>
          </a:bodyPr>
          <a:lstStyle/>
          <a:p>
            <a:pPr>
              <a:lnSpc>
                <a:spcPct val="100000"/>
              </a:lnSpc>
              <a:spcBef>
                <a:spcPts val="600"/>
              </a:spcBef>
              <a:spcAft>
                <a:spcPts val="600"/>
              </a:spcAft>
            </a:pPr>
            <a:r>
              <a:rPr lang="en-GB" dirty="0">
                <a:solidFill>
                  <a:srgbClr val="0070C0"/>
                </a:solidFill>
              </a:rPr>
              <a:t>Watch the following video(s)</a:t>
            </a:r>
          </a:p>
          <a:p>
            <a:pPr>
              <a:lnSpc>
                <a:spcPct val="100000"/>
              </a:lnSpc>
              <a:spcBef>
                <a:spcPts val="600"/>
              </a:spcBef>
              <a:spcAft>
                <a:spcPts val="600"/>
              </a:spcAft>
            </a:pPr>
            <a:r>
              <a:rPr lang="en-GB" dirty="0">
                <a:solidFill>
                  <a:srgbClr val="0070C0"/>
                </a:solidFill>
              </a:rPr>
              <a:t>While watching make a note of any values or important messages mentioned in them</a:t>
            </a:r>
          </a:p>
          <a:p>
            <a:pPr>
              <a:lnSpc>
                <a:spcPct val="100000"/>
              </a:lnSpc>
              <a:spcBef>
                <a:spcPts val="600"/>
              </a:spcBef>
              <a:spcAft>
                <a:spcPts val="600"/>
              </a:spcAft>
            </a:pPr>
            <a:r>
              <a:rPr lang="en-GB" dirty="0">
                <a:solidFill>
                  <a:srgbClr val="0070C0"/>
                </a:solidFill>
              </a:rPr>
              <a:t>Post your thoughts in the appropriate Discussion thread in the Moodle Forum.</a:t>
            </a:r>
          </a:p>
        </p:txBody>
      </p:sp>
      <p:sp>
        <p:nvSpPr>
          <p:cNvPr id="5" name="Title 4">
            <a:extLst>
              <a:ext uri="{FF2B5EF4-FFF2-40B4-BE49-F238E27FC236}">
                <a16:creationId xmlns:a16="http://schemas.microsoft.com/office/drawing/2014/main" id="{D9E0940E-BFCA-22A1-BBC7-EC75DA688387}"/>
              </a:ext>
            </a:extLst>
          </p:cNvPr>
          <p:cNvSpPr>
            <a:spLocks noGrp="1"/>
          </p:cNvSpPr>
          <p:nvPr>
            <p:ph type="title"/>
          </p:nvPr>
        </p:nvSpPr>
        <p:spPr/>
        <p:txBody>
          <a:bodyPr/>
          <a:lstStyle/>
          <a:p>
            <a:pPr algn="ctr"/>
            <a:r>
              <a:rPr lang="en-GB" b="1" dirty="0" err="1"/>
              <a:t>Gwerthoedd</a:t>
            </a:r>
            <a:r>
              <a:rPr lang="en-GB" b="1" dirty="0"/>
              <a:t> </a:t>
            </a:r>
            <a:r>
              <a:rPr lang="en-GB" b="1" dirty="0" err="1"/>
              <a:t>Proffesiynol</a:t>
            </a:r>
            <a:br>
              <a:rPr lang="en-GB" b="1" dirty="0"/>
            </a:br>
            <a:r>
              <a:rPr lang="en-GB" b="1" dirty="0">
                <a:solidFill>
                  <a:srgbClr val="0070C0"/>
                </a:solidFill>
              </a:rPr>
              <a:t>Professional Values</a:t>
            </a:r>
            <a:endParaRPr lang="en-GB" b="1" dirty="0"/>
          </a:p>
        </p:txBody>
      </p:sp>
      <p:sp>
        <p:nvSpPr>
          <p:cNvPr id="2" name="Content Placeholder 2">
            <a:extLst>
              <a:ext uri="{FF2B5EF4-FFF2-40B4-BE49-F238E27FC236}">
                <a16:creationId xmlns:a16="http://schemas.microsoft.com/office/drawing/2014/main" id="{9DD3EBC8-47B2-7F95-468C-9E70F7E9777F}"/>
              </a:ext>
            </a:extLst>
          </p:cNvPr>
          <p:cNvSpPr txBox="1">
            <a:spLocks/>
          </p:cNvSpPr>
          <p:nvPr/>
        </p:nvSpPr>
        <p:spPr>
          <a:xfrm>
            <a:off x="486177" y="1913630"/>
            <a:ext cx="3867150" cy="3809862"/>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600"/>
              </a:spcBef>
              <a:spcAft>
                <a:spcPts val="600"/>
              </a:spcAft>
            </a:pPr>
            <a:r>
              <a:rPr lang="cy-GB" noProof="0" dirty="0"/>
              <a:t>Gwyliwch y fideo(s) canlynol
Wrth wylio, gwnewch nodyn o unrhyw werthoedd neu negeseuon pwysig sy’n cael eu crybwyll ynddynt
Postiwch eich </a:t>
            </a:r>
            <a:r>
              <a:rPr lang="cy-GB" dirty="0"/>
              <a:t>meddyliau</a:t>
            </a:r>
            <a:r>
              <a:rPr lang="cy-GB" noProof="0" dirty="0"/>
              <a:t> yn y llinyn Trafod priodol yn y Fforwm </a:t>
            </a:r>
            <a:r>
              <a:rPr lang="cy-GB" noProof="0" dirty="0" err="1"/>
              <a:t>Moodle</a:t>
            </a:r>
            <a:r>
              <a:rPr lang="cy-GB" noProof="0" dirty="0"/>
              <a:t>.</a:t>
            </a:r>
          </a:p>
        </p:txBody>
      </p:sp>
    </p:spTree>
    <p:extLst>
      <p:ext uri="{BB962C8B-B14F-4D97-AF65-F5344CB8AC3E}">
        <p14:creationId xmlns:p14="http://schemas.microsoft.com/office/powerpoint/2010/main" val="35202770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48D8F1-A4CF-1A97-239C-01A70836F19F}"/>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FB7CD2C5-5667-54AA-06A9-E200661C960D}"/>
              </a:ext>
            </a:extLst>
          </p:cNvPr>
          <p:cNvSpPr>
            <a:spLocks noGrp="1"/>
          </p:cNvSpPr>
          <p:nvPr>
            <p:ph type="title"/>
          </p:nvPr>
        </p:nvSpPr>
        <p:spPr>
          <a:xfrm>
            <a:off x="206062" y="365125"/>
            <a:ext cx="8731876" cy="1325563"/>
          </a:xfrm>
        </p:spPr>
        <p:txBody>
          <a:bodyPr>
            <a:normAutofit/>
          </a:bodyPr>
          <a:lstStyle/>
          <a:p>
            <a:pPr algn="ctr"/>
            <a:r>
              <a:rPr lang="en-GB" b="1" dirty="0"/>
              <a:t>‘Every kid needs a champion’</a:t>
            </a:r>
            <a:br>
              <a:rPr lang="en-GB" b="1" dirty="0"/>
            </a:br>
            <a:r>
              <a:rPr lang="en-GB" b="1" dirty="0">
                <a:solidFill>
                  <a:schemeClr val="accent1">
                    <a:lumMod val="60000"/>
                    <a:lumOff val="40000"/>
                  </a:schemeClr>
                </a:solidFill>
              </a:rPr>
              <a:t>Every kid needs a champion </a:t>
            </a:r>
          </a:p>
        </p:txBody>
      </p:sp>
      <p:pic>
        <p:nvPicPr>
          <p:cNvPr id="10" name="Picture 9" descr="TV Icon indicating a link to the You Tube video 'Every ked needs a champion'">
            <a:hlinkClick r:id="rId3"/>
            <a:extLst>
              <a:ext uri="{FF2B5EF4-FFF2-40B4-BE49-F238E27FC236}">
                <a16:creationId xmlns:a16="http://schemas.microsoft.com/office/drawing/2014/main" id="{6AE5DE08-0C1E-1880-181A-411C6AD0A978}"/>
              </a:ext>
            </a:extLst>
          </p:cNvPr>
          <p:cNvPicPr>
            <a:picLocks noChangeAspect="1"/>
          </p:cNvPicPr>
          <p:nvPr/>
        </p:nvPicPr>
        <p:blipFill>
          <a:blip r:embed="rId4"/>
          <a:stretch>
            <a:fillRect/>
          </a:stretch>
        </p:blipFill>
        <p:spPr>
          <a:xfrm>
            <a:off x="3181350" y="1962150"/>
            <a:ext cx="2781300" cy="2933700"/>
          </a:xfrm>
          <a:prstGeom prst="rect">
            <a:avLst/>
          </a:prstGeom>
        </p:spPr>
      </p:pic>
      <p:sp>
        <p:nvSpPr>
          <p:cNvPr id="11" name="TextBox 10">
            <a:extLst>
              <a:ext uri="{FF2B5EF4-FFF2-40B4-BE49-F238E27FC236}">
                <a16:creationId xmlns:a16="http://schemas.microsoft.com/office/drawing/2014/main" id="{6D790564-3975-A8E1-C129-65D0FFDED62A}"/>
              </a:ext>
            </a:extLst>
          </p:cNvPr>
          <p:cNvSpPr txBox="1"/>
          <p:nvPr/>
        </p:nvSpPr>
        <p:spPr>
          <a:xfrm>
            <a:off x="5486400" y="4895850"/>
            <a:ext cx="1635617" cy="369332"/>
          </a:xfrm>
          <a:prstGeom prst="rect">
            <a:avLst/>
          </a:prstGeom>
          <a:noFill/>
        </p:spPr>
        <p:txBody>
          <a:bodyPr wrap="square" rtlCol="0">
            <a:spAutoFit/>
          </a:bodyPr>
          <a:lstStyle/>
          <a:p>
            <a:r>
              <a:rPr lang="en-GB" dirty="0"/>
              <a:t>(Pierson, 2014)</a:t>
            </a:r>
          </a:p>
        </p:txBody>
      </p:sp>
    </p:spTree>
    <p:extLst>
      <p:ext uri="{BB962C8B-B14F-4D97-AF65-F5344CB8AC3E}">
        <p14:creationId xmlns:p14="http://schemas.microsoft.com/office/powerpoint/2010/main" val="3356184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556DBC-3671-A4B4-026F-EB6A39A5E69D}"/>
            </a:ext>
          </a:extLst>
        </p:cNvPr>
        <p:cNvGrpSpPr/>
        <p:nvPr/>
      </p:nvGrpSpPr>
      <p:grpSpPr>
        <a:xfrm>
          <a:off x="0" y="0"/>
          <a:ext cx="0" cy="0"/>
          <a:chOff x="0" y="0"/>
          <a:chExt cx="0" cy="0"/>
        </a:xfrm>
      </p:grpSpPr>
      <p:sp>
        <p:nvSpPr>
          <p:cNvPr id="5" name="Title 4" descr="TV icon indicating a link to the You Tube video Top 10 &quot;Must Do's&quot; for Professionals Working with Children and Young People ">
            <a:extLst>
              <a:ext uri="{FF2B5EF4-FFF2-40B4-BE49-F238E27FC236}">
                <a16:creationId xmlns:a16="http://schemas.microsoft.com/office/drawing/2014/main" id="{5EECEECE-7C34-DA89-F1BD-CA45D69D6530}"/>
              </a:ext>
            </a:extLst>
          </p:cNvPr>
          <p:cNvSpPr>
            <a:spLocks noGrp="1"/>
          </p:cNvSpPr>
          <p:nvPr>
            <p:ph type="title"/>
          </p:nvPr>
        </p:nvSpPr>
        <p:spPr>
          <a:xfrm>
            <a:off x="206062" y="365125"/>
            <a:ext cx="8731876" cy="1325563"/>
          </a:xfrm>
        </p:spPr>
        <p:txBody>
          <a:bodyPr>
            <a:noAutofit/>
          </a:bodyPr>
          <a:lstStyle/>
          <a:p>
            <a:pPr algn="ctr"/>
            <a:r>
              <a:rPr lang="en-GB" sz="3200" b="1" dirty="0"/>
              <a:t>‘Top 10 "Must Do's" for Professionals Working with Children and Young People’ </a:t>
            </a:r>
            <a:br>
              <a:rPr lang="en-GB" sz="3200" b="1" dirty="0"/>
            </a:br>
            <a:r>
              <a:rPr lang="en-GB" sz="3200" b="1" dirty="0">
                <a:solidFill>
                  <a:schemeClr val="accent1">
                    <a:lumMod val="60000"/>
                    <a:lumOff val="40000"/>
                  </a:schemeClr>
                </a:solidFill>
              </a:rPr>
              <a:t>Top 10 "Must Do's" for Professionals Working with Children and Young People </a:t>
            </a:r>
          </a:p>
        </p:txBody>
      </p:sp>
      <p:pic>
        <p:nvPicPr>
          <p:cNvPr id="10" name="Picture 9">
            <a:hlinkClick r:id="rId3"/>
            <a:extLst>
              <a:ext uri="{FF2B5EF4-FFF2-40B4-BE49-F238E27FC236}">
                <a16:creationId xmlns:a16="http://schemas.microsoft.com/office/drawing/2014/main" id="{AEBBB610-A222-9467-866C-08407118BFA0}"/>
              </a:ext>
            </a:extLst>
          </p:cNvPr>
          <p:cNvPicPr>
            <a:picLocks noChangeAspect="1"/>
          </p:cNvPicPr>
          <p:nvPr/>
        </p:nvPicPr>
        <p:blipFill>
          <a:blip r:embed="rId4"/>
          <a:stretch>
            <a:fillRect/>
          </a:stretch>
        </p:blipFill>
        <p:spPr>
          <a:xfrm>
            <a:off x="3181350" y="1962150"/>
            <a:ext cx="2781300" cy="2933700"/>
          </a:xfrm>
          <a:prstGeom prst="rect">
            <a:avLst/>
          </a:prstGeom>
        </p:spPr>
      </p:pic>
      <p:sp>
        <p:nvSpPr>
          <p:cNvPr id="11" name="TextBox 10">
            <a:extLst>
              <a:ext uri="{FF2B5EF4-FFF2-40B4-BE49-F238E27FC236}">
                <a16:creationId xmlns:a16="http://schemas.microsoft.com/office/drawing/2014/main" id="{31C21802-3E52-923D-E30D-24F4B8C6350A}"/>
              </a:ext>
            </a:extLst>
          </p:cNvPr>
          <p:cNvSpPr txBox="1"/>
          <p:nvPr/>
        </p:nvSpPr>
        <p:spPr>
          <a:xfrm>
            <a:off x="5486400" y="4895850"/>
            <a:ext cx="2562896" cy="369332"/>
          </a:xfrm>
          <a:prstGeom prst="rect">
            <a:avLst/>
          </a:prstGeom>
          <a:noFill/>
        </p:spPr>
        <p:txBody>
          <a:bodyPr wrap="square" rtlCol="0">
            <a:spAutoFit/>
          </a:bodyPr>
          <a:lstStyle/>
          <a:p>
            <a:r>
              <a:rPr lang="en-GB" dirty="0"/>
              <a:t>(Surry Youth Voice, 2022)</a:t>
            </a:r>
          </a:p>
        </p:txBody>
      </p:sp>
    </p:spTree>
    <p:extLst>
      <p:ext uri="{BB962C8B-B14F-4D97-AF65-F5344CB8AC3E}">
        <p14:creationId xmlns:p14="http://schemas.microsoft.com/office/powerpoint/2010/main" val="3607848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C8D278-760E-9B41-725A-A12D0207E181}"/>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75C0A0F6-0FCE-ABB0-6283-117B5AD18C3B}"/>
              </a:ext>
            </a:extLst>
          </p:cNvPr>
          <p:cNvSpPr>
            <a:spLocks noGrp="1"/>
          </p:cNvSpPr>
          <p:nvPr>
            <p:ph type="title"/>
          </p:nvPr>
        </p:nvSpPr>
        <p:spPr/>
        <p:txBody>
          <a:bodyPr/>
          <a:lstStyle/>
          <a:p>
            <a:pPr algn="ctr"/>
            <a:r>
              <a:rPr lang="en-GB" b="1" dirty="0" err="1"/>
              <a:t>Cyfeirnodau</a:t>
            </a:r>
            <a:endParaRPr lang="en-GB" b="1" dirty="0"/>
          </a:p>
        </p:txBody>
      </p:sp>
      <p:sp>
        <p:nvSpPr>
          <p:cNvPr id="2" name="Content Placeholder 2">
            <a:extLst>
              <a:ext uri="{FF2B5EF4-FFF2-40B4-BE49-F238E27FC236}">
                <a16:creationId xmlns:a16="http://schemas.microsoft.com/office/drawing/2014/main" id="{D9357BB4-E1F8-FB14-A802-5A703C38DC80}"/>
              </a:ext>
            </a:extLst>
          </p:cNvPr>
          <p:cNvSpPr>
            <a:spLocks noGrp="1"/>
          </p:cNvSpPr>
          <p:nvPr>
            <p:ph sz="half" idx="2"/>
          </p:nvPr>
        </p:nvSpPr>
        <p:spPr>
          <a:xfrm>
            <a:off x="628650" y="1524069"/>
            <a:ext cx="7886700" cy="3809862"/>
          </a:xfrm>
        </p:spPr>
        <p:txBody>
          <a:bodyPr>
            <a:normAutofit fontScale="85000" lnSpcReduction="10000"/>
          </a:bodyPr>
          <a:lstStyle/>
          <a:p>
            <a:pPr marL="0" indent="0">
              <a:lnSpc>
                <a:spcPct val="100000"/>
              </a:lnSpc>
              <a:spcBef>
                <a:spcPts val="600"/>
              </a:spcBef>
              <a:spcAft>
                <a:spcPts val="600"/>
              </a:spcAft>
              <a:buNone/>
            </a:pPr>
            <a:r>
              <a:rPr lang="en-GB" sz="1800" dirty="0">
                <a:solidFill>
                  <a:srgbClr val="0070C0"/>
                </a:solidFill>
              </a:rPr>
              <a:t>Pierson, R. (2014) </a:t>
            </a:r>
            <a:r>
              <a:rPr lang="en-GB" sz="1800" i="1" dirty="0">
                <a:solidFill>
                  <a:srgbClr val="0070C0"/>
                </a:solidFill>
              </a:rPr>
              <a:t>Every kid needs a champion</a:t>
            </a:r>
            <a:r>
              <a:rPr lang="en-GB" sz="1800" dirty="0">
                <a:solidFill>
                  <a:srgbClr val="0070C0"/>
                </a:solidFill>
              </a:rPr>
              <a:t> [Fideo] TED Talks </a:t>
            </a:r>
            <a:r>
              <a:rPr lang="en-GB" sz="1800" dirty="0" err="1">
                <a:solidFill>
                  <a:srgbClr val="0070C0"/>
                </a:solidFill>
              </a:rPr>
              <a:t>Ar</a:t>
            </a:r>
            <a:r>
              <a:rPr lang="en-GB" sz="1800" dirty="0">
                <a:solidFill>
                  <a:srgbClr val="0070C0"/>
                </a:solidFill>
              </a:rPr>
              <a:t> </a:t>
            </a:r>
            <a:r>
              <a:rPr lang="en-GB" sz="1800" dirty="0" err="1">
                <a:solidFill>
                  <a:srgbClr val="0070C0"/>
                </a:solidFill>
              </a:rPr>
              <a:t>gael</a:t>
            </a:r>
            <a:r>
              <a:rPr lang="en-GB" sz="1800" dirty="0">
                <a:solidFill>
                  <a:srgbClr val="0070C0"/>
                </a:solidFill>
              </a:rPr>
              <a:t> </a:t>
            </a:r>
            <a:r>
              <a:rPr lang="en-GB" sz="1800" dirty="0" err="1">
                <a:solidFill>
                  <a:srgbClr val="0070C0"/>
                </a:solidFill>
              </a:rPr>
              <a:t>yn</a:t>
            </a:r>
            <a:r>
              <a:rPr lang="en-GB" sz="1800" dirty="0">
                <a:solidFill>
                  <a:srgbClr val="0070C0"/>
                </a:solidFill>
              </a:rPr>
              <a:t>: </a:t>
            </a:r>
            <a:r>
              <a:rPr lang="en-GB" sz="1800" dirty="0">
                <a:hlinkClick r:id="rId3"/>
              </a:rPr>
              <a:t>Every kid needs a champion | Rita Pierson | TED</a:t>
            </a:r>
            <a:r>
              <a:rPr lang="en-GB" sz="1800" dirty="0"/>
              <a:t> [</a:t>
            </a:r>
            <a:r>
              <a:rPr lang="en-GB" sz="1800" dirty="0" err="1"/>
              <a:t>Cyrchwyd</a:t>
            </a:r>
            <a:r>
              <a:rPr lang="en-GB" sz="1800" dirty="0"/>
              <a:t> </a:t>
            </a:r>
            <a:r>
              <a:rPr lang="en-GB" sz="1800" dirty="0" err="1"/>
              <a:t>Ddiwethaf</a:t>
            </a:r>
            <a:r>
              <a:rPr lang="en-GB" sz="1800" dirty="0"/>
              <a:t> 30/04/2026]</a:t>
            </a:r>
          </a:p>
          <a:p>
            <a:pPr marL="0" indent="0">
              <a:lnSpc>
                <a:spcPct val="100000"/>
              </a:lnSpc>
              <a:spcBef>
                <a:spcPts val="600"/>
              </a:spcBef>
              <a:spcAft>
                <a:spcPts val="600"/>
              </a:spcAft>
              <a:buNone/>
            </a:pPr>
            <a:r>
              <a:rPr lang="en-GB" sz="1800" dirty="0" err="1">
                <a:solidFill>
                  <a:srgbClr val="0070C0"/>
                </a:solidFill>
              </a:rPr>
              <a:t>Asiantaeth</a:t>
            </a:r>
            <a:r>
              <a:rPr lang="en-GB" sz="1800" dirty="0">
                <a:solidFill>
                  <a:srgbClr val="0070C0"/>
                </a:solidFill>
              </a:rPr>
              <a:t> </a:t>
            </a:r>
            <a:r>
              <a:rPr lang="en-GB" sz="1800" dirty="0" err="1">
                <a:solidFill>
                  <a:srgbClr val="0070C0"/>
                </a:solidFill>
              </a:rPr>
              <a:t>Sicrhau</a:t>
            </a:r>
            <a:r>
              <a:rPr lang="en-GB" sz="1800" dirty="0">
                <a:solidFill>
                  <a:srgbClr val="0070C0"/>
                </a:solidFill>
              </a:rPr>
              <a:t> </a:t>
            </a:r>
            <a:r>
              <a:rPr lang="en-GB" sz="1800" dirty="0" err="1">
                <a:solidFill>
                  <a:srgbClr val="0070C0"/>
                </a:solidFill>
              </a:rPr>
              <a:t>Ansawdd</a:t>
            </a:r>
            <a:r>
              <a:rPr lang="en-GB" sz="1800" dirty="0">
                <a:solidFill>
                  <a:srgbClr val="0070C0"/>
                </a:solidFill>
              </a:rPr>
              <a:t> </a:t>
            </a:r>
            <a:r>
              <a:rPr lang="en-GB" sz="1800" dirty="0" err="1">
                <a:solidFill>
                  <a:srgbClr val="0070C0"/>
                </a:solidFill>
              </a:rPr>
              <a:t>Addysg</a:t>
            </a:r>
            <a:r>
              <a:rPr lang="en-GB" sz="1800" dirty="0">
                <a:solidFill>
                  <a:srgbClr val="0070C0"/>
                </a:solidFill>
              </a:rPr>
              <a:t> </a:t>
            </a:r>
            <a:r>
              <a:rPr lang="en-GB" sz="1800" dirty="0" err="1">
                <a:solidFill>
                  <a:srgbClr val="0070C0"/>
                </a:solidFill>
              </a:rPr>
              <a:t>Uwch</a:t>
            </a:r>
            <a:r>
              <a:rPr lang="en-GB" sz="1800" dirty="0">
                <a:solidFill>
                  <a:srgbClr val="0070C0"/>
                </a:solidFill>
              </a:rPr>
              <a:t> (QAA) (2018) </a:t>
            </a:r>
            <a:r>
              <a:rPr lang="en-GB" sz="1800" i="1" dirty="0">
                <a:solidFill>
                  <a:srgbClr val="0070C0"/>
                </a:solidFill>
              </a:rPr>
              <a:t>UK Quality Code for Higher Education: Advice and Guidance: Course Design and Development</a:t>
            </a:r>
            <a:r>
              <a:rPr lang="en-GB" sz="1800" dirty="0">
                <a:solidFill>
                  <a:srgbClr val="0070C0"/>
                </a:solidFill>
              </a:rPr>
              <a:t> </a:t>
            </a:r>
            <a:r>
              <a:rPr lang="en-GB" sz="1800" dirty="0" err="1">
                <a:solidFill>
                  <a:srgbClr val="0070C0"/>
                </a:solidFill>
              </a:rPr>
              <a:t>Ar</a:t>
            </a:r>
            <a:r>
              <a:rPr lang="en-GB" sz="1800" dirty="0">
                <a:solidFill>
                  <a:srgbClr val="0070C0"/>
                </a:solidFill>
              </a:rPr>
              <a:t> </a:t>
            </a:r>
            <a:r>
              <a:rPr lang="en-GB" sz="1800" dirty="0" err="1">
                <a:solidFill>
                  <a:srgbClr val="0070C0"/>
                </a:solidFill>
              </a:rPr>
              <a:t>gael</a:t>
            </a:r>
            <a:r>
              <a:rPr lang="en-GB" sz="1800" dirty="0">
                <a:solidFill>
                  <a:srgbClr val="0070C0"/>
                </a:solidFill>
              </a:rPr>
              <a:t> </a:t>
            </a:r>
            <a:r>
              <a:rPr lang="en-GB" sz="1800" dirty="0" err="1">
                <a:solidFill>
                  <a:srgbClr val="0070C0"/>
                </a:solidFill>
              </a:rPr>
              <a:t>yn</a:t>
            </a:r>
            <a:r>
              <a:rPr lang="en-GB" sz="1800" dirty="0">
                <a:solidFill>
                  <a:srgbClr val="0070C0"/>
                </a:solidFill>
              </a:rPr>
              <a:t>: </a:t>
            </a:r>
            <a:r>
              <a:rPr lang="en-GB" sz="1800" dirty="0">
                <a:hlinkClick r:id="rId4"/>
              </a:rPr>
              <a:t>UK Quality Code, Advice and Guidance: Course Design and Development</a:t>
            </a:r>
            <a:r>
              <a:rPr lang="en-GB" sz="1800" dirty="0"/>
              <a:t> [</a:t>
            </a:r>
            <a:r>
              <a:rPr lang="en-GB" sz="1800" dirty="0" err="1"/>
              <a:t>Cyrchwyd</a:t>
            </a:r>
            <a:r>
              <a:rPr lang="en-GB" sz="1800" dirty="0"/>
              <a:t> </a:t>
            </a:r>
            <a:r>
              <a:rPr lang="en-GB" sz="1800" dirty="0" err="1"/>
              <a:t>Ddiwethaf</a:t>
            </a:r>
            <a:r>
              <a:rPr lang="en-GB" sz="1800" dirty="0"/>
              <a:t> 25/06/2026]</a:t>
            </a:r>
            <a:endParaRPr lang="en-GB" sz="1800" i="1" dirty="0">
              <a:solidFill>
                <a:srgbClr val="0070C0"/>
              </a:solidFill>
            </a:endParaRPr>
          </a:p>
          <a:p>
            <a:pPr marL="0" indent="0">
              <a:lnSpc>
                <a:spcPct val="100000"/>
              </a:lnSpc>
              <a:spcBef>
                <a:spcPts val="600"/>
              </a:spcBef>
              <a:spcAft>
                <a:spcPts val="600"/>
              </a:spcAft>
              <a:buNone/>
            </a:pPr>
            <a:r>
              <a:rPr lang="en-GB" sz="1800" dirty="0">
                <a:solidFill>
                  <a:srgbClr val="0070C0"/>
                </a:solidFill>
              </a:rPr>
              <a:t>Surry Youth Voice (2022) </a:t>
            </a:r>
            <a:r>
              <a:rPr lang="en-GB" sz="1800" i="1" dirty="0">
                <a:solidFill>
                  <a:srgbClr val="0070C0"/>
                </a:solidFill>
              </a:rPr>
              <a:t>Top 10 "must do's" for professionals working with children and young people</a:t>
            </a:r>
            <a:r>
              <a:rPr lang="en-GB" sz="1800" dirty="0">
                <a:solidFill>
                  <a:srgbClr val="0070C0"/>
                </a:solidFill>
              </a:rPr>
              <a:t> </a:t>
            </a:r>
            <a:r>
              <a:rPr lang="en-GB" sz="1800" dirty="0" err="1">
                <a:solidFill>
                  <a:srgbClr val="0070C0"/>
                </a:solidFill>
              </a:rPr>
              <a:t>Ar</a:t>
            </a:r>
            <a:r>
              <a:rPr lang="en-GB" sz="1800" dirty="0">
                <a:solidFill>
                  <a:srgbClr val="0070C0"/>
                </a:solidFill>
              </a:rPr>
              <a:t> </a:t>
            </a:r>
            <a:r>
              <a:rPr lang="en-GB" sz="1800" dirty="0" err="1">
                <a:solidFill>
                  <a:srgbClr val="0070C0"/>
                </a:solidFill>
              </a:rPr>
              <a:t>gael</a:t>
            </a:r>
            <a:r>
              <a:rPr lang="en-GB" sz="1800" dirty="0">
                <a:solidFill>
                  <a:srgbClr val="0070C0"/>
                </a:solidFill>
              </a:rPr>
              <a:t> </a:t>
            </a:r>
            <a:r>
              <a:rPr lang="en-GB" sz="1800" dirty="0" err="1">
                <a:solidFill>
                  <a:srgbClr val="0070C0"/>
                </a:solidFill>
              </a:rPr>
              <a:t>yn</a:t>
            </a:r>
            <a:r>
              <a:rPr lang="en-GB" sz="1800" dirty="0">
                <a:solidFill>
                  <a:srgbClr val="0070C0"/>
                </a:solidFill>
              </a:rPr>
              <a:t>: </a:t>
            </a:r>
            <a:r>
              <a:rPr lang="en-GB" sz="1800" dirty="0">
                <a:hlinkClick r:id="rId5"/>
              </a:rPr>
              <a:t>Top 10 "Must Do's" for Professionals Working with Children and Young People</a:t>
            </a:r>
            <a:r>
              <a:rPr lang="en-GB" sz="1800" dirty="0"/>
              <a:t> [</a:t>
            </a:r>
            <a:r>
              <a:rPr lang="en-GB" sz="1800" dirty="0" err="1"/>
              <a:t>Cyrchwyd</a:t>
            </a:r>
            <a:r>
              <a:rPr lang="en-GB" sz="1800" dirty="0"/>
              <a:t> </a:t>
            </a:r>
            <a:r>
              <a:rPr lang="en-GB" sz="1800" dirty="0" err="1"/>
              <a:t>Ddiwethaf</a:t>
            </a:r>
            <a:r>
              <a:rPr lang="en-GB" sz="1800" dirty="0"/>
              <a:t> 23/04/2026]</a:t>
            </a:r>
            <a:endParaRPr lang="en-GB" sz="1800" i="1" dirty="0">
              <a:solidFill>
                <a:srgbClr val="0070C0"/>
              </a:solidFill>
            </a:endParaRPr>
          </a:p>
          <a:p>
            <a:pPr marL="0" indent="0">
              <a:lnSpc>
                <a:spcPct val="100000"/>
              </a:lnSpc>
              <a:spcBef>
                <a:spcPts val="600"/>
              </a:spcBef>
              <a:spcAft>
                <a:spcPts val="600"/>
              </a:spcAft>
              <a:buNone/>
            </a:pPr>
            <a:r>
              <a:rPr lang="en-GB" sz="1800" dirty="0">
                <a:solidFill>
                  <a:srgbClr val="0070C0"/>
                </a:solidFill>
              </a:rPr>
              <a:t>PCYDDS (2026a) </a:t>
            </a:r>
            <a:r>
              <a:rPr lang="en-GB" sz="1800" i="1" dirty="0" err="1">
                <a:solidFill>
                  <a:srgbClr val="0070C0"/>
                </a:solidFill>
              </a:rPr>
              <a:t>Rhwydwaith</a:t>
            </a:r>
            <a:r>
              <a:rPr lang="en-GB" sz="1800" i="1" dirty="0">
                <a:solidFill>
                  <a:srgbClr val="0070C0"/>
                </a:solidFill>
              </a:rPr>
              <a:t> </a:t>
            </a:r>
            <a:r>
              <a:rPr lang="en-GB" sz="1800" i="1" dirty="0" err="1">
                <a:solidFill>
                  <a:srgbClr val="0070C0"/>
                </a:solidFill>
              </a:rPr>
              <a:t>Diwifr</a:t>
            </a:r>
            <a:r>
              <a:rPr lang="en-GB" sz="1800" i="1" dirty="0">
                <a:solidFill>
                  <a:srgbClr val="0070C0"/>
                </a:solidFill>
              </a:rPr>
              <a:t> </a:t>
            </a:r>
            <a:r>
              <a:rPr lang="en-GB" sz="1800" i="1" dirty="0" err="1">
                <a:solidFill>
                  <a:srgbClr val="0070C0"/>
                </a:solidFill>
              </a:rPr>
              <a:t>Eduroam</a:t>
            </a:r>
            <a:r>
              <a:rPr lang="en-GB" sz="1800" i="1" dirty="0">
                <a:solidFill>
                  <a:srgbClr val="0070C0"/>
                </a:solidFill>
              </a:rPr>
              <a:t> </a:t>
            </a:r>
            <a:r>
              <a:rPr lang="en-GB" sz="1800" dirty="0" err="1">
                <a:solidFill>
                  <a:srgbClr val="0070C0"/>
                </a:solidFill>
              </a:rPr>
              <a:t>Ar</a:t>
            </a:r>
            <a:r>
              <a:rPr lang="en-GB" sz="1800" dirty="0">
                <a:solidFill>
                  <a:srgbClr val="0070C0"/>
                </a:solidFill>
              </a:rPr>
              <a:t> </a:t>
            </a:r>
            <a:r>
              <a:rPr lang="en-GB" sz="1800" dirty="0" err="1">
                <a:solidFill>
                  <a:srgbClr val="0070C0"/>
                </a:solidFill>
              </a:rPr>
              <a:t>gael</a:t>
            </a:r>
            <a:r>
              <a:rPr lang="en-GB" sz="1800" dirty="0">
                <a:solidFill>
                  <a:srgbClr val="0070C0"/>
                </a:solidFill>
              </a:rPr>
              <a:t> </a:t>
            </a:r>
            <a:r>
              <a:rPr lang="en-GB" sz="1800" dirty="0" err="1">
                <a:solidFill>
                  <a:srgbClr val="0070C0"/>
                </a:solidFill>
              </a:rPr>
              <a:t>yn</a:t>
            </a:r>
            <a:r>
              <a:rPr lang="en-GB" sz="1800" dirty="0">
                <a:solidFill>
                  <a:srgbClr val="0070C0"/>
                </a:solidFill>
              </a:rPr>
              <a:t>: </a:t>
            </a:r>
            <a:r>
              <a:rPr lang="en-GB" sz="1800" dirty="0" err="1">
                <a:hlinkClick r:id="rId6"/>
              </a:rPr>
              <a:t>Rhwydwaith</a:t>
            </a:r>
            <a:r>
              <a:rPr lang="en-GB" sz="1800" dirty="0">
                <a:hlinkClick r:id="rId6"/>
              </a:rPr>
              <a:t> </a:t>
            </a:r>
            <a:r>
              <a:rPr lang="en-GB" sz="1800" dirty="0" err="1">
                <a:hlinkClick r:id="rId6"/>
              </a:rPr>
              <a:t>Diwifr</a:t>
            </a:r>
            <a:r>
              <a:rPr lang="en-GB" sz="1800" dirty="0">
                <a:hlinkClick r:id="rId6"/>
              </a:rPr>
              <a:t> </a:t>
            </a:r>
            <a:r>
              <a:rPr lang="en-GB" sz="1800" dirty="0" err="1">
                <a:hlinkClick r:id="rId6"/>
              </a:rPr>
              <a:t>Eduroam</a:t>
            </a:r>
            <a:r>
              <a:rPr lang="en-GB" sz="1800" dirty="0">
                <a:hlinkClick r:id="rId6"/>
              </a:rPr>
              <a:t> | </a:t>
            </a:r>
            <a:r>
              <a:rPr lang="en-GB" sz="1800" dirty="0" err="1">
                <a:hlinkClick r:id="rId6"/>
              </a:rPr>
              <a:t>Gwasanaethau</a:t>
            </a:r>
            <a:r>
              <a:rPr lang="en-GB" sz="1800" dirty="0">
                <a:hlinkClick r:id="rId6"/>
              </a:rPr>
              <a:t> </a:t>
            </a:r>
            <a:r>
              <a:rPr lang="en-GB" sz="1800" dirty="0" err="1">
                <a:hlinkClick r:id="rId6"/>
              </a:rPr>
              <a:t>Digidol</a:t>
            </a:r>
            <a:r>
              <a:rPr lang="en-GB" sz="1800" dirty="0">
                <a:hlinkClick r:id="rId6"/>
              </a:rPr>
              <a:t> | </a:t>
            </a:r>
            <a:r>
              <a:rPr lang="en-GB" sz="1800" dirty="0" err="1">
                <a:hlinkClick r:id="rId6"/>
              </a:rPr>
              <a:t>Prifysgol</a:t>
            </a:r>
            <a:r>
              <a:rPr lang="en-GB" sz="1800" dirty="0">
                <a:hlinkClick r:id="rId6"/>
              </a:rPr>
              <a:t> Cymru Y </a:t>
            </a:r>
            <a:r>
              <a:rPr lang="en-GB" sz="1800" dirty="0" err="1">
                <a:hlinkClick r:id="rId6"/>
              </a:rPr>
              <a:t>Drindod</a:t>
            </a:r>
            <a:r>
              <a:rPr lang="en-GB" sz="1800" dirty="0">
                <a:hlinkClick r:id="rId6"/>
              </a:rPr>
              <a:t> Dewi Sant</a:t>
            </a:r>
            <a:r>
              <a:rPr lang="en-GB" sz="1800" dirty="0"/>
              <a:t> [</a:t>
            </a:r>
            <a:r>
              <a:rPr lang="en-GB" sz="1800" dirty="0" err="1"/>
              <a:t>Cyrchwyd</a:t>
            </a:r>
            <a:r>
              <a:rPr lang="en-GB" sz="1800" dirty="0"/>
              <a:t> </a:t>
            </a:r>
            <a:r>
              <a:rPr lang="en-GB" sz="1800" dirty="0" err="1"/>
              <a:t>Ddiwethaf</a:t>
            </a:r>
            <a:r>
              <a:rPr lang="en-GB" sz="1800" dirty="0"/>
              <a:t> 30/04/2026]</a:t>
            </a:r>
            <a:endParaRPr lang="en-GB" sz="1800" dirty="0">
              <a:solidFill>
                <a:srgbClr val="0070C0"/>
              </a:solidFill>
            </a:endParaRPr>
          </a:p>
          <a:p>
            <a:pPr marL="0" indent="0">
              <a:lnSpc>
                <a:spcPct val="100000"/>
              </a:lnSpc>
              <a:spcBef>
                <a:spcPts val="600"/>
              </a:spcBef>
              <a:spcAft>
                <a:spcPts val="600"/>
              </a:spcAft>
              <a:buNone/>
            </a:pPr>
            <a:r>
              <a:rPr lang="en-GB" sz="1800" dirty="0">
                <a:solidFill>
                  <a:srgbClr val="0070C0"/>
                </a:solidFill>
              </a:rPr>
              <a:t>PCYDDS (2026b) </a:t>
            </a:r>
            <a:r>
              <a:rPr lang="en-GB" sz="1800" i="1" dirty="0" err="1">
                <a:solidFill>
                  <a:srgbClr val="0070C0"/>
                </a:solidFill>
              </a:rPr>
              <a:t>Sgiliau</a:t>
            </a:r>
            <a:r>
              <a:rPr lang="en-GB" sz="1800" i="1" dirty="0">
                <a:solidFill>
                  <a:srgbClr val="0070C0"/>
                </a:solidFill>
              </a:rPr>
              <a:t> </a:t>
            </a:r>
            <a:r>
              <a:rPr lang="en-GB" sz="1800" i="1" dirty="0" err="1">
                <a:solidFill>
                  <a:srgbClr val="0070C0"/>
                </a:solidFill>
              </a:rPr>
              <a:t>Academaidd</a:t>
            </a:r>
            <a:r>
              <a:rPr lang="en-GB" sz="1800" i="1" dirty="0">
                <a:solidFill>
                  <a:srgbClr val="0070C0"/>
                </a:solidFill>
              </a:rPr>
              <a:t> a </a:t>
            </a:r>
            <a:r>
              <a:rPr lang="en-GB" sz="1800" i="1" dirty="0" err="1">
                <a:solidFill>
                  <a:srgbClr val="0070C0"/>
                </a:solidFill>
              </a:rPr>
              <a:t>Gwybodaeth</a:t>
            </a:r>
            <a:r>
              <a:rPr lang="en-GB" sz="1800" i="1" dirty="0">
                <a:solidFill>
                  <a:srgbClr val="0070C0"/>
                </a:solidFill>
              </a:rPr>
              <a:t>: </a:t>
            </a:r>
            <a:r>
              <a:rPr lang="en-GB" sz="1800" i="1" dirty="0" err="1">
                <a:solidFill>
                  <a:srgbClr val="0070C0"/>
                </a:solidFill>
              </a:rPr>
              <a:t>Gwella</a:t>
            </a:r>
            <a:r>
              <a:rPr lang="en-GB" sz="1800" i="1" dirty="0">
                <a:solidFill>
                  <a:srgbClr val="0070C0"/>
                </a:solidFill>
              </a:rPr>
              <a:t> Eich </a:t>
            </a:r>
            <a:r>
              <a:rPr lang="en-GB" sz="1800" i="1" dirty="0" err="1">
                <a:solidFill>
                  <a:srgbClr val="0070C0"/>
                </a:solidFill>
              </a:rPr>
              <a:t>Sgiliau</a:t>
            </a:r>
            <a:r>
              <a:rPr lang="en-GB" sz="1800" i="1" dirty="0">
                <a:solidFill>
                  <a:srgbClr val="0070C0"/>
                </a:solidFill>
              </a:rPr>
              <a:t> </a:t>
            </a:r>
            <a:r>
              <a:rPr lang="en-GB" sz="1800" dirty="0" err="1">
                <a:solidFill>
                  <a:srgbClr val="0070C0"/>
                </a:solidFill>
              </a:rPr>
              <a:t>Ar</a:t>
            </a:r>
            <a:r>
              <a:rPr lang="en-GB" sz="1800" dirty="0">
                <a:solidFill>
                  <a:srgbClr val="0070C0"/>
                </a:solidFill>
              </a:rPr>
              <a:t> </a:t>
            </a:r>
            <a:r>
              <a:rPr lang="en-GB" sz="1800" dirty="0" err="1">
                <a:solidFill>
                  <a:srgbClr val="0070C0"/>
                </a:solidFill>
              </a:rPr>
              <a:t>gael</a:t>
            </a:r>
            <a:r>
              <a:rPr lang="en-GB" sz="1800" dirty="0">
                <a:solidFill>
                  <a:srgbClr val="0070C0"/>
                </a:solidFill>
              </a:rPr>
              <a:t> </a:t>
            </a:r>
            <a:r>
              <a:rPr lang="en-GB" sz="1800" dirty="0" err="1">
                <a:solidFill>
                  <a:srgbClr val="0070C0"/>
                </a:solidFill>
              </a:rPr>
              <a:t>yn</a:t>
            </a:r>
            <a:r>
              <a:rPr lang="en-GB" sz="1800" dirty="0">
                <a:solidFill>
                  <a:srgbClr val="0070C0"/>
                </a:solidFill>
              </a:rPr>
              <a:t>: </a:t>
            </a:r>
            <a:r>
              <a:rPr lang="en-GB" sz="1800" dirty="0" err="1">
                <a:hlinkClick r:id="rId7"/>
              </a:rPr>
              <a:t>Sgiliau</a:t>
            </a:r>
            <a:r>
              <a:rPr lang="en-GB" sz="1800" dirty="0">
                <a:hlinkClick r:id="rId7"/>
              </a:rPr>
              <a:t> </a:t>
            </a:r>
            <a:r>
              <a:rPr lang="en-GB" sz="1800" dirty="0" err="1">
                <a:hlinkClick r:id="rId7"/>
              </a:rPr>
              <a:t>Academaidd</a:t>
            </a:r>
            <a:r>
              <a:rPr lang="en-GB" sz="1800" dirty="0">
                <a:hlinkClick r:id="rId7"/>
              </a:rPr>
              <a:t> a </a:t>
            </a:r>
            <a:r>
              <a:rPr lang="en-GB" sz="1800" dirty="0" err="1">
                <a:hlinkClick r:id="rId7"/>
              </a:rPr>
              <a:t>Gwybodaeth</a:t>
            </a:r>
            <a:r>
              <a:rPr lang="en-GB" sz="1800" dirty="0">
                <a:hlinkClick r:id="rId7"/>
              </a:rPr>
              <a:t>| </a:t>
            </a:r>
            <a:r>
              <a:rPr lang="en-GB" sz="1800" dirty="0" err="1">
                <a:hlinkClick r:id="rId7"/>
              </a:rPr>
              <a:t>Gwasanaethau</a:t>
            </a:r>
            <a:r>
              <a:rPr lang="en-GB" sz="1800" dirty="0">
                <a:hlinkClick r:id="rId7"/>
              </a:rPr>
              <a:t> </a:t>
            </a:r>
            <a:r>
              <a:rPr lang="en-GB" sz="1800" dirty="0" err="1">
                <a:hlinkClick r:id="rId7"/>
              </a:rPr>
              <a:t>Digidol</a:t>
            </a:r>
            <a:r>
              <a:rPr lang="en-GB" sz="1800" dirty="0">
                <a:hlinkClick r:id="rId7"/>
              </a:rPr>
              <a:t> | </a:t>
            </a:r>
            <a:r>
              <a:rPr lang="en-GB" sz="1800" dirty="0" err="1">
                <a:hlinkClick r:id="rId7"/>
              </a:rPr>
              <a:t>Prifysgol</a:t>
            </a:r>
            <a:r>
              <a:rPr lang="en-GB" sz="1800" dirty="0">
                <a:hlinkClick r:id="rId7"/>
              </a:rPr>
              <a:t> Cymru Y </a:t>
            </a:r>
            <a:r>
              <a:rPr lang="en-GB" sz="1800" dirty="0" err="1">
                <a:hlinkClick r:id="rId7"/>
              </a:rPr>
              <a:t>Drindod</a:t>
            </a:r>
            <a:r>
              <a:rPr lang="en-GB" sz="1800" dirty="0">
                <a:hlinkClick r:id="rId7"/>
              </a:rPr>
              <a:t> Dewi Sant</a:t>
            </a:r>
            <a:r>
              <a:rPr lang="en-GB" sz="1800" dirty="0"/>
              <a:t> [</a:t>
            </a:r>
            <a:r>
              <a:rPr lang="en-GB" sz="1800" dirty="0" err="1"/>
              <a:t>Cyrchwyd</a:t>
            </a:r>
            <a:r>
              <a:rPr lang="en-GB" sz="1800" dirty="0"/>
              <a:t> </a:t>
            </a:r>
            <a:r>
              <a:rPr lang="en-GB" sz="1800" dirty="0" err="1"/>
              <a:t>Ddiwethaf</a:t>
            </a:r>
            <a:r>
              <a:rPr lang="en-GB" sz="1800" dirty="0"/>
              <a:t> 30/04/2026]</a:t>
            </a:r>
            <a:endParaRPr lang="en-GB" sz="1800" dirty="0">
              <a:solidFill>
                <a:srgbClr val="0070C0"/>
              </a:solidFill>
            </a:endParaRPr>
          </a:p>
        </p:txBody>
      </p:sp>
    </p:spTree>
    <p:extLst>
      <p:ext uri="{BB962C8B-B14F-4D97-AF65-F5344CB8AC3E}">
        <p14:creationId xmlns:p14="http://schemas.microsoft.com/office/powerpoint/2010/main" val="10699159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70E5E4-7CE6-8325-97F8-FFB06FD7EB5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E51A416-A065-CE28-680E-8EBEB0258936}"/>
              </a:ext>
            </a:extLst>
          </p:cNvPr>
          <p:cNvSpPr>
            <a:spLocks noGrp="1"/>
          </p:cNvSpPr>
          <p:nvPr>
            <p:ph sz="half" idx="2"/>
          </p:nvPr>
        </p:nvSpPr>
        <p:spPr>
          <a:xfrm>
            <a:off x="628650" y="1524069"/>
            <a:ext cx="7886700" cy="3809862"/>
          </a:xfrm>
        </p:spPr>
        <p:txBody>
          <a:bodyPr>
            <a:normAutofit fontScale="92500" lnSpcReduction="20000"/>
          </a:bodyPr>
          <a:lstStyle/>
          <a:p>
            <a:pPr marL="0" indent="0">
              <a:lnSpc>
                <a:spcPct val="100000"/>
              </a:lnSpc>
              <a:spcBef>
                <a:spcPts val="600"/>
              </a:spcBef>
              <a:spcAft>
                <a:spcPts val="600"/>
              </a:spcAft>
              <a:buNone/>
            </a:pPr>
            <a:r>
              <a:rPr lang="en-GB" sz="1800" dirty="0">
                <a:solidFill>
                  <a:srgbClr val="0070C0"/>
                </a:solidFill>
              </a:rPr>
              <a:t>Pierson, R. (2014) </a:t>
            </a:r>
            <a:r>
              <a:rPr lang="en-GB" sz="1800" i="1" dirty="0">
                <a:solidFill>
                  <a:srgbClr val="0070C0"/>
                </a:solidFill>
              </a:rPr>
              <a:t>Every kid needs a champion</a:t>
            </a:r>
            <a:r>
              <a:rPr lang="en-GB" sz="1800" dirty="0">
                <a:solidFill>
                  <a:srgbClr val="0070C0"/>
                </a:solidFill>
              </a:rPr>
              <a:t> [Video] TED Talks Available at: </a:t>
            </a:r>
            <a:r>
              <a:rPr lang="en-GB" sz="1800" dirty="0">
                <a:hlinkClick r:id="rId3"/>
              </a:rPr>
              <a:t>Every kid needs a champion | Rita Pierson | TED</a:t>
            </a:r>
            <a:r>
              <a:rPr lang="en-GB" sz="1800" dirty="0"/>
              <a:t> [Last Accessed 30/04/2026]</a:t>
            </a:r>
          </a:p>
          <a:p>
            <a:pPr marL="0" indent="0">
              <a:lnSpc>
                <a:spcPct val="100000"/>
              </a:lnSpc>
              <a:spcBef>
                <a:spcPts val="600"/>
              </a:spcBef>
              <a:spcAft>
                <a:spcPts val="600"/>
              </a:spcAft>
              <a:buNone/>
            </a:pPr>
            <a:r>
              <a:rPr lang="en-GB" sz="1800" dirty="0">
                <a:solidFill>
                  <a:srgbClr val="0070C0"/>
                </a:solidFill>
              </a:rPr>
              <a:t>Quality Assurance Agency for Higher Education (2018) </a:t>
            </a:r>
            <a:r>
              <a:rPr lang="en-GB" sz="1800" i="1" dirty="0">
                <a:solidFill>
                  <a:srgbClr val="0070C0"/>
                </a:solidFill>
              </a:rPr>
              <a:t>UK Quality Code for Higher Education: Advice and Guidance: Course Design and Development</a:t>
            </a:r>
            <a:r>
              <a:rPr lang="en-GB" sz="1800" dirty="0">
                <a:solidFill>
                  <a:srgbClr val="0070C0"/>
                </a:solidFill>
              </a:rPr>
              <a:t> Available at: </a:t>
            </a:r>
            <a:r>
              <a:rPr lang="en-GB" sz="1800" dirty="0">
                <a:hlinkClick r:id="rId4"/>
              </a:rPr>
              <a:t>UK Quality Code, Advice and Guidance: Course Design and Development</a:t>
            </a:r>
            <a:r>
              <a:rPr lang="en-GB" sz="1800" dirty="0"/>
              <a:t> [Last Accessed 25/06/2026]</a:t>
            </a:r>
            <a:endParaRPr lang="en-GB" sz="1800" i="1" dirty="0">
              <a:solidFill>
                <a:srgbClr val="0070C0"/>
              </a:solidFill>
            </a:endParaRPr>
          </a:p>
          <a:p>
            <a:pPr marL="0" indent="0">
              <a:lnSpc>
                <a:spcPct val="100000"/>
              </a:lnSpc>
              <a:spcBef>
                <a:spcPts val="600"/>
              </a:spcBef>
              <a:spcAft>
                <a:spcPts val="600"/>
              </a:spcAft>
              <a:buNone/>
            </a:pPr>
            <a:r>
              <a:rPr lang="en-GB" sz="1800" dirty="0">
                <a:solidFill>
                  <a:srgbClr val="0070C0"/>
                </a:solidFill>
              </a:rPr>
              <a:t>Surry Youth Voice (2022) </a:t>
            </a:r>
            <a:r>
              <a:rPr lang="en-GB" sz="1800" i="1" dirty="0">
                <a:solidFill>
                  <a:srgbClr val="0070C0"/>
                </a:solidFill>
              </a:rPr>
              <a:t>Top 10 "must do's" for professionals working with children and young people</a:t>
            </a:r>
            <a:r>
              <a:rPr lang="en-GB" sz="1800" dirty="0">
                <a:solidFill>
                  <a:srgbClr val="0070C0"/>
                </a:solidFill>
              </a:rPr>
              <a:t> available at: </a:t>
            </a:r>
            <a:r>
              <a:rPr lang="en-GB" sz="1800" dirty="0">
                <a:hlinkClick r:id="rId5"/>
              </a:rPr>
              <a:t>Top 10 "Must Do's" for Professionals Working with Children and Young People</a:t>
            </a:r>
            <a:r>
              <a:rPr lang="en-GB" sz="1800" dirty="0"/>
              <a:t> [Last Accessed 230/04/2026]</a:t>
            </a:r>
            <a:endParaRPr lang="en-GB" sz="1800" i="1" dirty="0">
              <a:solidFill>
                <a:srgbClr val="0070C0"/>
              </a:solidFill>
            </a:endParaRPr>
          </a:p>
          <a:p>
            <a:pPr marL="0" indent="0">
              <a:lnSpc>
                <a:spcPct val="100000"/>
              </a:lnSpc>
              <a:spcBef>
                <a:spcPts val="600"/>
              </a:spcBef>
              <a:spcAft>
                <a:spcPts val="600"/>
              </a:spcAft>
              <a:buNone/>
            </a:pPr>
            <a:r>
              <a:rPr lang="en-GB" sz="1800" dirty="0">
                <a:solidFill>
                  <a:srgbClr val="0070C0"/>
                </a:solidFill>
              </a:rPr>
              <a:t>UWTSD (2026a) </a:t>
            </a:r>
            <a:r>
              <a:rPr lang="en-GB" sz="1800" i="1" dirty="0">
                <a:solidFill>
                  <a:srgbClr val="0070C0"/>
                </a:solidFill>
              </a:rPr>
              <a:t>Connecting to </a:t>
            </a:r>
            <a:r>
              <a:rPr lang="en-GB" sz="1800" i="1" dirty="0" err="1">
                <a:solidFill>
                  <a:srgbClr val="0070C0"/>
                </a:solidFill>
              </a:rPr>
              <a:t>WiFi</a:t>
            </a:r>
            <a:r>
              <a:rPr lang="en-GB" sz="1800" dirty="0">
                <a:solidFill>
                  <a:srgbClr val="0070C0"/>
                </a:solidFill>
              </a:rPr>
              <a:t> Available at: </a:t>
            </a:r>
            <a:r>
              <a:rPr lang="en-GB" sz="1800" dirty="0">
                <a:hlinkClick r:id="rId6"/>
              </a:rPr>
              <a:t>Connecting to Wi-fi | Digital Services | University of Wales Trinity Saint David</a:t>
            </a:r>
            <a:r>
              <a:rPr lang="en-GB" sz="1800" dirty="0"/>
              <a:t> [Last Accessed 30/04/2026]</a:t>
            </a:r>
            <a:endParaRPr lang="en-GB" sz="1800" dirty="0">
              <a:solidFill>
                <a:srgbClr val="0070C0"/>
              </a:solidFill>
            </a:endParaRPr>
          </a:p>
          <a:p>
            <a:pPr marL="0" indent="0">
              <a:lnSpc>
                <a:spcPct val="100000"/>
              </a:lnSpc>
              <a:spcBef>
                <a:spcPts val="600"/>
              </a:spcBef>
              <a:spcAft>
                <a:spcPts val="600"/>
              </a:spcAft>
              <a:buNone/>
            </a:pPr>
            <a:r>
              <a:rPr lang="en-GB" sz="1800" dirty="0">
                <a:solidFill>
                  <a:srgbClr val="0070C0"/>
                </a:solidFill>
              </a:rPr>
              <a:t>UWTSD (2026b) </a:t>
            </a:r>
            <a:r>
              <a:rPr lang="en-GB" sz="1800" i="1" dirty="0">
                <a:solidFill>
                  <a:srgbClr val="0070C0"/>
                </a:solidFill>
              </a:rPr>
              <a:t>Academic and Infoskills: Enhance Your Skills </a:t>
            </a:r>
            <a:r>
              <a:rPr lang="en-GB" sz="1800" dirty="0">
                <a:solidFill>
                  <a:srgbClr val="0070C0"/>
                </a:solidFill>
              </a:rPr>
              <a:t>Available at: </a:t>
            </a:r>
            <a:r>
              <a:rPr lang="en-GB" sz="1800" dirty="0">
                <a:hlinkClick r:id="rId7"/>
              </a:rPr>
              <a:t>Academic and InfoSkills | Digital Services | University of Wales Trinity Saint David</a:t>
            </a:r>
            <a:r>
              <a:rPr lang="en-GB" sz="1800" dirty="0"/>
              <a:t> [Last Accessed 30/04/2026]</a:t>
            </a:r>
            <a:endParaRPr lang="en-GB" sz="1800" dirty="0">
              <a:solidFill>
                <a:srgbClr val="0070C0"/>
              </a:solidFill>
            </a:endParaRPr>
          </a:p>
        </p:txBody>
      </p:sp>
      <p:sp>
        <p:nvSpPr>
          <p:cNvPr id="5" name="Title 4">
            <a:extLst>
              <a:ext uri="{FF2B5EF4-FFF2-40B4-BE49-F238E27FC236}">
                <a16:creationId xmlns:a16="http://schemas.microsoft.com/office/drawing/2014/main" id="{2E1175F6-8E9A-B162-AE20-62E36B8745D8}"/>
              </a:ext>
            </a:extLst>
          </p:cNvPr>
          <p:cNvSpPr>
            <a:spLocks noGrp="1"/>
          </p:cNvSpPr>
          <p:nvPr>
            <p:ph type="title"/>
          </p:nvPr>
        </p:nvSpPr>
        <p:spPr/>
        <p:txBody>
          <a:bodyPr/>
          <a:lstStyle/>
          <a:p>
            <a:pPr algn="ctr"/>
            <a:r>
              <a:rPr lang="en-GB" b="1" dirty="0">
                <a:solidFill>
                  <a:srgbClr val="0070C0"/>
                </a:solidFill>
              </a:rPr>
              <a:t>References</a:t>
            </a:r>
            <a:endParaRPr lang="en-GB" b="1" dirty="0"/>
          </a:p>
        </p:txBody>
      </p:sp>
    </p:spTree>
    <p:extLst>
      <p:ext uri="{BB962C8B-B14F-4D97-AF65-F5344CB8AC3E}">
        <p14:creationId xmlns:p14="http://schemas.microsoft.com/office/powerpoint/2010/main" val="2812180399"/>
      </p:ext>
    </p:extLst>
  </p:cSld>
  <p:clrMapOvr>
    <a:masterClrMapping/>
  </p:clrMapOvr>
</p:sld>
</file>

<file path=ppt/theme/theme1.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2">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801409-93EC-43B8-949F-2354699D6159}">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cd6363ea4f4541baaf4aadf57a86f719">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24f73608559c122f1aad4c20a927a94a"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20A647C-70E8-4659-9076-F0AF24D2395F}">
  <ds:schemaRefs>
    <ds:schemaRef ds:uri="http://schemas.microsoft.com/sharepoint/v3/contenttype/forms"/>
  </ds:schemaRefs>
</ds:datastoreItem>
</file>

<file path=customXml/itemProps2.xml><?xml version="1.0" encoding="utf-8"?>
<ds:datastoreItem xmlns:ds="http://schemas.openxmlformats.org/officeDocument/2006/customXml" ds:itemID="{7CC11202-4772-4863-908B-7D5F533EFAA1}">
  <ds:schemaRefs>
    <ds:schemaRef ds:uri="http://purl.org/dc/dcmitype/"/>
    <ds:schemaRef ds:uri="http://purl.org/dc/elements/1.1/"/>
    <ds:schemaRef ds:uri="http://schemas.microsoft.com/office/2006/metadata/properties"/>
    <ds:schemaRef ds:uri="16bfc89a-06a0-41d6-ae50-6ff65b36cb8b"/>
    <ds:schemaRef ds:uri="http://schemas.microsoft.com/office/infopath/2007/PartnerControls"/>
    <ds:schemaRef ds:uri="http://schemas.microsoft.com/office/2006/documentManagement/types"/>
    <ds:schemaRef ds:uri="http://schemas.openxmlformats.org/package/2006/metadata/core-properties"/>
    <ds:schemaRef ds:uri="e4a72011-89be-41d7-bd49-565121a9e247"/>
    <ds:schemaRef ds:uri="http://www.w3.org/XML/1998/namespace"/>
    <ds:schemaRef ds:uri="http://purl.org/dc/terms/"/>
  </ds:schemaRefs>
</ds:datastoreItem>
</file>

<file path=customXml/itemProps3.xml><?xml version="1.0" encoding="utf-8"?>
<ds:datastoreItem xmlns:ds="http://schemas.openxmlformats.org/officeDocument/2006/customXml" ds:itemID="{80D339CC-99A4-447B-AA14-72B5CE1FDBE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1_CYFLWYNIAD_INTRODUCTION_STAFF</Template>
  <TotalTime>0</TotalTime>
  <Words>3851</Words>
  <Application>Microsoft Office PowerPoint</Application>
  <PresentationFormat>On-screen Show (4:3)</PresentationFormat>
  <Paragraphs>284</Paragraphs>
  <Slides>29</Slides>
  <Notes>29</Notes>
  <HiddenSlides>0</HiddenSlides>
  <MMClips>0</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29</vt:i4>
      </vt:variant>
    </vt:vector>
  </HeadingPairs>
  <TitlesOfParts>
    <vt:vector size="37" baseType="lpstr">
      <vt:lpstr>Arial</vt:lpstr>
      <vt:lpstr>Calibri</vt:lpstr>
      <vt:lpstr>Calibri Light</vt:lpstr>
      <vt:lpstr>Times New Roman</vt:lpstr>
      <vt:lpstr>Sub Title 1</vt:lpstr>
      <vt:lpstr>Accessible 2</vt:lpstr>
      <vt:lpstr>1_Sub Title 1</vt:lpstr>
      <vt:lpstr>1_Accessible 2</vt:lpstr>
      <vt:lpstr>ECCE4001 Pwy ydw i?: Archwilio Hunaniaeth Broffesiynol  ECCE4001 Who Am I?: Exploring Professional Identity  Thema 1: Cyflwyniad i’r Modwl Theme 1: Module Introduction  </vt:lpstr>
      <vt:lpstr>PowerPoint Presentation</vt:lpstr>
      <vt:lpstr>Cydnabod Defnyddio AI Use of AI Acknowledgement</vt:lpstr>
      <vt:lpstr>Cynnwys y Thema Theme Content</vt:lpstr>
      <vt:lpstr>Cydnabyddiaeth Acknowledgements</vt:lpstr>
      <vt:lpstr>Gwybodaeth am y Modwl Module Information</vt:lpstr>
      <vt:lpstr>Themâu’r Modwl Module Themes</vt:lpstr>
      <vt:lpstr>Themâu’r Modwl Module Themes</vt:lpstr>
      <vt:lpstr>Themâu’r Modwl Module Themes</vt:lpstr>
      <vt:lpstr>Themâu’r Modwl Module Themes</vt:lpstr>
      <vt:lpstr>Themâu’r Modwl Module Themes</vt:lpstr>
      <vt:lpstr>Asesu Assessment</vt:lpstr>
      <vt:lpstr>Asesu – Beth yw portffolio? Assessment – What is a portfolio?</vt:lpstr>
      <vt:lpstr>Asesu – Beth yw portffolio? Assessment – What is a portfolio?</vt:lpstr>
      <vt:lpstr>Asesu – Beth yw portffolio? Assessment – What is a portfolio?</vt:lpstr>
      <vt:lpstr>Asesu – Beth yw portffolio? Assessment – What is a portfolio?</vt:lpstr>
      <vt:lpstr>Cyflwyno  Asesiadau Assessment Submission</vt:lpstr>
      <vt:lpstr>Gwerthoedd a Hunaniaeth Broffesiynol Values and Professional Identity</vt:lpstr>
      <vt:lpstr>Eich Datblygiad Proffesiynol Your Professional Development</vt:lpstr>
      <vt:lpstr>Beth yw ystyr Gwerthoedd? What do we mean by Values?</vt:lpstr>
      <vt:lpstr>Diffinio Gwerthoedd Defining Values</vt:lpstr>
      <vt:lpstr>Dod o hyd i wybodaeth Finding Information</vt:lpstr>
      <vt:lpstr>Astudio dan Arweiniad – Ffynonellau Gwybodaeth Guided Study – Sources of Information</vt:lpstr>
      <vt:lpstr>Ein Gwerthoedd Ein Hunain Our Own Values</vt:lpstr>
      <vt:lpstr>Gwerthoedd Proffesiynol Professional Values</vt:lpstr>
      <vt:lpstr>‘Every kid needs a champion’ Every kid needs a champion </vt:lpstr>
      <vt:lpstr>‘Top 10 "Must Do's" for Professionals Working with Children and Young People’  Top 10 "Must Do's" for Professionals Working with Children and Young People </vt:lpstr>
      <vt:lpstr>Cyfeirnodau</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Ken Dicks</cp:lastModifiedBy>
  <cp:revision>177</cp:revision>
  <dcterms:created xsi:type="dcterms:W3CDTF">2017-02-08T11:33:06Z</dcterms:created>
  <dcterms:modified xsi:type="dcterms:W3CDTF">2026-09-03T15:07:36Z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y fmtid="{D5CDD505-2E9C-101B-9397-08002B2CF9AE}" pid="3" name="MediaServiceImageTags">
    <vt:lpwstr/>
  </property>
</Properties>
</file>