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99D25A-5B00-47D9-9B8F-E9F8A95C6B99}" v="10" dt="2026-09-13T16:07:13.233"/>
    <p1510:client id="{C5C7E573-C50F-45C5-8E72-2486FB814DC8}" v="23" dt="2026-09-13T16:20:51.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196" autoAdjust="0"/>
  </p:normalViewPr>
  <p:slideViewPr>
    <p:cSldViewPr snapToGrid="0">
      <p:cViewPr>
        <p:scale>
          <a:sx n="17" d="100"/>
          <a:sy n="17" d="100"/>
        </p:scale>
        <p:origin x="2702"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 Ellis-Jones (2204298)" userId="1c4776a2-8394-4e28-a391-eddb3ff6d732" providerId="ADAL" clId="{D349EC77-4FB2-4B94-B5D2-0D8D28DD20F5}"/>
    <pc:docChg chg="undo custSel modSld">
      <pc:chgData name="Ben Ellis-Jones (2204298)" userId="1c4776a2-8394-4e28-a391-eddb3ff6d732" providerId="ADAL" clId="{D349EC77-4FB2-4B94-B5D2-0D8D28DD20F5}" dt="2026-09-13T16:21:09.995" v="111" actId="478"/>
      <pc:docMkLst>
        <pc:docMk/>
      </pc:docMkLst>
      <pc:sldChg chg="addSp delSp modSp mod">
        <pc:chgData name="Ben Ellis-Jones (2204298)" userId="1c4776a2-8394-4e28-a391-eddb3ff6d732" providerId="ADAL" clId="{D349EC77-4FB2-4B94-B5D2-0D8D28DD20F5}" dt="2026-09-13T16:21:09.995" v="111" actId="478"/>
        <pc:sldMkLst>
          <pc:docMk/>
          <pc:sldMk cId="1032727246" sldId="256"/>
        </pc:sldMkLst>
        <pc:spChg chg="mod">
          <ac:chgData name="Ben Ellis-Jones (2204298)" userId="1c4776a2-8394-4e28-a391-eddb3ff6d732" providerId="ADAL" clId="{D349EC77-4FB2-4B94-B5D2-0D8D28DD20F5}" dt="2026-09-13T16:20:59.632" v="108" actId="1076"/>
          <ac:spMkLst>
            <pc:docMk/>
            <pc:sldMk cId="1032727246" sldId="256"/>
            <ac:spMk id="5" creationId="{A6E34915-2947-CEB3-6516-BA91D4E6A3F5}"/>
          </ac:spMkLst>
        </pc:spChg>
        <pc:spChg chg="mod">
          <ac:chgData name="Ben Ellis-Jones (2204298)" userId="1c4776a2-8394-4e28-a391-eddb3ff6d732" providerId="ADAL" clId="{D349EC77-4FB2-4B94-B5D2-0D8D28DD20F5}" dt="2026-09-13T16:07:12.337" v="8"/>
          <ac:spMkLst>
            <pc:docMk/>
            <pc:sldMk cId="1032727246" sldId="256"/>
            <ac:spMk id="7" creationId="{00000000-0000-0000-0000-000000000000}"/>
          </ac:spMkLst>
        </pc:spChg>
        <pc:spChg chg="mod">
          <ac:chgData name="Ben Ellis-Jones (2204298)" userId="1c4776a2-8394-4e28-a391-eddb3ff6d732" providerId="ADAL" clId="{D349EC77-4FB2-4B94-B5D2-0D8D28DD20F5}" dt="2026-09-13T16:20:39.282" v="91" actId="1036"/>
          <ac:spMkLst>
            <pc:docMk/>
            <pc:sldMk cId="1032727246" sldId="256"/>
            <ac:spMk id="12" creationId="{00000000-0000-0000-0000-000000000000}"/>
          </ac:spMkLst>
        </pc:spChg>
        <pc:spChg chg="add del mod">
          <ac:chgData name="Ben Ellis-Jones (2204298)" userId="1c4776a2-8394-4e28-a391-eddb3ff6d732" providerId="ADAL" clId="{D349EC77-4FB2-4B94-B5D2-0D8D28DD20F5}" dt="2026-09-13T16:20:54.605" v="107"/>
          <ac:spMkLst>
            <pc:docMk/>
            <pc:sldMk cId="1032727246" sldId="256"/>
            <ac:spMk id="13" creationId="{D910660B-3245-B705-831A-F674CD190D7C}"/>
          </ac:spMkLst>
        </pc:spChg>
        <pc:spChg chg="mod">
          <ac:chgData name="Ben Ellis-Jones (2204298)" userId="1c4776a2-8394-4e28-a391-eddb3ff6d732" providerId="ADAL" clId="{D349EC77-4FB2-4B94-B5D2-0D8D28DD20F5}" dt="2026-09-13T16:18:27.142" v="66" actId="1037"/>
          <ac:spMkLst>
            <pc:docMk/>
            <pc:sldMk cId="1032727246" sldId="256"/>
            <ac:spMk id="15" creationId="{A3289629-A31D-9135-5EB5-A84205EA7BA2}"/>
          </ac:spMkLst>
        </pc:spChg>
        <pc:spChg chg="mod">
          <ac:chgData name="Ben Ellis-Jones (2204298)" userId="1c4776a2-8394-4e28-a391-eddb3ff6d732" providerId="ADAL" clId="{D349EC77-4FB2-4B94-B5D2-0D8D28DD20F5}" dt="2026-09-13T16:06:20.177" v="7" actId="1038"/>
          <ac:spMkLst>
            <pc:docMk/>
            <pc:sldMk cId="1032727246" sldId="256"/>
            <ac:spMk id="17" creationId="{DC763566-B13E-6173-C534-5C8301CFC00F}"/>
          </ac:spMkLst>
        </pc:spChg>
        <pc:spChg chg="mod">
          <ac:chgData name="Ben Ellis-Jones (2204298)" userId="1c4776a2-8394-4e28-a391-eddb3ff6d732" providerId="ADAL" clId="{D349EC77-4FB2-4B94-B5D2-0D8D28DD20F5}" dt="2026-09-13T16:05:51.585" v="1" actId="1076"/>
          <ac:spMkLst>
            <pc:docMk/>
            <pc:sldMk cId="1032727246" sldId="256"/>
            <ac:spMk id="22" creationId="{00000000-0000-0000-0000-000000000000}"/>
          </ac:spMkLst>
        </pc:spChg>
        <pc:spChg chg="mod">
          <ac:chgData name="Ben Ellis-Jones (2204298)" userId="1c4776a2-8394-4e28-a391-eddb3ff6d732" providerId="ADAL" clId="{D349EC77-4FB2-4B94-B5D2-0D8D28DD20F5}" dt="2026-09-13T16:06:20.177" v="7" actId="1038"/>
          <ac:spMkLst>
            <pc:docMk/>
            <pc:sldMk cId="1032727246" sldId="256"/>
            <ac:spMk id="23" creationId="{7BA1B1B5-BF6C-2D4B-5F9C-DFE54FDF3CA7}"/>
          </ac:spMkLst>
        </pc:spChg>
        <pc:spChg chg="mod">
          <ac:chgData name="Ben Ellis-Jones (2204298)" userId="1c4776a2-8394-4e28-a391-eddb3ff6d732" providerId="ADAL" clId="{D349EC77-4FB2-4B94-B5D2-0D8D28DD20F5}" dt="2026-09-13T16:17:38.734" v="51" actId="2711"/>
          <ac:spMkLst>
            <pc:docMk/>
            <pc:sldMk cId="1032727246" sldId="256"/>
            <ac:spMk id="24" creationId="{397C5BCD-B081-B0C6-355A-B5AC67FBB152}"/>
          </ac:spMkLst>
        </pc:spChg>
        <pc:spChg chg="mod">
          <ac:chgData name="Ben Ellis-Jones (2204298)" userId="1c4776a2-8394-4e28-a391-eddb3ff6d732" providerId="ADAL" clId="{D349EC77-4FB2-4B94-B5D2-0D8D28DD20F5}" dt="2026-09-13T16:14:49.511" v="47" actId="313"/>
          <ac:spMkLst>
            <pc:docMk/>
            <pc:sldMk cId="1032727246" sldId="256"/>
            <ac:spMk id="33" creationId="{034BF8A1-05E7-7498-829E-67957895E392}"/>
          </ac:spMkLst>
        </pc:spChg>
        <pc:spChg chg="mod">
          <ac:chgData name="Ben Ellis-Jones (2204298)" userId="1c4776a2-8394-4e28-a391-eddb3ff6d732" providerId="ADAL" clId="{D349EC77-4FB2-4B94-B5D2-0D8D28DD20F5}" dt="2026-09-13T16:05:58.824" v="2" actId="1076"/>
          <ac:spMkLst>
            <pc:docMk/>
            <pc:sldMk cId="1032727246" sldId="256"/>
            <ac:spMk id="37" creationId="{6A5ED9EA-794B-901A-3B5B-CD70888C2FBB}"/>
          </ac:spMkLst>
        </pc:spChg>
        <pc:spChg chg="mod">
          <ac:chgData name="Ben Ellis-Jones (2204298)" userId="1c4776a2-8394-4e28-a391-eddb3ff6d732" providerId="ADAL" clId="{D349EC77-4FB2-4B94-B5D2-0D8D28DD20F5}" dt="2026-09-13T16:18:08.611" v="56" actId="2711"/>
          <ac:spMkLst>
            <pc:docMk/>
            <pc:sldMk cId="1032727246" sldId="256"/>
            <ac:spMk id="41" creationId="{3CB8B92B-2BFA-7A52-6742-FF2F5ED71283}"/>
          </ac:spMkLst>
        </pc:spChg>
        <pc:spChg chg="mod">
          <ac:chgData name="Ben Ellis-Jones (2204298)" userId="1c4776a2-8394-4e28-a391-eddb3ff6d732" providerId="ADAL" clId="{D349EC77-4FB2-4B94-B5D2-0D8D28DD20F5}" dt="2026-09-13T16:18:13.071" v="57" actId="2711"/>
          <ac:spMkLst>
            <pc:docMk/>
            <pc:sldMk cId="1032727246" sldId="256"/>
            <ac:spMk id="44" creationId="{27EAD7B3-05F2-8119-C460-7C844D875F7A}"/>
          </ac:spMkLst>
        </pc:spChg>
        <pc:spChg chg="mod">
          <ac:chgData name="Ben Ellis-Jones (2204298)" userId="1c4776a2-8394-4e28-a391-eddb3ff6d732" providerId="ADAL" clId="{D349EC77-4FB2-4B94-B5D2-0D8D28DD20F5}" dt="2026-09-13T16:18:02.251" v="55" actId="2711"/>
          <ac:spMkLst>
            <pc:docMk/>
            <pc:sldMk cId="1032727246" sldId="256"/>
            <ac:spMk id="48" creationId="{4092D87D-27F6-54CE-DAE3-C87AF7BBF15B}"/>
          </ac:spMkLst>
        </pc:spChg>
        <pc:spChg chg="mod">
          <ac:chgData name="Ben Ellis-Jones (2204298)" userId="1c4776a2-8394-4e28-a391-eddb3ff6d732" providerId="ADAL" clId="{D349EC77-4FB2-4B94-B5D2-0D8D28DD20F5}" dt="2026-09-13T16:17:48.671" v="52" actId="2711"/>
          <ac:spMkLst>
            <pc:docMk/>
            <pc:sldMk cId="1032727246" sldId="256"/>
            <ac:spMk id="54" creationId="{05FDBB94-C8B7-5C42-776F-BD26C64AA65D}"/>
          </ac:spMkLst>
        </pc:spChg>
        <pc:graphicFrameChg chg="del">
          <ac:chgData name="Ben Ellis-Jones (2204298)" userId="1c4776a2-8394-4e28-a391-eddb3ff6d732" providerId="ADAL" clId="{D349EC77-4FB2-4B94-B5D2-0D8D28DD20F5}" dt="2026-09-13T16:21:09.995" v="111" actId="478"/>
          <ac:graphicFrameMkLst>
            <pc:docMk/>
            <pc:sldMk cId="1032727246" sldId="256"/>
            <ac:graphicFrameMk id="46" creationId="{ACF4B5FF-0B6A-E0E9-1EB3-3A0F546059AD}"/>
          </ac:graphicFrameMkLst>
        </pc:graphicFrameChg>
        <pc:graphicFrameChg chg="mod modGraphic">
          <ac:chgData name="Ben Ellis-Jones (2204298)" userId="1c4776a2-8394-4e28-a391-eddb3ff6d732" providerId="ADAL" clId="{D349EC77-4FB2-4B94-B5D2-0D8D28DD20F5}" dt="2026-09-13T16:20:12.929" v="71" actId="14100"/>
          <ac:graphicFrameMkLst>
            <pc:docMk/>
            <pc:sldMk cId="1032727246" sldId="256"/>
            <ac:graphicFrameMk id="52" creationId="{5ADA8F22-03CD-D572-CDF1-98FFFB3D53F4}"/>
          </ac:graphicFrameMkLst>
        </pc:graphicFrameChg>
        <pc:picChg chg="mod">
          <ac:chgData name="Ben Ellis-Jones (2204298)" userId="1c4776a2-8394-4e28-a391-eddb3ff6d732" providerId="ADAL" clId="{D349EC77-4FB2-4B94-B5D2-0D8D28DD20F5}" dt="2026-09-13T16:06:20.177" v="7" actId="1038"/>
          <ac:picMkLst>
            <pc:docMk/>
            <pc:sldMk cId="1032727246" sldId="256"/>
            <ac:picMk id="18" creationId="{C247FA94-FE54-577A-9514-25400B47160D}"/>
          </ac:picMkLst>
        </pc:picChg>
        <pc:picChg chg="mod">
          <ac:chgData name="Ben Ellis-Jones (2204298)" userId="1c4776a2-8394-4e28-a391-eddb3ff6d732" providerId="ADAL" clId="{D349EC77-4FB2-4B94-B5D2-0D8D28DD20F5}" dt="2026-09-13T16:06:20.177" v="7" actId="1038"/>
          <ac:picMkLst>
            <pc:docMk/>
            <pc:sldMk cId="1032727246" sldId="256"/>
            <ac:picMk id="19" creationId="{D2C62D02-A182-6AF0-8D4E-CDD4D7A43E42}"/>
          </ac:picMkLst>
        </pc:picChg>
        <pc:picChg chg="mod">
          <ac:chgData name="Ben Ellis-Jones (2204298)" userId="1c4776a2-8394-4e28-a391-eddb3ff6d732" providerId="ADAL" clId="{D349EC77-4FB2-4B94-B5D2-0D8D28DD20F5}" dt="2026-09-13T16:20:49.145" v="104" actId="1035"/>
          <ac:picMkLst>
            <pc:docMk/>
            <pc:sldMk cId="1032727246" sldId="256"/>
            <ac:picMk id="27" creationId="{449B5212-5C34-B4C1-6E7B-9CF941411674}"/>
          </ac:picMkLst>
        </pc:picChg>
        <pc:picChg chg="mod">
          <ac:chgData name="Ben Ellis-Jones (2204298)" userId="1c4776a2-8394-4e28-a391-eddb3ff6d732" providerId="ADAL" clId="{D349EC77-4FB2-4B94-B5D2-0D8D28DD20F5}" dt="2026-09-13T16:21:06.607" v="110" actId="1035"/>
          <ac:picMkLst>
            <pc:docMk/>
            <pc:sldMk cId="1032727246" sldId="256"/>
            <ac:picMk id="34" creationId="{3E251980-B9AF-FDC2-B754-1AE8ACA35F12}"/>
          </ac:picMkLst>
        </pc:picChg>
        <pc:picChg chg="mod">
          <ac:chgData name="Ben Ellis-Jones (2204298)" userId="1c4776a2-8394-4e28-a391-eddb3ff6d732" providerId="ADAL" clId="{D349EC77-4FB2-4B94-B5D2-0D8D28DD20F5}" dt="2026-09-13T16:06:20.177" v="7" actId="1038"/>
          <ac:picMkLst>
            <pc:docMk/>
            <pc:sldMk cId="1032727246" sldId="256"/>
            <ac:picMk id="38" creationId="{0C1F5B3B-9F75-3593-1C95-8293EBD8C2C5}"/>
          </ac:picMkLst>
        </pc:picChg>
        <pc:picChg chg="mod">
          <ac:chgData name="Ben Ellis-Jones (2204298)" userId="1c4776a2-8394-4e28-a391-eddb3ff6d732" providerId="ADAL" clId="{D349EC77-4FB2-4B94-B5D2-0D8D28DD20F5}" dt="2026-09-13T16:06:20.177" v="7" actId="1038"/>
          <ac:picMkLst>
            <pc:docMk/>
            <pc:sldMk cId="1032727246" sldId="256"/>
            <ac:picMk id="42" creationId="{3F96F7DE-5E41-737C-110C-B6B07AB124F6}"/>
          </ac:picMkLst>
        </pc:picChg>
        <pc:picChg chg="mod">
          <ac:chgData name="Ben Ellis-Jones (2204298)" userId="1c4776a2-8394-4e28-a391-eddb3ff6d732" providerId="ADAL" clId="{D349EC77-4FB2-4B94-B5D2-0D8D28DD20F5}" dt="2026-09-13T16:06:20.177" v="7" actId="1038"/>
          <ac:picMkLst>
            <pc:docMk/>
            <pc:sldMk cId="1032727246" sldId="256"/>
            <ac:picMk id="45" creationId="{93C888A6-71B7-744C-504B-76E08BA06AD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DACA0F-6B6F-4B9B-B6F1-432E1B15DD95}" type="datetimeFigureOut">
              <a:rPr lang="en-GB" smtClean="0"/>
              <a:t>13/09/2026</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875B74-CAC5-4A46-AB8F-6B115757AC8A}" type="slidenum">
              <a:rPr lang="en-GB" smtClean="0"/>
              <a:t>‹#›</a:t>
            </a:fld>
            <a:endParaRPr lang="en-GB"/>
          </a:p>
        </p:txBody>
      </p:sp>
    </p:spTree>
    <p:extLst>
      <p:ext uri="{BB962C8B-B14F-4D97-AF65-F5344CB8AC3E}">
        <p14:creationId xmlns:p14="http://schemas.microsoft.com/office/powerpoint/2010/main" val="2880309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875B74-CAC5-4A46-AB8F-6B115757AC8A}" type="slidenum">
              <a:rPr lang="en-GB" smtClean="0"/>
              <a:t>1</a:t>
            </a:fld>
            <a:endParaRPr lang="en-GB"/>
          </a:p>
        </p:txBody>
      </p:sp>
    </p:spTree>
    <p:extLst>
      <p:ext uri="{BB962C8B-B14F-4D97-AF65-F5344CB8AC3E}">
        <p14:creationId xmlns:p14="http://schemas.microsoft.com/office/powerpoint/2010/main" val="2538960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9/13/2026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9/13/2026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9/13/2026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9/13/2026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9/13/2026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9/13/2026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9/13/2026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jp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1.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descr="A STATEMENT FROM MOTORSPORT UK - Motorsport UK">
            <a:extLst>
              <a:ext uri="{FF2B5EF4-FFF2-40B4-BE49-F238E27FC236}">
                <a16:creationId xmlns:a16="http://schemas.microsoft.com/office/drawing/2014/main" id="{D3D39208-9A05-65A4-F6C9-65BA26CE28D9}"/>
              </a:ext>
            </a:extLst>
          </p:cNvPr>
          <p:cNvPicPr>
            <a:picLocks noChangeAspect="1"/>
          </p:cNvPicPr>
          <p:nvPr/>
        </p:nvPicPr>
        <p:blipFill>
          <a:blip r:embed="rId3"/>
          <a:srcRect b="11045"/>
          <a:stretch>
            <a:fillRect/>
          </a:stretch>
        </p:blipFill>
        <p:spPr>
          <a:xfrm>
            <a:off x="7631078" y="28820157"/>
            <a:ext cx="3240347" cy="1369331"/>
          </a:xfrm>
          <a:prstGeom prst="rect">
            <a:avLst/>
          </a:prstGeom>
        </p:spPr>
      </p:pic>
      <p:sp>
        <p:nvSpPr>
          <p:cNvPr id="7" name="Rectangle 6"/>
          <p:cNvSpPr>
            <a:spLocks noChangeArrowheads="1"/>
          </p:cNvSpPr>
          <p:nvPr/>
        </p:nvSpPr>
        <p:spPr bwMode="auto">
          <a:xfrm>
            <a:off x="3009899" y="2066779"/>
            <a:ext cx="18109397" cy="39810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gn="ctr">
              <a:lnSpc>
                <a:spcPct val="110000"/>
              </a:lnSpc>
              <a:spcBef>
                <a:spcPct val="0"/>
              </a:spcBef>
              <a:buNone/>
            </a:pPr>
            <a:endParaRPr lang="en-US" sz="3200" dirty="0"/>
          </a:p>
          <a:p>
            <a:pPr algn="ctr">
              <a:lnSpc>
                <a:spcPct val="110000"/>
              </a:lnSpc>
              <a:spcBef>
                <a:spcPct val="0"/>
              </a:spcBef>
              <a:buNone/>
            </a:pPr>
            <a:endParaRPr lang="en-US" sz="3200" dirty="0"/>
          </a:p>
          <a:p>
            <a:pPr algn="ctr">
              <a:lnSpc>
                <a:spcPct val="110000"/>
              </a:lnSpc>
              <a:spcBef>
                <a:spcPct val="0"/>
              </a:spcBef>
              <a:buNone/>
            </a:pPr>
            <a:r>
              <a:rPr lang="en-GB" sz="3200" dirty="0"/>
              <a:t>Aerodynamic Vehicle Characterisation and Front-Wheel Wake Management </a:t>
            </a:r>
          </a:p>
          <a:p>
            <a:pPr algn="ctr">
              <a:lnSpc>
                <a:spcPct val="110000"/>
              </a:lnSpc>
              <a:spcBef>
                <a:spcPct val="0"/>
              </a:spcBef>
              <a:buNone/>
            </a:pPr>
            <a:r>
              <a:rPr lang="en-GB" sz="3200" dirty="0"/>
              <a:t>for a </a:t>
            </a:r>
            <a:r>
              <a:rPr lang="en-GB" sz="3200" dirty="0" err="1"/>
              <a:t>Mygale</a:t>
            </a:r>
            <a:r>
              <a:rPr lang="en-GB" sz="3200" dirty="0"/>
              <a:t> F4 sprint car </a:t>
            </a:r>
          </a:p>
          <a:p>
            <a:pPr>
              <a:lnSpc>
                <a:spcPct val="110000"/>
              </a:lnSpc>
              <a:spcBef>
                <a:spcPct val="0"/>
              </a:spcBef>
              <a:buNone/>
            </a:pPr>
            <a:r>
              <a:rPr lang="en-GB" altLang="en-US" sz="4000" b="1" dirty="0">
                <a:solidFill>
                  <a:srgbClr val="002060"/>
                </a:solidFill>
                <a:latin typeface="Calibri" charset="0"/>
                <a:ea typeface="Calibri" charset="0"/>
                <a:cs typeface="Calibri" charset="0"/>
              </a:rPr>
              <a:t>Ben Ellis-Jones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Tim Tudor</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MSc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22300" y="6774109"/>
            <a:ext cx="6497150" cy="9149838"/>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Aft>
                <a:spcPts val="300"/>
              </a:spcAft>
            </a:pPr>
            <a:r>
              <a:rPr lang="en-GB" sz="2800" dirty="0">
                <a:solidFill>
                  <a:srgbClr val="000000"/>
                </a:solidFill>
                <a:latin typeface="Arial"/>
              </a:rPr>
              <a:t>The </a:t>
            </a:r>
            <a:r>
              <a:rPr lang="en-GB" sz="2800" dirty="0" err="1">
                <a:solidFill>
                  <a:srgbClr val="000000"/>
                </a:solidFill>
                <a:latin typeface="Arial"/>
              </a:rPr>
              <a:t>Mygale</a:t>
            </a:r>
            <a:r>
              <a:rPr lang="en-GB" sz="2800" dirty="0">
                <a:solidFill>
                  <a:srgbClr val="000000"/>
                </a:solidFill>
                <a:latin typeface="Arial"/>
              </a:rPr>
              <a:t> F4 was developed under restrictive Formula 4 aerodynamic rules. Its use in sprint, hill-climb and hot-lap competition creates scope for additional aerodynamic development.</a:t>
            </a:r>
          </a:p>
          <a:p>
            <a:pPr>
              <a:spcAft>
                <a:spcPts val="300"/>
              </a:spcAft>
            </a:pPr>
            <a:r>
              <a:rPr lang="en-GB" sz="2800" dirty="0">
                <a:solidFill>
                  <a:srgbClr val="000000"/>
                </a:solidFill>
                <a:latin typeface="Arial"/>
              </a:rPr>
              <a:t>This project used CFD to characterise the vehicle platform and baseline front-wheel wake, then develop a bargeboard to condition the flow reaching the floor and downstream components.</a:t>
            </a:r>
          </a:p>
          <a:p>
            <a:pPr>
              <a:spcBef>
                <a:spcPts val="400"/>
              </a:spcBef>
              <a:spcAft>
                <a:spcPts val="300"/>
              </a:spcAft>
            </a:pPr>
            <a:r>
              <a:rPr lang="en-GB" sz="3200" b="1" dirty="0">
                <a:solidFill>
                  <a:srgbClr val="000000"/>
                </a:solidFill>
                <a:latin typeface="Arial"/>
              </a:rPr>
              <a:t>Objectives</a:t>
            </a:r>
          </a:p>
          <a:p>
            <a:pPr>
              <a:spcAft>
                <a:spcPts val="300"/>
              </a:spcAft>
            </a:pPr>
            <a:r>
              <a:rPr lang="en-GB" sz="2800" dirty="0">
                <a:solidFill>
                  <a:srgbClr val="000000"/>
                </a:solidFill>
                <a:latin typeface="Arial"/>
              </a:rPr>
              <a:t>• Understand aerodynamic-platform sensitivity.</a:t>
            </a:r>
          </a:p>
          <a:p>
            <a:pPr>
              <a:spcAft>
                <a:spcPts val="300"/>
              </a:spcAft>
            </a:pPr>
            <a:r>
              <a:rPr lang="en-GB" sz="2800" dirty="0">
                <a:solidFill>
                  <a:srgbClr val="000000"/>
                </a:solidFill>
                <a:latin typeface="Arial"/>
              </a:rPr>
              <a:t>• Improve aerodynamic efficiency by increasing useful downforce.</a:t>
            </a:r>
          </a:p>
          <a:p>
            <a:pPr>
              <a:spcAft>
                <a:spcPts val="300"/>
              </a:spcAft>
            </a:pPr>
            <a:r>
              <a:rPr lang="en-GB" sz="2800" dirty="0">
                <a:solidFill>
                  <a:srgbClr val="000000"/>
                </a:solidFill>
                <a:latin typeface="Arial"/>
              </a:rPr>
              <a:t>• Shift aerodynamic balance rearwards for sprint-car use.</a:t>
            </a:r>
          </a:p>
        </p:txBody>
      </p:sp>
      <p:sp>
        <p:nvSpPr>
          <p:cNvPr id="12" name="Text Box 8"/>
          <p:cNvSpPr txBox="1">
            <a:spLocks noChangeArrowheads="1"/>
          </p:cNvSpPr>
          <p:nvPr/>
        </p:nvSpPr>
        <p:spPr bwMode="auto">
          <a:xfrm>
            <a:off x="440292" y="15704359"/>
            <a:ext cx="6079774" cy="12905738"/>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Aft>
                <a:spcPts val="300"/>
              </a:spcAft>
            </a:pPr>
            <a:r>
              <a:rPr lang="en-GB" sz="2800" dirty="0">
                <a:solidFill>
                  <a:srgbClr val="000000"/>
                </a:solidFill>
                <a:latin typeface="Arial"/>
              </a:rPr>
              <a:t>ANSYS Fluent steady RANS CFD was used for comparative full-vehicle development.</a:t>
            </a:r>
          </a:p>
          <a:p>
            <a:pPr>
              <a:spcAft>
                <a:spcPts val="300"/>
              </a:spcAft>
            </a:pPr>
            <a:r>
              <a:rPr lang="en-GB" sz="2800" dirty="0">
                <a:solidFill>
                  <a:srgbClr val="000000"/>
                </a:solidFill>
                <a:latin typeface="Arial"/>
              </a:rPr>
              <a:t>• CAD was simplified for robust meshing.</a:t>
            </a:r>
          </a:p>
          <a:p>
            <a:pPr>
              <a:spcAft>
                <a:spcPts val="300"/>
              </a:spcAft>
            </a:pPr>
            <a:r>
              <a:rPr lang="en-GB" sz="2800" dirty="0">
                <a:solidFill>
                  <a:srgbClr val="000000"/>
                </a:solidFill>
                <a:latin typeface="Arial"/>
              </a:rPr>
              <a:t>• Domain-sensitivity assessment with three Bodies of Influence.</a:t>
            </a:r>
          </a:p>
          <a:p>
            <a:pPr>
              <a:spcAft>
                <a:spcPts val="300"/>
              </a:spcAft>
            </a:pPr>
            <a:r>
              <a:rPr lang="en-GB" sz="2800" dirty="0">
                <a:solidFill>
                  <a:srgbClr val="000000"/>
                </a:solidFill>
                <a:latin typeface="Arial"/>
              </a:rPr>
              <a:t>• Half-car symmetry model with 40 m/s inlet, moving ground and rotating wheels.</a:t>
            </a:r>
          </a:p>
          <a:p>
            <a:pPr>
              <a:spcAft>
                <a:spcPts val="300"/>
              </a:spcAft>
            </a:pPr>
            <a:r>
              <a:rPr lang="en-GB" sz="2800" dirty="0">
                <a:solidFill>
                  <a:srgbClr val="000000"/>
                </a:solidFill>
                <a:latin typeface="Arial"/>
              </a:rPr>
              <a:t>• Polyhedral meshes of approximately five million cells.</a:t>
            </a:r>
          </a:p>
          <a:p>
            <a:pPr>
              <a:spcAft>
                <a:spcPts val="300"/>
              </a:spcAft>
            </a:pPr>
            <a:r>
              <a:rPr lang="en-GB" sz="2800" dirty="0">
                <a:solidFill>
                  <a:srgbClr val="000000"/>
                </a:solidFill>
                <a:latin typeface="Arial"/>
              </a:rPr>
              <a:t>• Performance compared using CD, CL, efficiency, balance, as well as CFD </a:t>
            </a:r>
            <a:r>
              <a:rPr lang="en-GB" sz="2800" dirty="0"/>
              <a:t>visualisation</a:t>
            </a:r>
            <a:r>
              <a:rPr lang="en-GB" sz="2800" dirty="0">
                <a:solidFill>
                  <a:srgbClr val="000000"/>
                </a:solidFill>
                <a:latin typeface="Arial"/>
              </a:rPr>
              <a:t> tools.</a:t>
            </a: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a:p>
            <a:pPr>
              <a:spcBef>
                <a:spcPct val="20000"/>
              </a:spcBef>
            </a:pPr>
            <a:endParaRPr lang="en-AU" altLang="en-US" sz="2800" dirty="0"/>
          </a:p>
        </p:txBody>
      </p:sp>
      <p:sp>
        <p:nvSpPr>
          <p:cNvPr id="22" name="Text Box 10"/>
          <p:cNvSpPr txBox="1">
            <a:spLocks noChangeArrowheads="1"/>
          </p:cNvSpPr>
          <p:nvPr/>
        </p:nvSpPr>
        <p:spPr bwMode="auto">
          <a:xfrm>
            <a:off x="14500149" y="22970061"/>
            <a:ext cx="6415087" cy="367398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Aft>
                <a:spcPts val="300"/>
              </a:spcAft>
            </a:pPr>
            <a:r>
              <a:rPr lang="en-GB" sz="2800" dirty="0">
                <a:solidFill>
                  <a:srgbClr val="000000"/>
                </a:solidFill>
                <a:latin typeface="Arial"/>
              </a:rPr>
              <a:t>I would like to thank Tim Tudor for supervision and guidance, Chris Bull for supplying the </a:t>
            </a:r>
            <a:r>
              <a:rPr lang="en-GB" sz="2800" dirty="0" err="1">
                <a:solidFill>
                  <a:srgbClr val="000000"/>
                </a:solidFill>
                <a:latin typeface="Arial"/>
              </a:rPr>
              <a:t>Mygale</a:t>
            </a:r>
            <a:r>
              <a:rPr lang="en-GB" sz="2800" dirty="0">
                <a:solidFill>
                  <a:srgbClr val="000000"/>
                </a:solidFill>
                <a:latin typeface="Arial"/>
              </a:rPr>
              <a:t> F4 CAD model and development context, and the Wales Institute of Science &amp; Art staff for technical support.</a:t>
            </a:r>
            <a:endParaRPr lang="en-US" altLang="en-US"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a:solidFill>
                  <a:srgbClr val="002060"/>
                </a:solidFill>
                <a:latin typeface="Calibri" charset="0"/>
                <a:ea typeface="Calibri" charset="0"/>
                <a:cs typeface="Calibri" charset="0"/>
              </a:rPr>
              <a:t>Wales Institute for </a:t>
            </a:r>
            <a:r>
              <a:rPr lang="en-GB" altLang="en-US" sz="3200">
                <a:solidFill>
                  <a:srgbClr val="002060"/>
                </a:solidFill>
                <a:latin typeface="Eras Bold ITC" panose="020B0907030504020204" pitchFamily="34" charset="0"/>
                <a:ea typeface="Calibri" charset="0"/>
                <a:cs typeface="Calibri" charset="0"/>
              </a:rPr>
              <a:t>Science &amp; Art</a:t>
            </a:r>
            <a:endParaRPr lang="en-GB" sz="3200">
              <a:latin typeface="Eras Bold ITC" panose="020B0907030504020204" pitchFamily="34" charset="0"/>
            </a:endParaRPr>
          </a:p>
        </p:txBody>
      </p:sp>
      <p:sp>
        <p:nvSpPr>
          <p:cNvPr id="17" name="Text Box 6">
            <a:extLst>
              <a:ext uri="{FF2B5EF4-FFF2-40B4-BE49-F238E27FC236}">
                <a16:creationId xmlns:a16="http://schemas.microsoft.com/office/drawing/2014/main" id="{DC763566-B13E-6173-C534-5C8301CFC00F}"/>
              </a:ext>
            </a:extLst>
          </p:cNvPr>
          <p:cNvSpPr txBox="1">
            <a:spLocks noChangeArrowheads="1"/>
          </p:cNvSpPr>
          <p:nvPr/>
        </p:nvSpPr>
        <p:spPr bwMode="auto">
          <a:xfrm>
            <a:off x="7189905" y="6774109"/>
            <a:ext cx="6524353" cy="10899035"/>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Baseline Results</a:t>
            </a:r>
            <a:endParaRPr lang="en-GB" sz="2800" dirty="0">
              <a:solidFill>
                <a:srgbClr val="000000"/>
              </a:solidFill>
              <a:latin typeface="Arial"/>
            </a:endParaRPr>
          </a:p>
          <a:p>
            <a:pPr>
              <a:spcAft>
                <a:spcPts val="300"/>
              </a:spcAft>
            </a:pPr>
            <a:r>
              <a:rPr lang="en-GB" sz="2800" dirty="0">
                <a:solidFill>
                  <a:srgbClr val="000000"/>
                </a:solidFill>
                <a:latin typeface="Arial"/>
              </a:rPr>
              <a:t>A ride height and rake study was performed and 30/75 mm front/rear ride height was selected as a consistent development platform.</a:t>
            </a:r>
          </a:p>
          <a:p>
            <a:pPr>
              <a:spcAft>
                <a:spcPts val="300"/>
              </a:spcAft>
            </a:pPr>
            <a:r>
              <a:rPr lang="en-GB" sz="2800" b="1" dirty="0">
                <a:solidFill>
                  <a:srgbClr val="000000"/>
                </a:solidFill>
                <a:latin typeface="Arial"/>
              </a:rPr>
              <a:t>Baseline: CD 0.8837 | CL -2.2639 | efficiency 2.5618 | balance 47.05%.</a:t>
            </a:r>
          </a:p>
          <a:p>
            <a:pPr>
              <a:spcAft>
                <a:spcPts val="300"/>
              </a:spcAft>
            </a:pPr>
            <a:r>
              <a:rPr lang="en-GB" sz="2800" dirty="0"/>
              <a:t>Wheel-wake mapping identified an </a:t>
            </a:r>
            <a:r>
              <a:rPr lang="en-GB" sz="2800" dirty="0" err="1"/>
              <a:t>inwashing</a:t>
            </a:r>
            <a:r>
              <a:rPr lang="en-GB" sz="2800" dirty="0"/>
              <a:t>, low-velocity, reduced-total-pressure region reaching the floor entrance, highlighting the front-wheel wake as a key area for improvement.</a:t>
            </a: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sp>
        <p:nvSpPr>
          <p:cNvPr id="33" name="Text Box 6">
            <a:extLst>
              <a:ext uri="{FF2B5EF4-FFF2-40B4-BE49-F238E27FC236}">
                <a16:creationId xmlns:a16="http://schemas.microsoft.com/office/drawing/2014/main" id="{034BF8A1-05E7-7498-829E-67957895E392}"/>
              </a:ext>
            </a:extLst>
          </p:cNvPr>
          <p:cNvSpPr txBox="1">
            <a:spLocks noChangeArrowheads="1"/>
          </p:cNvSpPr>
          <p:nvPr/>
        </p:nvSpPr>
        <p:spPr bwMode="auto">
          <a:xfrm>
            <a:off x="14393802" y="6774109"/>
            <a:ext cx="6415087" cy="1583115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3600" b="1" dirty="0"/>
              <a:t>Results + Conclusion</a:t>
            </a:r>
            <a:endParaRPr lang="en-US" altLang="en-US" sz="2800" dirty="0"/>
          </a:p>
          <a:p>
            <a:pPr>
              <a:spcAft>
                <a:spcPts val="300"/>
              </a:spcAft>
            </a:pPr>
            <a:r>
              <a:rPr lang="en-GB" sz="2800" dirty="0"/>
              <a:t>No single geometry maximised every aerodynamic metric. All nine tested bargeboard configurations increased aerodynamic efficiency relative to the baseline. CFD pressure contours indicated that the bargeboard altered the flow supplied to the floor, with reduced underfloor pressure contributing to increased downforce.</a:t>
            </a:r>
          </a:p>
          <a:p>
            <a:pPr>
              <a:spcAft>
                <a:spcPts val="300"/>
              </a:spcAft>
            </a:pPr>
            <a:r>
              <a:rPr lang="en-GB" sz="2800" dirty="0"/>
              <a:t>Six of the nine designs shifted the aerodynamic balance forwards. Of these, Neutral 250 mm generated the greatest downforce and highest aerodynamic efficiency.</a:t>
            </a:r>
          </a:p>
          <a:p>
            <a:pPr>
              <a:spcAft>
                <a:spcPts val="300"/>
              </a:spcAft>
            </a:pPr>
            <a:r>
              <a:rPr lang="en-GB" sz="2800" dirty="0"/>
              <a:t>Of the three designs that shifted the balance rearwards, Delayed 250 mm provided the strongest overall compromise, increasing downforce and efficiency while producing a small reduction in drag and the desired rearward balance shift</a:t>
            </a:r>
          </a:p>
          <a:p>
            <a:pPr>
              <a:spcAft>
                <a:spcPts val="300"/>
              </a:spcAft>
            </a:pPr>
            <a:endParaRPr lang="en-GB" sz="2800" dirty="0">
              <a:solidFill>
                <a:srgbClr val="000000"/>
              </a:solidFill>
              <a:latin typeface="Arial"/>
            </a:endParaRPr>
          </a:p>
          <a:p>
            <a:pPr>
              <a:spcAft>
                <a:spcPts val="300"/>
              </a:spcAft>
            </a:pPr>
            <a:endParaRPr lang="en-GB" sz="2800" dirty="0">
              <a:solidFill>
                <a:srgbClr val="000000"/>
              </a:solidFill>
              <a:latin typeface="Arial"/>
            </a:endParaRPr>
          </a:p>
          <a:p>
            <a:pPr>
              <a:spcAft>
                <a:spcPts val="300"/>
              </a:spcAft>
            </a:pPr>
            <a:endParaRPr lang="en-GB" sz="2800" dirty="0">
              <a:solidFill>
                <a:srgbClr val="000000"/>
              </a:solidFill>
              <a:latin typeface="Arial"/>
            </a:endParaRPr>
          </a:p>
          <a:p>
            <a:pPr>
              <a:spcAft>
                <a:spcPts val="300"/>
              </a:spcAft>
            </a:pPr>
            <a:endParaRPr lang="en-GB" sz="2800" dirty="0">
              <a:solidFill>
                <a:srgbClr val="000000"/>
              </a:solidFill>
              <a:latin typeface="Arial"/>
            </a:endParaRPr>
          </a:p>
          <a:p>
            <a:pPr>
              <a:spcAft>
                <a:spcPts val="300"/>
              </a:spcAft>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a:p>
            <a:pPr>
              <a:spcBef>
                <a:spcPct val="50000"/>
              </a:spcBef>
            </a:pPr>
            <a:endParaRPr lang="en-US" altLang="en-US" sz="2800" dirty="0"/>
          </a:p>
        </p:txBody>
      </p:sp>
      <p:pic>
        <p:nvPicPr>
          <p:cNvPr id="38" name="Picture 37">
            <a:extLst>
              <a:ext uri="{FF2B5EF4-FFF2-40B4-BE49-F238E27FC236}">
                <a16:creationId xmlns:a16="http://schemas.microsoft.com/office/drawing/2014/main" id="{0C1F5B3B-9F75-3593-1C95-8293EBD8C2C5}"/>
              </a:ext>
            </a:extLst>
          </p:cNvPr>
          <p:cNvPicPr>
            <a:picLocks noChangeAspect="1"/>
          </p:cNvPicPr>
          <p:nvPr/>
        </p:nvPicPr>
        <p:blipFill>
          <a:blip r:embed="rId6"/>
          <a:srcRect r="11016"/>
          <a:stretch>
            <a:fillRect/>
          </a:stretch>
        </p:blipFill>
        <p:spPr>
          <a:xfrm>
            <a:off x="7470951" y="14834033"/>
            <a:ext cx="3907989" cy="2179827"/>
          </a:xfrm>
          <a:prstGeom prst="rect">
            <a:avLst/>
          </a:prstGeom>
        </p:spPr>
      </p:pic>
      <p:pic>
        <p:nvPicPr>
          <p:cNvPr id="49" name="Picture 48" descr="SolidWorks Logo free png download">
            <a:extLst>
              <a:ext uri="{FF2B5EF4-FFF2-40B4-BE49-F238E27FC236}">
                <a16:creationId xmlns:a16="http://schemas.microsoft.com/office/drawing/2014/main" id="{CC079520-F6B9-2CB1-0600-EA9FA05F70EF}"/>
              </a:ext>
            </a:extLst>
          </p:cNvPr>
          <p:cNvPicPr>
            <a:picLocks noChangeAspect="1"/>
          </p:cNvPicPr>
          <p:nvPr/>
        </p:nvPicPr>
        <p:blipFill>
          <a:blip r:embed="rId7"/>
          <a:stretch>
            <a:fillRect/>
          </a:stretch>
        </p:blipFill>
        <p:spPr>
          <a:xfrm>
            <a:off x="3932991" y="29289182"/>
            <a:ext cx="3651815" cy="701916"/>
          </a:xfrm>
          <a:prstGeom prst="rect">
            <a:avLst/>
          </a:prstGeom>
        </p:spPr>
      </p:pic>
      <p:pic>
        <p:nvPicPr>
          <p:cNvPr id="50" name="Picture 49" descr="Ansys Logo free png download">
            <a:extLst>
              <a:ext uri="{FF2B5EF4-FFF2-40B4-BE49-F238E27FC236}">
                <a16:creationId xmlns:a16="http://schemas.microsoft.com/office/drawing/2014/main" id="{5C689BF5-06EB-96DE-139B-25A0E7CD3AD0}"/>
              </a:ext>
            </a:extLst>
          </p:cNvPr>
          <p:cNvPicPr>
            <a:picLocks noChangeAspect="1"/>
          </p:cNvPicPr>
          <p:nvPr/>
        </p:nvPicPr>
        <p:blipFill>
          <a:blip r:embed="rId8"/>
          <a:stretch>
            <a:fillRect/>
          </a:stretch>
        </p:blipFill>
        <p:spPr>
          <a:xfrm>
            <a:off x="222300" y="28573495"/>
            <a:ext cx="3096063" cy="2293022"/>
          </a:xfrm>
          <a:prstGeom prst="rect">
            <a:avLst/>
          </a:prstGeom>
        </p:spPr>
      </p:pic>
      <p:grpSp>
        <p:nvGrpSpPr>
          <p:cNvPr id="16" name="Group 15">
            <a:extLst>
              <a:ext uri="{FF2B5EF4-FFF2-40B4-BE49-F238E27FC236}">
                <a16:creationId xmlns:a16="http://schemas.microsoft.com/office/drawing/2014/main" id="{65976687-4A18-9929-41E7-09ED3B57DD15}"/>
              </a:ext>
            </a:extLst>
          </p:cNvPr>
          <p:cNvGrpSpPr/>
          <p:nvPr/>
        </p:nvGrpSpPr>
        <p:grpSpPr>
          <a:xfrm>
            <a:off x="14780164" y="19615234"/>
            <a:ext cx="5736712" cy="2582417"/>
            <a:chOff x="14780166" y="17783800"/>
            <a:chExt cx="5736712" cy="2582417"/>
          </a:xfrm>
        </p:grpSpPr>
        <p:pic>
          <p:nvPicPr>
            <p:cNvPr id="11" name="Picture 10">
              <a:extLst>
                <a:ext uri="{FF2B5EF4-FFF2-40B4-BE49-F238E27FC236}">
                  <a16:creationId xmlns:a16="http://schemas.microsoft.com/office/drawing/2014/main" id="{1340861F-6894-1A0F-B298-DA17107CA559}"/>
                </a:ext>
              </a:extLst>
            </p:cNvPr>
            <p:cNvPicPr>
              <a:picLocks noChangeAspect="1"/>
            </p:cNvPicPr>
            <p:nvPr/>
          </p:nvPicPr>
          <p:blipFill>
            <a:blip r:embed="rId9"/>
            <a:srcRect l="50404" t="454" b="1439"/>
            <a:stretch>
              <a:fillRect/>
            </a:stretch>
          </p:blipFill>
          <p:spPr>
            <a:xfrm rot="16200000">
              <a:off x="17004408" y="15559558"/>
              <a:ext cx="1288227" cy="5736712"/>
            </a:xfrm>
            <a:prstGeom prst="rect">
              <a:avLst/>
            </a:prstGeom>
          </p:spPr>
        </p:pic>
        <p:pic>
          <p:nvPicPr>
            <p:cNvPr id="14" name="Picture 13">
              <a:extLst>
                <a:ext uri="{FF2B5EF4-FFF2-40B4-BE49-F238E27FC236}">
                  <a16:creationId xmlns:a16="http://schemas.microsoft.com/office/drawing/2014/main" id="{8603912A-2655-F484-3262-4E9DD56F078E}"/>
                </a:ext>
              </a:extLst>
            </p:cNvPr>
            <p:cNvPicPr>
              <a:picLocks noChangeAspect="1"/>
            </p:cNvPicPr>
            <p:nvPr/>
          </p:nvPicPr>
          <p:blipFill>
            <a:blip r:embed="rId10"/>
            <a:srcRect r="48279"/>
            <a:stretch>
              <a:fillRect/>
            </a:stretch>
          </p:blipFill>
          <p:spPr>
            <a:xfrm rot="16200000">
              <a:off x="17001427" y="16850768"/>
              <a:ext cx="1294188" cy="5736709"/>
            </a:xfrm>
            <a:prstGeom prst="rect">
              <a:avLst/>
            </a:prstGeom>
          </p:spPr>
        </p:pic>
      </p:grpSp>
      <p:pic>
        <p:nvPicPr>
          <p:cNvPr id="18" name="Picture 17">
            <a:extLst>
              <a:ext uri="{FF2B5EF4-FFF2-40B4-BE49-F238E27FC236}">
                <a16:creationId xmlns:a16="http://schemas.microsoft.com/office/drawing/2014/main" id="{C247FA94-FE54-577A-9514-25400B47160D}"/>
              </a:ext>
            </a:extLst>
          </p:cNvPr>
          <p:cNvPicPr>
            <a:picLocks noChangeAspect="1"/>
          </p:cNvPicPr>
          <p:nvPr/>
        </p:nvPicPr>
        <p:blipFill>
          <a:blip r:embed="rId11"/>
          <a:stretch>
            <a:fillRect/>
          </a:stretch>
        </p:blipFill>
        <p:spPr>
          <a:xfrm>
            <a:off x="9771722" y="25079648"/>
            <a:ext cx="1300207" cy="3128786"/>
          </a:xfrm>
          <a:prstGeom prst="rect">
            <a:avLst/>
          </a:prstGeom>
        </p:spPr>
      </p:pic>
      <p:pic>
        <p:nvPicPr>
          <p:cNvPr id="19" name="Picture 18">
            <a:extLst>
              <a:ext uri="{FF2B5EF4-FFF2-40B4-BE49-F238E27FC236}">
                <a16:creationId xmlns:a16="http://schemas.microsoft.com/office/drawing/2014/main" id="{D2C62D02-A182-6AF0-8D4E-CDD4D7A43E42}"/>
              </a:ext>
            </a:extLst>
          </p:cNvPr>
          <p:cNvPicPr>
            <a:picLocks noChangeAspect="1"/>
          </p:cNvPicPr>
          <p:nvPr/>
        </p:nvPicPr>
        <p:blipFill>
          <a:blip r:embed="rId12"/>
          <a:stretch>
            <a:fillRect/>
          </a:stretch>
        </p:blipFill>
        <p:spPr>
          <a:xfrm>
            <a:off x="7792632" y="25053316"/>
            <a:ext cx="1291986" cy="3128786"/>
          </a:xfrm>
          <a:prstGeom prst="rect">
            <a:avLst/>
          </a:prstGeom>
        </p:spPr>
      </p:pic>
      <p:pic>
        <p:nvPicPr>
          <p:cNvPr id="27" name="Picture 26">
            <a:extLst>
              <a:ext uri="{FF2B5EF4-FFF2-40B4-BE49-F238E27FC236}">
                <a16:creationId xmlns:a16="http://schemas.microsoft.com/office/drawing/2014/main" id="{449B5212-5C34-B4C1-6E7B-9CF941411674}"/>
              </a:ext>
            </a:extLst>
          </p:cNvPr>
          <p:cNvPicPr>
            <a:picLocks noChangeAspect="1"/>
          </p:cNvPicPr>
          <p:nvPr/>
        </p:nvPicPr>
        <p:blipFill>
          <a:blip r:embed="rId13"/>
          <a:stretch>
            <a:fillRect/>
          </a:stretch>
        </p:blipFill>
        <p:spPr>
          <a:xfrm>
            <a:off x="948852" y="23184584"/>
            <a:ext cx="4546363" cy="2232000"/>
          </a:xfrm>
          <a:prstGeom prst="rect">
            <a:avLst/>
          </a:prstGeom>
        </p:spPr>
      </p:pic>
      <p:pic>
        <p:nvPicPr>
          <p:cNvPr id="34" name="Picture 33">
            <a:extLst>
              <a:ext uri="{FF2B5EF4-FFF2-40B4-BE49-F238E27FC236}">
                <a16:creationId xmlns:a16="http://schemas.microsoft.com/office/drawing/2014/main" id="{3E251980-B9AF-FDC2-B754-1AE8ACA35F12}"/>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884685" y="26393950"/>
            <a:ext cx="4824601" cy="1717214"/>
          </a:xfrm>
          <a:prstGeom prst="rect">
            <a:avLst/>
          </a:prstGeom>
          <a:noFill/>
        </p:spPr>
      </p:pic>
      <p:sp>
        <p:nvSpPr>
          <p:cNvPr id="37" name="Text Box 11">
            <a:extLst>
              <a:ext uri="{FF2B5EF4-FFF2-40B4-BE49-F238E27FC236}">
                <a16:creationId xmlns:a16="http://schemas.microsoft.com/office/drawing/2014/main" id="{6A5ED9EA-794B-901A-3B5B-CD70888C2FBB}"/>
              </a:ext>
            </a:extLst>
          </p:cNvPr>
          <p:cNvSpPr txBox="1">
            <a:spLocks noChangeArrowheads="1"/>
          </p:cNvSpPr>
          <p:nvPr/>
        </p:nvSpPr>
        <p:spPr bwMode="auto">
          <a:xfrm>
            <a:off x="14625098" y="26384634"/>
            <a:ext cx="6415087" cy="344314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lIns="109728" tIns="91440" rIns="109728" bIns="73152">
            <a:spAutoFit/>
          </a:bodyPr>
          <a:lstStyle>
            <a:defPPr>
              <a:defRPr lang="en-US"/>
            </a:defPPr>
            <a:lvl1pPr marL="228600" indent="-228600" algn="l" defTabSz="673100" rtl="0" eaLnBrk="1" latinLnBrk="0" hangingPunct="1">
              <a:defRPr sz="2400" kern="1200">
                <a:solidFill>
                  <a:schemeClr val="tx1"/>
                </a:solidFill>
                <a:latin typeface="Arial" charset="0"/>
                <a:ea typeface="ＭＳ Ｐゴシック" charset="-128"/>
                <a:cs typeface="+mn-cs"/>
              </a:defRPr>
            </a:lvl1pPr>
            <a:lvl2pPr marL="37931725" indent="-37474525" algn="l" defTabSz="673100" rtl="0" eaLnBrk="1" latinLnBrk="0" hangingPunct="1">
              <a:defRPr sz="2400" kern="1200">
                <a:solidFill>
                  <a:schemeClr val="tx1"/>
                </a:solidFill>
                <a:latin typeface="Arial" charset="0"/>
                <a:ea typeface="ＭＳ Ｐゴシック" charset="-128"/>
                <a:cs typeface="+mn-cs"/>
              </a:defRPr>
            </a:lvl2pPr>
            <a:lvl3pPr marL="2771345" algn="l" defTabSz="2771345" rtl="0" eaLnBrk="1" latinLnBrk="0" hangingPunct="1">
              <a:defRPr sz="2400" kern="1200">
                <a:solidFill>
                  <a:schemeClr val="tx1"/>
                </a:solidFill>
                <a:latin typeface="Arial" charset="0"/>
                <a:ea typeface="ＭＳ Ｐゴシック" charset="-128"/>
                <a:cs typeface="+mn-cs"/>
              </a:defRPr>
            </a:lvl3pPr>
            <a:lvl4pPr marL="4157017" algn="l" defTabSz="2771345" rtl="0" eaLnBrk="1" latinLnBrk="0" hangingPunct="1">
              <a:defRPr sz="2400" kern="1200">
                <a:solidFill>
                  <a:schemeClr val="tx1"/>
                </a:solidFill>
                <a:latin typeface="Arial" charset="0"/>
                <a:ea typeface="ＭＳ Ｐゴシック" charset="-128"/>
                <a:cs typeface="+mn-cs"/>
              </a:defRPr>
            </a:lvl4pPr>
            <a:lvl5pPr marL="5542689" algn="l" defTabSz="2771345" rtl="0" eaLnBrk="1" latinLnBrk="0" hangingPunct="1">
              <a:defRPr sz="2400" kern="1200">
                <a:solidFill>
                  <a:schemeClr val="tx1"/>
                </a:solidFill>
                <a:latin typeface="Arial" charset="0"/>
                <a:ea typeface="ＭＳ Ｐゴシック" charset="-128"/>
                <a:cs typeface="+mn-cs"/>
              </a:defRPr>
            </a:lvl5pPr>
            <a:lvl6pPr marL="457200" algn="l" defTabSz="2771345" rtl="0" eaLnBrk="0" fontAlgn="base" latinLnBrk="0" hangingPunct="0">
              <a:spcBef>
                <a:spcPct val="0"/>
              </a:spcBef>
              <a:spcAft>
                <a:spcPct val="0"/>
              </a:spcAft>
              <a:defRPr sz="2400" kern="1200">
                <a:solidFill>
                  <a:schemeClr val="tx1"/>
                </a:solidFill>
                <a:latin typeface="Arial" charset="0"/>
                <a:ea typeface="ＭＳ Ｐゴシック" charset="-128"/>
                <a:cs typeface="+mn-cs"/>
              </a:defRPr>
            </a:lvl6pPr>
            <a:lvl7pPr marL="914400" algn="l" defTabSz="2771345" rtl="0" eaLnBrk="0" fontAlgn="base" latinLnBrk="0" hangingPunct="0">
              <a:spcBef>
                <a:spcPct val="0"/>
              </a:spcBef>
              <a:spcAft>
                <a:spcPct val="0"/>
              </a:spcAft>
              <a:defRPr sz="2400" kern="1200">
                <a:solidFill>
                  <a:schemeClr val="tx1"/>
                </a:solidFill>
                <a:latin typeface="Arial" charset="0"/>
                <a:ea typeface="ＭＳ Ｐゴシック" charset="-128"/>
                <a:cs typeface="+mn-cs"/>
              </a:defRPr>
            </a:lvl7pPr>
            <a:lvl8pPr marL="1371600" algn="l" defTabSz="2771345" rtl="0" eaLnBrk="0" fontAlgn="base" latinLnBrk="0" hangingPunct="0">
              <a:spcBef>
                <a:spcPct val="0"/>
              </a:spcBef>
              <a:spcAft>
                <a:spcPct val="0"/>
              </a:spcAft>
              <a:defRPr sz="2400" kern="1200">
                <a:solidFill>
                  <a:schemeClr val="tx1"/>
                </a:solidFill>
                <a:latin typeface="Arial" charset="0"/>
                <a:ea typeface="ＭＳ Ｐゴシック" charset="-128"/>
                <a:cs typeface="+mn-cs"/>
              </a:defRPr>
            </a:lvl8pPr>
            <a:lvl9pPr marL="1828800" algn="l" defTabSz="2771345" rtl="0" eaLnBrk="0" fontAlgn="base" latinLnBrk="0" hangingPunct="0">
              <a:spcBef>
                <a:spcPct val="0"/>
              </a:spcBef>
              <a:spcAft>
                <a:spcPct val="0"/>
              </a:spcAft>
              <a:defRPr sz="2400" kern="1200">
                <a:solidFill>
                  <a:schemeClr val="tx1"/>
                </a:solidFill>
                <a:latin typeface="Arial" charset="0"/>
                <a:ea typeface="ＭＳ Ｐゴシック" charset="-128"/>
                <a:cs typeface="+mn-cs"/>
              </a:defRPr>
            </a:lvl9pPr>
          </a:lstStyle>
          <a:p>
            <a:pPr algn="l">
              <a:spcBef>
                <a:spcPts val="0"/>
              </a:spcBef>
              <a:spcAft>
                <a:spcPts val="300"/>
              </a:spcAft>
              <a:buNone/>
            </a:pPr>
            <a:r>
              <a:rPr sz="3000" b="1" dirty="0">
                <a:solidFill>
                  <a:srgbClr val="000000"/>
                </a:solidFill>
                <a:latin typeface="Arial"/>
              </a:rPr>
              <a:t>References</a:t>
            </a:r>
          </a:p>
          <a:p>
            <a:pPr algn="l">
              <a:spcBef>
                <a:spcPts val="0"/>
              </a:spcBef>
              <a:spcAft>
                <a:spcPts val="300"/>
              </a:spcAft>
              <a:buNone/>
            </a:pPr>
            <a:r>
              <a:rPr sz="1300" b="0" dirty="0">
                <a:solidFill>
                  <a:srgbClr val="000000"/>
                </a:solidFill>
                <a:latin typeface="Arial"/>
              </a:rPr>
              <a:t>Cravero, C. &amp; Marsano, D. (2022). Computational investigation of a race-car wheel with a multi-element front wing.</a:t>
            </a:r>
          </a:p>
          <a:p>
            <a:pPr algn="l">
              <a:spcBef>
                <a:spcPts val="0"/>
              </a:spcBef>
              <a:spcAft>
                <a:spcPts val="300"/>
              </a:spcAft>
              <a:buNone/>
            </a:pPr>
            <a:r>
              <a:rPr sz="1300" b="0" dirty="0">
                <a:solidFill>
                  <a:srgbClr val="000000"/>
                </a:solidFill>
                <a:latin typeface="Arial"/>
              </a:rPr>
              <a:t>Guerrero, A. &amp; Castilla, R. (2020). Aerodynamic study of wake effects on a Formula 1 car.</a:t>
            </a:r>
          </a:p>
          <a:p>
            <a:pPr algn="l">
              <a:spcBef>
                <a:spcPts val="0"/>
              </a:spcBef>
              <a:spcAft>
                <a:spcPts val="300"/>
              </a:spcAft>
              <a:buNone/>
            </a:pPr>
            <a:r>
              <a:rPr sz="1300" b="0" dirty="0">
                <a:solidFill>
                  <a:srgbClr val="000000"/>
                </a:solidFill>
                <a:latin typeface="Arial"/>
              </a:rPr>
              <a:t>Mears, A. &amp; Dominy, R. (2004). Racing-car wheel aerodynamics: experimental and CFD flow-field data.</a:t>
            </a:r>
          </a:p>
          <a:p>
            <a:pPr algn="l">
              <a:spcBef>
                <a:spcPts val="0"/>
              </a:spcBef>
              <a:spcAft>
                <a:spcPts val="300"/>
              </a:spcAft>
              <a:buNone/>
            </a:pPr>
            <a:r>
              <a:rPr sz="1300" b="0" dirty="0">
                <a:solidFill>
                  <a:srgbClr val="000000"/>
                </a:solidFill>
                <a:latin typeface="Arial"/>
              </a:rPr>
              <a:t>Patel, D., </a:t>
            </a:r>
            <a:r>
              <a:rPr sz="1300" b="0" dirty="0" err="1">
                <a:solidFill>
                  <a:srgbClr val="000000"/>
                </a:solidFill>
                <a:latin typeface="Arial"/>
              </a:rPr>
              <a:t>Garmory</a:t>
            </a:r>
            <a:r>
              <a:rPr sz="1300" b="0" dirty="0">
                <a:solidFill>
                  <a:srgbClr val="000000"/>
                </a:solidFill>
                <a:latin typeface="Arial"/>
              </a:rPr>
              <a:t>, A. &amp; Passmore, M. (2022). Wake of an isolated rotating wheel.</a:t>
            </a:r>
          </a:p>
          <a:p>
            <a:pPr algn="l">
              <a:spcBef>
                <a:spcPts val="0"/>
              </a:spcBef>
              <a:spcAft>
                <a:spcPts val="300"/>
              </a:spcAft>
              <a:buNone/>
            </a:pPr>
            <a:r>
              <a:rPr sz="1300" b="0" dirty="0">
                <a:solidFill>
                  <a:srgbClr val="000000"/>
                </a:solidFill>
                <a:latin typeface="Arial"/>
              </a:rPr>
              <a:t>Zhang, X., Toet, W. &amp; Zerihan, J. (2006). Ground effect aerodynamics of race cars.</a:t>
            </a:r>
          </a:p>
        </p:txBody>
      </p:sp>
      <p:pic>
        <p:nvPicPr>
          <p:cNvPr id="42" name="Picture 41">
            <a:extLst>
              <a:ext uri="{FF2B5EF4-FFF2-40B4-BE49-F238E27FC236}">
                <a16:creationId xmlns:a16="http://schemas.microsoft.com/office/drawing/2014/main" id="{3F96F7DE-5E41-737C-110C-B6B07AB124F6}"/>
              </a:ext>
            </a:extLst>
          </p:cNvPr>
          <p:cNvPicPr>
            <a:picLocks noChangeAspect="1"/>
          </p:cNvPicPr>
          <p:nvPr/>
        </p:nvPicPr>
        <p:blipFill>
          <a:blip r:embed="rId15"/>
          <a:srcRect t="8950"/>
          <a:stretch>
            <a:fillRect/>
          </a:stretch>
        </p:blipFill>
        <p:spPr>
          <a:xfrm>
            <a:off x="7470951" y="12866678"/>
            <a:ext cx="3011807" cy="1826473"/>
          </a:xfrm>
          <a:prstGeom prst="rect">
            <a:avLst/>
          </a:prstGeom>
        </p:spPr>
      </p:pic>
      <p:pic>
        <p:nvPicPr>
          <p:cNvPr id="10" name="Picture 9">
            <a:extLst>
              <a:ext uri="{FF2B5EF4-FFF2-40B4-BE49-F238E27FC236}">
                <a16:creationId xmlns:a16="http://schemas.microsoft.com/office/drawing/2014/main" id="{BFC05360-1151-9E5C-5FF5-7C270D892CC3}"/>
              </a:ext>
            </a:extLst>
          </p:cNvPr>
          <p:cNvPicPr>
            <a:picLocks noChangeAspect="1"/>
          </p:cNvPicPr>
          <p:nvPr/>
        </p:nvPicPr>
        <p:blipFill>
          <a:blip r:embed="rId16"/>
          <a:stretch>
            <a:fillRect/>
          </a:stretch>
        </p:blipFill>
        <p:spPr>
          <a:xfrm>
            <a:off x="321914" y="3902372"/>
            <a:ext cx="2687985" cy="2366071"/>
          </a:xfrm>
          <a:prstGeom prst="rect">
            <a:avLst/>
          </a:prstGeom>
        </p:spPr>
      </p:pic>
      <p:sp>
        <p:nvSpPr>
          <p:cNvPr id="23" name="Text Box 8">
            <a:extLst>
              <a:ext uri="{FF2B5EF4-FFF2-40B4-BE49-F238E27FC236}">
                <a16:creationId xmlns:a16="http://schemas.microsoft.com/office/drawing/2014/main" id="{7BA1B1B5-BF6C-2D4B-5F9C-DFE54FDF3CA7}"/>
              </a:ext>
            </a:extLst>
          </p:cNvPr>
          <p:cNvSpPr txBox="1">
            <a:spLocks noChangeArrowheads="1"/>
          </p:cNvSpPr>
          <p:nvPr/>
        </p:nvSpPr>
        <p:spPr bwMode="auto">
          <a:xfrm>
            <a:off x="7159649" y="16972415"/>
            <a:ext cx="6524354" cy="9447868"/>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Tested designs</a:t>
            </a:r>
          </a:p>
          <a:p>
            <a:r>
              <a:rPr lang="en-GB" sz="2800" dirty="0"/>
              <a:t>The bargeboard was developed progressively to isolate the effect of key geometry changes.</a:t>
            </a:r>
          </a:p>
          <a:p>
            <a:pPr marL="457200" lvl="0" indent="-457200">
              <a:buFont typeface="Arial" panose="020B0604020202020204" pitchFamily="34" charset="0"/>
              <a:buChar char="•"/>
            </a:pPr>
            <a:r>
              <a:rPr lang="en-GB" sz="2800" dirty="0"/>
              <a:t>Initial design: front-wheel wake mapping from CFD velocity contours defined the bargeboard position and shape. </a:t>
            </a:r>
          </a:p>
          <a:p>
            <a:pPr marL="457200" lvl="0" indent="-457200">
              <a:buFont typeface="Arial" panose="020B0604020202020204" pitchFamily="34" charset="0"/>
              <a:buChar char="•"/>
            </a:pPr>
            <a:r>
              <a:rPr lang="en-GB" sz="2800" dirty="0"/>
              <a:t>Lateral position: the distance between the chassis and bargeboard leading edge was varied to assess wake interception and interaction with adjacent devices. 100 mm was selected.</a:t>
            </a:r>
          </a:p>
          <a:p>
            <a:pPr marL="457200" lvl="0" indent="-457200">
              <a:buFont typeface="Arial" panose="020B0604020202020204" pitchFamily="34" charset="0"/>
              <a:buChar char="•"/>
            </a:pPr>
            <a:r>
              <a:rPr lang="en-GB" sz="2800" dirty="0"/>
              <a:t>Final matrix: S-profile, Neutral and Delayed designs were tested at </a:t>
            </a:r>
            <a:r>
              <a:rPr lang="en-GB" sz="2800" dirty="0" err="1"/>
              <a:t>Δy</a:t>
            </a:r>
            <a:r>
              <a:rPr lang="en-GB" sz="2800" dirty="0"/>
              <a:t> = 200, 250 and 300 mm, giving nine configurations.</a:t>
            </a:r>
          </a:p>
          <a:p>
            <a:pPr>
              <a:spcBef>
                <a:spcPct val="20000"/>
              </a:spcBef>
            </a:pPr>
            <a:endParaRPr lang="en-AU" altLang="en-US" sz="2800" dirty="0"/>
          </a:p>
          <a:p>
            <a:pPr>
              <a:spcBef>
                <a:spcPct val="20000"/>
              </a:spcBef>
            </a:pPr>
            <a:endParaRPr lang="en-AU" altLang="en-US" sz="2800" dirty="0"/>
          </a:p>
        </p:txBody>
      </p:sp>
      <p:sp>
        <p:nvSpPr>
          <p:cNvPr id="3" name="TextBox 2">
            <a:extLst>
              <a:ext uri="{FF2B5EF4-FFF2-40B4-BE49-F238E27FC236}">
                <a16:creationId xmlns:a16="http://schemas.microsoft.com/office/drawing/2014/main" id="{C894C3B7-9F1E-233D-F364-9F2FF4878CD4}"/>
              </a:ext>
            </a:extLst>
          </p:cNvPr>
          <p:cNvSpPr txBox="1"/>
          <p:nvPr/>
        </p:nvSpPr>
        <p:spPr>
          <a:xfrm>
            <a:off x="8594977" y="17336176"/>
            <a:ext cx="3217733" cy="261610"/>
          </a:xfrm>
          <a:prstGeom prst="rect">
            <a:avLst/>
          </a:prstGeom>
          <a:noFill/>
        </p:spPr>
        <p:txBody>
          <a:bodyPr wrap="square" rtlCol="0">
            <a:spAutoFit/>
          </a:bodyPr>
          <a:lstStyle/>
          <a:p>
            <a:endParaRPr lang="en-GB" sz="1100"/>
          </a:p>
        </p:txBody>
      </p:sp>
      <p:sp>
        <p:nvSpPr>
          <p:cNvPr id="5" name="TextBox 4">
            <a:extLst>
              <a:ext uri="{FF2B5EF4-FFF2-40B4-BE49-F238E27FC236}">
                <a16:creationId xmlns:a16="http://schemas.microsoft.com/office/drawing/2014/main" id="{A6E34915-2947-CEB3-6516-BA91D4E6A3F5}"/>
              </a:ext>
            </a:extLst>
          </p:cNvPr>
          <p:cNvSpPr txBox="1"/>
          <p:nvPr/>
        </p:nvSpPr>
        <p:spPr>
          <a:xfrm>
            <a:off x="869177" y="25439380"/>
            <a:ext cx="475358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Figure 1. Full-vehicle wall-y⁺ contours used to assess near-wall mesh resolution</a:t>
            </a:r>
          </a:p>
        </p:txBody>
      </p:sp>
      <p:sp>
        <p:nvSpPr>
          <p:cNvPr id="15" name="TextBox 14">
            <a:extLst>
              <a:ext uri="{FF2B5EF4-FFF2-40B4-BE49-F238E27FC236}">
                <a16:creationId xmlns:a16="http://schemas.microsoft.com/office/drawing/2014/main" id="{A3289629-A31D-9135-5EB5-A84205EA7BA2}"/>
              </a:ext>
            </a:extLst>
          </p:cNvPr>
          <p:cNvSpPr txBox="1"/>
          <p:nvPr/>
        </p:nvSpPr>
        <p:spPr>
          <a:xfrm>
            <a:off x="885398" y="28208434"/>
            <a:ext cx="4945044"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Figure 2. Underbody wall-y⁺ contours used to assess near-wall mesh resolution.</a:t>
            </a:r>
          </a:p>
        </p:txBody>
      </p:sp>
      <p:sp>
        <p:nvSpPr>
          <p:cNvPr id="24" name="TextBox 23">
            <a:extLst>
              <a:ext uri="{FF2B5EF4-FFF2-40B4-BE49-F238E27FC236}">
                <a16:creationId xmlns:a16="http://schemas.microsoft.com/office/drawing/2014/main" id="{397C5BCD-B081-B0C6-355A-B5AC67FBB152}"/>
              </a:ext>
            </a:extLst>
          </p:cNvPr>
          <p:cNvSpPr txBox="1"/>
          <p:nvPr/>
        </p:nvSpPr>
        <p:spPr>
          <a:xfrm>
            <a:off x="7603205" y="28250773"/>
            <a:ext cx="6716684" cy="70788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Figure 5.</a:t>
            </a:r>
            <a:r>
              <a:rPr lang="en-GB" sz="2000" dirty="0">
                <a:latin typeface="Arial" panose="020B0604020202020204" pitchFamily="34" charset="0"/>
                <a:cs typeface="Arial" panose="020B0604020202020204" pitchFamily="34" charset="0"/>
              </a:rPr>
              <a:t> Bargeboard geometries investigated: S-profile, Neutral and Delayed (left to right), shown at </a:t>
            </a:r>
            <a:r>
              <a:rPr lang="en-GB" sz="2000" dirty="0" err="1">
                <a:latin typeface="Arial" panose="020B0604020202020204" pitchFamily="34" charset="0"/>
                <a:cs typeface="Arial" panose="020B0604020202020204" pitchFamily="34" charset="0"/>
              </a:rPr>
              <a:t>Δy</a:t>
            </a:r>
            <a:r>
              <a:rPr lang="en-GB" sz="2000" dirty="0">
                <a:latin typeface="Arial" panose="020B0604020202020204" pitchFamily="34" charset="0"/>
                <a:cs typeface="Arial" panose="020B0604020202020204" pitchFamily="34" charset="0"/>
              </a:rPr>
              <a:t> =250 mm.</a:t>
            </a:r>
          </a:p>
        </p:txBody>
      </p:sp>
      <p:sp>
        <p:nvSpPr>
          <p:cNvPr id="41" name="TextBox 40">
            <a:extLst>
              <a:ext uri="{FF2B5EF4-FFF2-40B4-BE49-F238E27FC236}">
                <a16:creationId xmlns:a16="http://schemas.microsoft.com/office/drawing/2014/main" id="{3CB8B92B-2BFA-7A52-6742-FF2F5ED71283}"/>
              </a:ext>
            </a:extLst>
          </p:cNvPr>
          <p:cNvSpPr txBox="1"/>
          <p:nvPr/>
        </p:nvSpPr>
        <p:spPr>
          <a:xfrm>
            <a:off x="11522740" y="14714150"/>
            <a:ext cx="2410031" cy="2246769"/>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Figure 4.</a:t>
            </a:r>
            <a:r>
              <a:rPr lang="en-GB" sz="2000" dirty="0">
                <a:latin typeface="Arial" panose="020B0604020202020204" pitchFamily="34" charset="0"/>
                <a:cs typeface="Arial" panose="020B0604020202020204" pitchFamily="34" charset="0"/>
              </a:rPr>
              <a:t> Velocity contours on successive planes illustrating front-wheel wake development towards the floor.</a:t>
            </a:r>
          </a:p>
        </p:txBody>
      </p:sp>
      <p:sp>
        <p:nvSpPr>
          <p:cNvPr id="44" name="TextBox 43">
            <a:extLst>
              <a:ext uri="{FF2B5EF4-FFF2-40B4-BE49-F238E27FC236}">
                <a16:creationId xmlns:a16="http://schemas.microsoft.com/office/drawing/2014/main" id="{27EAD7B3-05F2-8119-C460-7C844D875F7A}"/>
              </a:ext>
            </a:extLst>
          </p:cNvPr>
          <p:cNvSpPr txBox="1"/>
          <p:nvPr/>
        </p:nvSpPr>
        <p:spPr>
          <a:xfrm>
            <a:off x="10557891" y="12776004"/>
            <a:ext cx="3011806" cy="163121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Figure 3.</a:t>
            </a:r>
            <a:r>
              <a:rPr lang="en-GB" sz="2000" dirty="0">
                <a:latin typeface="Arial" panose="020B0604020202020204" pitchFamily="34" charset="0"/>
                <a:cs typeface="Arial" panose="020B0604020202020204" pitchFamily="34" charset="0"/>
              </a:rPr>
              <a:t> Baseline front-wheel wake, showing the </a:t>
            </a:r>
            <a:r>
              <a:rPr lang="en-GB" sz="2000" dirty="0" err="1">
                <a:latin typeface="Arial" panose="020B0604020202020204" pitchFamily="34" charset="0"/>
                <a:cs typeface="Arial" panose="020B0604020202020204" pitchFamily="34" charset="0"/>
              </a:rPr>
              <a:t>inwashing</a:t>
            </a:r>
            <a:r>
              <a:rPr lang="en-GB" sz="2000" dirty="0">
                <a:latin typeface="Arial" panose="020B0604020202020204" pitchFamily="34" charset="0"/>
                <a:cs typeface="Arial" panose="020B0604020202020204" pitchFamily="34" charset="0"/>
              </a:rPr>
              <a:t> low-velocity region approaching the floor entrance.</a:t>
            </a:r>
          </a:p>
        </p:txBody>
      </p:sp>
      <p:pic>
        <p:nvPicPr>
          <p:cNvPr id="45" name="Picture 44">
            <a:extLst>
              <a:ext uri="{FF2B5EF4-FFF2-40B4-BE49-F238E27FC236}">
                <a16:creationId xmlns:a16="http://schemas.microsoft.com/office/drawing/2014/main" id="{93C888A6-71B7-744C-504B-76E08BA06AD4}"/>
              </a:ext>
            </a:extLst>
          </p:cNvPr>
          <p:cNvPicPr>
            <a:picLocks noChangeAspect="1"/>
          </p:cNvPicPr>
          <p:nvPr/>
        </p:nvPicPr>
        <p:blipFill>
          <a:blip r:embed="rId17"/>
          <a:stretch>
            <a:fillRect/>
          </a:stretch>
        </p:blipFill>
        <p:spPr>
          <a:xfrm>
            <a:off x="11644175" y="25082415"/>
            <a:ext cx="1300207" cy="3125496"/>
          </a:xfrm>
          <a:prstGeom prst="rect">
            <a:avLst/>
          </a:prstGeom>
        </p:spPr>
      </p:pic>
      <p:sp>
        <p:nvSpPr>
          <p:cNvPr id="48" name="TextBox 47">
            <a:extLst>
              <a:ext uri="{FF2B5EF4-FFF2-40B4-BE49-F238E27FC236}">
                <a16:creationId xmlns:a16="http://schemas.microsoft.com/office/drawing/2014/main" id="{4092D87D-27F6-54CE-DAE3-C87AF7BBF15B}"/>
              </a:ext>
            </a:extLst>
          </p:cNvPr>
          <p:cNvSpPr txBox="1"/>
          <p:nvPr/>
        </p:nvSpPr>
        <p:spPr>
          <a:xfrm>
            <a:off x="14579127" y="16735601"/>
            <a:ext cx="5874304"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Table 1.</a:t>
            </a:r>
            <a:r>
              <a:rPr lang="en-GB" sz="2000" dirty="0">
                <a:latin typeface="Arial" panose="020B0604020202020204" pitchFamily="34" charset="0"/>
                <a:cs typeface="Arial" panose="020B0604020202020204" pitchFamily="34" charset="0"/>
              </a:rPr>
              <a:t> Aerodynamic performance of the baseline, Neutral 250 mm and Delayed 250 mm configurations.</a:t>
            </a:r>
          </a:p>
        </p:txBody>
      </p:sp>
      <p:graphicFrame>
        <p:nvGraphicFramePr>
          <p:cNvPr id="52" name="Table 51">
            <a:extLst>
              <a:ext uri="{FF2B5EF4-FFF2-40B4-BE49-F238E27FC236}">
                <a16:creationId xmlns:a16="http://schemas.microsoft.com/office/drawing/2014/main" id="{5ADA8F22-03CD-D572-CDF1-98FFFB3D53F4}"/>
              </a:ext>
            </a:extLst>
          </p:cNvPr>
          <p:cNvGraphicFramePr>
            <a:graphicFrameLocks noGrp="1"/>
          </p:cNvGraphicFramePr>
          <p:nvPr>
            <p:extLst>
              <p:ext uri="{D42A27DB-BD31-4B8C-83A1-F6EECF244321}">
                <p14:modId xmlns:p14="http://schemas.microsoft.com/office/powerpoint/2010/main" val="1971793975"/>
              </p:ext>
            </p:extLst>
          </p:nvPr>
        </p:nvGraphicFramePr>
        <p:xfrm>
          <a:off x="14704210" y="17822970"/>
          <a:ext cx="5981365" cy="1483360"/>
        </p:xfrm>
        <a:graphic>
          <a:graphicData uri="http://schemas.openxmlformats.org/drawingml/2006/table">
            <a:tbl>
              <a:tblPr firstRow="1" bandRow="1">
                <a:tableStyleId>{5C22544A-7EE6-4342-B048-85BDC9FD1C3A}</a:tableStyleId>
              </a:tblPr>
              <a:tblGrid>
                <a:gridCol w="1778524">
                  <a:extLst>
                    <a:ext uri="{9D8B030D-6E8A-4147-A177-3AD203B41FA5}">
                      <a16:colId xmlns:a16="http://schemas.microsoft.com/office/drawing/2014/main" val="371980301"/>
                    </a:ext>
                  </a:extLst>
                </a:gridCol>
                <a:gridCol w="868932">
                  <a:extLst>
                    <a:ext uri="{9D8B030D-6E8A-4147-A177-3AD203B41FA5}">
                      <a16:colId xmlns:a16="http://schemas.microsoft.com/office/drawing/2014/main" val="3812045158"/>
                    </a:ext>
                  </a:extLst>
                </a:gridCol>
                <a:gridCol w="941363">
                  <a:extLst>
                    <a:ext uri="{9D8B030D-6E8A-4147-A177-3AD203B41FA5}">
                      <a16:colId xmlns:a16="http://schemas.microsoft.com/office/drawing/2014/main" val="2610190968"/>
                    </a:ext>
                  </a:extLst>
                </a:gridCol>
                <a:gridCol w="1196273">
                  <a:extLst>
                    <a:ext uri="{9D8B030D-6E8A-4147-A177-3AD203B41FA5}">
                      <a16:colId xmlns:a16="http://schemas.microsoft.com/office/drawing/2014/main" val="1063998531"/>
                    </a:ext>
                  </a:extLst>
                </a:gridCol>
                <a:gridCol w="1196273">
                  <a:extLst>
                    <a:ext uri="{9D8B030D-6E8A-4147-A177-3AD203B41FA5}">
                      <a16:colId xmlns:a16="http://schemas.microsoft.com/office/drawing/2014/main" val="2160719943"/>
                    </a:ext>
                  </a:extLst>
                </a:gridCol>
              </a:tblGrid>
              <a:tr h="370840">
                <a:tc>
                  <a:txBody>
                    <a:bodyPr/>
                    <a:lstStyle/>
                    <a:p>
                      <a:r>
                        <a:rPr lang="en-GB" sz="1800" dirty="0"/>
                        <a:t>Config.</a:t>
                      </a:r>
                    </a:p>
                  </a:txBody>
                  <a:tcPr/>
                </a:tc>
                <a:tc>
                  <a:txBody>
                    <a:bodyPr/>
                    <a:lstStyle/>
                    <a:p>
                      <a:r>
                        <a:rPr lang="en-GB" sz="1800" dirty="0"/>
                        <a:t>CD</a:t>
                      </a:r>
                    </a:p>
                  </a:txBody>
                  <a:tcPr/>
                </a:tc>
                <a:tc>
                  <a:txBody>
                    <a:bodyPr/>
                    <a:lstStyle/>
                    <a:p>
                      <a:r>
                        <a:rPr lang="en-GB" sz="1800" dirty="0"/>
                        <a:t>CL</a:t>
                      </a:r>
                    </a:p>
                  </a:txBody>
                  <a:tcPr/>
                </a:tc>
                <a:tc>
                  <a:txBody>
                    <a:bodyPr/>
                    <a:lstStyle/>
                    <a:p>
                      <a:r>
                        <a:rPr lang="en-GB" sz="1800" dirty="0"/>
                        <a:t>Efficiency</a:t>
                      </a:r>
                    </a:p>
                  </a:txBody>
                  <a:tcPr/>
                </a:tc>
                <a:tc>
                  <a:txBody>
                    <a:bodyPr/>
                    <a:lstStyle/>
                    <a:p>
                      <a:r>
                        <a:rPr lang="en-GB" sz="1800" dirty="0"/>
                        <a:t>Balance</a:t>
                      </a:r>
                    </a:p>
                  </a:txBody>
                  <a:tcPr/>
                </a:tc>
                <a:extLst>
                  <a:ext uri="{0D108BD9-81ED-4DB2-BD59-A6C34878D82A}">
                    <a16:rowId xmlns:a16="http://schemas.microsoft.com/office/drawing/2014/main" val="2367125884"/>
                  </a:ext>
                </a:extLst>
              </a:tr>
              <a:tr h="370840">
                <a:tc>
                  <a:txBody>
                    <a:bodyPr/>
                    <a:lstStyle/>
                    <a:p>
                      <a:r>
                        <a:rPr lang="en-GB" sz="1800" dirty="0"/>
                        <a:t>Baseline</a:t>
                      </a:r>
                    </a:p>
                  </a:txBody>
                  <a:tcPr/>
                </a:tc>
                <a:tc>
                  <a:txBody>
                    <a:bodyPr/>
                    <a:lstStyle/>
                    <a:p>
                      <a:r>
                        <a:rPr lang="en-GB" sz="1800" dirty="0"/>
                        <a:t>0.8837</a:t>
                      </a:r>
                    </a:p>
                  </a:txBody>
                  <a:tcPr/>
                </a:tc>
                <a:tc>
                  <a:txBody>
                    <a:bodyPr/>
                    <a:lstStyle/>
                    <a:p>
                      <a:r>
                        <a:rPr lang="en-GB" sz="1800" dirty="0"/>
                        <a:t>-2.2639</a:t>
                      </a:r>
                    </a:p>
                  </a:txBody>
                  <a:tcPr/>
                </a:tc>
                <a:tc>
                  <a:txBody>
                    <a:bodyPr/>
                    <a:lstStyle/>
                    <a:p>
                      <a:r>
                        <a:rPr lang="en-GB" sz="1800" dirty="0"/>
                        <a:t>2.5618</a:t>
                      </a:r>
                    </a:p>
                  </a:txBody>
                  <a:tcPr/>
                </a:tc>
                <a:tc>
                  <a:txBody>
                    <a:bodyPr/>
                    <a:lstStyle/>
                    <a:p>
                      <a:r>
                        <a:rPr lang="en-GB" sz="1800" dirty="0"/>
                        <a:t>47.05%</a:t>
                      </a:r>
                    </a:p>
                  </a:txBody>
                  <a:tcPr/>
                </a:tc>
                <a:extLst>
                  <a:ext uri="{0D108BD9-81ED-4DB2-BD59-A6C34878D82A}">
                    <a16:rowId xmlns:a16="http://schemas.microsoft.com/office/drawing/2014/main" val="1516218002"/>
                  </a:ext>
                </a:extLst>
              </a:tr>
              <a:tr h="370840">
                <a:tc>
                  <a:txBody>
                    <a:bodyPr/>
                    <a:lstStyle/>
                    <a:p>
                      <a:r>
                        <a:rPr lang="en-GB" sz="1800" dirty="0"/>
                        <a:t>Neutral 250mm</a:t>
                      </a:r>
                    </a:p>
                  </a:txBody>
                  <a:tcPr/>
                </a:tc>
                <a:tc>
                  <a:txBody>
                    <a:bodyPr/>
                    <a:lstStyle/>
                    <a:p>
                      <a:r>
                        <a:rPr lang="en-GB" sz="1800" dirty="0"/>
                        <a:t>0.8800</a:t>
                      </a:r>
                    </a:p>
                  </a:txBody>
                  <a:tcPr/>
                </a:tc>
                <a:tc>
                  <a:txBody>
                    <a:bodyPr/>
                    <a:lstStyle/>
                    <a:p>
                      <a:r>
                        <a:rPr lang="en-GB" sz="1800" dirty="0"/>
                        <a:t>-2.3882</a:t>
                      </a:r>
                    </a:p>
                  </a:txBody>
                  <a:tcPr/>
                </a:tc>
                <a:tc>
                  <a:txBody>
                    <a:bodyPr/>
                    <a:lstStyle/>
                    <a:p>
                      <a:r>
                        <a:rPr lang="en-GB" sz="1800" dirty="0"/>
                        <a:t>2.7138</a:t>
                      </a:r>
                    </a:p>
                  </a:txBody>
                  <a:tcPr/>
                </a:tc>
                <a:tc>
                  <a:txBody>
                    <a:bodyPr/>
                    <a:lstStyle/>
                    <a:p>
                      <a:r>
                        <a:rPr lang="en-GB" sz="1800" dirty="0"/>
                        <a:t>50.91%</a:t>
                      </a:r>
                    </a:p>
                  </a:txBody>
                  <a:tcPr/>
                </a:tc>
                <a:extLst>
                  <a:ext uri="{0D108BD9-81ED-4DB2-BD59-A6C34878D82A}">
                    <a16:rowId xmlns:a16="http://schemas.microsoft.com/office/drawing/2014/main" val="2776635338"/>
                  </a:ext>
                </a:extLst>
              </a:tr>
              <a:tr h="370840">
                <a:tc>
                  <a:txBody>
                    <a:bodyPr/>
                    <a:lstStyle/>
                    <a:p>
                      <a:pPr marL="0" marR="0" lvl="0" indent="0" algn="l" defTabSz="2138324" rtl="0" eaLnBrk="1" fontAlgn="auto" latinLnBrk="0" hangingPunct="1">
                        <a:lnSpc>
                          <a:spcPct val="100000"/>
                        </a:lnSpc>
                        <a:spcBef>
                          <a:spcPts val="0"/>
                        </a:spcBef>
                        <a:spcAft>
                          <a:spcPts val="0"/>
                        </a:spcAft>
                        <a:buClrTx/>
                        <a:buSzTx/>
                        <a:buFontTx/>
                        <a:buNone/>
                        <a:tabLst/>
                        <a:defRPr/>
                      </a:pPr>
                      <a:r>
                        <a:rPr lang="en-GB" sz="1800" dirty="0"/>
                        <a:t>Delayed 250mm</a:t>
                      </a:r>
                    </a:p>
                  </a:txBody>
                  <a:tcPr/>
                </a:tc>
                <a:tc>
                  <a:txBody>
                    <a:bodyPr/>
                    <a:lstStyle/>
                    <a:p>
                      <a:r>
                        <a:rPr lang="en-GB" sz="1800" dirty="0"/>
                        <a:t>0.8821</a:t>
                      </a:r>
                    </a:p>
                  </a:txBody>
                  <a:tcPr/>
                </a:tc>
                <a:tc>
                  <a:txBody>
                    <a:bodyPr/>
                    <a:lstStyle/>
                    <a:p>
                      <a:r>
                        <a:rPr lang="en-GB" sz="1800" dirty="0"/>
                        <a:t>-2.3643</a:t>
                      </a:r>
                    </a:p>
                  </a:txBody>
                  <a:tcPr/>
                </a:tc>
                <a:tc>
                  <a:txBody>
                    <a:bodyPr/>
                    <a:lstStyle/>
                    <a:p>
                      <a:r>
                        <a:rPr lang="en-GB" sz="1800" dirty="0"/>
                        <a:t>2.6803</a:t>
                      </a:r>
                    </a:p>
                  </a:txBody>
                  <a:tcPr/>
                </a:tc>
                <a:tc>
                  <a:txBody>
                    <a:bodyPr/>
                    <a:lstStyle/>
                    <a:p>
                      <a:r>
                        <a:rPr lang="en-GB" sz="1800" dirty="0"/>
                        <a:t>46.33%</a:t>
                      </a:r>
                    </a:p>
                  </a:txBody>
                  <a:tcPr/>
                </a:tc>
                <a:extLst>
                  <a:ext uri="{0D108BD9-81ED-4DB2-BD59-A6C34878D82A}">
                    <a16:rowId xmlns:a16="http://schemas.microsoft.com/office/drawing/2014/main" val="3008300450"/>
                  </a:ext>
                </a:extLst>
              </a:tr>
            </a:tbl>
          </a:graphicData>
        </a:graphic>
      </p:graphicFrame>
      <p:sp>
        <p:nvSpPr>
          <p:cNvPr id="54" name="TextBox 53">
            <a:extLst>
              <a:ext uri="{FF2B5EF4-FFF2-40B4-BE49-F238E27FC236}">
                <a16:creationId xmlns:a16="http://schemas.microsoft.com/office/drawing/2014/main" id="{05FDBB94-C8B7-5C42-776F-BD26C64AA65D}"/>
              </a:ext>
            </a:extLst>
          </p:cNvPr>
          <p:cNvSpPr txBox="1"/>
          <p:nvPr/>
        </p:nvSpPr>
        <p:spPr>
          <a:xfrm>
            <a:off x="14741647" y="22216989"/>
            <a:ext cx="6253398"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Figure 6.</a:t>
            </a:r>
            <a:r>
              <a:rPr lang="en-GB" sz="2000" dirty="0">
                <a:latin typeface="Arial" panose="020B0604020202020204" pitchFamily="34" charset="0"/>
                <a:cs typeface="Arial" panose="020B0604020202020204" pitchFamily="34" charset="0"/>
              </a:rPr>
              <a:t> Baseline (bottom) and Delayed 250 mm (top) underfloor pressure contours, showing reduced floor pressure associated with increased downforce.</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2" ma:contentTypeDescription="Create a new document." ma:contentTypeScope="" ma:versionID="d60939558008e7b7e9469628040c4d44">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31ae473d2a062be1208786405f3f600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element ref="ns2:MediaServiceOCR"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Location" ma:index="19"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09f920c2-6cc4-4d1e-a528-8efc586fe0cc}"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6225655-809D-4785-802C-0ABCE287F41B}">
  <ds:schemaRefs>
    <ds:schemaRef ds:uri="http://schemas.microsoft.com/sharepoint/v3/contenttype/forms"/>
  </ds:schemaRefs>
</ds:datastoreItem>
</file>

<file path=customXml/itemProps2.xml><?xml version="1.0" encoding="utf-8"?>
<ds:datastoreItem xmlns:ds="http://schemas.openxmlformats.org/officeDocument/2006/customXml" ds:itemID="{1571362E-90FB-4232-84BB-0CE461D680C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7da2dc2f-10e7-442f-ad91-645aa4b47b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EF7B4C-66AB-4B68-8ED7-2177502C5BAA}">
  <ds:schemaRefs>
    <ds:schemaRef ds:uri="http://schemas.microsoft.com/office/2006/documentManagement/types"/>
    <ds:schemaRef ds:uri="http://purl.org/dc/elements/1.1/"/>
    <ds:schemaRef ds:uri="http://schemas.openxmlformats.org/package/2006/metadata/core-properties"/>
    <ds:schemaRef ds:uri="http://purl.org/dc/terms/"/>
    <ds:schemaRef ds:uri="224cecc8-5b1a-4f4b-aa1d-4508502f11c0"/>
    <ds:schemaRef ds:uri="http://purl.org/dc/dcmitype/"/>
    <ds:schemaRef ds:uri="http://schemas.microsoft.com/office/2006/metadata/properties"/>
    <ds:schemaRef ds:uri="http://schemas.microsoft.com/office/infopath/2007/PartnerControls"/>
    <ds:schemaRef ds:uri="1684eeaa-63d5-4a8a-805f-2a73dd5a7c6a"/>
    <ds:schemaRef ds:uri="http://www.w3.org/XML/1998/namespace"/>
    <ds:schemaRef ds:uri="7da2dc2f-10e7-442f-ad91-645aa4b47b8a"/>
    <ds:schemaRef ds:uri="c9412f1f-c5de-433b-90f0-e30b35783b17"/>
  </ds:schemaRefs>
</ds:datastoreItem>
</file>

<file path=docProps/app.xml><?xml version="1.0" encoding="utf-8"?>
<Properties xmlns="http://schemas.openxmlformats.org/officeDocument/2006/extended-properties" xmlns:vt="http://schemas.openxmlformats.org/officeDocument/2006/docPropsVTypes">
  <Template>Office Theme</Template>
  <TotalTime>2142</TotalTime>
  <Words>769</Words>
  <Application>Microsoft Office PowerPoint</Application>
  <PresentationFormat>Custom</PresentationFormat>
  <Paragraphs>92</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Calibri Light</vt:lpstr>
      <vt:lpstr>Eras Bold ITC</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Ben Ellis-Jones (2204298)</cp:lastModifiedBy>
  <cp:revision>2</cp:revision>
  <dcterms:created xsi:type="dcterms:W3CDTF">2016-02-25T08:27:32Z</dcterms:created>
  <dcterms:modified xsi:type="dcterms:W3CDTF">2026-09-13T16:23:49Z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