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84" r:id="rId1"/>
  </p:sldMasterIdLst>
  <p:notesMasterIdLst>
    <p:notesMasterId r:id="rId25"/>
  </p:notesMasterIdLst>
  <p:sldIdLst>
    <p:sldId id="256" r:id="rId2"/>
    <p:sldId id="275" r:id="rId3"/>
    <p:sldId id="276" r:id="rId4"/>
    <p:sldId id="277" r:id="rId5"/>
    <p:sldId id="278" r:id="rId6"/>
    <p:sldId id="279" r:id="rId7"/>
    <p:sldId id="258" r:id="rId8"/>
    <p:sldId id="259" r:id="rId9"/>
    <p:sldId id="264" r:id="rId10"/>
    <p:sldId id="260" r:id="rId11"/>
    <p:sldId id="261" r:id="rId12"/>
    <p:sldId id="262" r:id="rId13"/>
    <p:sldId id="263" r:id="rId14"/>
    <p:sldId id="265" r:id="rId15"/>
    <p:sldId id="267" r:id="rId16"/>
    <p:sldId id="266" r:id="rId17"/>
    <p:sldId id="268" r:id="rId18"/>
    <p:sldId id="269" r:id="rId19"/>
    <p:sldId id="270" r:id="rId20"/>
    <p:sldId id="271" r:id="rId21"/>
    <p:sldId id="272" r:id="rId22"/>
    <p:sldId id="273" r:id="rId23"/>
    <p:sldId id="274" r:id="rId2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15" autoAdjust="0"/>
    <p:restoredTop sz="94660"/>
  </p:normalViewPr>
  <p:slideViewPr>
    <p:cSldViewPr snapToGrid="0">
      <p:cViewPr varScale="1">
        <p:scale>
          <a:sx n="89" d="100"/>
          <a:sy n="89" d="100"/>
        </p:scale>
        <p:origin x="120" y="1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63DCAAE-FFFB-4DD7-8EAE-33032C58E1D7}" type="datetimeFigureOut">
              <a:rPr lang="en-GB" smtClean="0"/>
              <a:t>01/02/2018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4E7FB24-B473-4DCA-9CCB-C2729257CB9B}" type="slidenum">
              <a:rPr lang="en-GB" smtClean="0"/>
              <a:t>‹#›</a:t>
            </a:fld>
            <a:endParaRPr lang="en-GB"/>
          </a:p>
        </p:txBody>
      </p:sp>
    </p:spTree>
    <p:extLst>
      <p:ext uri="{BB962C8B-B14F-4D97-AF65-F5344CB8AC3E}">
        <p14:creationId xmlns:p14="http://schemas.microsoft.com/office/powerpoint/2010/main" val="19560998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4E7FB24-B473-4DCA-9CCB-C2729257CB9B}" type="slidenum">
              <a:rPr lang="en-GB" smtClean="0"/>
              <a:t>1</a:t>
            </a:fld>
            <a:endParaRPr lang="en-GB"/>
          </a:p>
        </p:txBody>
      </p:sp>
    </p:spTree>
    <p:extLst>
      <p:ext uri="{BB962C8B-B14F-4D97-AF65-F5344CB8AC3E}">
        <p14:creationId xmlns:p14="http://schemas.microsoft.com/office/powerpoint/2010/main" val="17193999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4E7FB24-B473-4DCA-9CCB-C2729257CB9B}" type="slidenum">
              <a:rPr lang="en-GB" smtClean="0"/>
              <a:t>3</a:t>
            </a:fld>
            <a:endParaRPr lang="en-GB"/>
          </a:p>
        </p:txBody>
      </p:sp>
    </p:spTree>
    <p:extLst>
      <p:ext uri="{BB962C8B-B14F-4D97-AF65-F5344CB8AC3E}">
        <p14:creationId xmlns:p14="http://schemas.microsoft.com/office/powerpoint/2010/main" val="42503011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109980" y="882376"/>
            <a:ext cx="9966960" cy="2926080"/>
          </a:xfrm>
        </p:spPr>
        <p:txBody>
          <a:bodyPr anchor="b">
            <a:normAutofit/>
          </a:bodyPr>
          <a:lstStyle>
            <a:lvl1pPr algn="ctr">
              <a:lnSpc>
                <a:spcPct val="85000"/>
              </a:lnSpc>
              <a:defRPr sz="7200" b="1" cap="all" baseline="0">
                <a:solidFill>
                  <a:srgbClr val="FFFFFF"/>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709530" y="3869634"/>
            <a:ext cx="8767860" cy="1388165"/>
          </a:xfrm>
        </p:spPr>
        <p:txBody>
          <a:bodyPr>
            <a:normAutofit/>
          </a:bodyPr>
          <a:lstStyle>
            <a:lvl1pPr marL="0" indent="0" algn="ctr">
              <a:buNone/>
              <a:defRPr sz="2200">
                <a:solidFill>
                  <a:srgbClr val="FFFFFF"/>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lvl1pPr>
              <a:defRPr>
                <a:solidFill>
                  <a:srgbClr val="FFFFFF"/>
                </a:solidFill>
              </a:defRPr>
            </a:lvl1pPr>
          </a:lstStyle>
          <a:p>
            <a:fld id="{96DFF08F-DC6B-4601-B491-B0F83F6DD2DA}" type="datetimeFigureOut">
              <a:rPr lang="en-US" dirty="0"/>
              <a:t>2/1/2018</a:t>
            </a:fld>
            <a:endParaRPr lang="en-US" dirty="0"/>
          </a:p>
        </p:txBody>
      </p:sp>
      <p:sp>
        <p:nvSpPr>
          <p:cNvPr id="5" name="Footer Placeholder 4"/>
          <p:cNvSpPr>
            <a:spLocks noGrp="1"/>
          </p:cNvSpPr>
          <p:nvPr>
            <p:ph type="ftr" sz="quarter" idx="11"/>
          </p:nvPr>
        </p:nvSpPr>
        <p:spPr/>
        <p:txBody>
          <a:bodyPr/>
          <a:lstStyle>
            <a:lvl1pPr>
              <a:defRPr>
                <a:solidFill>
                  <a:srgbClr val="FFFFFF"/>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4FAB73BC-B049-4115-A692-8D63A059BFB8}" type="slidenum">
              <a:rPr lang="en-US" dirty="0"/>
              <a:t>‹#›</a:t>
            </a:fld>
            <a:endParaRPr lang="en-US" dirty="0"/>
          </a:p>
        </p:txBody>
      </p:sp>
      <p:cxnSp>
        <p:nvCxnSpPr>
          <p:cNvPr id="8" name="Straight Connector 7"/>
          <p:cNvCxnSpPr/>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dirty="0"/>
              <a:t>2/1/2018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06424" y="1173575"/>
            <a:ext cx="9966960" cy="2926080"/>
          </a:xfrm>
        </p:spPr>
        <p:txBody>
          <a:bodyPr anchor="b">
            <a:noAutofit/>
          </a:bodyPr>
          <a:lstStyle>
            <a:lvl1pPr algn="ctr">
              <a:lnSpc>
                <a:spcPct val="85000"/>
              </a:lnSpc>
              <a:defRPr sz="7200" b="0" cap="all" baseline="0"/>
            </a:lvl1pPr>
          </a:lstStyle>
          <a:p>
            <a:r>
              <a:rPr lang="en-US" smtClean="0"/>
              <a:t>Click to edit Master title style</a:t>
            </a:r>
            <a:endParaRPr lang="en-US" dirty="0"/>
          </a:p>
        </p:txBody>
      </p:sp>
      <p:sp>
        <p:nvSpPr>
          <p:cNvPr id="3" name="Text Placeholder 2"/>
          <p:cNvSpPr>
            <a:spLocks noGrp="1"/>
          </p:cNvSpPr>
          <p:nvPr>
            <p:ph type="body" idx="1"/>
          </p:nvPr>
        </p:nvSpPr>
        <p:spPr>
          <a:xfrm>
            <a:off x="1709928" y="4154520"/>
            <a:ext cx="8769096" cy="1363806"/>
          </a:xfrm>
        </p:spPr>
        <p:txBody>
          <a:bodyPr anchor="t">
            <a:normAutofit/>
          </a:bodyPr>
          <a:lstStyle>
            <a:lvl1pPr marL="0" indent="0" algn="ctr">
              <a:buNone/>
              <a:defRPr sz="2200">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6DFF08F-DC6B-4601-B491-B0F83F6DD2DA}" type="datetimeFigureOut">
              <a:rPr lang="en-US" dirty="0"/>
              <a:t>2/1/2018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7" name="Straight Connector 6"/>
          <p:cNvCxnSpPr/>
          <p:nvPr/>
        </p:nvCxnSpPr>
        <p:spPr>
          <a:xfrm>
            <a:off x="1981200" y="4020408"/>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43000" y="2057399"/>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267612" y="2057400"/>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6DFF08F-DC6B-4601-B491-B0F83F6DD2DA}" type="datetimeFigureOut">
              <a:rPr lang="en-US" dirty="0"/>
              <a:t>2/1/2018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143000" y="2001511"/>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43000" y="2721483"/>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269173" y="1999032"/>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269173" y="2719322"/>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6DFF08F-DC6B-4601-B491-B0F83F6DD2DA}" type="datetimeFigureOut">
              <a:rPr lang="en-US" dirty="0"/>
              <a:t>2/1/2018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96DFF08F-DC6B-4601-B491-B0F83F6DD2DA}" type="datetimeFigureOut">
              <a:rPr lang="en-US" dirty="0"/>
              <a:t>2/1/2018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6DFF08F-DC6B-4601-B491-B0F83F6DD2DA}" type="datetimeFigureOut">
              <a:rPr lang="en-US" dirty="0"/>
              <a:t>2/1/2018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smtClean="0"/>
              <a:t>Click to edit Master title style</a:t>
            </a:r>
            <a:endParaRPr lang="en-US" dirty="0"/>
          </a:p>
        </p:txBody>
      </p:sp>
      <p:sp>
        <p:nvSpPr>
          <p:cNvPr id="3" name="Content Placeholder 2"/>
          <p:cNvSpPr>
            <a:spLocks noGrp="1"/>
          </p:cNvSpPr>
          <p:nvPr>
            <p:ph idx="1"/>
          </p:nvPr>
        </p:nvSpPr>
        <p:spPr>
          <a:xfrm>
            <a:off x="5852159" y="1097280"/>
            <a:ext cx="5212080" cy="46634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43000" y="2834640"/>
            <a:ext cx="3931920" cy="301752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6DFF08F-DC6B-4601-B491-B0F83F6DD2DA}" type="datetimeFigureOut">
              <a:rPr lang="en-US" dirty="0"/>
              <a:t>2/1/2018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5413248" y="1069847"/>
            <a:ext cx="6099048" cy="4800600"/>
          </a:xfrm>
        </p:spPr>
        <p:txBody>
          <a:bodyPr lIns="274320" tIns="182880"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143000" y="2834640"/>
            <a:ext cx="3931920" cy="288036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6DFF08F-DC6B-4601-B491-B0F83F6DD2DA}" type="datetimeFigureOut">
              <a:rPr lang="en-US" dirty="0"/>
              <a:t>2/1/2018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dirty="0"/>
              <a:t>2/1/2018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324100" cy="541020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43000" y="762000"/>
            <a:ext cx="7429500" cy="54102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dirty="0"/>
              <a:t>2/1/2018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143000" y="609600"/>
            <a:ext cx="9875520" cy="1356360"/>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143000" y="2057400"/>
            <a:ext cx="9872871" cy="40386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142996" y="6223828"/>
            <a:ext cx="2329074" cy="365125"/>
          </a:xfrm>
          <a:prstGeom prst="rect">
            <a:avLst/>
          </a:prstGeom>
        </p:spPr>
        <p:txBody>
          <a:bodyPr vert="horz" lIns="91440" tIns="45720" rIns="91440" bIns="45720" rtlCol="0" anchor="ctr"/>
          <a:lstStyle>
            <a:lvl1pPr algn="l">
              <a:defRPr sz="1200">
                <a:solidFill>
                  <a:schemeClr val="accent1"/>
                </a:solidFill>
              </a:defRPr>
            </a:lvl1pPr>
          </a:lstStyle>
          <a:p>
            <a:fld id="{96DFF08F-DC6B-4601-B491-B0F83F6DD2DA}" type="datetimeFigureOut">
              <a:rPr lang="en-US" dirty="0"/>
              <a:pPr/>
              <a:t>2/1/2018</a:t>
            </a:fld>
            <a:endParaRPr lang="en-US" dirty="0"/>
          </a:p>
        </p:txBody>
      </p:sp>
      <p:sp>
        <p:nvSpPr>
          <p:cNvPr id="5" name="Footer Placeholder 4"/>
          <p:cNvSpPr>
            <a:spLocks noGrp="1"/>
          </p:cNvSpPr>
          <p:nvPr>
            <p:ph type="ftr" sz="quarter" idx="3"/>
          </p:nvPr>
        </p:nvSpPr>
        <p:spPr>
          <a:xfrm>
            <a:off x="3949148" y="6223828"/>
            <a:ext cx="4717774" cy="365125"/>
          </a:xfrm>
          <a:prstGeom prst="rect">
            <a:avLst/>
          </a:prstGeom>
        </p:spPr>
        <p:txBody>
          <a:bodyPr vert="horz" lIns="91440" tIns="45720" rIns="91440" bIns="45720" rtlCol="0" anchor="ctr"/>
          <a:lstStyle>
            <a:lvl1pPr algn="ctr">
              <a:defRPr sz="1200">
                <a:solidFill>
                  <a:schemeClr val="accent1"/>
                </a:solidFill>
              </a:defRPr>
            </a:lvl1pPr>
          </a:lstStyle>
          <a:p>
            <a:endParaRPr lang="en-US" dirty="0"/>
          </a:p>
        </p:txBody>
      </p:sp>
      <p:sp>
        <p:nvSpPr>
          <p:cNvPr id="6" name="Slide Number Placeholder 5"/>
          <p:cNvSpPr>
            <a:spLocks noGrp="1"/>
          </p:cNvSpPr>
          <p:nvPr>
            <p:ph type="sldNum" sz="quarter" idx="4"/>
          </p:nvPr>
        </p:nvSpPr>
        <p:spPr>
          <a:xfrm>
            <a:off x="9329530" y="6223828"/>
            <a:ext cx="1706217" cy="365125"/>
          </a:xfrm>
          <a:prstGeom prst="rect">
            <a:avLst/>
          </a:prstGeom>
        </p:spPr>
        <p:txBody>
          <a:bodyPr vert="horz" lIns="91440" tIns="45720" rIns="91440" bIns="45720" rtlCol="0" anchor="ctr"/>
          <a:lstStyle>
            <a:lvl1pPr algn="r">
              <a:defRPr sz="1200">
                <a:solidFill>
                  <a:schemeClr val="accent1"/>
                </a:solidFill>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182880" algn="l" defTabSz="914400" rtl="0" eaLnBrk="1" latinLnBrk="0" hangingPunct="1">
        <a:lnSpc>
          <a:spcPct val="90000"/>
        </a:lnSpc>
        <a:spcBef>
          <a:spcPts val="1400"/>
        </a:spcBef>
        <a:buClr>
          <a:schemeClr val="accent1"/>
        </a:buClr>
        <a:buSzPct val="80000"/>
        <a:buFont typeface="Corbel" pitchFamily="34" charset="0"/>
        <a:buChar char="•"/>
        <a:defRPr sz="2200" kern="1200">
          <a:solidFill>
            <a:schemeClr val="accent1"/>
          </a:solidFill>
          <a:latin typeface="+mn-lt"/>
          <a:ea typeface="+mn-ea"/>
          <a:cs typeface="+mn-cs"/>
        </a:defRPr>
      </a:lvl1pPr>
      <a:lvl2pPr marL="45720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2000" kern="1200">
          <a:solidFill>
            <a:schemeClr val="accent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800" kern="1200">
          <a:solidFill>
            <a:schemeClr val="accent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s://en.wikipedia.org/wiki/Francis_of_Assisi"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09980" y="494852"/>
            <a:ext cx="9884335" cy="4044875"/>
          </a:xfrm>
          <a:solidFill>
            <a:schemeClr val="accent1">
              <a:lumMod val="50000"/>
            </a:schemeClr>
          </a:solidFill>
          <a:ln>
            <a:solidFill>
              <a:schemeClr val="accent1">
                <a:lumMod val="75000"/>
              </a:schemeClr>
            </a:solidFill>
          </a:ln>
        </p:spPr>
        <p:txBody>
          <a:bodyPr>
            <a:normAutofit fontScale="90000"/>
          </a:bodyPr>
          <a:lstStyle/>
          <a:p>
            <a:r>
              <a:rPr lang="en-GB" dirty="0" smtClean="0">
                <a:latin typeface="Comic Sans MS" panose="030F0702030302020204" pitchFamily="66" charset="0"/>
              </a:rPr>
              <a:t/>
            </a:r>
            <a:br>
              <a:rPr lang="en-GB" dirty="0" smtClean="0">
                <a:latin typeface="Comic Sans MS" panose="030F0702030302020204" pitchFamily="66" charset="0"/>
              </a:rPr>
            </a:br>
            <a:r>
              <a:rPr lang="en-GB" dirty="0" smtClean="0">
                <a:latin typeface="Comic Sans MS" panose="030F0702030302020204" pitchFamily="66" charset="0"/>
              </a:rPr>
              <a:t>Skills for the field /</a:t>
            </a:r>
            <a:br>
              <a:rPr lang="en-GB" dirty="0" smtClean="0">
                <a:latin typeface="Comic Sans MS" panose="030F0702030302020204" pitchFamily="66" charset="0"/>
              </a:rPr>
            </a:br>
            <a:r>
              <a:rPr lang="en-GB" dirty="0" smtClean="0">
                <a:latin typeface="Comic Sans MS" panose="030F0702030302020204" pitchFamily="66" charset="0"/>
              </a:rPr>
              <a:t>Introduction to fieldwork</a:t>
            </a:r>
            <a:endParaRPr lang="en-GB" dirty="0">
              <a:latin typeface="Comic Sans MS" panose="030F0702030302020204" pitchFamily="66" charset="0"/>
            </a:endParaRPr>
          </a:p>
        </p:txBody>
      </p:sp>
      <p:sp>
        <p:nvSpPr>
          <p:cNvPr id="3" name="Subtitle 2"/>
          <p:cNvSpPr>
            <a:spLocks noGrp="1"/>
          </p:cNvSpPr>
          <p:nvPr>
            <p:ph type="subTitle" idx="1"/>
          </p:nvPr>
        </p:nvSpPr>
        <p:spPr>
          <a:xfrm>
            <a:off x="1709530" y="4765638"/>
            <a:ext cx="8767860" cy="1452282"/>
          </a:xfrm>
          <a:solidFill>
            <a:schemeClr val="accent1">
              <a:lumMod val="50000"/>
            </a:schemeClr>
          </a:solidFill>
        </p:spPr>
        <p:txBody>
          <a:bodyPr/>
          <a:lstStyle/>
          <a:p>
            <a:endParaRPr lang="en-GB" dirty="0" smtClean="0">
              <a:latin typeface="Comic Sans MS" panose="030F0702030302020204" pitchFamily="66" charset="0"/>
            </a:endParaRPr>
          </a:p>
          <a:p>
            <a:r>
              <a:rPr lang="en-GB" dirty="0" smtClean="0">
                <a:latin typeface="Comic Sans MS" panose="030F0702030302020204" pitchFamily="66" charset="0"/>
              </a:rPr>
              <a:t>Eloise Govier e.govier@uwtsd.ac.uk</a:t>
            </a:r>
            <a:endParaRPr lang="en-GB" dirty="0">
              <a:latin typeface="Comic Sans MS" panose="030F0702030302020204" pitchFamily="66" charset="0"/>
            </a:endParaRPr>
          </a:p>
        </p:txBody>
      </p:sp>
      <p:sp>
        <p:nvSpPr>
          <p:cNvPr id="6" name="Slide Number Placeholder 5"/>
          <p:cNvSpPr>
            <a:spLocks noGrp="1"/>
          </p:cNvSpPr>
          <p:nvPr>
            <p:ph type="sldNum" sz="quarter" idx="12"/>
          </p:nvPr>
        </p:nvSpPr>
        <p:spPr>
          <a:xfrm>
            <a:off x="10233172" y="6217920"/>
            <a:ext cx="1706217" cy="365125"/>
          </a:xfrm>
        </p:spPr>
        <p:txBody>
          <a:bodyPr/>
          <a:lstStyle/>
          <a:p>
            <a:fld id="{4FAB73BC-B049-4115-A692-8D63A059BFB8}" type="slidenum">
              <a:rPr lang="en-US" sz="2800" smtClean="0">
                <a:latin typeface="Comic Sans MS" panose="030F0702030302020204" pitchFamily="66" charset="0"/>
              </a:rPr>
              <a:t>1</a:t>
            </a:fld>
            <a:endParaRPr lang="en-US" sz="2800" dirty="0">
              <a:latin typeface="Comic Sans MS" panose="030F0702030302020204" pitchFamily="66" charset="0"/>
            </a:endParaRPr>
          </a:p>
        </p:txBody>
      </p:sp>
    </p:spTree>
    <p:extLst>
      <p:ext uri="{BB962C8B-B14F-4D97-AF65-F5344CB8AC3E}">
        <p14:creationId xmlns:p14="http://schemas.microsoft.com/office/powerpoint/2010/main" val="39876481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1">
              <a:lumMod val="50000"/>
            </a:schemeClr>
          </a:solidFill>
        </p:spPr>
        <p:txBody>
          <a:bodyPr/>
          <a:lstStyle/>
          <a:p>
            <a:r>
              <a:rPr lang="en-GB" dirty="0" err="1" smtClean="0">
                <a:solidFill>
                  <a:schemeClr val="bg1"/>
                </a:solidFill>
                <a:latin typeface="Comic Sans MS" panose="030F0702030302020204" pitchFamily="66" charset="0"/>
              </a:rPr>
              <a:t>Skanda</a:t>
            </a:r>
            <a:r>
              <a:rPr lang="en-GB" dirty="0" smtClean="0">
                <a:solidFill>
                  <a:schemeClr val="bg1"/>
                </a:solidFill>
                <a:latin typeface="Comic Sans MS" panose="030F0702030302020204" pitchFamily="66" charset="0"/>
              </a:rPr>
              <a:t> Vale</a:t>
            </a:r>
            <a:endParaRPr lang="en-GB" dirty="0">
              <a:solidFill>
                <a:schemeClr val="bg1"/>
              </a:solidFill>
              <a:latin typeface="Comic Sans MS" panose="030F0702030302020204" pitchFamily="66" charset="0"/>
            </a:endParaRPr>
          </a:p>
        </p:txBody>
      </p:sp>
      <p:sp>
        <p:nvSpPr>
          <p:cNvPr id="3" name="Content Placeholder 2"/>
          <p:cNvSpPr>
            <a:spLocks noGrp="1"/>
          </p:cNvSpPr>
          <p:nvPr>
            <p:ph idx="1"/>
          </p:nvPr>
        </p:nvSpPr>
        <p:spPr>
          <a:solidFill>
            <a:schemeClr val="accent1">
              <a:lumMod val="50000"/>
            </a:schemeClr>
          </a:solidFill>
        </p:spPr>
        <p:txBody>
          <a:bodyPr>
            <a:normAutofit lnSpcReduction="10000"/>
          </a:bodyPr>
          <a:lstStyle/>
          <a:p>
            <a:r>
              <a:rPr lang="en-GB" dirty="0" err="1">
                <a:solidFill>
                  <a:schemeClr val="bg1"/>
                </a:solidFill>
                <a:latin typeface="Comic Sans MS" panose="030F0702030302020204" pitchFamily="66" charset="0"/>
              </a:rPr>
              <a:t>Skanda</a:t>
            </a:r>
            <a:r>
              <a:rPr lang="en-GB" dirty="0">
                <a:solidFill>
                  <a:schemeClr val="bg1"/>
                </a:solidFill>
                <a:latin typeface="Comic Sans MS" panose="030F0702030302020204" pitchFamily="66" charset="0"/>
              </a:rPr>
              <a:t> Vale is a multi-faith ashram – home to a resident community of 25 monks and nuns. Every year we welcome over 90,000 pilgrims to our three temples</a:t>
            </a:r>
            <a:r>
              <a:rPr lang="en-GB" dirty="0" smtClean="0">
                <a:solidFill>
                  <a:schemeClr val="bg1"/>
                </a:solidFill>
                <a:latin typeface="Comic Sans MS" panose="030F0702030302020204" pitchFamily="66" charset="0"/>
              </a:rPr>
              <a:t>.</a:t>
            </a:r>
          </a:p>
          <a:p>
            <a:r>
              <a:rPr lang="en-GB" dirty="0" err="1">
                <a:solidFill>
                  <a:schemeClr val="bg1"/>
                </a:solidFill>
                <a:latin typeface="Comic Sans MS" panose="030F0702030302020204" pitchFamily="66" charset="0"/>
              </a:rPr>
              <a:t>Skanda</a:t>
            </a:r>
            <a:r>
              <a:rPr lang="en-GB" dirty="0">
                <a:solidFill>
                  <a:schemeClr val="bg1"/>
                </a:solidFill>
                <a:latin typeface="Comic Sans MS" panose="030F0702030302020204" pitchFamily="66" charset="0"/>
              </a:rPr>
              <a:t> Vale is situated in a remote, wooded valley in South West Wales.</a:t>
            </a:r>
            <a:endParaRPr lang="en-GB" dirty="0" smtClean="0">
              <a:solidFill>
                <a:schemeClr val="bg1"/>
              </a:solidFill>
              <a:latin typeface="Comic Sans MS" panose="030F0702030302020204" pitchFamily="66" charset="0"/>
            </a:endParaRPr>
          </a:p>
          <a:p>
            <a:r>
              <a:rPr lang="en-GB" dirty="0" smtClean="0">
                <a:solidFill>
                  <a:schemeClr val="bg1"/>
                </a:solidFill>
                <a:latin typeface="Comic Sans MS" panose="030F0702030302020204" pitchFamily="66" charset="0"/>
              </a:rPr>
              <a:t>An ashram is a secluded dwelling</a:t>
            </a:r>
          </a:p>
          <a:p>
            <a:r>
              <a:rPr lang="en-GB" dirty="0" smtClean="0">
                <a:solidFill>
                  <a:schemeClr val="bg1"/>
                </a:solidFill>
                <a:latin typeface="Comic Sans MS" panose="030F0702030302020204" pitchFamily="66" charset="0"/>
              </a:rPr>
              <a:t>Conducive for spiritual reflection and practice</a:t>
            </a:r>
          </a:p>
          <a:p>
            <a:r>
              <a:rPr lang="en-GB" dirty="0" smtClean="0">
                <a:solidFill>
                  <a:schemeClr val="bg1"/>
                </a:solidFill>
                <a:latin typeface="Comic Sans MS" panose="030F0702030302020204" pitchFamily="66" charset="0"/>
              </a:rPr>
              <a:t>Often associated with a central teaching figure (look at the history of </a:t>
            </a:r>
            <a:r>
              <a:rPr lang="en-GB" dirty="0" err="1" smtClean="0">
                <a:solidFill>
                  <a:schemeClr val="bg1"/>
                </a:solidFill>
                <a:latin typeface="Comic Sans MS" panose="030F0702030302020204" pitchFamily="66" charset="0"/>
              </a:rPr>
              <a:t>Skanda</a:t>
            </a:r>
            <a:r>
              <a:rPr lang="en-GB" dirty="0" smtClean="0">
                <a:solidFill>
                  <a:schemeClr val="bg1"/>
                </a:solidFill>
                <a:latin typeface="Comic Sans MS" panose="030F0702030302020204" pitchFamily="66" charset="0"/>
              </a:rPr>
              <a:t> Vale)</a:t>
            </a:r>
          </a:p>
          <a:p>
            <a:endParaRPr lang="en-GB" dirty="0">
              <a:solidFill>
                <a:schemeClr val="bg1"/>
              </a:solidFill>
              <a:latin typeface="Comic Sans MS" panose="030F0702030302020204" pitchFamily="66" charset="0"/>
            </a:endParaRPr>
          </a:p>
          <a:p>
            <a:pPr marL="45720" indent="0" algn="r">
              <a:buNone/>
            </a:pPr>
            <a:fld id="{285825A5-CBB0-45AA-A6C3-B074F0175923}" type="slidenum">
              <a:rPr lang="en-GB" smtClean="0">
                <a:solidFill>
                  <a:schemeClr val="bg1"/>
                </a:solidFill>
                <a:latin typeface="Comic Sans MS" panose="030F0702030302020204" pitchFamily="66" charset="0"/>
              </a:rPr>
              <a:pPr marL="45720" indent="0" algn="r">
                <a:buNone/>
              </a:pPr>
              <a:t>2</a:t>
            </a:fld>
            <a:endParaRPr lang="en-GB" dirty="0">
              <a:solidFill>
                <a:schemeClr val="bg1"/>
              </a:solidFill>
              <a:latin typeface="Comic Sans MS" panose="030F0702030302020204" pitchFamily="66" charset="0"/>
            </a:endParaRPr>
          </a:p>
        </p:txBody>
      </p:sp>
    </p:spTree>
    <p:extLst>
      <p:ext uri="{BB962C8B-B14F-4D97-AF65-F5344CB8AC3E}">
        <p14:creationId xmlns:p14="http://schemas.microsoft.com/office/powerpoint/2010/main" val="41146240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364435" y="817245"/>
            <a:ext cx="11430000" cy="5095875"/>
          </a:xfrm>
          <a:prstGeom prst="rect">
            <a:avLst/>
          </a:prstGeom>
        </p:spPr>
      </p:pic>
      <p:sp>
        <p:nvSpPr>
          <p:cNvPr id="5" name="Slide Number Placeholder 4"/>
          <p:cNvSpPr>
            <a:spLocks noGrp="1"/>
          </p:cNvSpPr>
          <p:nvPr>
            <p:ph type="sldNum" sz="quarter" idx="12"/>
          </p:nvPr>
        </p:nvSpPr>
        <p:spPr>
          <a:xfrm>
            <a:off x="10211657" y="6191555"/>
            <a:ext cx="1706217" cy="365125"/>
          </a:xfrm>
        </p:spPr>
        <p:txBody>
          <a:bodyPr/>
          <a:lstStyle/>
          <a:p>
            <a:fld id="{4FAB73BC-B049-4115-A692-8D63A059BFB8}" type="slidenum">
              <a:rPr lang="en-US" sz="2800" smtClean="0">
                <a:latin typeface="Comic Sans MS" panose="030F0702030302020204" pitchFamily="66" charset="0"/>
              </a:rPr>
              <a:t>3</a:t>
            </a:fld>
            <a:endParaRPr lang="en-US" sz="2800" dirty="0">
              <a:latin typeface="Comic Sans MS" panose="030F0702030302020204" pitchFamily="66" charset="0"/>
            </a:endParaRPr>
          </a:p>
        </p:txBody>
      </p:sp>
    </p:spTree>
    <p:extLst>
      <p:ext uri="{BB962C8B-B14F-4D97-AF65-F5344CB8AC3E}">
        <p14:creationId xmlns:p14="http://schemas.microsoft.com/office/powerpoint/2010/main" val="14869739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1">
              <a:lumMod val="50000"/>
            </a:schemeClr>
          </a:solidFill>
        </p:spPr>
        <p:txBody>
          <a:bodyPr/>
          <a:lstStyle/>
          <a:p>
            <a:r>
              <a:rPr lang="en-GB" dirty="0" smtClean="0">
                <a:solidFill>
                  <a:schemeClr val="bg1"/>
                </a:solidFill>
                <a:latin typeface="Comic Sans MS" panose="030F0702030302020204" pitchFamily="66" charset="0"/>
              </a:rPr>
              <a:t>Pujas at </a:t>
            </a:r>
            <a:r>
              <a:rPr lang="en-GB" dirty="0" err="1" smtClean="0">
                <a:solidFill>
                  <a:schemeClr val="bg1"/>
                </a:solidFill>
                <a:latin typeface="Comic Sans MS" panose="030F0702030302020204" pitchFamily="66" charset="0"/>
              </a:rPr>
              <a:t>Skanda</a:t>
            </a:r>
            <a:r>
              <a:rPr lang="en-GB" dirty="0" smtClean="0">
                <a:solidFill>
                  <a:schemeClr val="bg1"/>
                </a:solidFill>
                <a:latin typeface="Comic Sans MS" panose="030F0702030302020204" pitchFamily="66" charset="0"/>
              </a:rPr>
              <a:t> Vale</a:t>
            </a:r>
            <a:endParaRPr lang="en-GB" dirty="0">
              <a:solidFill>
                <a:schemeClr val="bg1"/>
              </a:solidFill>
              <a:latin typeface="Comic Sans MS" panose="030F0702030302020204" pitchFamily="66" charset="0"/>
            </a:endParaRPr>
          </a:p>
        </p:txBody>
      </p:sp>
      <p:sp>
        <p:nvSpPr>
          <p:cNvPr id="3" name="Content Placeholder 2"/>
          <p:cNvSpPr>
            <a:spLocks noGrp="1"/>
          </p:cNvSpPr>
          <p:nvPr>
            <p:ph idx="1"/>
          </p:nvPr>
        </p:nvSpPr>
        <p:spPr>
          <a:solidFill>
            <a:schemeClr val="accent1">
              <a:lumMod val="50000"/>
            </a:schemeClr>
          </a:solidFill>
        </p:spPr>
        <p:txBody>
          <a:bodyPr>
            <a:normAutofit fontScale="70000" lnSpcReduction="20000"/>
          </a:bodyPr>
          <a:lstStyle/>
          <a:p>
            <a:r>
              <a:rPr lang="en-GB" dirty="0" smtClean="0">
                <a:solidFill>
                  <a:schemeClr val="bg1"/>
                </a:solidFill>
                <a:latin typeface="Comic Sans MS" panose="030F0702030302020204" pitchFamily="66" charset="0"/>
              </a:rPr>
              <a:t>Puja = </a:t>
            </a:r>
          </a:p>
          <a:p>
            <a:r>
              <a:rPr lang="en-GB" dirty="0" smtClean="0">
                <a:solidFill>
                  <a:schemeClr val="bg1"/>
                </a:solidFill>
                <a:latin typeface="Comic Sans MS" panose="030F0702030302020204" pitchFamily="66" charset="0"/>
              </a:rPr>
              <a:t>The act of worship</a:t>
            </a:r>
          </a:p>
          <a:p>
            <a:r>
              <a:rPr lang="en-GB" dirty="0" smtClean="0">
                <a:solidFill>
                  <a:schemeClr val="bg1"/>
                </a:solidFill>
                <a:latin typeface="Comic Sans MS" panose="030F0702030302020204" pitchFamily="66" charset="0"/>
              </a:rPr>
              <a:t>Daily: </a:t>
            </a:r>
          </a:p>
          <a:p>
            <a:r>
              <a:rPr lang="en-GB" b="1" dirty="0">
                <a:solidFill>
                  <a:schemeClr val="bg1"/>
                </a:solidFill>
                <a:latin typeface="Comic Sans MS" panose="030F0702030302020204" pitchFamily="66" charset="0"/>
              </a:rPr>
              <a:t>Lord </a:t>
            </a:r>
            <a:r>
              <a:rPr lang="en-GB" b="1" dirty="0" err="1">
                <a:solidFill>
                  <a:schemeClr val="bg1"/>
                </a:solidFill>
                <a:latin typeface="Comic Sans MS" panose="030F0702030302020204" pitchFamily="66" charset="0"/>
              </a:rPr>
              <a:t>Murugan</a:t>
            </a:r>
            <a:r>
              <a:rPr lang="en-GB" b="1" dirty="0">
                <a:solidFill>
                  <a:schemeClr val="bg1"/>
                </a:solidFill>
                <a:latin typeface="Comic Sans MS" panose="030F0702030302020204" pitchFamily="66" charset="0"/>
              </a:rPr>
              <a:t> Temple: </a:t>
            </a:r>
            <a:r>
              <a:rPr lang="en-GB" dirty="0">
                <a:solidFill>
                  <a:schemeClr val="bg1"/>
                </a:solidFill>
                <a:latin typeface="Comic Sans MS" panose="030F0702030302020204" pitchFamily="66" charset="0"/>
              </a:rPr>
              <a:t>05:00, 13:30, 21:00</a:t>
            </a:r>
          </a:p>
          <a:p>
            <a:r>
              <a:rPr lang="en-GB" b="1" dirty="0" err="1">
                <a:solidFill>
                  <a:schemeClr val="bg1"/>
                </a:solidFill>
                <a:latin typeface="Comic Sans MS" panose="030F0702030302020204" pitchFamily="66" charset="0"/>
              </a:rPr>
              <a:t>Maha</a:t>
            </a:r>
            <a:r>
              <a:rPr lang="en-GB" b="1" dirty="0">
                <a:solidFill>
                  <a:schemeClr val="bg1"/>
                </a:solidFill>
                <a:latin typeface="Comic Sans MS" panose="030F0702030302020204" pitchFamily="66" charset="0"/>
              </a:rPr>
              <a:t> Shakti Temple: </a:t>
            </a:r>
            <a:r>
              <a:rPr lang="en-GB" dirty="0">
                <a:solidFill>
                  <a:schemeClr val="bg1"/>
                </a:solidFill>
                <a:latin typeface="Comic Sans MS" panose="030F0702030302020204" pitchFamily="66" charset="0"/>
              </a:rPr>
              <a:t>06:30, 18:00</a:t>
            </a:r>
          </a:p>
          <a:p>
            <a:r>
              <a:rPr lang="en-GB" b="1" dirty="0">
                <a:solidFill>
                  <a:schemeClr val="bg1"/>
                </a:solidFill>
                <a:latin typeface="Comic Sans MS" panose="030F0702030302020204" pitchFamily="66" charset="0"/>
              </a:rPr>
              <a:t>Sri </a:t>
            </a:r>
            <a:r>
              <a:rPr lang="en-GB" b="1" dirty="0" err="1">
                <a:solidFill>
                  <a:schemeClr val="bg1"/>
                </a:solidFill>
                <a:latin typeface="Comic Sans MS" panose="030F0702030302020204" pitchFamily="66" charset="0"/>
              </a:rPr>
              <a:t>Ranganatha</a:t>
            </a:r>
            <a:r>
              <a:rPr lang="en-GB" b="1" dirty="0">
                <a:solidFill>
                  <a:schemeClr val="bg1"/>
                </a:solidFill>
                <a:latin typeface="Comic Sans MS" panose="030F0702030302020204" pitchFamily="66" charset="0"/>
              </a:rPr>
              <a:t> Temple: </a:t>
            </a:r>
            <a:r>
              <a:rPr lang="en-GB" dirty="0" smtClean="0">
                <a:solidFill>
                  <a:schemeClr val="bg1"/>
                </a:solidFill>
                <a:latin typeface="Comic Sans MS" panose="030F0702030302020204" pitchFamily="66" charset="0"/>
              </a:rPr>
              <a:t>09:30</a:t>
            </a:r>
          </a:p>
          <a:p>
            <a:r>
              <a:rPr lang="en-GB" dirty="0" smtClean="0">
                <a:solidFill>
                  <a:schemeClr val="bg1"/>
                </a:solidFill>
                <a:latin typeface="Comic Sans MS" panose="030F0702030302020204" pitchFamily="66" charset="0"/>
              </a:rPr>
              <a:t>Weekly:</a:t>
            </a:r>
          </a:p>
          <a:p>
            <a:r>
              <a:rPr lang="en-GB" b="1" dirty="0">
                <a:solidFill>
                  <a:schemeClr val="bg1"/>
                </a:solidFill>
                <a:latin typeface="Comic Sans MS" panose="030F0702030302020204" pitchFamily="66" charset="0"/>
              </a:rPr>
              <a:t>Lord </a:t>
            </a:r>
            <a:r>
              <a:rPr lang="en-GB" b="1" dirty="0" err="1">
                <a:solidFill>
                  <a:schemeClr val="bg1"/>
                </a:solidFill>
                <a:latin typeface="Comic Sans MS" panose="030F0702030302020204" pitchFamily="66" charset="0"/>
              </a:rPr>
              <a:t>Murugan</a:t>
            </a:r>
            <a:r>
              <a:rPr lang="en-GB" b="1" dirty="0">
                <a:solidFill>
                  <a:schemeClr val="bg1"/>
                </a:solidFill>
                <a:latin typeface="Comic Sans MS" panose="030F0702030302020204" pitchFamily="66" charset="0"/>
              </a:rPr>
              <a:t> Temple: </a:t>
            </a:r>
            <a:r>
              <a:rPr lang="en-GB" dirty="0" err="1">
                <a:solidFill>
                  <a:schemeClr val="bg1"/>
                </a:solidFill>
                <a:latin typeface="Comic Sans MS" panose="030F0702030302020204" pitchFamily="66" charset="0"/>
              </a:rPr>
              <a:t>Mahabishekam</a:t>
            </a:r>
            <a:r>
              <a:rPr lang="en-GB" dirty="0">
                <a:solidFill>
                  <a:schemeClr val="bg1"/>
                </a:solidFill>
                <a:latin typeface="Comic Sans MS" panose="030F0702030302020204" pitchFamily="66" charset="0"/>
              </a:rPr>
              <a:t> on Sundays at 13:30</a:t>
            </a:r>
          </a:p>
          <a:p>
            <a:r>
              <a:rPr lang="en-GB" b="1" dirty="0">
                <a:solidFill>
                  <a:schemeClr val="bg1"/>
                </a:solidFill>
                <a:latin typeface="Comic Sans MS" panose="030F0702030302020204" pitchFamily="66" charset="0"/>
              </a:rPr>
              <a:t>Lord </a:t>
            </a:r>
            <a:r>
              <a:rPr lang="en-GB" b="1" dirty="0" err="1">
                <a:solidFill>
                  <a:schemeClr val="bg1"/>
                </a:solidFill>
                <a:latin typeface="Comic Sans MS" panose="030F0702030302020204" pitchFamily="66" charset="0"/>
              </a:rPr>
              <a:t>Murugan</a:t>
            </a:r>
            <a:r>
              <a:rPr lang="en-GB" b="1" dirty="0">
                <a:solidFill>
                  <a:schemeClr val="bg1"/>
                </a:solidFill>
                <a:latin typeface="Comic Sans MS" panose="030F0702030302020204" pitchFamily="66" charset="0"/>
              </a:rPr>
              <a:t> Temple: </a:t>
            </a:r>
            <a:r>
              <a:rPr lang="en-GB" dirty="0">
                <a:solidFill>
                  <a:schemeClr val="bg1"/>
                </a:solidFill>
                <a:latin typeface="Comic Sans MS" panose="030F0702030302020204" pitchFamily="66" charset="0"/>
              </a:rPr>
              <a:t>Christian Mass on Sundays at 21:00</a:t>
            </a:r>
          </a:p>
          <a:p>
            <a:r>
              <a:rPr lang="en-GB" b="1" dirty="0" err="1">
                <a:solidFill>
                  <a:schemeClr val="bg1"/>
                </a:solidFill>
                <a:latin typeface="Comic Sans MS" panose="030F0702030302020204" pitchFamily="66" charset="0"/>
              </a:rPr>
              <a:t>Maha</a:t>
            </a:r>
            <a:r>
              <a:rPr lang="en-GB" b="1" dirty="0">
                <a:solidFill>
                  <a:schemeClr val="bg1"/>
                </a:solidFill>
                <a:latin typeface="Comic Sans MS" panose="030F0702030302020204" pitchFamily="66" charset="0"/>
              </a:rPr>
              <a:t> Shakti Temple: </a:t>
            </a:r>
            <a:r>
              <a:rPr lang="en-GB" dirty="0" err="1">
                <a:solidFill>
                  <a:schemeClr val="bg1"/>
                </a:solidFill>
                <a:latin typeface="Comic Sans MS" panose="030F0702030302020204" pitchFamily="66" charset="0"/>
              </a:rPr>
              <a:t>Mahabishekam</a:t>
            </a:r>
            <a:r>
              <a:rPr lang="en-GB" dirty="0">
                <a:solidFill>
                  <a:schemeClr val="bg1"/>
                </a:solidFill>
                <a:latin typeface="Comic Sans MS" panose="030F0702030302020204" pitchFamily="66" charset="0"/>
              </a:rPr>
              <a:t> on Saturdays at 18:00</a:t>
            </a:r>
          </a:p>
          <a:p>
            <a:r>
              <a:rPr lang="en-GB" b="1" dirty="0">
                <a:solidFill>
                  <a:schemeClr val="bg1"/>
                </a:solidFill>
                <a:latin typeface="Comic Sans MS" panose="030F0702030302020204" pitchFamily="66" charset="0"/>
              </a:rPr>
              <a:t>Sri </a:t>
            </a:r>
            <a:r>
              <a:rPr lang="en-GB" b="1" dirty="0" err="1">
                <a:solidFill>
                  <a:schemeClr val="bg1"/>
                </a:solidFill>
                <a:latin typeface="Comic Sans MS" panose="030F0702030302020204" pitchFamily="66" charset="0"/>
              </a:rPr>
              <a:t>Ranganatha</a:t>
            </a:r>
            <a:r>
              <a:rPr lang="en-GB" b="1" dirty="0">
                <a:solidFill>
                  <a:schemeClr val="bg1"/>
                </a:solidFill>
                <a:latin typeface="Comic Sans MS" panose="030F0702030302020204" pitchFamily="66" charset="0"/>
              </a:rPr>
              <a:t> Temple: </a:t>
            </a:r>
            <a:r>
              <a:rPr lang="en-GB" dirty="0" err="1">
                <a:solidFill>
                  <a:schemeClr val="bg1"/>
                </a:solidFill>
                <a:latin typeface="Comic Sans MS" panose="030F0702030302020204" pitchFamily="66" charset="0"/>
              </a:rPr>
              <a:t>Mahabishekam</a:t>
            </a:r>
            <a:r>
              <a:rPr lang="en-GB" dirty="0">
                <a:solidFill>
                  <a:schemeClr val="bg1"/>
                </a:solidFill>
                <a:latin typeface="Comic Sans MS" panose="030F0702030302020204" pitchFamily="66" charset="0"/>
              </a:rPr>
              <a:t> on Tuesdays &amp; Fridays at </a:t>
            </a:r>
            <a:r>
              <a:rPr lang="en-GB" dirty="0" smtClean="0">
                <a:solidFill>
                  <a:schemeClr val="bg1"/>
                </a:solidFill>
                <a:latin typeface="Comic Sans MS" panose="030F0702030302020204" pitchFamily="66" charset="0"/>
              </a:rPr>
              <a:t>09:30</a:t>
            </a:r>
          </a:p>
          <a:p>
            <a:pPr marL="45720" indent="0" algn="r">
              <a:buNone/>
            </a:pPr>
            <a:fld id="{C83B7E3F-A919-45FB-97AF-D8332250E1D0}" type="slidenum">
              <a:rPr lang="en-GB">
                <a:solidFill>
                  <a:schemeClr val="bg1"/>
                </a:solidFill>
                <a:latin typeface="Comic Sans MS" panose="030F0702030302020204" pitchFamily="66" charset="0"/>
              </a:rPr>
              <a:pPr marL="45720" indent="0" algn="r">
                <a:buNone/>
              </a:pPr>
              <a:t>4</a:t>
            </a:fld>
            <a:endParaRPr lang="en-GB" dirty="0">
              <a:solidFill>
                <a:schemeClr val="bg1"/>
              </a:solidFill>
              <a:latin typeface="Comic Sans MS" panose="030F0702030302020204" pitchFamily="66" charset="0"/>
            </a:endParaRPr>
          </a:p>
          <a:p>
            <a:endParaRPr lang="en-GB" dirty="0">
              <a:solidFill>
                <a:schemeClr val="bg1"/>
              </a:solidFill>
              <a:latin typeface="Comic Sans MS" panose="030F0702030302020204" pitchFamily="66" charset="0"/>
            </a:endParaRPr>
          </a:p>
          <a:p>
            <a:endParaRPr lang="en-GB" dirty="0">
              <a:solidFill>
                <a:schemeClr val="bg1"/>
              </a:solidFill>
              <a:latin typeface="Comic Sans MS" panose="030F0702030302020204" pitchFamily="66" charset="0"/>
            </a:endParaRPr>
          </a:p>
        </p:txBody>
      </p:sp>
    </p:spTree>
    <p:extLst>
      <p:ext uri="{BB962C8B-B14F-4D97-AF65-F5344CB8AC3E}">
        <p14:creationId xmlns:p14="http://schemas.microsoft.com/office/powerpoint/2010/main" val="7720621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1">
              <a:lumMod val="50000"/>
            </a:schemeClr>
          </a:solidFill>
        </p:spPr>
        <p:txBody>
          <a:bodyPr/>
          <a:lstStyle/>
          <a:p>
            <a:r>
              <a:rPr lang="en-GB" dirty="0" smtClean="0">
                <a:solidFill>
                  <a:schemeClr val="bg1"/>
                </a:solidFill>
                <a:latin typeface="Comic Sans MS" panose="030F0702030302020204" pitchFamily="66" charset="0"/>
              </a:rPr>
              <a:t>History of </a:t>
            </a:r>
            <a:r>
              <a:rPr lang="en-GB" dirty="0" err="1" smtClean="0">
                <a:solidFill>
                  <a:schemeClr val="bg1"/>
                </a:solidFill>
                <a:latin typeface="Comic Sans MS" panose="030F0702030302020204" pitchFamily="66" charset="0"/>
              </a:rPr>
              <a:t>Skanda</a:t>
            </a:r>
            <a:r>
              <a:rPr lang="en-GB" dirty="0" smtClean="0">
                <a:solidFill>
                  <a:schemeClr val="bg1"/>
                </a:solidFill>
                <a:latin typeface="Comic Sans MS" panose="030F0702030302020204" pitchFamily="66" charset="0"/>
              </a:rPr>
              <a:t> Vale</a:t>
            </a:r>
            <a:endParaRPr lang="en-GB" dirty="0">
              <a:solidFill>
                <a:schemeClr val="bg1"/>
              </a:solidFill>
              <a:latin typeface="Comic Sans MS" panose="030F0702030302020204" pitchFamily="66" charset="0"/>
            </a:endParaRPr>
          </a:p>
        </p:txBody>
      </p:sp>
      <p:sp>
        <p:nvSpPr>
          <p:cNvPr id="3" name="Content Placeholder 2"/>
          <p:cNvSpPr>
            <a:spLocks noGrp="1"/>
          </p:cNvSpPr>
          <p:nvPr>
            <p:ph idx="1"/>
          </p:nvPr>
        </p:nvSpPr>
        <p:spPr>
          <a:xfrm>
            <a:off x="1143001" y="2057400"/>
            <a:ext cx="7635240" cy="4038600"/>
          </a:xfrm>
          <a:solidFill>
            <a:schemeClr val="accent1">
              <a:lumMod val="50000"/>
            </a:schemeClr>
          </a:solidFill>
        </p:spPr>
        <p:txBody>
          <a:bodyPr/>
          <a:lstStyle/>
          <a:p>
            <a:r>
              <a:rPr lang="en-GB" dirty="0" err="1">
                <a:solidFill>
                  <a:schemeClr val="bg1"/>
                </a:solidFill>
                <a:latin typeface="Comic Sans MS" panose="030F0702030302020204" pitchFamily="66" charset="0"/>
              </a:rPr>
              <a:t>Skanda</a:t>
            </a:r>
            <a:r>
              <a:rPr lang="en-GB" dirty="0">
                <a:solidFill>
                  <a:schemeClr val="bg1"/>
                </a:solidFill>
                <a:latin typeface="Comic Sans MS" panose="030F0702030302020204" pitchFamily="66" charset="0"/>
              </a:rPr>
              <a:t> Vale began in the summer of 1973 when </a:t>
            </a:r>
            <a:r>
              <a:rPr lang="en-GB" dirty="0" smtClean="0">
                <a:solidFill>
                  <a:schemeClr val="bg1"/>
                </a:solidFill>
                <a:latin typeface="Comic Sans MS" panose="030F0702030302020204" pitchFamily="66" charset="0"/>
              </a:rPr>
              <a:t>founder </a:t>
            </a:r>
            <a:r>
              <a:rPr lang="en-GB" dirty="0">
                <a:solidFill>
                  <a:schemeClr val="bg1"/>
                </a:solidFill>
                <a:latin typeface="Comic Sans MS" panose="030F0702030302020204" pitchFamily="66" charset="0"/>
              </a:rPr>
              <a:t>Guru Sri </a:t>
            </a:r>
            <a:r>
              <a:rPr lang="en-GB" dirty="0" err="1">
                <a:solidFill>
                  <a:schemeClr val="bg1"/>
                </a:solidFill>
                <a:latin typeface="Comic Sans MS" panose="030F0702030302020204" pitchFamily="66" charset="0"/>
              </a:rPr>
              <a:t>Subramanium</a:t>
            </a:r>
            <a:r>
              <a:rPr lang="en-GB" dirty="0">
                <a:solidFill>
                  <a:schemeClr val="bg1"/>
                </a:solidFill>
                <a:latin typeface="Comic Sans MS" panose="030F0702030302020204" pitchFamily="66" charset="0"/>
              </a:rPr>
              <a:t>, </a:t>
            </a:r>
            <a:r>
              <a:rPr lang="en-GB" dirty="0" smtClean="0">
                <a:solidFill>
                  <a:schemeClr val="bg1"/>
                </a:solidFill>
                <a:latin typeface="Comic Sans MS" panose="030F0702030302020204" pitchFamily="66" charset="0"/>
              </a:rPr>
              <a:t>moved </a:t>
            </a:r>
            <a:r>
              <a:rPr lang="en-GB" dirty="0">
                <a:solidFill>
                  <a:schemeClr val="bg1"/>
                </a:solidFill>
                <a:latin typeface="Comic Sans MS" panose="030F0702030302020204" pitchFamily="66" charset="0"/>
              </a:rPr>
              <a:t>his small multi-faith temple from London to </a:t>
            </a:r>
            <a:r>
              <a:rPr lang="en-GB" dirty="0" smtClean="0">
                <a:solidFill>
                  <a:schemeClr val="bg1"/>
                </a:solidFill>
                <a:latin typeface="Comic Sans MS" panose="030F0702030302020204" pitchFamily="66" charset="0"/>
              </a:rPr>
              <a:t>Wales</a:t>
            </a:r>
          </a:p>
          <a:p>
            <a:r>
              <a:rPr lang="en-GB" dirty="0">
                <a:solidFill>
                  <a:schemeClr val="bg1"/>
                </a:solidFill>
                <a:latin typeface="Comic Sans MS" panose="030F0702030302020204" pitchFamily="66" charset="0"/>
              </a:rPr>
              <a:t>in 1976, the community became a monastic </a:t>
            </a:r>
            <a:r>
              <a:rPr lang="en-GB" dirty="0" smtClean="0">
                <a:solidFill>
                  <a:schemeClr val="bg1"/>
                </a:solidFill>
                <a:latin typeface="Comic Sans MS" panose="030F0702030302020204" pitchFamily="66" charset="0"/>
              </a:rPr>
              <a:t>order</a:t>
            </a:r>
          </a:p>
          <a:p>
            <a:r>
              <a:rPr lang="en-GB" dirty="0" smtClean="0">
                <a:solidFill>
                  <a:schemeClr val="bg1"/>
                </a:solidFill>
                <a:latin typeface="Comic Sans MS" panose="030F0702030302020204" pitchFamily="66" charset="0"/>
              </a:rPr>
              <a:t>Monks </a:t>
            </a:r>
            <a:r>
              <a:rPr lang="en-GB" dirty="0">
                <a:solidFill>
                  <a:schemeClr val="bg1"/>
                </a:solidFill>
                <a:latin typeface="Comic Sans MS" panose="030F0702030302020204" pitchFamily="66" charset="0"/>
              </a:rPr>
              <a:t>and nuns took lifetime vows of poverty, chastity and obedience, as set out by </a:t>
            </a:r>
            <a:r>
              <a:rPr lang="en-GB" dirty="0">
                <a:solidFill>
                  <a:schemeClr val="bg1"/>
                </a:solidFill>
                <a:latin typeface="Comic Sans MS" panose="030F0702030302020204" pitchFamily="66" charset="0"/>
                <a:hlinkClick r:id="rId2"/>
              </a:rPr>
              <a:t>St. Francis of Assisi</a:t>
            </a:r>
            <a:r>
              <a:rPr lang="en-GB" dirty="0">
                <a:solidFill>
                  <a:schemeClr val="bg1"/>
                </a:solidFill>
                <a:latin typeface="Comic Sans MS" panose="030F0702030302020204" pitchFamily="66" charset="0"/>
              </a:rPr>
              <a:t>. </a:t>
            </a:r>
            <a:endParaRPr lang="en-GB" dirty="0" smtClean="0">
              <a:solidFill>
                <a:schemeClr val="bg1"/>
              </a:solidFill>
              <a:latin typeface="Comic Sans MS" panose="030F0702030302020204" pitchFamily="66" charset="0"/>
            </a:endParaRPr>
          </a:p>
          <a:p>
            <a:r>
              <a:rPr lang="en-GB" dirty="0" err="1" smtClean="0">
                <a:solidFill>
                  <a:schemeClr val="bg1"/>
                </a:solidFill>
                <a:latin typeface="Comic Sans MS" panose="030F0702030302020204" pitchFamily="66" charset="0"/>
              </a:rPr>
              <a:t>Skanda</a:t>
            </a:r>
            <a:r>
              <a:rPr lang="en-GB" dirty="0" smtClean="0">
                <a:solidFill>
                  <a:schemeClr val="bg1"/>
                </a:solidFill>
                <a:latin typeface="Comic Sans MS" panose="030F0702030302020204" pitchFamily="66" charset="0"/>
              </a:rPr>
              <a:t> </a:t>
            </a:r>
            <a:r>
              <a:rPr lang="en-GB" dirty="0">
                <a:solidFill>
                  <a:schemeClr val="bg1"/>
                </a:solidFill>
                <a:latin typeface="Comic Sans MS" panose="030F0702030302020204" pitchFamily="66" charset="0"/>
              </a:rPr>
              <a:t>Vale was registered as a place of religious worship, and in 1980, was awarded the status of a charitable trust</a:t>
            </a:r>
            <a:r>
              <a:rPr lang="en-GB" dirty="0" smtClean="0">
                <a:solidFill>
                  <a:schemeClr val="bg1"/>
                </a:solidFill>
                <a:latin typeface="Comic Sans MS" panose="030F0702030302020204" pitchFamily="66" charset="0"/>
              </a:rPr>
              <a:t>.</a:t>
            </a:r>
          </a:p>
          <a:p>
            <a:pPr marL="45720" indent="0" algn="r">
              <a:buNone/>
            </a:pPr>
            <a:fld id="{4B01F0EC-3C8D-4986-9015-3F6C9D808759}" type="slidenum">
              <a:rPr lang="en-GB" dirty="0" smtClean="0">
                <a:solidFill>
                  <a:schemeClr val="bg1"/>
                </a:solidFill>
                <a:latin typeface="Comic Sans MS" panose="030F0702030302020204" pitchFamily="66" charset="0"/>
              </a:rPr>
              <a:pPr marL="45720" indent="0" algn="r">
                <a:buNone/>
              </a:pPr>
              <a:t>5</a:t>
            </a:fld>
            <a:endParaRPr lang="en-GB" dirty="0">
              <a:solidFill>
                <a:schemeClr val="bg1"/>
              </a:solidFill>
              <a:latin typeface="Comic Sans MS" panose="030F0702030302020204" pitchFamily="66" charset="0"/>
            </a:endParaRPr>
          </a:p>
        </p:txBody>
      </p:sp>
      <p:pic>
        <p:nvPicPr>
          <p:cNvPr id="4" name="Picture 3"/>
          <p:cNvPicPr>
            <a:picLocks noChangeAspect="1"/>
          </p:cNvPicPr>
          <p:nvPr/>
        </p:nvPicPr>
        <p:blipFill>
          <a:blip r:embed="rId3"/>
          <a:stretch>
            <a:fillRect/>
          </a:stretch>
        </p:blipFill>
        <p:spPr>
          <a:xfrm>
            <a:off x="8563088" y="609600"/>
            <a:ext cx="3457312" cy="2230006"/>
          </a:xfrm>
          <a:prstGeom prst="rect">
            <a:avLst/>
          </a:prstGeom>
        </p:spPr>
      </p:pic>
    </p:spTree>
    <p:extLst>
      <p:ext uri="{BB962C8B-B14F-4D97-AF65-F5344CB8AC3E}">
        <p14:creationId xmlns:p14="http://schemas.microsoft.com/office/powerpoint/2010/main" val="24175259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1">
              <a:lumMod val="50000"/>
            </a:schemeClr>
          </a:solidFill>
        </p:spPr>
        <p:txBody>
          <a:bodyPr/>
          <a:lstStyle/>
          <a:p>
            <a:r>
              <a:rPr lang="en-GB" dirty="0" err="1" smtClean="0">
                <a:solidFill>
                  <a:schemeClr val="bg1"/>
                </a:solidFill>
                <a:latin typeface="Comic Sans MS" panose="030F0702030302020204" pitchFamily="66" charset="0"/>
              </a:rPr>
              <a:t>Valli</a:t>
            </a:r>
            <a:r>
              <a:rPr lang="en-GB" dirty="0" smtClean="0">
                <a:solidFill>
                  <a:schemeClr val="bg1"/>
                </a:solidFill>
                <a:latin typeface="Comic Sans MS" panose="030F0702030302020204" pitchFamily="66" charset="0"/>
              </a:rPr>
              <a:t> </a:t>
            </a:r>
            <a:endParaRPr lang="en-GB" dirty="0">
              <a:solidFill>
                <a:schemeClr val="bg1"/>
              </a:solidFill>
              <a:latin typeface="Comic Sans MS" panose="030F0702030302020204" pitchFamily="66" charset="0"/>
            </a:endParaRPr>
          </a:p>
        </p:txBody>
      </p:sp>
      <p:sp>
        <p:nvSpPr>
          <p:cNvPr id="3" name="Content Placeholder 2"/>
          <p:cNvSpPr>
            <a:spLocks noGrp="1"/>
          </p:cNvSpPr>
          <p:nvPr>
            <p:ph idx="1"/>
          </p:nvPr>
        </p:nvSpPr>
        <p:spPr>
          <a:solidFill>
            <a:schemeClr val="accent1">
              <a:lumMod val="50000"/>
            </a:schemeClr>
          </a:solidFill>
        </p:spPr>
        <p:txBody>
          <a:bodyPr>
            <a:normAutofit lnSpcReduction="10000"/>
          </a:bodyPr>
          <a:lstStyle/>
          <a:p>
            <a:r>
              <a:rPr lang="en-GB" dirty="0" smtClean="0">
                <a:solidFill>
                  <a:schemeClr val="bg1"/>
                </a:solidFill>
                <a:latin typeface="Comic Sans MS" panose="030F0702030302020204" pitchFamily="66" charset="0"/>
              </a:rPr>
              <a:t>The temple elephant</a:t>
            </a:r>
          </a:p>
          <a:p>
            <a:endParaRPr lang="en-GB" dirty="0">
              <a:solidFill>
                <a:schemeClr val="bg1"/>
              </a:solidFill>
              <a:latin typeface="Comic Sans MS" panose="030F0702030302020204" pitchFamily="66" charset="0"/>
            </a:endParaRPr>
          </a:p>
          <a:p>
            <a:endParaRPr lang="en-GB" dirty="0" smtClean="0">
              <a:solidFill>
                <a:schemeClr val="bg1"/>
              </a:solidFill>
              <a:latin typeface="Comic Sans MS" panose="030F0702030302020204" pitchFamily="66" charset="0"/>
            </a:endParaRPr>
          </a:p>
          <a:p>
            <a:endParaRPr lang="en-GB" dirty="0">
              <a:solidFill>
                <a:schemeClr val="bg1"/>
              </a:solidFill>
              <a:latin typeface="Comic Sans MS" panose="030F0702030302020204" pitchFamily="66" charset="0"/>
            </a:endParaRPr>
          </a:p>
          <a:p>
            <a:endParaRPr lang="en-GB" dirty="0" smtClean="0">
              <a:solidFill>
                <a:schemeClr val="bg1"/>
              </a:solidFill>
              <a:latin typeface="Comic Sans MS" panose="030F0702030302020204" pitchFamily="66" charset="0"/>
            </a:endParaRPr>
          </a:p>
          <a:p>
            <a:endParaRPr lang="en-GB" dirty="0">
              <a:solidFill>
                <a:schemeClr val="bg1"/>
              </a:solidFill>
              <a:latin typeface="Comic Sans MS" panose="030F0702030302020204" pitchFamily="66" charset="0"/>
            </a:endParaRPr>
          </a:p>
          <a:p>
            <a:endParaRPr lang="en-GB" dirty="0" smtClean="0">
              <a:solidFill>
                <a:schemeClr val="bg1"/>
              </a:solidFill>
              <a:latin typeface="Comic Sans MS" panose="030F0702030302020204" pitchFamily="66" charset="0"/>
            </a:endParaRPr>
          </a:p>
          <a:p>
            <a:endParaRPr lang="en-GB" dirty="0">
              <a:solidFill>
                <a:schemeClr val="bg1"/>
              </a:solidFill>
              <a:latin typeface="Comic Sans MS" panose="030F0702030302020204" pitchFamily="66" charset="0"/>
            </a:endParaRPr>
          </a:p>
          <a:p>
            <a:pPr marL="45720" indent="0" algn="r">
              <a:buNone/>
            </a:pPr>
            <a:fld id="{A297F4E5-B006-4968-B51F-39809F11320D}" type="slidenum">
              <a:rPr lang="en-GB" smtClean="0">
                <a:solidFill>
                  <a:schemeClr val="bg1"/>
                </a:solidFill>
                <a:latin typeface="Comic Sans MS" panose="030F0702030302020204" pitchFamily="66" charset="0"/>
              </a:rPr>
              <a:pPr marL="45720" indent="0" algn="r">
                <a:buNone/>
              </a:pPr>
              <a:t>6</a:t>
            </a:fld>
            <a:r>
              <a:rPr lang="en-GB" dirty="0" smtClean="0">
                <a:solidFill>
                  <a:schemeClr val="bg1"/>
                </a:solidFill>
                <a:latin typeface="Comic Sans MS" panose="030F0702030302020204" pitchFamily="66" charset="0"/>
              </a:rPr>
              <a:t> </a:t>
            </a:r>
            <a:endParaRPr lang="en-GB" dirty="0">
              <a:solidFill>
                <a:schemeClr val="bg1"/>
              </a:solidFill>
              <a:latin typeface="Comic Sans MS" panose="030F0702030302020204" pitchFamily="66" charset="0"/>
            </a:endParaRPr>
          </a:p>
        </p:txBody>
      </p:sp>
      <p:pic>
        <p:nvPicPr>
          <p:cNvPr id="4" name="Picture 3"/>
          <p:cNvPicPr>
            <a:picLocks noChangeAspect="1"/>
          </p:cNvPicPr>
          <p:nvPr/>
        </p:nvPicPr>
        <p:blipFill>
          <a:blip r:embed="rId2"/>
          <a:stretch>
            <a:fillRect/>
          </a:stretch>
        </p:blipFill>
        <p:spPr>
          <a:xfrm>
            <a:off x="4694816" y="1220992"/>
            <a:ext cx="5599903" cy="4405257"/>
          </a:xfrm>
          <a:prstGeom prst="rect">
            <a:avLst/>
          </a:prstGeom>
        </p:spPr>
      </p:pic>
    </p:spTree>
    <p:extLst>
      <p:ext uri="{BB962C8B-B14F-4D97-AF65-F5344CB8AC3E}">
        <p14:creationId xmlns:p14="http://schemas.microsoft.com/office/powerpoint/2010/main" val="39448101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1">
              <a:lumMod val="50000"/>
            </a:schemeClr>
          </a:solidFill>
        </p:spPr>
        <p:txBody>
          <a:bodyPr/>
          <a:lstStyle/>
          <a:p>
            <a:r>
              <a:rPr lang="en-GB" dirty="0" smtClean="0">
                <a:solidFill>
                  <a:schemeClr val="bg1"/>
                </a:solidFill>
                <a:latin typeface="Comic Sans MS" panose="030F0702030302020204" pitchFamily="66" charset="0"/>
              </a:rPr>
              <a:t>Anthropological Fieldwork</a:t>
            </a:r>
            <a:endParaRPr lang="en-GB" dirty="0">
              <a:solidFill>
                <a:schemeClr val="bg1"/>
              </a:solidFill>
              <a:latin typeface="Comic Sans MS" panose="030F0702030302020204" pitchFamily="66" charset="0"/>
            </a:endParaRPr>
          </a:p>
        </p:txBody>
      </p:sp>
      <p:sp>
        <p:nvSpPr>
          <p:cNvPr id="3" name="Content Placeholder 2"/>
          <p:cNvSpPr>
            <a:spLocks noGrp="1"/>
          </p:cNvSpPr>
          <p:nvPr>
            <p:ph idx="1"/>
          </p:nvPr>
        </p:nvSpPr>
        <p:spPr>
          <a:solidFill>
            <a:schemeClr val="accent1">
              <a:lumMod val="50000"/>
            </a:schemeClr>
          </a:solidFill>
          <a:ln>
            <a:solidFill>
              <a:schemeClr val="accent1">
                <a:lumMod val="50000"/>
              </a:schemeClr>
            </a:solidFill>
          </a:ln>
        </p:spPr>
        <p:txBody>
          <a:bodyPr>
            <a:normAutofit/>
          </a:bodyPr>
          <a:lstStyle/>
          <a:p>
            <a:r>
              <a:rPr lang="en-GB" sz="4400" dirty="0" smtClean="0">
                <a:solidFill>
                  <a:schemeClr val="bg1"/>
                </a:solidFill>
                <a:latin typeface="Comic Sans MS" panose="030F0702030302020204" pitchFamily="66" charset="0"/>
              </a:rPr>
              <a:t>What is the ‘field’?</a:t>
            </a:r>
          </a:p>
          <a:p>
            <a:r>
              <a:rPr lang="en-GB" sz="4400" dirty="0" smtClean="0">
                <a:solidFill>
                  <a:schemeClr val="bg1"/>
                </a:solidFill>
                <a:latin typeface="Comic Sans MS" panose="030F0702030302020204" pitchFamily="66" charset="0"/>
              </a:rPr>
              <a:t>Where does the field begin and end?</a:t>
            </a:r>
          </a:p>
          <a:p>
            <a:endParaRPr lang="en-GB" sz="5400" dirty="0">
              <a:latin typeface="Comic Sans MS" panose="030F0702030302020204" pitchFamily="66" charset="0"/>
            </a:endParaRPr>
          </a:p>
          <a:p>
            <a:pPr marL="45720" indent="0" algn="r">
              <a:buNone/>
            </a:pPr>
            <a:fld id="{C8768BAB-0586-4B74-B392-04F3138AB821}" type="slidenum">
              <a:rPr lang="en-GB" sz="2800" smtClean="0">
                <a:solidFill>
                  <a:schemeClr val="bg1"/>
                </a:solidFill>
                <a:latin typeface="Comic Sans MS" panose="030F0702030302020204" pitchFamily="66" charset="0"/>
              </a:rPr>
              <a:pPr marL="45720" indent="0" algn="r">
                <a:buNone/>
              </a:pPr>
              <a:t>7</a:t>
            </a:fld>
            <a:endParaRPr lang="en-GB" sz="2800" dirty="0" smtClean="0">
              <a:solidFill>
                <a:schemeClr val="bg1"/>
              </a:solidFill>
              <a:latin typeface="Comic Sans MS" panose="030F0702030302020204" pitchFamily="66" charset="0"/>
            </a:endParaRPr>
          </a:p>
          <a:p>
            <a:endParaRPr lang="en-GB" sz="5400" dirty="0">
              <a:latin typeface="Comic Sans MS" panose="030F0702030302020204" pitchFamily="66" charset="0"/>
            </a:endParaRPr>
          </a:p>
        </p:txBody>
      </p:sp>
    </p:spTree>
    <p:extLst>
      <p:ext uri="{BB962C8B-B14F-4D97-AF65-F5344CB8AC3E}">
        <p14:creationId xmlns:p14="http://schemas.microsoft.com/office/powerpoint/2010/main" val="5676423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1">
              <a:lumMod val="50000"/>
            </a:schemeClr>
          </a:solidFill>
        </p:spPr>
        <p:txBody>
          <a:bodyPr/>
          <a:lstStyle/>
          <a:p>
            <a:r>
              <a:rPr lang="en-GB" dirty="0" smtClean="0">
                <a:solidFill>
                  <a:schemeClr val="bg1"/>
                </a:solidFill>
                <a:latin typeface="Comic Sans MS" panose="030F0702030302020204" pitchFamily="66" charset="0"/>
              </a:rPr>
              <a:t>Conducting Anthropological Fieldwork </a:t>
            </a:r>
            <a:endParaRPr lang="en-GB" dirty="0">
              <a:solidFill>
                <a:schemeClr val="bg1"/>
              </a:solidFill>
              <a:latin typeface="Comic Sans MS" panose="030F0702030302020204" pitchFamily="66" charset="0"/>
            </a:endParaRPr>
          </a:p>
        </p:txBody>
      </p:sp>
      <p:sp>
        <p:nvSpPr>
          <p:cNvPr id="3" name="Content Placeholder 2"/>
          <p:cNvSpPr>
            <a:spLocks noGrp="1"/>
          </p:cNvSpPr>
          <p:nvPr>
            <p:ph idx="1"/>
          </p:nvPr>
        </p:nvSpPr>
        <p:spPr>
          <a:solidFill>
            <a:schemeClr val="accent1">
              <a:lumMod val="50000"/>
            </a:schemeClr>
          </a:solidFill>
          <a:ln>
            <a:solidFill>
              <a:schemeClr val="accent1">
                <a:lumMod val="50000"/>
              </a:schemeClr>
            </a:solidFill>
          </a:ln>
        </p:spPr>
        <p:txBody>
          <a:bodyPr/>
          <a:lstStyle/>
          <a:p>
            <a:r>
              <a:rPr lang="en-GB" sz="4400" dirty="0" smtClean="0">
                <a:solidFill>
                  <a:schemeClr val="bg1"/>
                </a:solidFill>
                <a:latin typeface="Comic Sans MS" panose="030F0702030302020204" pitchFamily="66" charset="0"/>
              </a:rPr>
              <a:t>Reflexive </a:t>
            </a:r>
            <a:r>
              <a:rPr lang="en-GB" sz="4400" dirty="0">
                <a:solidFill>
                  <a:schemeClr val="bg1"/>
                </a:solidFill>
                <a:latin typeface="Comic Sans MS" panose="030F0702030302020204" pitchFamily="66" charset="0"/>
              </a:rPr>
              <a:t>f</a:t>
            </a:r>
            <a:r>
              <a:rPr lang="en-GB" sz="4400" dirty="0" smtClean="0">
                <a:solidFill>
                  <a:schemeClr val="bg1"/>
                </a:solidFill>
                <a:latin typeface="Comic Sans MS" panose="030F0702030302020204" pitchFamily="66" charset="0"/>
              </a:rPr>
              <a:t>ield journal</a:t>
            </a:r>
          </a:p>
          <a:p>
            <a:r>
              <a:rPr lang="en-GB" sz="4400" dirty="0" smtClean="0">
                <a:solidFill>
                  <a:schemeClr val="bg1"/>
                </a:solidFill>
                <a:latin typeface="Comic Sans MS" panose="030F0702030302020204" pitchFamily="66" charset="0"/>
              </a:rPr>
              <a:t>Tell us what you thing, feel, how things are developing, changing, growing</a:t>
            </a:r>
          </a:p>
          <a:p>
            <a:endParaRPr lang="en-GB" sz="4400" dirty="0">
              <a:latin typeface="Comic Sans MS" panose="030F0702030302020204" pitchFamily="66" charset="0"/>
            </a:endParaRPr>
          </a:p>
          <a:p>
            <a:pPr marL="2271400" lvl="8" indent="0" algn="r">
              <a:buNone/>
            </a:pPr>
            <a:fld id="{0C66C37B-F427-4E9F-8341-FBC34CAF9C05}" type="slidenum">
              <a:rPr lang="en-GB" sz="3800" smtClean="0">
                <a:solidFill>
                  <a:schemeClr val="bg1"/>
                </a:solidFill>
                <a:latin typeface="Comic Sans MS" panose="030F0702030302020204" pitchFamily="66" charset="0"/>
              </a:rPr>
              <a:pPr marL="2271400" lvl="8" indent="0" algn="r">
                <a:buNone/>
              </a:pPr>
              <a:t>8</a:t>
            </a:fld>
            <a:endParaRPr lang="en-GB" sz="3800" dirty="0" smtClean="0">
              <a:solidFill>
                <a:schemeClr val="bg1"/>
              </a:solidFill>
              <a:latin typeface="Comic Sans MS" panose="030F0702030302020204" pitchFamily="66" charset="0"/>
            </a:endParaRPr>
          </a:p>
        </p:txBody>
      </p:sp>
    </p:spTree>
    <p:extLst>
      <p:ext uri="{BB962C8B-B14F-4D97-AF65-F5344CB8AC3E}">
        <p14:creationId xmlns:p14="http://schemas.microsoft.com/office/powerpoint/2010/main" val="10967210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1">
              <a:lumMod val="50000"/>
            </a:schemeClr>
          </a:solidFill>
        </p:spPr>
        <p:txBody>
          <a:bodyPr/>
          <a:lstStyle/>
          <a:p>
            <a:r>
              <a:rPr lang="en-GB" dirty="0" smtClean="0">
                <a:solidFill>
                  <a:schemeClr val="bg1"/>
                </a:solidFill>
                <a:latin typeface="Comic Sans MS" panose="030F0702030302020204" pitchFamily="66" charset="0"/>
              </a:rPr>
              <a:t>When conducting fieldwork</a:t>
            </a:r>
            <a:endParaRPr lang="en-GB" dirty="0">
              <a:solidFill>
                <a:schemeClr val="bg1"/>
              </a:solidFill>
              <a:latin typeface="Comic Sans MS" panose="030F0702030302020204" pitchFamily="66" charset="0"/>
            </a:endParaRPr>
          </a:p>
        </p:txBody>
      </p:sp>
      <p:sp>
        <p:nvSpPr>
          <p:cNvPr id="3" name="Content Placeholder 2"/>
          <p:cNvSpPr>
            <a:spLocks noGrp="1"/>
          </p:cNvSpPr>
          <p:nvPr>
            <p:ph idx="1"/>
          </p:nvPr>
        </p:nvSpPr>
        <p:spPr>
          <a:solidFill>
            <a:schemeClr val="accent1">
              <a:lumMod val="50000"/>
            </a:schemeClr>
          </a:solidFill>
        </p:spPr>
        <p:txBody>
          <a:bodyPr>
            <a:normAutofit lnSpcReduction="10000"/>
          </a:bodyPr>
          <a:lstStyle/>
          <a:p>
            <a:r>
              <a:rPr lang="en-GB" sz="4000" dirty="0" smtClean="0">
                <a:solidFill>
                  <a:schemeClr val="bg1"/>
                </a:solidFill>
                <a:latin typeface="Comic Sans MS" panose="030F0702030302020204" pitchFamily="66" charset="0"/>
              </a:rPr>
              <a:t>Whilst in the field we will learn about:</a:t>
            </a:r>
          </a:p>
          <a:p>
            <a:r>
              <a:rPr lang="en-GB" sz="4000" dirty="0" smtClean="0">
                <a:solidFill>
                  <a:schemeClr val="bg1"/>
                </a:solidFill>
                <a:latin typeface="Comic Sans MS" panose="030F0702030302020204" pitchFamily="66" charset="0"/>
              </a:rPr>
              <a:t>The ‘social norms’</a:t>
            </a:r>
          </a:p>
          <a:p>
            <a:r>
              <a:rPr lang="en-GB" sz="4000" dirty="0" smtClean="0">
                <a:solidFill>
                  <a:schemeClr val="bg1"/>
                </a:solidFill>
                <a:latin typeface="Comic Sans MS" panose="030F0702030302020204" pitchFamily="66" charset="0"/>
              </a:rPr>
              <a:t>The spoken and unspoken rules</a:t>
            </a:r>
          </a:p>
          <a:p>
            <a:r>
              <a:rPr lang="en-GB" sz="4000" dirty="0" smtClean="0">
                <a:solidFill>
                  <a:schemeClr val="bg1"/>
                </a:solidFill>
                <a:latin typeface="Comic Sans MS" panose="030F0702030302020204" pitchFamily="66" charset="0"/>
              </a:rPr>
              <a:t>‘Esoteric’ is a good word to think about here, secret-like knowledge, only a few understand, it is specialist, often meant for a select few	</a:t>
            </a:r>
            <a:r>
              <a:rPr lang="en-GB" sz="4000" dirty="0" smtClean="0">
                <a:latin typeface="Comic Sans MS" panose="030F0702030302020204" pitchFamily="66" charset="0"/>
              </a:rPr>
              <a:t>			</a:t>
            </a:r>
            <a:fld id="{AB43AB22-72DB-48AE-8AF3-0F666E7DF884}" type="slidenum">
              <a:rPr lang="en-GB" sz="2800" smtClean="0">
                <a:solidFill>
                  <a:schemeClr val="bg1"/>
                </a:solidFill>
                <a:latin typeface="Comic Sans MS" panose="030F0702030302020204" pitchFamily="66" charset="0"/>
              </a:rPr>
              <a:t>9</a:t>
            </a:fld>
            <a:endParaRPr lang="en-GB" sz="2800" dirty="0">
              <a:solidFill>
                <a:schemeClr val="bg1"/>
              </a:solidFill>
              <a:latin typeface="Comic Sans MS" panose="030F0702030302020204" pitchFamily="66" charset="0"/>
            </a:endParaRPr>
          </a:p>
        </p:txBody>
      </p:sp>
    </p:spTree>
    <p:extLst>
      <p:ext uri="{BB962C8B-B14F-4D97-AF65-F5344CB8AC3E}">
        <p14:creationId xmlns:p14="http://schemas.microsoft.com/office/powerpoint/2010/main" val="17899012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1">
              <a:lumMod val="50000"/>
            </a:schemeClr>
          </a:solidFill>
        </p:spPr>
        <p:txBody>
          <a:bodyPr/>
          <a:lstStyle/>
          <a:p>
            <a:r>
              <a:rPr lang="en-GB" dirty="0" smtClean="0">
                <a:solidFill>
                  <a:schemeClr val="bg1"/>
                </a:solidFill>
                <a:latin typeface="Comic Sans MS" panose="030F0702030302020204" pitchFamily="66" charset="0"/>
              </a:rPr>
              <a:t>Anthropological Fieldwork</a:t>
            </a:r>
            <a:endParaRPr lang="en-GB" dirty="0">
              <a:solidFill>
                <a:schemeClr val="bg1"/>
              </a:solidFill>
              <a:latin typeface="Comic Sans MS" panose="030F0702030302020204" pitchFamily="66" charset="0"/>
            </a:endParaRPr>
          </a:p>
        </p:txBody>
      </p:sp>
      <p:sp>
        <p:nvSpPr>
          <p:cNvPr id="3" name="Content Placeholder 2"/>
          <p:cNvSpPr>
            <a:spLocks noGrp="1"/>
          </p:cNvSpPr>
          <p:nvPr>
            <p:ph idx="1"/>
          </p:nvPr>
        </p:nvSpPr>
        <p:spPr>
          <a:solidFill>
            <a:schemeClr val="accent1">
              <a:lumMod val="50000"/>
            </a:schemeClr>
          </a:solidFill>
        </p:spPr>
        <p:txBody>
          <a:bodyPr>
            <a:normAutofit lnSpcReduction="10000"/>
          </a:bodyPr>
          <a:lstStyle/>
          <a:p>
            <a:r>
              <a:rPr lang="en-GB" sz="4000" dirty="0" smtClean="0">
                <a:solidFill>
                  <a:schemeClr val="bg1"/>
                </a:solidFill>
                <a:latin typeface="Comic Sans MS" panose="030F0702030302020204" pitchFamily="66" charset="0"/>
              </a:rPr>
              <a:t>Mini-ethnography</a:t>
            </a:r>
          </a:p>
          <a:p>
            <a:r>
              <a:rPr lang="en-GB" sz="4000" dirty="0" smtClean="0">
                <a:solidFill>
                  <a:schemeClr val="bg1"/>
                </a:solidFill>
                <a:latin typeface="Comic Sans MS" panose="030F0702030302020204" pitchFamily="66" charset="0"/>
              </a:rPr>
              <a:t>What is an ethnography?</a:t>
            </a:r>
          </a:p>
          <a:p>
            <a:r>
              <a:rPr lang="en-GB" sz="4000" dirty="0" smtClean="0">
                <a:solidFill>
                  <a:schemeClr val="bg1"/>
                </a:solidFill>
                <a:latin typeface="Comic Sans MS" panose="030F0702030302020204" pitchFamily="66" charset="0"/>
              </a:rPr>
              <a:t>‘Ethnos’ people ‘</a:t>
            </a:r>
            <a:r>
              <a:rPr lang="en-GB" sz="4000" dirty="0" err="1" smtClean="0">
                <a:solidFill>
                  <a:schemeClr val="bg1"/>
                </a:solidFill>
                <a:latin typeface="Comic Sans MS" panose="030F0702030302020204" pitchFamily="66" charset="0"/>
              </a:rPr>
              <a:t>Graphia</a:t>
            </a:r>
            <a:r>
              <a:rPr lang="en-GB" sz="4000" dirty="0" smtClean="0">
                <a:solidFill>
                  <a:schemeClr val="bg1"/>
                </a:solidFill>
                <a:latin typeface="Comic Sans MS" panose="030F0702030302020204" pitchFamily="66" charset="0"/>
              </a:rPr>
              <a:t>’ write </a:t>
            </a:r>
          </a:p>
          <a:p>
            <a:endParaRPr lang="en-GB" sz="4000" dirty="0">
              <a:latin typeface="Comic Sans MS" panose="030F0702030302020204" pitchFamily="66" charset="0"/>
            </a:endParaRPr>
          </a:p>
          <a:p>
            <a:endParaRPr lang="en-GB" sz="4000" dirty="0" smtClean="0">
              <a:latin typeface="Comic Sans MS" panose="030F0702030302020204" pitchFamily="66" charset="0"/>
            </a:endParaRPr>
          </a:p>
          <a:p>
            <a:pPr marL="1097280" lvl="4" indent="0" algn="r">
              <a:buNone/>
            </a:pPr>
            <a:fld id="{F1F0C29C-DF13-4D35-8031-238E892F7AAD}" type="slidenum">
              <a:rPr lang="en-GB" sz="3400">
                <a:solidFill>
                  <a:schemeClr val="bg1"/>
                </a:solidFill>
                <a:latin typeface="Comic Sans MS" panose="030F0702030302020204" pitchFamily="66" charset="0"/>
              </a:rPr>
              <a:pPr marL="1097280" lvl="4" indent="0" algn="r">
                <a:buNone/>
              </a:pPr>
              <a:t>10</a:t>
            </a:fld>
            <a:endParaRPr lang="en-GB" sz="3400" dirty="0" smtClean="0">
              <a:solidFill>
                <a:schemeClr val="bg1"/>
              </a:solidFill>
              <a:latin typeface="Comic Sans MS" panose="030F0702030302020204" pitchFamily="66" charset="0"/>
            </a:endParaRPr>
          </a:p>
          <a:p>
            <a:pPr marL="45720" indent="0">
              <a:buNone/>
            </a:pPr>
            <a:endParaRPr lang="en-GB" sz="4000" dirty="0">
              <a:latin typeface="Comic Sans MS" panose="030F0702030302020204" pitchFamily="66" charset="0"/>
            </a:endParaRPr>
          </a:p>
        </p:txBody>
      </p:sp>
    </p:spTree>
    <p:extLst>
      <p:ext uri="{BB962C8B-B14F-4D97-AF65-F5344CB8AC3E}">
        <p14:creationId xmlns:p14="http://schemas.microsoft.com/office/powerpoint/2010/main" val="9282330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1">
              <a:lumMod val="50000"/>
            </a:schemeClr>
          </a:solidFill>
        </p:spPr>
        <p:txBody>
          <a:bodyPr/>
          <a:lstStyle/>
          <a:p>
            <a:r>
              <a:rPr lang="en-GB" dirty="0" smtClean="0">
                <a:solidFill>
                  <a:schemeClr val="bg1"/>
                </a:solidFill>
                <a:latin typeface="Comic Sans MS" panose="030F0702030302020204" pitchFamily="66" charset="0"/>
              </a:rPr>
              <a:t>Ethnographic ‘Knowledges’</a:t>
            </a:r>
            <a:endParaRPr lang="en-GB" dirty="0">
              <a:solidFill>
                <a:schemeClr val="bg1"/>
              </a:solidFill>
              <a:latin typeface="Comic Sans MS" panose="030F0702030302020204" pitchFamily="66" charset="0"/>
            </a:endParaRPr>
          </a:p>
        </p:txBody>
      </p:sp>
      <p:sp>
        <p:nvSpPr>
          <p:cNvPr id="3" name="Content Placeholder 2"/>
          <p:cNvSpPr>
            <a:spLocks noGrp="1"/>
          </p:cNvSpPr>
          <p:nvPr>
            <p:ph idx="1"/>
          </p:nvPr>
        </p:nvSpPr>
        <p:spPr>
          <a:solidFill>
            <a:schemeClr val="accent1">
              <a:lumMod val="50000"/>
            </a:schemeClr>
          </a:solidFill>
        </p:spPr>
        <p:txBody>
          <a:bodyPr/>
          <a:lstStyle/>
          <a:p>
            <a:r>
              <a:rPr lang="en-GB" dirty="0" smtClean="0">
                <a:solidFill>
                  <a:schemeClr val="bg1"/>
                </a:solidFill>
                <a:latin typeface="Comic Sans MS" panose="030F0702030302020204" pitchFamily="66" charset="0"/>
              </a:rPr>
              <a:t>Formal Interviews</a:t>
            </a:r>
          </a:p>
          <a:p>
            <a:r>
              <a:rPr lang="en-GB" dirty="0" smtClean="0">
                <a:solidFill>
                  <a:schemeClr val="bg1"/>
                </a:solidFill>
                <a:latin typeface="Comic Sans MS" panose="030F0702030302020204" pitchFamily="66" charset="0"/>
              </a:rPr>
              <a:t>Material Culture</a:t>
            </a:r>
          </a:p>
          <a:p>
            <a:r>
              <a:rPr lang="en-GB" dirty="0" smtClean="0">
                <a:solidFill>
                  <a:schemeClr val="bg1"/>
                </a:solidFill>
                <a:latin typeface="Comic Sans MS" panose="030F0702030302020204" pitchFamily="66" charset="0"/>
              </a:rPr>
              <a:t>Performances</a:t>
            </a:r>
          </a:p>
          <a:p>
            <a:r>
              <a:rPr lang="en-GB" dirty="0" smtClean="0">
                <a:solidFill>
                  <a:schemeClr val="bg1"/>
                </a:solidFill>
                <a:latin typeface="Comic Sans MS" panose="030F0702030302020204" pitchFamily="66" charset="0"/>
              </a:rPr>
              <a:t>Images</a:t>
            </a:r>
          </a:p>
          <a:p>
            <a:r>
              <a:rPr lang="en-GB" dirty="0" smtClean="0">
                <a:solidFill>
                  <a:schemeClr val="bg1"/>
                </a:solidFill>
                <a:latin typeface="Comic Sans MS" panose="030F0702030302020204" pitchFamily="66" charset="0"/>
              </a:rPr>
              <a:t>Texts</a:t>
            </a:r>
          </a:p>
          <a:p>
            <a:r>
              <a:rPr lang="en-GB" dirty="0" smtClean="0">
                <a:solidFill>
                  <a:schemeClr val="bg1"/>
                </a:solidFill>
                <a:latin typeface="Comic Sans MS" panose="030F0702030302020204" pitchFamily="66" charset="0"/>
              </a:rPr>
              <a:t>Observation, Reflection, Learning</a:t>
            </a:r>
          </a:p>
          <a:p>
            <a:endParaRPr lang="en-GB" dirty="0">
              <a:latin typeface="Comic Sans MS" panose="030F0702030302020204" pitchFamily="66" charset="0"/>
            </a:endParaRPr>
          </a:p>
          <a:p>
            <a:pPr marL="45720" indent="0" algn="r">
              <a:buNone/>
            </a:pPr>
            <a:fld id="{9F49D1D1-5459-4338-922D-48E5378065A4}" type="slidenum">
              <a:rPr lang="en-GB" smtClean="0">
                <a:solidFill>
                  <a:schemeClr val="bg1"/>
                </a:solidFill>
                <a:latin typeface="Comic Sans MS" panose="030F0702030302020204" pitchFamily="66" charset="0"/>
              </a:rPr>
              <a:pPr marL="45720" indent="0" algn="r">
                <a:buNone/>
              </a:pPr>
              <a:t>11</a:t>
            </a:fld>
            <a:endParaRPr lang="en-GB" dirty="0">
              <a:solidFill>
                <a:schemeClr val="bg1"/>
              </a:solidFill>
              <a:latin typeface="Comic Sans MS" panose="030F0702030302020204" pitchFamily="66" charset="0"/>
            </a:endParaRPr>
          </a:p>
        </p:txBody>
      </p:sp>
    </p:spTree>
    <p:extLst>
      <p:ext uri="{BB962C8B-B14F-4D97-AF65-F5344CB8AC3E}">
        <p14:creationId xmlns:p14="http://schemas.microsoft.com/office/powerpoint/2010/main" val="22957284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1">
              <a:lumMod val="50000"/>
            </a:schemeClr>
          </a:solidFill>
        </p:spPr>
        <p:txBody>
          <a:bodyPr/>
          <a:lstStyle/>
          <a:p>
            <a:r>
              <a:rPr lang="en-GB" dirty="0" smtClean="0">
                <a:solidFill>
                  <a:schemeClr val="bg1"/>
                </a:solidFill>
                <a:latin typeface="Comic Sans MS" panose="030F0702030302020204" pitchFamily="66" charset="0"/>
              </a:rPr>
              <a:t>Think Ethnographically </a:t>
            </a:r>
            <a:endParaRPr lang="en-GB" dirty="0">
              <a:solidFill>
                <a:schemeClr val="bg1"/>
              </a:solidFill>
              <a:latin typeface="Comic Sans MS" panose="030F0702030302020204" pitchFamily="66" charset="0"/>
            </a:endParaRPr>
          </a:p>
        </p:txBody>
      </p:sp>
      <p:sp>
        <p:nvSpPr>
          <p:cNvPr id="3" name="Content Placeholder 2"/>
          <p:cNvSpPr>
            <a:spLocks noGrp="1"/>
          </p:cNvSpPr>
          <p:nvPr>
            <p:ph idx="1"/>
          </p:nvPr>
        </p:nvSpPr>
        <p:spPr>
          <a:solidFill>
            <a:schemeClr val="accent1">
              <a:lumMod val="50000"/>
            </a:schemeClr>
          </a:solidFill>
        </p:spPr>
        <p:txBody>
          <a:bodyPr>
            <a:normAutofit/>
          </a:bodyPr>
          <a:lstStyle/>
          <a:p>
            <a:r>
              <a:rPr lang="en-GB" sz="4800" dirty="0" smtClean="0">
                <a:solidFill>
                  <a:schemeClr val="bg1"/>
                </a:solidFill>
                <a:latin typeface="Comic Sans MS" panose="030F0702030302020204" pitchFamily="66" charset="0"/>
              </a:rPr>
              <a:t>Descriptive</a:t>
            </a:r>
          </a:p>
          <a:p>
            <a:r>
              <a:rPr lang="en-GB" sz="4800" dirty="0" smtClean="0">
                <a:solidFill>
                  <a:schemeClr val="bg1"/>
                </a:solidFill>
                <a:latin typeface="Comic Sans MS" panose="030F0702030302020204" pitchFamily="66" charset="0"/>
              </a:rPr>
              <a:t>Reflective</a:t>
            </a:r>
          </a:p>
          <a:p>
            <a:r>
              <a:rPr lang="en-GB" sz="4800" dirty="0" smtClean="0">
                <a:solidFill>
                  <a:schemeClr val="bg1"/>
                </a:solidFill>
                <a:latin typeface="Comic Sans MS" panose="030F0702030302020204" pitchFamily="66" charset="0"/>
              </a:rPr>
              <a:t>Interpretive </a:t>
            </a:r>
            <a:endParaRPr lang="en-GB" sz="4800" dirty="0">
              <a:solidFill>
                <a:schemeClr val="bg1"/>
              </a:solidFill>
              <a:latin typeface="Comic Sans MS" panose="030F0702030302020204" pitchFamily="66" charset="0"/>
            </a:endParaRPr>
          </a:p>
          <a:p>
            <a:endParaRPr lang="en-GB" sz="4800" dirty="0" smtClean="0">
              <a:latin typeface="Comic Sans MS" panose="030F0702030302020204" pitchFamily="66" charset="0"/>
            </a:endParaRPr>
          </a:p>
          <a:p>
            <a:pPr marL="45720" indent="0" algn="r">
              <a:buNone/>
            </a:pPr>
            <a:fld id="{63AED762-A856-434E-8F19-A1516D8B19F3}" type="slidenum">
              <a:rPr lang="en-GB" sz="2800">
                <a:solidFill>
                  <a:schemeClr val="bg1"/>
                </a:solidFill>
                <a:latin typeface="Comic Sans MS" panose="030F0702030302020204" pitchFamily="66" charset="0"/>
              </a:rPr>
              <a:pPr marL="45720" indent="0" algn="r">
                <a:buNone/>
              </a:pPr>
              <a:t>12</a:t>
            </a:fld>
            <a:endParaRPr lang="en-GB" sz="2800" dirty="0">
              <a:solidFill>
                <a:schemeClr val="bg1"/>
              </a:solidFill>
              <a:latin typeface="Comic Sans MS" panose="030F0702030302020204" pitchFamily="66" charset="0"/>
            </a:endParaRPr>
          </a:p>
        </p:txBody>
      </p:sp>
    </p:spTree>
    <p:extLst>
      <p:ext uri="{BB962C8B-B14F-4D97-AF65-F5344CB8AC3E}">
        <p14:creationId xmlns:p14="http://schemas.microsoft.com/office/powerpoint/2010/main" val="9392160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1">
              <a:lumMod val="50000"/>
            </a:schemeClr>
          </a:solidFill>
        </p:spPr>
        <p:txBody>
          <a:bodyPr/>
          <a:lstStyle/>
          <a:p>
            <a:r>
              <a:rPr lang="en-GB" dirty="0" smtClean="0">
                <a:solidFill>
                  <a:schemeClr val="bg1"/>
                </a:solidFill>
                <a:latin typeface="Comic Sans MS" panose="030F0702030302020204" pitchFamily="66" charset="0"/>
              </a:rPr>
              <a:t>Ethnography </a:t>
            </a:r>
            <a:endParaRPr lang="en-GB" dirty="0">
              <a:solidFill>
                <a:schemeClr val="bg1"/>
              </a:solidFill>
              <a:latin typeface="Comic Sans MS" panose="030F0702030302020204" pitchFamily="66" charset="0"/>
            </a:endParaRPr>
          </a:p>
        </p:txBody>
      </p:sp>
      <p:sp>
        <p:nvSpPr>
          <p:cNvPr id="3" name="Content Placeholder 2"/>
          <p:cNvSpPr>
            <a:spLocks noGrp="1"/>
          </p:cNvSpPr>
          <p:nvPr>
            <p:ph idx="1"/>
          </p:nvPr>
        </p:nvSpPr>
        <p:spPr>
          <a:solidFill>
            <a:schemeClr val="accent1">
              <a:lumMod val="50000"/>
            </a:schemeClr>
          </a:solidFill>
        </p:spPr>
        <p:txBody>
          <a:bodyPr>
            <a:normAutofit/>
          </a:bodyPr>
          <a:lstStyle/>
          <a:p>
            <a:r>
              <a:rPr lang="en-GB" sz="3600" dirty="0" smtClean="0">
                <a:solidFill>
                  <a:schemeClr val="bg1"/>
                </a:solidFill>
                <a:latin typeface="Comic Sans MS" panose="030F0702030302020204" pitchFamily="66" charset="0"/>
              </a:rPr>
              <a:t>Rich description</a:t>
            </a:r>
          </a:p>
          <a:p>
            <a:r>
              <a:rPr lang="en-GB" sz="3600" dirty="0" smtClean="0">
                <a:solidFill>
                  <a:schemeClr val="bg1"/>
                </a:solidFill>
                <a:latin typeface="Comic Sans MS" panose="030F0702030302020204" pitchFamily="66" charset="0"/>
              </a:rPr>
              <a:t>Detailed accounts</a:t>
            </a:r>
          </a:p>
          <a:p>
            <a:r>
              <a:rPr lang="en-GB" sz="3600" dirty="0" smtClean="0">
                <a:solidFill>
                  <a:schemeClr val="bg1"/>
                </a:solidFill>
                <a:latin typeface="Comic Sans MS" panose="030F0702030302020204" pitchFamily="66" charset="0"/>
              </a:rPr>
              <a:t>What happened? </a:t>
            </a:r>
          </a:p>
          <a:p>
            <a:r>
              <a:rPr lang="en-GB" sz="3600" dirty="0" smtClean="0">
                <a:solidFill>
                  <a:schemeClr val="bg1"/>
                </a:solidFill>
                <a:latin typeface="Comic Sans MS" panose="030F0702030302020204" pitchFamily="66" charset="0"/>
              </a:rPr>
              <a:t>‘Paint a picture’ with words…</a:t>
            </a:r>
          </a:p>
          <a:p>
            <a:endParaRPr lang="en-GB" sz="3600" dirty="0">
              <a:latin typeface="Comic Sans MS" panose="030F0702030302020204" pitchFamily="66" charset="0"/>
            </a:endParaRPr>
          </a:p>
          <a:p>
            <a:pPr marL="1097280" lvl="4" indent="0" algn="r">
              <a:buNone/>
            </a:pPr>
            <a:fld id="{2D49DAE8-8D12-4E8A-9A57-1397636C80FB}" type="slidenum">
              <a:rPr lang="en-GB" sz="3000" smtClean="0">
                <a:solidFill>
                  <a:schemeClr val="bg1"/>
                </a:solidFill>
                <a:latin typeface="Comic Sans MS" panose="030F0702030302020204" pitchFamily="66" charset="0"/>
              </a:rPr>
              <a:pPr marL="1097280" lvl="4" indent="0" algn="r">
                <a:buNone/>
              </a:pPr>
              <a:t>13</a:t>
            </a:fld>
            <a:endParaRPr lang="en-GB" sz="3000" dirty="0">
              <a:solidFill>
                <a:schemeClr val="bg1"/>
              </a:solidFill>
              <a:latin typeface="Comic Sans MS" panose="030F0702030302020204" pitchFamily="66" charset="0"/>
            </a:endParaRPr>
          </a:p>
        </p:txBody>
      </p:sp>
    </p:spTree>
    <p:extLst>
      <p:ext uri="{BB962C8B-B14F-4D97-AF65-F5344CB8AC3E}">
        <p14:creationId xmlns:p14="http://schemas.microsoft.com/office/powerpoint/2010/main" val="57780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1">
              <a:lumMod val="50000"/>
            </a:schemeClr>
          </a:solidFill>
        </p:spPr>
        <p:txBody>
          <a:bodyPr/>
          <a:lstStyle/>
          <a:p>
            <a:r>
              <a:rPr lang="en-GB" dirty="0" smtClean="0">
                <a:solidFill>
                  <a:schemeClr val="bg1"/>
                </a:solidFill>
                <a:latin typeface="Comic Sans MS" panose="030F0702030302020204" pitchFamily="66" charset="0"/>
              </a:rPr>
              <a:t>Important things to consider</a:t>
            </a:r>
            <a:endParaRPr lang="en-GB" dirty="0">
              <a:solidFill>
                <a:schemeClr val="bg1"/>
              </a:solidFill>
              <a:latin typeface="Comic Sans MS" panose="030F0702030302020204" pitchFamily="66" charset="0"/>
            </a:endParaRPr>
          </a:p>
        </p:txBody>
      </p:sp>
      <p:sp>
        <p:nvSpPr>
          <p:cNvPr id="3" name="Content Placeholder 2"/>
          <p:cNvSpPr>
            <a:spLocks noGrp="1"/>
          </p:cNvSpPr>
          <p:nvPr>
            <p:ph idx="1"/>
          </p:nvPr>
        </p:nvSpPr>
        <p:spPr>
          <a:solidFill>
            <a:schemeClr val="accent1">
              <a:lumMod val="50000"/>
            </a:schemeClr>
          </a:solidFill>
        </p:spPr>
        <p:txBody>
          <a:bodyPr>
            <a:normAutofit/>
          </a:bodyPr>
          <a:lstStyle/>
          <a:p>
            <a:r>
              <a:rPr lang="en-GB" sz="4400" dirty="0" smtClean="0">
                <a:solidFill>
                  <a:schemeClr val="bg1"/>
                </a:solidFill>
                <a:latin typeface="Comic Sans MS" panose="030F0702030302020204" pitchFamily="66" charset="0"/>
              </a:rPr>
              <a:t>What is a ‘social space’</a:t>
            </a:r>
          </a:p>
          <a:p>
            <a:r>
              <a:rPr lang="en-GB" sz="4400" dirty="0" smtClean="0">
                <a:solidFill>
                  <a:schemeClr val="bg1"/>
                </a:solidFill>
                <a:latin typeface="Comic Sans MS" panose="030F0702030302020204" pitchFamily="66" charset="0"/>
              </a:rPr>
              <a:t>How do humans interact?</a:t>
            </a:r>
          </a:p>
          <a:p>
            <a:r>
              <a:rPr lang="en-GB" sz="4400" dirty="0" smtClean="0">
                <a:solidFill>
                  <a:schemeClr val="bg1"/>
                </a:solidFill>
                <a:latin typeface="Comic Sans MS" panose="030F0702030302020204" pitchFamily="66" charset="0"/>
              </a:rPr>
              <a:t>How do humans create inclusions and exclusions?</a:t>
            </a:r>
          </a:p>
          <a:p>
            <a:pPr marL="45720" indent="0" algn="r">
              <a:buNone/>
            </a:pPr>
            <a:endParaRPr lang="en-GB" sz="2800" dirty="0" smtClean="0">
              <a:latin typeface="Comic Sans MS" panose="030F0702030302020204" pitchFamily="66" charset="0"/>
            </a:endParaRPr>
          </a:p>
          <a:p>
            <a:pPr marL="45720" indent="0" algn="r">
              <a:buNone/>
            </a:pPr>
            <a:fld id="{88A60811-0849-4F12-A473-95121CBD52F0}" type="slidenum">
              <a:rPr lang="en-GB" sz="2800" smtClean="0">
                <a:solidFill>
                  <a:schemeClr val="bg1"/>
                </a:solidFill>
                <a:latin typeface="Comic Sans MS" panose="030F0702030302020204" pitchFamily="66" charset="0"/>
              </a:rPr>
              <a:pPr marL="45720" indent="0" algn="r">
                <a:buNone/>
              </a:pPr>
              <a:t>14</a:t>
            </a:fld>
            <a:endParaRPr lang="en-GB" sz="2800" dirty="0">
              <a:solidFill>
                <a:schemeClr val="bg1"/>
              </a:solidFill>
              <a:latin typeface="Comic Sans MS" panose="030F0702030302020204" pitchFamily="66" charset="0"/>
            </a:endParaRPr>
          </a:p>
        </p:txBody>
      </p:sp>
    </p:spTree>
    <p:extLst>
      <p:ext uri="{BB962C8B-B14F-4D97-AF65-F5344CB8AC3E}">
        <p14:creationId xmlns:p14="http://schemas.microsoft.com/office/powerpoint/2010/main" val="378967981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1">
              <a:lumMod val="50000"/>
            </a:schemeClr>
          </a:solidFill>
        </p:spPr>
        <p:txBody>
          <a:bodyPr/>
          <a:lstStyle/>
          <a:p>
            <a:r>
              <a:rPr lang="en-GB" dirty="0" smtClean="0">
                <a:solidFill>
                  <a:schemeClr val="bg1"/>
                </a:solidFill>
                <a:latin typeface="Comic Sans MS" panose="030F0702030302020204" pitchFamily="66" charset="0"/>
              </a:rPr>
              <a:t>Important things to remember</a:t>
            </a:r>
            <a:endParaRPr lang="en-GB" dirty="0">
              <a:solidFill>
                <a:schemeClr val="bg1"/>
              </a:solidFill>
              <a:latin typeface="Comic Sans MS" panose="030F0702030302020204" pitchFamily="66" charset="0"/>
            </a:endParaRPr>
          </a:p>
        </p:txBody>
      </p:sp>
      <p:sp>
        <p:nvSpPr>
          <p:cNvPr id="3" name="Content Placeholder 2"/>
          <p:cNvSpPr>
            <a:spLocks noGrp="1"/>
          </p:cNvSpPr>
          <p:nvPr>
            <p:ph idx="1"/>
          </p:nvPr>
        </p:nvSpPr>
        <p:spPr>
          <a:solidFill>
            <a:schemeClr val="accent1">
              <a:lumMod val="50000"/>
            </a:schemeClr>
          </a:solidFill>
        </p:spPr>
        <p:txBody>
          <a:bodyPr>
            <a:normAutofit lnSpcReduction="10000"/>
          </a:bodyPr>
          <a:lstStyle/>
          <a:p>
            <a:pPr lvl="1"/>
            <a:r>
              <a:rPr lang="en-GB" sz="4000" dirty="0" smtClean="0">
                <a:solidFill>
                  <a:schemeClr val="bg1"/>
                </a:solidFill>
                <a:latin typeface="Comic Sans MS" panose="030F0702030302020204" pitchFamily="66" charset="0"/>
              </a:rPr>
              <a:t>Ethnographers try to understand ‘lived experience’ </a:t>
            </a:r>
          </a:p>
          <a:p>
            <a:pPr lvl="1"/>
            <a:r>
              <a:rPr lang="en-GB" sz="4000" dirty="0" smtClean="0">
                <a:solidFill>
                  <a:schemeClr val="bg1"/>
                </a:solidFill>
                <a:latin typeface="Comic Sans MS" panose="030F0702030302020204" pitchFamily="66" charset="0"/>
              </a:rPr>
              <a:t>Different ‘emotional worlds’</a:t>
            </a:r>
          </a:p>
          <a:p>
            <a:pPr lvl="1"/>
            <a:r>
              <a:rPr lang="en-GB" sz="4000" dirty="0" smtClean="0">
                <a:solidFill>
                  <a:schemeClr val="bg1"/>
                </a:solidFill>
                <a:latin typeface="Comic Sans MS" panose="030F0702030302020204" pitchFamily="66" charset="0"/>
              </a:rPr>
              <a:t>Ethnographers value this type of knowledge</a:t>
            </a:r>
          </a:p>
          <a:p>
            <a:pPr lvl="2"/>
            <a:endParaRPr lang="en-GB" sz="3800" dirty="0">
              <a:latin typeface="Comic Sans MS" panose="030F0702030302020204" pitchFamily="66" charset="0"/>
            </a:endParaRPr>
          </a:p>
          <a:p>
            <a:pPr marL="548640" lvl="2" indent="0" algn="r">
              <a:buNone/>
            </a:pPr>
            <a:fld id="{D9216835-D93B-4214-8C5D-398285A27BE3}" type="slidenum">
              <a:rPr lang="en-GB" sz="2800" smtClean="0">
                <a:solidFill>
                  <a:schemeClr val="bg1"/>
                </a:solidFill>
                <a:latin typeface="Comic Sans MS" panose="030F0702030302020204" pitchFamily="66" charset="0"/>
              </a:rPr>
              <a:pPr marL="548640" lvl="2" indent="0" algn="r">
                <a:buNone/>
              </a:pPr>
              <a:t>15</a:t>
            </a:fld>
            <a:endParaRPr lang="en-GB" sz="2800" dirty="0">
              <a:solidFill>
                <a:schemeClr val="bg1"/>
              </a:solidFill>
              <a:latin typeface="Comic Sans MS" panose="030F0702030302020204" pitchFamily="66" charset="0"/>
            </a:endParaRPr>
          </a:p>
        </p:txBody>
      </p:sp>
    </p:spTree>
    <p:extLst>
      <p:ext uri="{BB962C8B-B14F-4D97-AF65-F5344CB8AC3E}">
        <p14:creationId xmlns:p14="http://schemas.microsoft.com/office/powerpoint/2010/main" val="219648957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1">
              <a:lumMod val="50000"/>
            </a:schemeClr>
          </a:solidFill>
        </p:spPr>
        <p:txBody>
          <a:bodyPr/>
          <a:lstStyle/>
          <a:p>
            <a:r>
              <a:rPr lang="en-GB" dirty="0" smtClean="0">
                <a:solidFill>
                  <a:schemeClr val="bg1"/>
                </a:solidFill>
                <a:latin typeface="Comic Sans MS" panose="030F0702030302020204" pitchFamily="66" charset="0"/>
              </a:rPr>
              <a:t>Methods</a:t>
            </a:r>
            <a:endParaRPr lang="en-GB" dirty="0">
              <a:solidFill>
                <a:schemeClr val="bg1"/>
              </a:solidFill>
              <a:latin typeface="Comic Sans MS" panose="030F0702030302020204" pitchFamily="66" charset="0"/>
            </a:endParaRPr>
          </a:p>
        </p:txBody>
      </p:sp>
      <p:sp>
        <p:nvSpPr>
          <p:cNvPr id="3" name="Content Placeholder 2"/>
          <p:cNvSpPr>
            <a:spLocks noGrp="1"/>
          </p:cNvSpPr>
          <p:nvPr>
            <p:ph idx="1"/>
          </p:nvPr>
        </p:nvSpPr>
        <p:spPr>
          <a:solidFill>
            <a:schemeClr val="accent1">
              <a:lumMod val="50000"/>
            </a:schemeClr>
          </a:solidFill>
        </p:spPr>
        <p:txBody>
          <a:bodyPr>
            <a:normAutofit lnSpcReduction="10000"/>
          </a:bodyPr>
          <a:lstStyle/>
          <a:p>
            <a:r>
              <a:rPr lang="en-GB" sz="4000" dirty="0" smtClean="0">
                <a:solidFill>
                  <a:schemeClr val="bg1"/>
                </a:solidFill>
                <a:latin typeface="Comic Sans MS" panose="030F0702030302020204" pitchFamily="66" charset="0"/>
              </a:rPr>
              <a:t>Interviews </a:t>
            </a:r>
          </a:p>
          <a:p>
            <a:r>
              <a:rPr lang="en-GB" sz="4000" dirty="0" smtClean="0">
                <a:solidFill>
                  <a:schemeClr val="bg1"/>
                </a:solidFill>
                <a:latin typeface="Comic Sans MS" panose="030F0702030302020204" pitchFamily="66" charset="0"/>
              </a:rPr>
              <a:t>Participant observation</a:t>
            </a:r>
          </a:p>
          <a:p>
            <a:endParaRPr lang="en-GB" sz="4000" dirty="0">
              <a:solidFill>
                <a:schemeClr val="bg1"/>
              </a:solidFill>
              <a:latin typeface="Comic Sans MS" panose="030F0702030302020204" pitchFamily="66" charset="0"/>
            </a:endParaRPr>
          </a:p>
          <a:p>
            <a:endParaRPr lang="en-GB" sz="4000" dirty="0" smtClean="0">
              <a:solidFill>
                <a:schemeClr val="bg1"/>
              </a:solidFill>
              <a:latin typeface="Comic Sans MS" panose="030F0702030302020204" pitchFamily="66" charset="0"/>
            </a:endParaRPr>
          </a:p>
          <a:p>
            <a:endParaRPr lang="en-GB" sz="4000" dirty="0">
              <a:solidFill>
                <a:schemeClr val="bg1"/>
              </a:solidFill>
              <a:latin typeface="Comic Sans MS" panose="030F0702030302020204" pitchFamily="66" charset="0"/>
            </a:endParaRPr>
          </a:p>
          <a:p>
            <a:pPr marL="45720" indent="0" algn="r">
              <a:buNone/>
            </a:pPr>
            <a:fld id="{BAC202C5-92A9-4D33-9CD9-82C042ADCDE8}" type="slidenum">
              <a:rPr lang="en-GB" sz="2400" smtClean="0">
                <a:solidFill>
                  <a:schemeClr val="bg1"/>
                </a:solidFill>
                <a:latin typeface="Comic Sans MS" panose="030F0702030302020204" pitchFamily="66" charset="0"/>
              </a:rPr>
              <a:pPr marL="45720" indent="0" algn="r">
                <a:buNone/>
              </a:pPr>
              <a:t>16</a:t>
            </a:fld>
            <a:endParaRPr lang="en-GB" sz="2400" dirty="0">
              <a:solidFill>
                <a:schemeClr val="bg1"/>
              </a:solidFill>
              <a:latin typeface="Comic Sans MS" panose="030F0702030302020204" pitchFamily="66" charset="0"/>
            </a:endParaRPr>
          </a:p>
        </p:txBody>
      </p:sp>
    </p:spTree>
    <p:extLst>
      <p:ext uri="{BB962C8B-B14F-4D97-AF65-F5344CB8AC3E}">
        <p14:creationId xmlns:p14="http://schemas.microsoft.com/office/powerpoint/2010/main" val="225540243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1">
              <a:lumMod val="50000"/>
            </a:schemeClr>
          </a:solidFill>
        </p:spPr>
        <p:txBody>
          <a:bodyPr/>
          <a:lstStyle/>
          <a:p>
            <a:r>
              <a:rPr lang="en-GB" dirty="0" smtClean="0">
                <a:solidFill>
                  <a:schemeClr val="bg1"/>
                </a:solidFill>
                <a:latin typeface="Comic Sans MS" panose="030F0702030302020204" pitchFamily="66" charset="0"/>
              </a:rPr>
              <a:t>Franz Boas (1943: 311)</a:t>
            </a:r>
            <a:endParaRPr lang="en-GB" dirty="0">
              <a:solidFill>
                <a:schemeClr val="bg1"/>
              </a:solidFill>
              <a:latin typeface="Comic Sans MS" panose="030F0702030302020204" pitchFamily="66" charset="0"/>
            </a:endParaRPr>
          </a:p>
        </p:txBody>
      </p:sp>
      <p:sp>
        <p:nvSpPr>
          <p:cNvPr id="3" name="Content Placeholder 2"/>
          <p:cNvSpPr>
            <a:spLocks noGrp="1"/>
          </p:cNvSpPr>
          <p:nvPr>
            <p:ph idx="1"/>
          </p:nvPr>
        </p:nvSpPr>
        <p:spPr>
          <a:solidFill>
            <a:schemeClr val="accent1">
              <a:lumMod val="50000"/>
            </a:schemeClr>
          </a:solidFill>
        </p:spPr>
        <p:txBody>
          <a:bodyPr>
            <a:normAutofit lnSpcReduction="10000"/>
          </a:bodyPr>
          <a:lstStyle/>
          <a:p>
            <a:r>
              <a:rPr lang="en-GB" sz="3200" dirty="0" smtClean="0">
                <a:solidFill>
                  <a:schemeClr val="bg1"/>
                </a:solidFill>
                <a:latin typeface="Comic Sans MS" panose="030F0702030302020204" pitchFamily="66" charset="0"/>
              </a:rPr>
              <a:t>Consider his observation:</a:t>
            </a:r>
          </a:p>
          <a:p>
            <a:r>
              <a:rPr lang="en-GB" sz="3200" dirty="0" smtClean="0">
                <a:solidFill>
                  <a:schemeClr val="bg1"/>
                </a:solidFill>
                <a:latin typeface="Comic Sans MS" panose="030F0702030302020204" pitchFamily="66" charset="0"/>
              </a:rPr>
              <a:t>“We know what we mean by family, state, government, etc. As we overstep the limits of the one culture we do not know how far these may correspond to the equivalent concepts. If we choose to apply our classification to alien cultures we may combine forms that do not belong together”. </a:t>
            </a:r>
          </a:p>
          <a:p>
            <a:pPr marL="45720" indent="0" algn="r">
              <a:buNone/>
            </a:pPr>
            <a:fld id="{74029F78-45A7-4C35-A03D-16942A360A77}" type="slidenum">
              <a:rPr lang="en-GB" sz="2400">
                <a:solidFill>
                  <a:schemeClr val="bg1"/>
                </a:solidFill>
                <a:latin typeface="Comic Sans MS" panose="030F0702030302020204" pitchFamily="66" charset="0"/>
              </a:rPr>
              <a:pPr marL="45720" indent="0" algn="r">
                <a:buNone/>
              </a:pPr>
              <a:t>17</a:t>
            </a:fld>
            <a:endParaRPr lang="en-GB" sz="2400" dirty="0">
              <a:solidFill>
                <a:schemeClr val="bg1"/>
              </a:solidFill>
              <a:latin typeface="Comic Sans MS" panose="030F0702030302020204" pitchFamily="66" charset="0"/>
            </a:endParaRPr>
          </a:p>
        </p:txBody>
      </p:sp>
    </p:spTree>
    <p:extLst>
      <p:ext uri="{BB962C8B-B14F-4D97-AF65-F5344CB8AC3E}">
        <p14:creationId xmlns:p14="http://schemas.microsoft.com/office/powerpoint/2010/main" val="319283346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1">
              <a:lumMod val="50000"/>
            </a:schemeClr>
          </a:solidFill>
        </p:spPr>
        <p:txBody>
          <a:bodyPr/>
          <a:lstStyle/>
          <a:p>
            <a:r>
              <a:rPr lang="en-GB" dirty="0" smtClean="0">
                <a:solidFill>
                  <a:schemeClr val="bg1"/>
                </a:solidFill>
                <a:latin typeface="Comic Sans MS" panose="030F0702030302020204" pitchFamily="66" charset="0"/>
              </a:rPr>
              <a:t>Working WITH your informants</a:t>
            </a:r>
            <a:endParaRPr lang="en-GB" dirty="0">
              <a:solidFill>
                <a:schemeClr val="bg1"/>
              </a:solidFill>
              <a:latin typeface="Comic Sans MS" panose="030F0702030302020204" pitchFamily="66" charset="0"/>
            </a:endParaRPr>
          </a:p>
        </p:txBody>
      </p:sp>
      <p:sp>
        <p:nvSpPr>
          <p:cNvPr id="3" name="Content Placeholder 2"/>
          <p:cNvSpPr>
            <a:spLocks noGrp="1"/>
          </p:cNvSpPr>
          <p:nvPr>
            <p:ph idx="1"/>
          </p:nvPr>
        </p:nvSpPr>
        <p:spPr>
          <a:solidFill>
            <a:schemeClr val="accent1">
              <a:lumMod val="50000"/>
            </a:schemeClr>
          </a:solidFill>
        </p:spPr>
        <p:txBody>
          <a:bodyPr>
            <a:normAutofit fontScale="92500"/>
          </a:bodyPr>
          <a:lstStyle/>
          <a:p>
            <a:r>
              <a:rPr lang="en-GB" sz="3200" dirty="0" smtClean="0">
                <a:solidFill>
                  <a:schemeClr val="bg1"/>
                </a:solidFill>
                <a:latin typeface="Comic Sans MS" panose="030F0702030302020204" pitchFamily="66" charset="0"/>
              </a:rPr>
              <a:t>To produce cultural description (</a:t>
            </a:r>
            <a:r>
              <a:rPr lang="en-GB" sz="3200" dirty="0" err="1" smtClean="0">
                <a:solidFill>
                  <a:schemeClr val="bg1"/>
                </a:solidFill>
                <a:latin typeface="Comic Sans MS" panose="030F0702030302020204" pitchFamily="66" charset="0"/>
              </a:rPr>
              <a:t>Spradely</a:t>
            </a:r>
            <a:r>
              <a:rPr lang="en-GB" sz="3200" dirty="0" smtClean="0">
                <a:solidFill>
                  <a:schemeClr val="bg1"/>
                </a:solidFill>
                <a:latin typeface="Comic Sans MS" panose="030F0702030302020204" pitchFamily="66" charset="0"/>
              </a:rPr>
              <a:t> 1979: 25)</a:t>
            </a:r>
          </a:p>
          <a:p>
            <a:r>
              <a:rPr lang="en-GB" sz="3200" dirty="0" smtClean="0">
                <a:solidFill>
                  <a:schemeClr val="bg1"/>
                </a:solidFill>
                <a:latin typeface="Comic Sans MS" panose="030F0702030302020204" pitchFamily="66" charset="0"/>
              </a:rPr>
              <a:t>As an ethnographer you want to hear your informants language or dialect (</a:t>
            </a:r>
            <a:r>
              <a:rPr lang="en-GB" sz="3200" dirty="0" err="1" smtClean="0">
                <a:solidFill>
                  <a:schemeClr val="bg1"/>
                </a:solidFill>
                <a:latin typeface="Comic Sans MS" panose="030F0702030302020204" pitchFamily="66" charset="0"/>
              </a:rPr>
              <a:t>Spradely</a:t>
            </a:r>
            <a:r>
              <a:rPr lang="en-GB" sz="3200" dirty="0">
                <a:solidFill>
                  <a:schemeClr val="bg1"/>
                </a:solidFill>
                <a:latin typeface="Comic Sans MS" panose="030F0702030302020204" pitchFamily="66" charset="0"/>
              </a:rPr>
              <a:t> </a:t>
            </a:r>
            <a:r>
              <a:rPr lang="en-GB" sz="3200" dirty="0" smtClean="0">
                <a:solidFill>
                  <a:schemeClr val="bg1"/>
                </a:solidFill>
                <a:latin typeface="Comic Sans MS" panose="030F0702030302020204" pitchFamily="66" charset="0"/>
              </a:rPr>
              <a:t>1979: 25)</a:t>
            </a:r>
          </a:p>
          <a:p>
            <a:r>
              <a:rPr lang="en-GB" sz="3200" dirty="0" smtClean="0">
                <a:solidFill>
                  <a:schemeClr val="bg1"/>
                </a:solidFill>
                <a:latin typeface="Comic Sans MS" panose="030F0702030302020204" pitchFamily="66" charset="0"/>
              </a:rPr>
              <a:t>Ethnography relies on the language of the informant and question’s arise out of the informants culture (</a:t>
            </a:r>
            <a:r>
              <a:rPr lang="en-GB" sz="3200" dirty="0" err="1" smtClean="0">
                <a:solidFill>
                  <a:schemeClr val="bg1"/>
                </a:solidFill>
                <a:latin typeface="Comic Sans MS" panose="030F0702030302020204" pitchFamily="66" charset="0"/>
              </a:rPr>
              <a:t>Spradely</a:t>
            </a:r>
            <a:r>
              <a:rPr lang="en-GB" sz="3200" dirty="0" smtClean="0">
                <a:solidFill>
                  <a:schemeClr val="bg1"/>
                </a:solidFill>
                <a:latin typeface="Comic Sans MS" panose="030F0702030302020204" pitchFamily="66" charset="0"/>
              </a:rPr>
              <a:t> 1979: 31)</a:t>
            </a:r>
          </a:p>
          <a:p>
            <a:pPr marL="45720" indent="0" algn="r">
              <a:buNone/>
            </a:pPr>
            <a:fld id="{EDDB8C41-2EB3-4931-9F4A-33D02A00BD59}" type="slidenum">
              <a:rPr lang="en-GB" sz="3200">
                <a:solidFill>
                  <a:schemeClr val="bg1"/>
                </a:solidFill>
                <a:latin typeface="Comic Sans MS" panose="030F0702030302020204" pitchFamily="66" charset="0"/>
              </a:rPr>
              <a:t>18</a:t>
            </a:fld>
            <a:endParaRPr lang="en-GB" sz="3200" dirty="0">
              <a:solidFill>
                <a:schemeClr val="bg1"/>
              </a:solidFill>
              <a:latin typeface="Comic Sans MS" panose="030F0702030302020204" pitchFamily="66" charset="0"/>
            </a:endParaRPr>
          </a:p>
        </p:txBody>
      </p:sp>
    </p:spTree>
    <p:extLst>
      <p:ext uri="{BB962C8B-B14F-4D97-AF65-F5344CB8AC3E}">
        <p14:creationId xmlns:p14="http://schemas.microsoft.com/office/powerpoint/2010/main" val="125755553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1">
              <a:lumMod val="50000"/>
            </a:schemeClr>
          </a:solidFill>
        </p:spPr>
        <p:txBody>
          <a:bodyPr/>
          <a:lstStyle/>
          <a:p>
            <a:r>
              <a:rPr lang="en-GB" dirty="0" smtClean="0">
                <a:solidFill>
                  <a:schemeClr val="bg1"/>
                </a:solidFill>
                <a:latin typeface="Comic Sans MS" panose="030F0702030302020204" pitchFamily="66" charset="0"/>
              </a:rPr>
              <a:t>Ethnographic Interviews</a:t>
            </a:r>
            <a:endParaRPr lang="en-GB" dirty="0">
              <a:solidFill>
                <a:schemeClr val="bg1"/>
              </a:solidFill>
              <a:latin typeface="Comic Sans MS" panose="030F0702030302020204" pitchFamily="66" charset="0"/>
            </a:endParaRPr>
          </a:p>
        </p:txBody>
      </p:sp>
      <p:sp>
        <p:nvSpPr>
          <p:cNvPr id="3" name="Content Placeholder 2"/>
          <p:cNvSpPr>
            <a:spLocks noGrp="1"/>
          </p:cNvSpPr>
          <p:nvPr>
            <p:ph idx="1"/>
          </p:nvPr>
        </p:nvSpPr>
        <p:spPr>
          <a:solidFill>
            <a:schemeClr val="accent1">
              <a:lumMod val="50000"/>
            </a:schemeClr>
          </a:solidFill>
        </p:spPr>
        <p:txBody>
          <a:bodyPr>
            <a:normAutofit lnSpcReduction="10000"/>
          </a:bodyPr>
          <a:lstStyle/>
          <a:p>
            <a:r>
              <a:rPr lang="en-GB" sz="3200" dirty="0" smtClean="0">
                <a:solidFill>
                  <a:schemeClr val="bg1"/>
                </a:solidFill>
                <a:latin typeface="Comic Sans MS" panose="030F0702030302020204" pitchFamily="66" charset="0"/>
              </a:rPr>
              <a:t>“Ethnography is the work of describing a culture”</a:t>
            </a:r>
          </a:p>
          <a:p>
            <a:r>
              <a:rPr lang="en-GB" sz="3200" dirty="0" smtClean="0">
                <a:solidFill>
                  <a:schemeClr val="bg1"/>
                </a:solidFill>
                <a:latin typeface="Comic Sans MS" panose="030F0702030302020204" pitchFamily="66" charset="0"/>
              </a:rPr>
              <a:t>We seek to understand: </a:t>
            </a:r>
          </a:p>
          <a:p>
            <a:pPr lvl="1"/>
            <a:r>
              <a:rPr lang="en-GB" sz="3200" dirty="0">
                <a:solidFill>
                  <a:schemeClr val="bg1"/>
                </a:solidFill>
                <a:latin typeface="Comic Sans MS" panose="030F0702030302020204" pitchFamily="66" charset="0"/>
              </a:rPr>
              <a:t>M</a:t>
            </a:r>
            <a:r>
              <a:rPr lang="en-GB" sz="3200" dirty="0" smtClean="0">
                <a:solidFill>
                  <a:schemeClr val="bg1"/>
                </a:solidFill>
                <a:latin typeface="Comic Sans MS" panose="030F0702030302020204" pitchFamily="66" charset="0"/>
              </a:rPr>
              <a:t>eanings of actions</a:t>
            </a:r>
          </a:p>
          <a:p>
            <a:pPr lvl="1"/>
            <a:r>
              <a:rPr lang="en-GB" sz="3200" dirty="0" smtClean="0">
                <a:solidFill>
                  <a:schemeClr val="bg1"/>
                </a:solidFill>
                <a:latin typeface="Comic Sans MS" panose="030F0702030302020204" pitchFamily="66" charset="0"/>
              </a:rPr>
              <a:t>Meanings of events</a:t>
            </a:r>
          </a:p>
          <a:p>
            <a:pPr lvl="1"/>
            <a:r>
              <a:rPr lang="en-GB" sz="3200" dirty="0" smtClean="0">
                <a:solidFill>
                  <a:schemeClr val="bg1"/>
                </a:solidFill>
                <a:latin typeface="Comic Sans MS" panose="030F0702030302020204" pitchFamily="66" charset="0"/>
              </a:rPr>
              <a:t>A different point of view</a:t>
            </a:r>
          </a:p>
          <a:p>
            <a:pPr lvl="1"/>
            <a:r>
              <a:rPr lang="en-GB" sz="3200" dirty="0" smtClean="0">
                <a:solidFill>
                  <a:schemeClr val="bg1"/>
                </a:solidFill>
                <a:latin typeface="Comic Sans MS" panose="030F0702030302020204" pitchFamily="66" charset="0"/>
              </a:rPr>
              <a:t>A different way of life</a:t>
            </a:r>
          </a:p>
          <a:p>
            <a:pPr lvl="1"/>
            <a:r>
              <a:rPr lang="en-GB" sz="3200" dirty="0" smtClean="0">
                <a:solidFill>
                  <a:schemeClr val="bg1"/>
                </a:solidFill>
                <a:latin typeface="Comic Sans MS" panose="030F0702030302020204" pitchFamily="66" charset="0"/>
              </a:rPr>
              <a:t>We learn from and with people</a:t>
            </a:r>
          </a:p>
          <a:p>
            <a:pPr marL="274320" lvl="1" indent="0" algn="r">
              <a:buNone/>
            </a:pPr>
            <a:fld id="{43969D6D-113F-4A28-989E-FA64B3FD50F0}" type="slidenum">
              <a:rPr lang="en-GB" sz="3200">
                <a:solidFill>
                  <a:schemeClr val="bg1"/>
                </a:solidFill>
                <a:latin typeface="Comic Sans MS" panose="030F0702030302020204" pitchFamily="66" charset="0"/>
              </a:rPr>
              <a:pPr marL="274320" lvl="1" indent="0" algn="r">
                <a:buNone/>
              </a:pPr>
              <a:t>19</a:t>
            </a:fld>
            <a:endParaRPr lang="en-GB" sz="3200" dirty="0" smtClean="0">
              <a:solidFill>
                <a:schemeClr val="bg1"/>
              </a:solidFill>
              <a:latin typeface="Comic Sans MS" panose="030F0702030302020204" pitchFamily="66" charset="0"/>
            </a:endParaRPr>
          </a:p>
          <a:p>
            <a:pPr marL="274320" lvl="1" indent="0">
              <a:buNone/>
            </a:pPr>
            <a:endParaRPr lang="en-GB" dirty="0">
              <a:latin typeface="Comic Sans MS" panose="030F0702030302020204" pitchFamily="66" charset="0"/>
            </a:endParaRPr>
          </a:p>
        </p:txBody>
      </p:sp>
    </p:spTree>
    <p:extLst>
      <p:ext uri="{BB962C8B-B14F-4D97-AF65-F5344CB8AC3E}">
        <p14:creationId xmlns:p14="http://schemas.microsoft.com/office/powerpoint/2010/main" val="363179555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1">
              <a:lumMod val="50000"/>
            </a:schemeClr>
          </a:solidFill>
        </p:spPr>
        <p:txBody>
          <a:bodyPr/>
          <a:lstStyle/>
          <a:p>
            <a:r>
              <a:rPr lang="en-GB" dirty="0" smtClean="0">
                <a:solidFill>
                  <a:schemeClr val="bg1"/>
                </a:solidFill>
                <a:latin typeface="Comic Sans MS" panose="030F0702030302020204" pitchFamily="66" charset="0"/>
              </a:rPr>
              <a:t>Knowledge getting and sharing</a:t>
            </a:r>
            <a:endParaRPr lang="en-GB" dirty="0">
              <a:solidFill>
                <a:schemeClr val="bg1"/>
              </a:solidFill>
              <a:latin typeface="Comic Sans MS" panose="030F0702030302020204" pitchFamily="66" charset="0"/>
            </a:endParaRPr>
          </a:p>
        </p:txBody>
      </p:sp>
      <p:sp>
        <p:nvSpPr>
          <p:cNvPr id="3" name="Content Placeholder 2"/>
          <p:cNvSpPr>
            <a:spLocks noGrp="1"/>
          </p:cNvSpPr>
          <p:nvPr>
            <p:ph idx="1"/>
          </p:nvPr>
        </p:nvSpPr>
        <p:spPr>
          <a:xfrm>
            <a:off x="1145649" y="2057400"/>
            <a:ext cx="9872871" cy="4038600"/>
          </a:xfrm>
          <a:solidFill>
            <a:schemeClr val="accent1">
              <a:lumMod val="50000"/>
            </a:schemeClr>
          </a:solidFill>
        </p:spPr>
        <p:txBody>
          <a:bodyPr>
            <a:normAutofit/>
          </a:bodyPr>
          <a:lstStyle/>
          <a:p>
            <a:r>
              <a:rPr lang="en-GB" sz="3600" dirty="0" smtClean="0">
                <a:solidFill>
                  <a:schemeClr val="bg1"/>
                </a:solidFill>
                <a:latin typeface="Comic Sans MS" panose="030F0702030302020204" pitchFamily="66" charset="0"/>
              </a:rPr>
              <a:t>“The researchers job in an ethnographic interview […] is to communicate genuinely, in both subtle and direct ways that ‘I want to know what you know in the way that you know it” (</a:t>
            </a:r>
            <a:r>
              <a:rPr lang="en-GB" sz="3600" dirty="0" err="1" smtClean="0">
                <a:solidFill>
                  <a:schemeClr val="bg1"/>
                </a:solidFill>
                <a:latin typeface="Comic Sans MS" panose="030F0702030302020204" pitchFamily="66" charset="0"/>
              </a:rPr>
              <a:t>Heyl</a:t>
            </a:r>
            <a:r>
              <a:rPr lang="en-GB" sz="3600" dirty="0" smtClean="0">
                <a:solidFill>
                  <a:schemeClr val="bg1"/>
                </a:solidFill>
                <a:latin typeface="Comic Sans MS" panose="030F0702030302020204" pitchFamily="66" charset="0"/>
              </a:rPr>
              <a:t> 2001)</a:t>
            </a:r>
          </a:p>
          <a:p>
            <a:endParaRPr lang="en-GB" sz="3600" dirty="0">
              <a:solidFill>
                <a:schemeClr val="bg1"/>
              </a:solidFill>
              <a:latin typeface="Comic Sans MS" panose="030F0702030302020204" pitchFamily="66" charset="0"/>
            </a:endParaRPr>
          </a:p>
          <a:p>
            <a:pPr marL="45720" indent="0" algn="r">
              <a:buNone/>
            </a:pPr>
            <a:fld id="{C6EF5A63-6F7F-4D89-94AF-CB396EAC829E}" type="slidenum">
              <a:rPr lang="en-GB" sz="3600" smtClean="0">
                <a:solidFill>
                  <a:schemeClr val="bg1"/>
                </a:solidFill>
                <a:latin typeface="Comic Sans MS" panose="030F0702030302020204" pitchFamily="66" charset="0"/>
              </a:rPr>
              <a:pPr marL="45720" indent="0" algn="r">
                <a:buNone/>
              </a:pPr>
              <a:t>20</a:t>
            </a:fld>
            <a:endParaRPr lang="en-GB" sz="3600" dirty="0">
              <a:solidFill>
                <a:schemeClr val="bg1"/>
              </a:solidFill>
              <a:latin typeface="Comic Sans MS" panose="030F0702030302020204" pitchFamily="66" charset="0"/>
            </a:endParaRPr>
          </a:p>
        </p:txBody>
      </p:sp>
    </p:spTree>
    <p:extLst>
      <p:ext uri="{BB962C8B-B14F-4D97-AF65-F5344CB8AC3E}">
        <p14:creationId xmlns:p14="http://schemas.microsoft.com/office/powerpoint/2010/main" val="168190184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1">
              <a:lumMod val="50000"/>
            </a:schemeClr>
          </a:solidFill>
        </p:spPr>
        <p:txBody>
          <a:bodyPr/>
          <a:lstStyle/>
          <a:p>
            <a:r>
              <a:rPr lang="en-GB" dirty="0" smtClean="0">
                <a:solidFill>
                  <a:schemeClr val="bg1"/>
                </a:solidFill>
                <a:latin typeface="Comic Sans MS" panose="030F0702030302020204" pitchFamily="66" charset="0"/>
              </a:rPr>
              <a:t>Transferable Skills</a:t>
            </a:r>
            <a:endParaRPr lang="en-GB" dirty="0">
              <a:solidFill>
                <a:schemeClr val="bg1"/>
              </a:solidFill>
              <a:latin typeface="Comic Sans MS" panose="030F0702030302020204" pitchFamily="66" charset="0"/>
            </a:endParaRPr>
          </a:p>
        </p:txBody>
      </p:sp>
      <p:sp>
        <p:nvSpPr>
          <p:cNvPr id="3" name="Content Placeholder 2"/>
          <p:cNvSpPr>
            <a:spLocks noGrp="1"/>
          </p:cNvSpPr>
          <p:nvPr>
            <p:ph idx="1"/>
          </p:nvPr>
        </p:nvSpPr>
        <p:spPr>
          <a:solidFill>
            <a:schemeClr val="accent1">
              <a:lumMod val="50000"/>
            </a:schemeClr>
          </a:solidFill>
        </p:spPr>
        <p:txBody>
          <a:bodyPr>
            <a:normAutofit/>
          </a:bodyPr>
          <a:lstStyle/>
          <a:p>
            <a:r>
              <a:rPr lang="en-GB" sz="3600" dirty="0" smtClean="0">
                <a:solidFill>
                  <a:schemeClr val="bg1"/>
                </a:solidFill>
                <a:latin typeface="Comic Sans MS" panose="030F0702030302020204" pitchFamily="66" charset="0"/>
              </a:rPr>
              <a:t>By the end of this course you will be able to… </a:t>
            </a:r>
          </a:p>
          <a:p>
            <a:pPr lvl="1"/>
            <a:r>
              <a:rPr lang="en-GB" sz="3600" dirty="0" smtClean="0">
                <a:solidFill>
                  <a:schemeClr val="bg1"/>
                </a:solidFill>
                <a:latin typeface="Comic Sans MS" panose="030F0702030302020204" pitchFamily="66" charset="0"/>
              </a:rPr>
              <a:t>Identify regularities and varieties in human social behaviour</a:t>
            </a:r>
          </a:p>
          <a:p>
            <a:pPr lvl="1"/>
            <a:r>
              <a:rPr lang="en-GB" sz="3600" dirty="0" smtClean="0">
                <a:solidFill>
                  <a:schemeClr val="bg1"/>
                </a:solidFill>
                <a:latin typeface="Comic Sans MS" panose="030F0702030302020204" pitchFamily="66" charset="0"/>
              </a:rPr>
              <a:t>Write cultural descriptions</a:t>
            </a:r>
          </a:p>
          <a:p>
            <a:pPr lvl="1"/>
            <a:r>
              <a:rPr lang="en-GB" sz="3600" dirty="0" smtClean="0">
                <a:solidFill>
                  <a:schemeClr val="bg1"/>
                </a:solidFill>
                <a:latin typeface="Comic Sans MS" panose="030F0702030302020204" pitchFamily="66" charset="0"/>
              </a:rPr>
              <a:t>Think about cross-cultural comparisons</a:t>
            </a:r>
          </a:p>
          <a:p>
            <a:pPr marL="274320" lvl="1" indent="0" algn="r">
              <a:buNone/>
            </a:pPr>
            <a:fld id="{F7F74CB3-6D05-4F3B-9774-9660B6E098C0}" type="slidenum">
              <a:rPr lang="en-GB" sz="2400">
                <a:solidFill>
                  <a:schemeClr val="bg1"/>
                </a:solidFill>
                <a:latin typeface="Comic Sans MS" panose="030F0702030302020204" pitchFamily="66" charset="0"/>
              </a:rPr>
              <a:pPr marL="274320" lvl="1" indent="0" algn="r">
                <a:buNone/>
              </a:pPr>
              <a:t>21</a:t>
            </a:fld>
            <a:endParaRPr lang="en-GB" sz="2400" dirty="0">
              <a:solidFill>
                <a:schemeClr val="bg1"/>
              </a:solidFill>
              <a:latin typeface="Comic Sans MS" panose="030F0702030302020204" pitchFamily="66" charset="0"/>
            </a:endParaRPr>
          </a:p>
        </p:txBody>
      </p:sp>
    </p:spTree>
    <p:extLst>
      <p:ext uri="{BB962C8B-B14F-4D97-AF65-F5344CB8AC3E}">
        <p14:creationId xmlns:p14="http://schemas.microsoft.com/office/powerpoint/2010/main" val="59769384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1">
              <a:lumMod val="50000"/>
            </a:schemeClr>
          </a:solidFill>
        </p:spPr>
        <p:txBody>
          <a:bodyPr/>
          <a:lstStyle/>
          <a:p>
            <a:r>
              <a:rPr lang="en-GB" dirty="0" smtClean="0">
                <a:solidFill>
                  <a:schemeClr val="bg1"/>
                </a:solidFill>
                <a:latin typeface="Comic Sans MS" panose="030F0702030302020204" pitchFamily="66" charset="0"/>
              </a:rPr>
              <a:t>Assessment 1: Skills for the Field</a:t>
            </a:r>
            <a:br>
              <a:rPr lang="en-GB" dirty="0" smtClean="0">
                <a:solidFill>
                  <a:schemeClr val="bg1"/>
                </a:solidFill>
                <a:latin typeface="Comic Sans MS" panose="030F0702030302020204" pitchFamily="66" charset="0"/>
              </a:rPr>
            </a:br>
            <a:r>
              <a:rPr lang="en-GB" dirty="0" smtClean="0">
                <a:solidFill>
                  <a:schemeClr val="bg1"/>
                </a:solidFill>
                <a:latin typeface="Comic Sans MS" panose="030F0702030302020204" pitchFamily="66" charset="0"/>
              </a:rPr>
              <a:t>A reflexive diary (3000 words)</a:t>
            </a:r>
            <a:endParaRPr lang="en-GB" dirty="0">
              <a:solidFill>
                <a:schemeClr val="bg1"/>
              </a:solidFill>
              <a:latin typeface="Comic Sans MS" panose="030F0702030302020204" pitchFamily="66" charset="0"/>
            </a:endParaRPr>
          </a:p>
        </p:txBody>
      </p:sp>
      <p:sp>
        <p:nvSpPr>
          <p:cNvPr id="3" name="Content Placeholder 2"/>
          <p:cNvSpPr>
            <a:spLocks noGrp="1"/>
          </p:cNvSpPr>
          <p:nvPr>
            <p:ph idx="1"/>
          </p:nvPr>
        </p:nvSpPr>
        <p:spPr>
          <a:solidFill>
            <a:schemeClr val="accent1">
              <a:lumMod val="50000"/>
            </a:schemeClr>
          </a:solidFill>
        </p:spPr>
        <p:txBody>
          <a:bodyPr>
            <a:normAutofit fontScale="92500" lnSpcReduction="10000"/>
          </a:bodyPr>
          <a:lstStyle/>
          <a:p>
            <a:r>
              <a:rPr lang="en-GB" dirty="0" smtClean="0">
                <a:solidFill>
                  <a:schemeClr val="bg1"/>
                </a:solidFill>
                <a:latin typeface="Comic Sans MS" panose="030F0702030302020204" pitchFamily="66" charset="0"/>
              </a:rPr>
              <a:t>A diary with daily entries and reflection that follows the course lectures and time in the field</a:t>
            </a:r>
          </a:p>
          <a:p>
            <a:r>
              <a:rPr lang="en-GB" dirty="0" smtClean="0">
                <a:solidFill>
                  <a:schemeClr val="bg1"/>
                </a:solidFill>
                <a:latin typeface="Comic Sans MS" panose="030F0702030302020204" pitchFamily="66" charset="0"/>
              </a:rPr>
              <a:t>You are expected to include daily entries</a:t>
            </a:r>
          </a:p>
          <a:p>
            <a:r>
              <a:rPr lang="en-GB" dirty="0" smtClean="0">
                <a:solidFill>
                  <a:schemeClr val="bg1"/>
                </a:solidFill>
                <a:latin typeface="Comic Sans MS" panose="030F0702030302020204" pitchFamily="66" charset="0"/>
              </a:rPr>
              <a:t>Details how you are feeling about your experiences, the lectures, the lecture content and the process you are going through during the module</a:t>
            </a:r>
          </a:p>
          <a:p>
            <a:r>
              <a:rPr lang="en-GB" dirty="0" smtClean="0">
                <a:solidFill>
                  <a:schemeClr val="bg1"/>
                </a:solidFill>
                <a:latin typeface="Comic Sans MS" panose="030F0702030302020204" pitchFamily="66" charset="0"/>
              </a:rPr>
              <a:t>Consider the part you play in the process (reflexive)</a:t>
            </a:r>
          </a:p>
          <a:p>
            <a:r>
              <a:rPr lang="en-GB" dirty="0" smtClean="0">
                <a:solidFill>
                  <a:schemeClr val="bg1"/>
                </a:solidFill>
                <a:latin typeface="Comic Sans MS" panose="030F0702030302020204" pitchFamily="66" charset="0"/>
              </a:rPr>
              <a:t>We are looking for you to form a reflection of the process as a whole</a:t>
            </a:r>
          </a:p>
          <a:p>
            <a:r>
              <a:rPr lang="en-GB" dirty="0" smtClean="0">
                <a:solidFill>
                  <a:schemeClr val="bg1"/>
                </a:solidFill>
                <a:latin typeface="Comic Sans MS" panose="030F0702030302020204" pitchFamily="66" charset="0"/>
              </a:rPr>
              <a:t>You should be thinking of yourself as an anthropologist</a:t>
            </a:r>
          </a:p>
          <a:p>
            <a:r>
              <a:rPr lang="en-GB" dirty="0" smtClean="0">
                <a:solidFill>
                  <a:schemeClr val="bg1"/>
                </a:solidFill>
                <a:latin typeface="Comic Sans MS" panose="030F0702030302020204" pitchFamily="66" charset="0"/>
              </a:rPr>
              <a:t>As an anthropologists you can draw on other anthropological journals for inspiration </a:t>
            </a:r>
          </a:p>
          <a:p>
            <a:pPr marL="45720" indent="0" algn="r">
              <a:buNone/>
            </a:pPr>
            <a:fld id="{DE3F39FE-4B5C-45C1-861A-D9EF9C75156F}" type="slidenum">
              <a:rPr lang="en-GB">
                <a:solidFill>
                  <a:schemeClr val="bg1"/>
                </a:solidFill>
                <a:latin typeface="Comic Sans MS" panose="030F0702030302020204" pitchFamily="66" charset="0"/>
              </a:rPr>
              <a:pPr marL="45720" indent="0" algn="r">
                <a:buNone/>
              </a:pPr>
              <a:t>22</a:t>
            </a:fld>
            <a:endParaRPr lang="en-GB" dirty="0" smtClean="0">
              <a:solidFill>
                <a:schemeClr val="bg1"/>
              </a:solidFill>
              <a:latin typeface="Comic Sans MS" panose="030F0702030302020204" pitchFamily="66" charset="0"/>
            </a:endParaRPr>
          </a:p>
          <a:p>
            <a:endParaRPr lang="en-GB" dirty="0">
              <a:latin typeface="Comic Sans MS" panose="030F0702030302020204" pitchFamily="66" charset="0"/>
            </a:endParaRPr>
          </a:p>
        </p:txBody>
      </p:sp>
    </p:spTree>
    <p:extLst>
      <p:ext uri="{BB962C8B-B14F-4D97-AF65-F5344CB8AC3E}">
        <p14:creationId xmlns:p14="http://schemas.microsoft.com/office/powerpoint/2010/main" val="106746428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1">
              <a:lumMod val="50000"/>
            </a:schemeClr>
          </a:solidFill>
        </p:spPr>
        <p:txBody>
          <a:bodyPr>
            <a:normAutofit fontScale="90000"/>
          </a:bodyPr>
          <a:lstStyle/>
          <a:p>
            <a:r>
              <a:rPr lang="en-GB" dirty="0" smtClean="0">
                <a:solidFill>
                  <a:schemeClr val="bg1"/>
                </a:solidFill>
                <a:latin typeface="Comic Sans MS" panose="030F0702030302020204" pitchFamily="66" charset="0"/>
              </a:rPr>
              <a:t>Assessment 1: Introduction to Fieldwork </a:t>
            </a:r>
            <a:br>
              <a:rPr lang="en-GB" dirty="0" smtClean="0">
                <a:solidFill>
                  <a:schemeClr val="bg1"/>
                </a:solidFill>
                <a:latin typeface="Comic Sans MS" panose="030F0702030302020204" pitchFamily="66" charset="0"/>
              </a:rPr>
            </a:br>
            <a:r>
              <a:rPr lang="en-GB" dirty="0" smtClean="0">
                <a:solidFill>
                  <a:schemeClr val="bg1"/>
                </a:solidFill>
                <a:latin typeface="Comic Sans MS" panose="030F0702030302020204" pitchFamily="66" charset="0"/>
              </a:rPr>
              <a:t>A reflexive diary (2000 words)</a:t>
            </a:r>
            <a:endParaRPr lang="en-GB" dirty="0">
              <a:solidFill>
                <a:schemeClr val="bg1"/>
              </a:solidFill>
              <a:latin typeface="Comic Sans MS" panose="030F0702030302020204" pitchFamily="66" charset="0"/>
            </a:endParaRPr>
          </a:p>
        </p:txBody>
      </p:sp>
      <p:sp>
        <p:nvSpPr>
          <p:cNvPr id="3" name="Content Placeholder 2"/>
          <p:cNvSpPr>
            <a:spLocks noGrp="1"/>
          </p:cNvSpPr>
          <p:nvPr>
            <p:ph idx="1"/>
          </p:nvPr>
        </p:nvSpPr>
        <p:spPr>
          <a:solidFill>
            <a:schemeClr val="accent1">
              <a:lumMod val="50000"/>
            </a:schemeClr>
          </a:solidFill>
        </p:spPr>
        <p:txBody>
          <a:bodyPr>
            <a:normAutofit fontScale="92500" lnSpcReduction="10000"/>
          </a:bodyPr>
          <a:lstStyle/>
          <a:p>
            <a:r>
              <a:rPr lang="en-GB" dirty="0">
                <a:solidFill>
                  <a:schemeClr val="bg1"/>
                </a:solidFill>
                <a:latin typeface="Comic Sans MS" panose="030F0702030302020204" pitchFamily="66" charset="0"/>
              </a:rPr>
              <a:t>A diary with daily entries and reflection that follows the course lectures and time in the field</a:t>
            </a:r>
          </a:p>
          <a:p>
            <a:r>
              <a:rPr lang="en-GB" dirty="0">
                <a:solidFill>
                  <a:schemeClr val="bg1"/>
                </a:solidFill>
                <a:latin typeface="Comic Sans MS" panose="030F0702030302020204" pitchFamily="66" charset="0"/>
              </a:rPr>
              <a:t>You are expected to include daily entries</a:t>
            </a:r>
          </a:p>
          <a:p>
            <a:r>
              <a:rPr lang="en-GB" dirty="0">
                <a:solidFill>
                  <a:schemeClr val="bg1"/>
                </a:solidFill>
                <a:latin typeface="Comic Sans MS" panose="030F0702030302020204" pitchFamily="66" charset="0"/>
              </a:rPr>
              <a:t>Details how you are feeling about your experiences, the lectures, the lecture content and the process you are going through during the module</a:t>
            </a:r>
          </a:p>
          <a:p>
            <a:r>
              <a:rPr lang="en-GB" dirty="0">
                <a:solidFill>
                  <a:schemeClr val="bg1"/>
                </a:solidFill>
                <a:latin typeface="Comic Sans MS" panose="030F0702030302020204" pitchFamily="66" charset="0"/>
              </a:rPr>
              <a:t>Consider the part you play in the process (reflexive)</a:t>
            </a:r>
          </a:p>
          <a:p>
            <a:r>
              <a:rPr lang="en-GB" dirty="0">
                <a:solidFill>
                  <a:schemeClr val="bg1"/>
                </a:solidFill>
                <a:latin typeface="Comic Sans MS" panose="030F0702030302020204" pitchFamily="66" charset="0"/>
              </a:rPr>
              <a:t>We are looking for you to form a reflection of the process as a whole</a:t>
            </a:r>
          </a:p>
          <a:p>
            <a:r>
              <a:rPr lang="en-GB" dirty="0">
                <a:solidFill>
                  <a:schemeClr val="bg1"/>
                </a:solidFill>
                <a:latin typeface="Comic Sans MS" panose="030F0702030302020204" pitchFamily="66" charset="0"/>
              </a:rPr>
              <a:t>You should be thinking of yourself as an anthropologist</a:t>
            </a:r>
          </a:p>
          <a:p>
            <a:r>
              <a:rPr lang="en-GB" dirty="0">
                <a:solidFill>
                  <a:schemeClr val="bg1"/>
                </a:solidFill>
                <a:latin typeface="Comic Sans MS" panose="030F0702030302020204" pitchFamily="66" charset="0"/>
              </a:rPr>
              <a:t>As an anthropologists you can draw on other anthropological journals for inspiration </a:t>
            </a:r>
            <a:endParaRPr lang="en-GB" dirty="0" smtClean="0">
              <a:solidFill>
                <a:schemeClr val="bg1"/>
              </a:solidFill>
              <a:latin typeface="Comic Sans MS" panose="030F0702030302020204" pitchFamily="66" charset="0"/>
            </a:endParaRPr>
          </a:p>
          <a:p>
            <a:pPr marL="45720" indent="0" algn="r">
              <a:buNone/>
            </a:pPr>
            <a:fld id="{DDF2E81D-29A9-41D5-B008-15AABB54A66A}" type="slidenum">
              <a:rPr lang="en-GB">
                <a:solidFill>
                  <a:schemeClr val="bg1"/>
                </a:solidFill>
                <a:latin typeface="Comic Sans MS" panose="030F0702030302020204" pitchFamily="66" charset="0"/>
              </a:rPr>
              <a:pPr marL="45720" indent="0" algn="r">
                <a:buNone/>
              </a:pPr>
              <a:t>23</a:t>
            </a:fld>
            <a:endParaRPr lang="en-GB" dirty="0">
              <a:solidFill>
                <a:schemeClr val="bg1"/>
              </a:solidFill>
              <a:latin typeface="Comic Sans MS" panose="030F0702030302020204" pitchFamily="66" charset="0"/>
            </a:endParaRPr>
          </a:p>
          <a:p>
            <a:endParaRPr lang="en-GB" dirty="0"/>
          </a:p>
        </p:txBody>
      </p:sp>
    </p:spTree>
    <p:extLst>
      <p:ext uri="{BB962C8B-B14F-4D97-AF65-F5344CB8AC3E}">
        <p14:creationId xmlns:p14="http://schemas.microsoft.com/office/powerpoint/2010/main" val="3260603400"/>
      </p:ext>
    </p:extLst>
  </p:cSld>
  <p:clrMapOvr>
    <a:masterClrMapping/>
  </p:clrMapOvr>
</p:sld>
</file>

<file path=ppt/theme/theme1.xml><?xml version="1.0" encoding="utf-8"?>
<a:theme xmlns:a="http://schemas.openxmlformats.org/drawingml/2006/main" name="Basis">
  <a:themeElements>
    <a:clrScheme name="Basis">
      <a:dk1>
        <a:srgbClr val="000000"/>
      </a:dk1>
      <a:lt1>
        <a:srgbClr val="FFFFFF"/>
      </a:lt1>
      <a:dk2>
        <a:srgbClr val="565349"/>
      </a:dk2>
      <a:lt2>
        <a:srgbClr val="DDDDDD"/>
      </a:lt2>
      <a:accent1>
        <a:srgbClr val="A6B727"/>
      </a:accent1>
      <a:accent2>
        <a:srgbClr val="DF5327"/>
      </a:accent2>
      <a:accent3>
        <a:srgbClr val="FE9E00"/>
      </a:accent3>
      <a:accent4>
        <a:srgbClr val="418AB3"/>
      </a:accent4>
      <a:accent5>
        <a:srgbClr val="D7D447"/>
      </a:accent5>
      <a:accent6>
        <a:srgbClr val="818183"/>
      </a:accent6>
      <a:hlink>
        <a:srgbClr val="F59E00"/>
      </a:hlink>
      <a:folHlink>
        <a:srgbClr val="B2B2B2"/>
      </a:folHlink>
    </a:clrScheme>
    <a:fontScheme name="Basis">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sis">
      <a:fillStyleLst>
        <a:solidFill>
          <a:schemeClr val="phClr"/>
        </a:solidFill>
        <a:solidFill>
          <a:schemeClr val="phClr">
            <a:tint val="55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Basis" id="{5665723A-49BA-4B57-8411-A56F8F207965}" vid="{90E45F77-AEFC-46EF-A7C1-5B338C297B0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TM03457444[[fn=Basis]]</Template>
  <TotalTime>73</TotalTime>
  <Words>871</Words>
  <Application>Microsoft Office PowerPoint</Application>
  <PresentationFormat>Widescreen</PresentationFormat>
  <Paragraphs>153</Paragraphs>
  <Slides>23</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23</vt:i4>
      </vt:variant>
    </vt:vector>
  </HeadingPairs>
  <TitlesOfParts>
    <vt:vector size="27" baseType="lpstr">
      <vt:lpstr>Calibri</vt:lpstr>
      <vt:lpstr>Comic Sans MS</vt:lpstr>
      <vt:lpstr>Corbel</vt:lpstr>
      <vt:lpstr>Basis</vt:lpstr>
      <vt:lpstr> Skills for the field / Introduction to fieldwork</vt:lpstr>
      <vt:lpstr>Skanda Vale</vt:lpstr>
      <vt:lpstr>PowerPoint Presentation</vt:lpstr>
      <vt:lpstr>Pujas at Skanda Vale</vt:lpstr>
      <vt:lpstr>History of Skanda Vale</vt:lpstr>
      <vt:lpstr>Valli </vt:lpstr>
      <vt:lpstr>Anthropological Fieldwork</vt:lpstr>
      <vt:lpstr>Conducting Anthropological Fieldwork </vt:lpstr>
      <vt:lpstr>When conducting fieldwork</vt:lpstr>
      <vt:lpstr>Anthropological Fieldwork</vt:lpstr>
      <vt:lpstr>Ethnographic ‘Knowledges’</vt:lpstr>
      <vt:lpstr>Think Ethnographically </vt:lpstr>
      <vt:lpstr>Ethnography </vt:lpstr>
      <vt:lpstr>Important things to consider</vt:lpstr>
      <vt:lpstr>Important things to remember</vt:lpstr>
      <vt:lpstr>Methods</vt:lpstr>
      <vt:lpstr>Franz Boas (1943: 311)</vt:lpstr>
      <vt:lpstr>Working WITH your informants</vt:lpstr>
      <vt:lpstr>Ethnographic Interviews</vt:lpstr>
      <vt:lpstr>Knowledge getting and sharing</vt:lpstr>
      <vt:lpstr>Transferable Skills</vt:lpstr>
      <vt:lpstr>Assessment 1: Skills for the Field A reflexive diary (3000 words)</vt:lpstr>
      <vt:lpstr>Assessment 1: Introduction to Fieldwork  A reflexive diary (2000 words)</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Skills for the field Introduction to fieldwork</dc:title>
  <dc:creator>Eloise Govier</dc:creator>
  <cp:lastModifiedBy>Eloise Govier</cp:lastModifiedBy>
  <cp:revision>5</cp:revision>
  <dcterms:created xsi:type="dcterms:W3CDTF">2018-02-01T10:26:06Z</dcterms:created>
  <dcterms:modified xsi:type="dcterms:W3CDTF">2018-02-01T11:39:40Z</dcterms:modified>
</cp:coreProperties>
</file>