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69" r:id="rId3"/>
    <p:sldId id="270" r:id="rId4"/>
    <p:sldId id="259" r:id="rId5"/>
    <p:sldId id="260" r:id="rId6"/>
    <p:sldId id="261" r:id="rId7"/>
    <p:sldId id="271" r:id="rId8"/>
    <p:sldId id="262" r:id="rId9"/>
    <p:sldId id="263" r:id="rId10"/>
    <p:sldId id="264" r:id="rId11"/>
    <p:sldId id="265" r:id="rId12"/>
    <p:sldId id="266" r:id="rId13"/>
    <p:sldId id="267" r:id="rId14"/>
    <p:sldId id="268" r:id="rId1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635"/>
    <a:srgbClr val="FF0D97"/>
    <a:srgbClr val="0000CC"/>
    <a:srgbClr val="9EFF29"/>
    <a:srgbClr val="C80064"/>
    <a:srgbClr val="C33A1F"/>
    <a:srgbClr val="FF2549"/>
    <a:srgbClr val="007033"/>
    <a:srgbClr val="D6370C"/>
    <a:srgbClr val="1D3A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075211-37C1-477E-8033-8D7AE63C380A}" v="8" dt="2021-03-29T16:13:32.0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249" autoAdjust="0"/>
  </p:normalViewPr>
  <p:slideViewPr>
    <p:cSldViewPr snapToGrid="0">
      <p:cViewPr varScale="1">
        <p:scale>
          <a:sx n="90" d="100"/>
          <a:sy n="90" d="100"/>
        </p:scale>
        <p:origin x="816" y="66"/>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3/29/2021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Tesco is the largest retailer store in the UK that offers a wide range of products and services. In this regard, technology is used to efficiently manage business activities and satisfy customers on a large scale. In this regard, it becomes essential for Tesco to use the information system to manage all activities properly. Hence, Tesco must use an information system to lead, assess, and supervise all departments’ efficient running </a:t>
            </a:r>
            <a:r>
              <a:rPr lang="en-US" sz="1800" dirty="0">
                <a:effectLst/>
                <a:latin typeface="Arial" panose="020B0604020202020204" pitchFamily="34" charset="0"/>
                <a:ea typeface="Calibri" panose="020F0502020204030204" pitchFamily="34" charset="0"/>
                <a:cs typeface="Times New Roman" panose="02020603050405020304" pitchFamily="18" charset="0"/>
              </a:rPr>
              <a:t>(</a:t>
            </a:r>
            <a:r>
              <a:rPr lang="en-US" sz="1800" dirty="0" err="1">
                <a:effectLst/>
                <a:latin typeface="Arial" panose="020B0604020202020204" pitchFamily="34" charset="0"/>
                <a:ea typeface="Calibri" panose="020F0502020204030204" pitchFamily="34" charset="0"/>
                <a:cs typeface="Times New Roman" panose="02020603050405020304" pitchFamily="18" charset="0"/>
              </a:rPr>
              <a:t>Awadari</a:t>
            </a:r>
            <a:r>
              <a:rPr lang="en-US" sz="1800" dirty="0">
                <a:effectLst/>
                <a:latin typeface="Arial" panose="020B0604020202020204" pitchFamily="34" charset="0"/>
                <a:ea typeface="Calibri" panose="020F0502020204030204" pitchFamily="34" charset="0"/>
                <a:cs typeface="Times New Roman" panose="02020603050405020304" pitchFamily="18" charset="0"/>
              </a:rPr>
              <a:t>, et al., 2019)</a:t>
            </a:r>
            <a:r>
              <a:rPr lang="en-GB" sz="1800" dirty="0">
                <a:effectLst/>
                <a:latin typeface="Arial" panose="020B0604020202020204" pitchFamily="34" charset="0"/>
                <a:ea typeface="Calibri" panose="020F0502020204030204" pitchFamily="34" charset="0"/>
                <a:cs typeface="Times New Roman" panose="02020603050405020304" pitchFamily="18" charset="0"/>
              </a:rPr>
              <a:t>. Using this system provides the information of past, present, and future aspects of the business and enables the business to make decisions according to the current situation and consider the future. The store’s expenses statement information is identified using an information system that enables the manager to design a budget and take decisions accordingly. </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An information system is an efficient approach that provides all necessary information needed to be known by the business manager. It is essential for Tesco because it finds out the number of employees’ working hours within the specific period. Tesco managers use information systems to understand the customer’s need and demand and analyze the products and services’ price by considering their customers</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Tesco has introduced the information system named GOLD in 1998, and after the installation of this system, it becomes easier to manage the products, optimize stock, policy for the price, and merchandise. This system is working to handle and maintain the stock-flow in the warehouse, support the managers in maintaining the quality of products, control the stock level, a warehouse function, and the organization’s stock location.</a:t>
            </a: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2165656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reason to use the Tesco information system is that it adds value for the company; superior returns are generated when the investment is made in information technology. The company’s productivity and revenue are also increased, as sustainable strategic positioning is achieved among all competitors.  At Tesco, there are three dimensions of the information system that depicts in a different perspective. These dimensions are:</a:t>
            </a:r>
          </a:p>
          <a:p>
            <a:r>
              <a:rPr lang="en-US" dirty="0"/>
              <a:t>•	Organization dimension</a:t>
            </a:r>
          </a:p>
          <a:p>
            <a:r>
              <a:rPr lang="en-US" dirty="0"/>
              <a:t>•	Technology dimension</a:t>
            </a:r>
          </a:p>
          <a:p>
            <a:r>
              <a:rPr lang="en-US" dirty="0"/>
              <a:t>•	Management dimension</a:t>
            </a:r>
          </a:p>
          <a:p>
            <a:r>
              <a:rPr lang="en-US" dirty="0"/>
              <a:t>Hence, the information system helps manage business activities differently and ensures employees’ excellent performance for sustainable development and growth. Using the information system, Tesco can compete with the rivals and generate high-profit margins through the smart and technical way by using information system. Thus, Tesco has achieved a strong position in the market and achieve set objectives through the information system. </a:t>
            </a: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2611233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sales and marketing, Tesco was using the Linus system as a marketing tool, but now Tesco switches to the Oracle marketing platform to target the customers through digital marketing that enable the business to target the right market according to their need and demand. The reason to use the Oracle is to generate the incentive and discount offers to gain the customer loyalty.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Oracle HR software is used in Tesco that provides the information of the workers to the managers. However, in Tesco, the HRM manages employees’ recruitment and retention by giving them incentives, career opportunities, and training programs to get higher posts </a:t>
            </a:r>
            <a:r>
              <a:rPr lang="en-US" sz="1800" dirty="0">
                <a:effectLst/>
                <a:latin typeface="Arial" panose="020B0604020202020204" pitchFamily="34" charset="0"/>
                <a:ea typeface="Calibri" panose="020F0502020204030204" pitchFamily="34" charset="0"/>
                <a:cs typeface="Times New Roman" panose="02020603050405020304" pitchFamily="18" charset="0"/>
              </a:rPr>
              <a:t>(</a:t>
            </a:r>
            <a:r>
              <a:rPr lang="en-US" sz="1800" dirty="0" err="1">
                <a:effectLst/>
                <a:latin typeface="Arial" panose="020B0604020202020204" pitchFamily="34" charset="0"/>
                <a:ea typeface="Calibri" panose="020F0502020204030204" pitchFamily="34" charset="0"/>
                <a:cs typeface="Times New Roman" panose="02020603050405020304" pitchFamily="18" charset="0"/>
              </a:rPr>
              <a:t>Ajunwa</a:t>
            </a:r>
            <a:r>
              <a:rPr lang="en-US" sz="1800" dirty="0">
                <a:effectLst/>
                <a:latin typeface="Arial" panose="020B0604020202020204" pitchFamily="34" charset="0"/>
                <a:ea typeface="Calibri" panose="020F0502020204030204" pitchFamily="34" charset="0"/>
                <a:cs typeface="Times New Roman" panose="02020603050405020304" pitchFamily="18" charset="0"/>
              </a:rPr>
              <a:t> &amp; Ifeoma, 2018)</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p>
          <a:p>
            <a:endParaRPr lang="en-GB" dirty="0"/>
          </a:p>
          <a:p>
            <a:r>
              <a:rPr lang="en-GB" sz="1800" dirty="0">
                <a:effectLst/>
                <a:latin typeface="Arial" panose="020B0604020202020204" pitchFamily="34" charset="0"/>
                <a:ea typeface="Calibri" panose="020F0502020204030204" pitchFamily="34" charset="0"/>
                <a:cs typeface="Times New Roman" panose="02020603050405020304" pitchFamily="18" charset="0"/>
              </a:rPr>
              <a:t>In the production planning, when the production facility level is in danger and exceeds the budget, then Oracle BI gives an alert to the controller and the company’s plant manager. The actions are then taken based on this alert and preserve the company’s profit by designing alternatives as giving overtime and hiring the contractors and workers that can work full-time. </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In Tesco, a system is used that has constituency perception, which is a transactional processing system. The TPS is the information system that gathers the data, stores, and some modifications in its transactions. A computer must pass the ACD test when it operates the TPS. This ACID contains Atomicity, Consistency, Isolating, and Durability. In the business, competency is increased by adopting the standardized transaction process to store data quickly </a:t>
            </a:r>
            <a:r>
              <a:rPr lang="en-US" sz="1800" dirty="0">
                <a:effectLst/>
                <a:latin typeface="Arial" panose="020B0604020202020204" pitchFamily="34" charset="0"/>
                <a:ea typeface="Calibri" panose="020F0502020204030204" pitchFamily="34" charset="0"/>
                <a:cs typeface="Times New Roman" panose="02020603050405020304" pitchFamily="18" charset="0"/>
              </a:rPr>
              <a:t>(</a:t>
            </a:r>
            <a:r>
              <a:rPr lang="en-US" sz="1800" dirty="0" err="1">
                <a:effectLst/>
                <a:latin typeface="Arial" panose="020B0604020202020204" pitchFamily="34" charset="0"/>
                <a:ea typeface="Calibri" panose="020F0502020204030204" pitchFamily="34" charset="0"/>
                <a:cs typeface="Times New Roman" panose="02020603050405020304" pitchFamily="18" charset="0"/>
              </a:rPr>
              <a:t>Hübner</a:t>
            </a:r>
            <a:r>
              <a:rPr lang="en-US" sz="1800" dirty="0">
                <a:effectLst/>
                <a:latin typeface="Arial" panose="020B0604020202020204" pitchFamily="34" charset="0"/>
                <a:ea typeface="Calibri" panose="020F0502020204030204" pitchFamily="34" charset="0"/>
                <a:cs typeface="Times New Roman" panose="02020603050405020304" pitchFamily="18" charset="0"/>
              </a:rPr>
              <a:t> &amp; Alexander, 2019)</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the case of Tesco, a custom-made TPS must work with Tesco’s business strategy more efficiently and generate considerable revenue. By considering this, there are two types of transactions batch and real-time processing. </a:t>
            </a: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batch time processing, at the pre-defined time, stored data is processed. It is suitable for organizations because it can store the data in bulk by using limited resources. On the other hand, in real-time processing, systems react to the event within the designed time. This type of processing is used within the organizations like banks. Thus, Tesco relies on their TPS, in which transactions are made for the suppliers and customers. This TPS also scans the products’ bar code to figure out the number of products and further needed o be ordered. TPS characteristics are: It gives a quick response, having reliability, control processing, and inflexibility to process the information and data. </a:t>
            </a: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1645477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some challenges faced by Tesco regarding knowledge management. The challenges are :</a:t>
            </a:r>
          </a:p>
          <a:p>
            <a:r>
              <a:rPr lang="en-US" dirty="0"/>
              <a:t>Technological overkill</a:t>
            </a:r>
          </a:p>
          <a:p>
            <a:r>
              <a:rPr lang="en-US" dirty="0"/>
              <a:t>It is the era of technology that changes rapidly, and thus, it becomes difficult for Tesco to manage the technology according to the demand of time and maintain its performance level efficiently. The technology change reduces the concentration level, and it becomes difficult to achieve the company’s set objectives (</a:t>
            </a:r>
            <a:r>
              <a:rPr lang="en-US" dirty="0" err="1"/>
              <a:t>mankwah</a:t>
            </a:r>
            <a:r>
              <a:rPr lang="en-US" dirty="0"/>
              <a:t>-Amoah, et al., 2020). Employees required training for the new technology, and thus, the business efficiency is disturbed due to technology overkill. Therefore, it requires a strategic approach to tackle the issues and maintain the performance of the business. </a:t>
            </a:r>
          </a:p>
          <a:p>
            <a:r>
              <a:rPr lang="en-US" dirty="0"/>
              <a:t>Making sure knowledge contributions are accurately measured</a:t>
            </a:r>
          </a:p>
          <a:p>
            <a:r>
              <a:rPr lang="en-US" dirty="0"/>
              <a:t>Knowledge is helpful for an organization because it enables the organization to understand the concepts and theories. However, it is not an easy task to quantify the knowledge, and the reason is that it emanates from human experience and the data. It creates a challenging condition for the organizations by sharing the knowledge and information within the organization. </a:t>
            </a:r>
          </a:p>
          <a:p>
            <a:r>
              <a:rPr lang="en-US" dirty="0"/>
              <a:t>Secured Systems</a:t>
            </a:r>
          </a:p>
          <a:p>
            <a:r>
              <a:rPr lang="en-US" dirty="0"/>
              <a:t>It becomes challenging to manage the data’s security correctly and similar aspects for knowledge management. Thus, in this technological era, it becomes difficult to secure data and information. The company’s responsibility iso share the information through secure channels with the right people (Shin, 2020).</a:t>
            </a:r>
          </a:p>
          <a:p>
            <a:r>
              <a:rPr lang="en-US" dirty="0"/>
              <a:t>Instilling knowledge accuracy</a:t>
            </a:r>
          </a:p>
          <a:p>
            <a:r>
              <a:rPr lang="en-US" dirty="0"/>
              <a:t>The </a:t>
            </a:r>
            <a:r>
              <a:rPr lang="en-US" dirty="0" err="1"/>
              <a:t>out-dated</a:t>
            </a:r>
            <a:r>
              <a:rPr lang="en-US" dirty="0"/>
              <a:t> system has created issues for the company because it is a technology and requires advanced knowledge management methods. If the company has not defined the rules, everyone can enter and do modifications as it occurs in the encyclopedia. Thus, the company must develop validations for the fresh content and maintain the originality of the knowledge. </a:t>
            </a:r>
          </a:p>
          <a:p>
            <a:r>
              <a:rPr lang="en-US" dirty="0"/>
              <a:t>Recommendations </a:t>
            </a:r>
          </a:p>
          <a:p>
            <a:r>
              <a:rPr lang="en-US" dirty="0"/>
              <a:t>There are some recommendations for the best practices of knowledge management that Tesco can use to improve its information system and performance. The focuses of best practices of knowledge management are to improve the delivery of IT services. Some recommendations are suggested such as:</a:t>
            </a:r>
          </a:p>
          <a:p>
            <a:r>
              <a:rPr lang="en-US" dirty="0"/>
              <a:t>The company must identify the root cause of the company’s problem and use knowledge management that facilitates the operational activities, resolve issues and maintain a suitable culture. </a:t>
            </a:r>
          </a:p>
          <a:p>
            <a:r>
              <a:rPr lang="en-US" dirty="0"/>
              <a:t>The company must integrate knowledge management, ensure that knowledge is associated with all the business’s operational activities, avoid all delays, and manage complex procedures separately. </a:t>
            </a:r>
          </a:p>
          <a:p>
            <a:r>
              <a:rPr lang="en-US" dirty="0"/>
              <a:t>The company should adopt knowledge management that promotes the changes and identify the need for change necessary to utilize it efficiently. In this regard, the company must measure the improvement, growth, conduct surveys, and gauge matrices for its better performance.</a:t>
            </a: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1083797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necessary to design the framework of knowledge management culture because knowledge enables the organization to maintain business performance. In this regard, some components are required for the framework of knowledge management that must be considered. Thus, the following steps are involved in knowledge management such as:</a:t>
            </a:r>
          </a:p>
          <a:p>
            <a:r>
              <a:rPr lang="en-US" dirty="0"/>
              <a:t>•	Identify the need of the organization</a:t>
            </a:r>
          </a:p>
          <a:p>
            <a:r>
              <a:rPr lang="en-US" dirty="0"/>
              <a:t>•	Determine the resources of knowledge </a:t>
            </a:r>
          </a:p>
          <a:p>
            <a:r>
              <a:rPr lang="en-US" dirty="0"/>
              <a:t>•	Creation, elimination, and acquisition of the knowledge, based on the processes and the resources </a:t>
            </a:r>
          </a:p>
          <a:p>
            <a:r>
              <a:rPr lang="en-US" dirty="0"/>
              <a:t>•	Sharing, application, and retrieval of knowledge</a:t>
            </a:r>
          </a:p>
          <a:p>
            <a:r>
              <a:rPr lang="en-US" dirty="0"/>
              <a:t>•	Storing the knowledge </a:t>
            </a:r>
          </a:p>
          <a:p>
            <a:r>
              <a:rPr lang="en-US" dirty="0"/>
              <a:t>All these steps are dependent and can be affected by several factors. Thus, there is a need to design the framework of knowledge management that is different and address broadly. However, KM is associated with other disciplines like information and project management and strategy that discuss the process and systems broadly rather than the models. The framework asks three main aspects or questions of knowledge management. These aspects are:</a:t>
            </a:r>
          </a:p>
          <a:p>
            <a:r>
              <a:rPr lang="en-US" dirty="0"/>
              <a:t>•	How/What defines the entire process of knowledge management having originality.</a:t>
            </a:r>
          </a:p>
          <a:p>
            <a:r>
              <a:rPr lang="en-US" dirty="0"/>
              <a:t>•	Why refers to the reason for using the selected method or other for better growth and development.</a:t>
            </a:r>
          </a:p>
          <a:p>
            <a:r>
              <a:rPr lang="en-US" dirty="0"/>
              <a:t>•	When defines the time in which selected method or approach is used that is related to the why</a:t>
            </a: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9062302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a global brand with a distinctive and competitive position in the market based on the aspects that provide a firm edge and compete successfully over rivals. In this regard, Tesco has adopted the strategies to gain a competitive advantage through the Porter generic model. Tesco has a broad market and adopted differentiation, focus, and cost-leadership strategies to absorb competitors’ pressure. Tesco must adopt the strategy that leads to intensive growth by accurately targeting the market. Therefore, Tesco has achieved a competitive advantage by adopting intensive growth and generic strategies (</a:t>
            </a:r>
            <a:r>
              <a:rPr lang="en-US" dirty="0" err="1"/>
              <a:t>Echchakoui</a:t>
            </a:r>
            <a:r>
              <a:rPr lang="en-US" dirty="0"/>
              <a:t> &amp; Said, 2018). Tesco has adopted the cost-leadership strategy to gain a competitive advantage by lowering its cost and services. It is the strategy that can be used in the market for the customers. </a:t>
            </a:r>
          </a:p>
          <a:p>
            <a:r>
              <a:rPr lang="en-US" dirty="0"/>
              <a:t>The cost-leadership strategy preserves its leadership position in the market through the business’s value chain management. It is an effective strategy that enables the business to target the middle class to contribute to the consumer market. The middle-class customers are considered the price of products, and thus, it is efficient for Tesco to use a cost-leadership strategy that fulfills the demand of customers globally. Another reason for Tesco to gain a competitive advantage is that it focuses on the easy accessibility and affordability of customers that move to the brand awareness among customers and generate a high selling rate due to affordable prices of the products. Some discounts and offers are designed to efficiently achieve a high selling rate and tackle the competitive pressure (</a:t>
            </a:r>
            <a:r>
              <a:rPr lang="en-US" dirty="0" err="1"/>
              <a:t>Górska-Warsewicz</a:t>
            </a:r>
            <a:r>
              <a:rPr lang="en-US" dirty="0"/>
              <a:t> &amp; Hanna, 2018). </a:t>
            </a:r>
          </a:p>
          <a:p>
            <a:r>
              <a:rPr lang="en-US" dirty="0"/>
              <a:t>The use of Oracle and GOLD information system enhance the business efficiency while managing the data and information. Thus, the effective use of this information system maintains the flow of information and supports Tesco to achieve a competitive advantage because all the activities are designed using an information system that is different from others. </a:t>
            </a: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2249902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ERP is the process in which business applications are delivered by using the tools. ERP tools share the process, data model, and operational processes like finance, HR, manufacturing, service, distribution, and supply chain. In this competitive business environment, Tesco has implemented the ERP to improve the business efficiency and the economic condition of the business. This system provides the assistance to perform the complicated process, date the system, and maintain its economic management (</a:t>
            </a:r>
            <a:r>
              <a:rPr lang="en-US" dirty="0" err="1"/>
              <a:t>Haddara</a:t>
            </a:r>
            <a:r>
              <a:rPr lang="en-US" dirty="0"/>
              <a:t> &amp; </a:t>
            </a:r>
            <a:r>
              <a:rPr lang="en-US" dirty="0" err="1"/>
              <a:t>Moutaz</a:t>
            </a:r>
            <a:r>
              <a:rPr lang="en-US" dirty="0"/>
              <a:t>, 2018).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Tesco’s productivity is increased by adopting sales, human resources, and finance applications to operate globally. Thus, ERP enables Tesco to improve employee management, centralize knowledge management, the centralized flow of information, manage inventory and accounts, operate in and out of the vehicle, track vehicles, and guide security response. Hence, using the ERP, the supply chain management is improved by using different software and reducing operational activities </a:t>
            </a:r>
            <a:r>
              <a:rPr lang="en-US" sz="1800" dirty="0">
                <a:effectLst/>
                <a:latin typeface="Arial" panose="020B0604020202020204" pitchFamily="34" charset="0"/>
                <a:ea typeface="Calibri" panose="020F0502020204030204" pitchFamily="34" charset="0"/>
                <a:cs typeface="Times New Roman" panose="02020603050405020304" pitchFamily="18" charset="0"/>
              </a:rPr>
              <a:t>(Al-</a:t>
            </a:r>
            <a:r>
              <a:rPr lang="en-US" sz="1800" dirty="0" err="1">
                <a:effectLst/>
                <a:latin typeface="Arial" panose="020B0604020202020204" pitchFamily="34" charset="0"/>
                <a:ea typeface="Calibri" panose="020F0502020204030204" pitchFamily="34" charset="0"/>
                <a:cs typeface="Times New Roman" panose="02020603050405020304" pitchFamily="18" charset="0"/>
              </a:rPr>
              <a:t>Suraihi</a:t>
            </a:r>
            <a:r>
              <a:rPr lang="en-US" sz="1800" dirty="0">
                <a:effectLst/>
                <a:latin typeface="Arial" panose="020B0604020202020204" pitchFamily="34" charset="0"/>
                <a:ea typeface="Calibri" panose="020F0502020204030204" pitchFamily="34" charset="0"/>
                <a:cs typeface="Times New Roman" panose="02020603050405020304" pitchFamily="18" charset="0"/>
              </a:rPr>
              <a:t> &amp; Abdullah, 2020)</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r>
              <a:rPr lang="en-GB" sz="1800" dirty="0">
                <a:solidFill>
                  <a:srgbClr val="212529"/>
                </a:solidFill>
                <a:effectLst/>
                <a:latin typeface="Segoe UI" panose="020B0502040204020203" pitchFamily="34" charset="0"/>
                <a:ea typeface="Calibri" panose="020F0502020204030204" pitchFamily="34" charset="0"/>
                <a:cs typeface="Times New Roman" panose="02020603050405020304" pitchFamily="18"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22957408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Arial" panose="020B0604020202020204" pitchFamily="34" charset="0"/>
                <a:cs typeface="Times New Roman" panose="02020603050405020304" pitchFamily="18" charset="0"/>
              </a:rPr>
              <a:t>Planning</a:t>
            </a: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this, Tesco can establish the essential information and the implementation of ERP system within the organization. Thus, the successful implementation of the ERP system design is planned by working from the initial stage. </a:t>
            </a:r>
          </a:p>
          <a:p>
            <a:pPr marL="0" marR="0" algn="just">
              <a:lnSpc>
                <a:spcPct val="150000"/>
              </a:lnSpc>
              <a:spcBef>
                <a:spcPts val="0"/>
              </a:spcBef>
              <a:spcAft>
                <a:spcPts val="800"/>
              </a:spcAft>
            </a:pPr>
            <a:r>
              <a:rPr lang="en-GB" sz="1800" b="1" dirty="0">
                <a:effectLst/>
                <a:latin typeface="Arial" panose="020B0604020202020204" pitchFamily="34" charset="0"/>
                <a:cs typeface="Times New Roman" panose="02020603050405020304" pitchFamily="18" charset="0"/>
              </a:rPr>
              <a:t>Redesign Phase</a:t>
            </a: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During this phase, a training session follows the transformation method in which solutions are provided by giving some recommendations. </a:t>
            </a:r>
          </a:p>
          <a:p>
            <a:pPr marL="0" marR="0" algn="just">
              <a:lnSpc>
                <a:spcPct val="150000"/>
              </a:lnSpc>
              <a:spcBef>
                <a:spcPts val="0"/>
              </a:spcBef>
              <a:spcAft>
                <a:spcPts val="800"/>
              </a:spcAft>
            </a:pPr>
            <a:r>
              <a:rPr lang="en-GB" sz="1800" b="1" dirty="0">
                <a:effectLst/>
                <a:latin typeface="Arial" panose="020B0604020202020204" pitchFamily="34" charset="0"/>
                <a:cs typeface="Times New Roman" panose="02020603050405020304" pitchFamily="18" charset="0"/>
              </a:rPr>
              <a:t>Implementation Phase</a:t>
            </a: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It is the phase in which plans are implemented by making the practical approach to fulfill the set objectives and goals.</a:t>
            </a:r>
          </a:p>
          <a:p>
            <a:pPr marL="0" marR="0" algn="just">
              <a:lnSpc>
                <a:spcPct val="150000"/>
              </a:lnSpc>
              <a:spcBef>
                <a:spcPts val="0"/>
              </a:spcBef>
              <a:spcAft>
                <a:spcPts val="800"/>
              </a:spcAft>
            </a:pPr>
            <a:r>
              <a:rPr lang="en-GB" sz="1800" b="1" dirty="0">
                <a:effectLst/>
                <a:latin typeface="Arial" panose="020B0604020202020204" pitchFamily="34" charset="0"/>
                <a:cs typeface="Times New Roman" panose="02020603050405020304" pitchFamily="18" charset="0"/>
              </a:rPr>
              <a:t>Finalization Phase</a:t>
            </a: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phase of ERP in which the training program, assessment readiness, production system communicates and finalize the cutover plan. </a:t>
            </a:r>
          </a:p>
          <a:p>
            <a:pPr marL="0" marR="0" algn="just">
              <a:lnSpc>
                <a:spcPct val="150000"/>
              </a:lnSpc>
              <a:spcBef>
                <a:spcPts val="0"/>
              </a:spcBef>
              <a:spcAft>
                <a:spcPts val="800"/>
              </a:spcAft>
            </a:pPr>
            <a:r>
              <a:rPr lang="en-GB" sz="1800" b="1" dirty="0">
                <a:effectLst/>
                <a:latin typeface="Arial" panose="020B0604020202020204" pitchFamily="34" charset="0"/>
                <a:cs typeface="Times New Roman" panose="02020603050405020304" pitchFamily="18" charset="0"/>
              </a:rPr>
              <a:t>Production Data</a:t>
            </a: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Data is converted, execute the cutover plan, monitor the process, use the system, resolve issues, and communicate the process to gain the production system’s data. </a:t>
            </a:r>
          </a:p>
          <a:p>
            <a:endParaRPr lang="en-US" dirty="0"/>
          </a:p>
          <a:p>
            <a:r>
              <a:rPr lang="en-US" dirty="0"/>
              <a:t>Some challenges are connected with the ERP system because flexibility is inadequate, and the company faces difficulty to adopt a strategy, and it reduces the efficiency of the strategy. Also, the company can adopt the processes for the efficient performance of ERP. Business efficiency and productivity increase with the ERP, but the implementation negatively impacts, which is not expected and considered. Thus, lack of budgeting and inadequate consideration of ERP create challenging conditions for the company.</a:t>
            </a:r>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12</a:t>
            </a:fld>
            <a:endParaRPr lang="en-US"/>
          </a:p>
        </p:txBody>
      </p:sp>
    </p:spTree>
    <p:extLst>
      <p:ext uri="{BB962C8B-B14F-4D97-AF65-F5344CB8AC3E}">
        <p14:creationId xmlns:p14="http://schemas.microsoft.com/office/powerpoint/2010/main" val="38894025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93175" y="1120876"/>
            <a:ext cx="8008376" cy="1710814"/>
          </a:xfrm>
          <a:noFill/>
          <a:effectLst>
            <a:outerShdw blurRad="50800" dist="38100" dir="2700000" algn="tl" rotWithShape="0">
              <a:prstClr val="black">
                <a:alpha val="40000"/>
              </a:prstClr>
            </a:outerShdw>
          </a:effectLst>
        </p:spPr>
        <p:txBody>
          <a:bodyPr>
            <a:normAutofit/>
          </a:bodyPr>
          <a:lstStyle>
            <a:lvl1pPr algn="r">
              <a:defRPr sz="3600">
                <a:solidFill>
                  <a:srgbClr val="002060"/>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678426" y="3709218"/>
            <a:ext cx="8001000" cy="678426"/>
          </a:xfrm>
        </p:spPr>
        <p:txBody>
          <a:bodyPr>
            <a:normAutofit/>
          </a:bodyPr>
          <a:lstStyle>
            <a:lvl1pPr marL="0" indent="0" algn="r">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3/29/2021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9824" y="224337"/>
            <a:ext cx="8259098" cy="763526"/>
          </a:xfrm>
        </p:spPr>
        <p:txBody>
          <a:bodyPr>
            <a:normAutofit/>
          </a:bodyPr>
          <a:lstStyle>
            <a:lvl1pPr algn="r">
              <a:defRPr sz="3600" baseline="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63714" y="1415845"/>
            <a:ext cx="8246070" cy="3362630"/>
          </a:xfrm>
        </p:spPr>
        <p:txBody>
          <a:bodyPr/>
          <a:lstStyle>
            <a:lvl1pPr algn="l">
              <a:defRPr sz="2800">
                <a:solidFill>
                  <a:srgbClr val="002060"/>
                </a:solidFill>
              </a:defRPr>
            </a:lvl1pPr>
            <a:lvl2pPr algn="l">
              <a:defRPr>
                <a:solidFill>
                  <a:srgbClr val="002060"/>
                </a:solidFill>
              </a:defRPr>
            </a:lvl2pPr>
            <a:lvl3pPr algn="l">
              <a:defRPr>
                <a:solidFill>
                  <a:srgbClr val="002060"/>
                </a:solidFill>
              </a:defRPr>
            </a:lvl3pPr>
            <a:lvl4pPr algn="l">
              <a:defRPr>
                <a:solidFill>
                  <a:srgbClr val="002060"/>
                </a:solidFill>
              </a:defRPr>
            </a:lvl4pPr>
            <a:lvl5pPr algn="l">
              <a:defRPr>
                <a:solidFill>
                  <a:srgbClr val="00206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16872" y="406537"/>
            <a:ext cx="6937885" cy="725349"/>
          </a:xfrm>
        </p:spPr>
        <p:txBody>
          <a:bodyPr>
            <a:normAutofit/>
          </a:bodyPr>
          <a:lstStyle>
            <a:lvl1pPr algn="l">
              <a:defRPr sz="360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1718186" y="1143000"/>
            <a:ext cx="6961240" cy="3545497"/>
          </a:xfrm>
        </p:spPr>
        <p:txBody>
          <a:bodyPr/>
          <a:lstStyle>
            <a:lvl1pPr>
              <a:defRPr sz="2800">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3/29/2021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3/29/2021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3/29/2021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5318" y="212651"/>
            <a:ext cx="8093365" cy="763525"/>
          </a:xfrm>
        </p:spPr>
        <p:txBody>
          <a:bodyPr>
            <a:normAutofit/>
          </a:bodyPr>
          <a:lstStyle>
            <a:lvl1pPr algn="r">
              <a:defRPr sz="3600" baseline="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22131" y="1530153"/>
            <a:ext cx="4040188" cy="479822"/>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22131" y="2002550"/>
            <a:ext cx="4040188" cy="2276294"/>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57252" y="1530153"/>
            <a:ext cx="4041775" cy="479822"/>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57252" y="2002550"/>
            <a:ext cx="4041775" cy="2276294"/>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3/29/2021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3/29/2021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3/29/2021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3/29/2021</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8316" y="998733"/>
            <a:ext cx="8067368" cy="3146033"/>
          </a:xfrm>
        </p:spPr>
        <p:txBody>
          <a:bodyPr>
            <a:noAutofit/>
          </a:bodyPr>
          <a:lstStyle/>
          <a:p>
            <a:pPr algn="ctr"/>
            <a:r>
              <a:rPr lang="en-GB" sz="2400" b="1" dirty="0">
                <a:solidFill>
                  <a:schemeClr val="tx1"/>
                </a:solidFill>
              </a:rPr>
              <a:t>Programme BA (Hons) Leadership and Management Skills for the Workplace</a:t>
            </a:r>
            <a:br>
              <a:rPr lang="en-US" sz="2400" dirty="0">
                <a:solidFill>
                  <a:schemeClr val="tx1"/>
                </a:solidFill>
              </a:rPr>
            </a:br>
            <a:r>
              <a:rPr lang="en-GB" sz="2400" b="1" dirty="0">
                <a:solidFill>
                  <a:schemeClr val="tx1"/>
                </a:solidFill>
              </a:rPr>
              <a:t>Module code: BMSW5106</a:t>
            </a:r>
            <a:br>
              <a:rPr lang="en-US" sz="2400" dirty="0">
                <a:solidFill>
                  <a:schemeClr val="tx1"/>
                </a:solidFill>
              </a:rPr>
            </a:br>
            <a:r>
              <a:rPr lang="en-GB" sz="2400" b="1" dirty="0">
                <a:solidFill>
                  <a:schemeClr val="tx1"/>
                </a:solidFill>
              </a:rPr>
              <a:t>Knowledge and Information Management of Tesco</a:t>
            </a:r>
            <a:br>
              <a:rPr lang="en-US" sz="2400" dirty="0">
                <a:solidFill>
                  <a:schemeClr val="tx1"/>
                </a:solidFill>
              </a:rPr>
            </a:br>
            <a:r>
              <a:rPr lang="en-GB" sz="2400" b="1" dirty="0">
                <a:solidFill>
                  <a:schemeClr val="tx1"/>
                </a:solidFill>
              </a:rPr>
              <a:t> </a:t>
            </a:r>
            <a:br>
              <a:rPr lang="en-US" sz="2400" dirty="0">
                <a:solidFill>
                  <a:schemeClr val="tx1"/>
                </a:solidFill>
              </a:rPr>
            </a:br>
            <a:r>
              <a:rPr lang="en-GB" sz="2400" b="1" dirty="0">
                <a:solidFill>
                  <a:schemeClr val="tx1"/>
                </a:solidFill>
              </a:rPr>
              <a:t> Lecturers Name: </a:t>
            </a:r>
            <a:r>
              <a:rPr lang="en-GB" sz="2400" b="1" dirty="0" err="1">
                <a:solidFill>
                  <a:schemeClr val="tx1"/>
                </a:solidFill>
              </a:rPr>
              <a:t>Vajira</a:t>
            </a:r>
            <a:r>
              <a:rPr lang="en-GB" sz="2400" b="1" dirty="0">
                <a:solidFill>
                  <a:schemeClr val="tx1"/>
                </a:solidFill>
              </a:rPr>
              <a:t> </a:t>
            </a:r>
            <a:r>
              <a:rPr lang="en-GB" sz="2400" b="1" dirty="0" err="1">
                <a:solidFill>
                  <a:schemeClr val="tx1"/>
                </a:solidFill>
              </a:rPr>
              <a:t>Balasuriya</a:t>
            </a:r>
            <a:br>
              <a:rPr lang="en-US" sz="2400" dirty="0">
                <a:solidFill>
                  <a:schemeClr val="tx1"/>
                </a:solidFill>
              </a:rPr>
            </a:br>
            <a:r>
              <a:rPr lang="en-GB" sz="2400" b="1" dirty="0">
                <a:solidFill>
                  <a:schemeClr val="tx1"/>
                </a:solidFill>
              </a:rPr>
              <a:t>Submitted By: Hussain Ahmed</a:t>
            </a:r>
            <a:br>
              <a:rPr lang="en-US" sz="2400" dirty="0">
                <a:solidFill>
                  <a:schemeClr val="bg1"/>
                </a:solidFill>
              </a:rPr>
            </a:br>
            <a:r>
              <a:rPr lang="en-GB" sz="2400" b="1" dirty="0">
                <a:solidFill>
                  <a:schemeClr val="bg1"/>
                </a:solidFill>
              </a:rPr>
              <a:t>Student ID: 1815238</a:t>
            </a:r>
            <a:endParaRPr lang="en-US" sz="2400" dirty="0">
              <a:solidFill>
                <a:schemeClr val="bg1"/>
              </a:solidFill>
            </a:endParaRP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0532D-6C14-40D3-9B21-24D7924E06F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E601C21-2AD7-4BEB-B4B1-EEAC8658434C}"/>
              </a:ext>
            </a:extLst>
          </p:cNvPr>
          <p:cNvSpPr>
            <a:spLocks noGrp="1"/>
          </p:cNvSpPr>
          <p:nvPr>
            <p:ph idx="1"/>
          </p:nvPr>
        </p:nvSpPr>
        <p:spPr/>
        <p:txBody>
          <a:bodyPr/>
          <a:lstStyle/>
          <a:p>
            <a:r>
              <a:rPr lang="en-GB" dirty="0"/>
              <a:t>The selected company is Tesco a large retail store.</a:t>
            </a:r>
          </a:p>
          <a:p>
            <a:r>
              <a:rPr lang="en-GB" dirty="0"/>
              <a:t>I  had to gather information in order to complete my Assignment.</a:t>
            </a:r>
          </a:p>
          <a:p>
            <a:r>
              <a:rPr lang="en-GB" dirty="0"/>
              <a:t>The Assignment was based on Knowledge Information Management of Tesco</a:t>
            </a:r>
          </a:p>
          <a:p>
            <a:endParaRPr lang="en-GB" dirty="0"/>
          </a:p>
        </p:txBody>
      </p:sp>
    </p:spTree>
    <p:extLst>
      <p:ext uri="{BB962C8B-B14F-4D97-AF65-F5344CB8AC3E}">
        <p14:creationId xmlns:p14="http://schemas.microsoft.com/office/powerpoint/2010/main" val="3269070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2704C3-5AEA-474F-8FA6-12CF585B6A66}"/>
              </a:ext>
            </a:extLst>
          </p:cNvPr>
          <p:cNvSpPr>
            <a:spLocks noGrp="1"/>
          </p:cNvSpPr>
          <p:nvPr>
            <p:ph idx="1"/>
          </p:nvPr>
        </p:nvSpPr>
        <p:spPr>
          <a:xfrm>
            <a:off x="1718186" y="467834"/>
            <a:ext cx="6961240" cy="4220664"/>
          </a:xfrm>
        </p:spPr>
        <p:txBody>
          <a:bodyPr>
            <a:normAutofit/>
          </a:bodyPr>
          <a:lstStyle/>
          <a:p>
            <a:pPr marL="0" indent="0">
              <a:buNone/>
            </a:pPr>
            <a:r>
              <a:rPr lang="en-US" b="1" dirty="0"/>
              <a:t>CONT…</a:t>
            </a:r>
            <a:endParaRPr lang="en-GB" dirty="0"/>
          </a:p>
          <a:p>
            <a:r>
              <a:rPr lang="en-GB" dirty="0"/>
              <a:t>How IS being essential for Tesco</a:t>
            </a:r>
          </a:p>
          <a:p>
            <a:r>
              <a:rPr lang="en-GB" dirty="0"/>
              <a:t>How the IS implemented by Tesco</a:t>
            </a:r>
          </a:p>
          <a:p>
            <a:r>
              <a:rPr lang="en-GB" dirty="0"/>
              <a:t>Tesco’s potential KM Challenges, Recommendations and Framework for KM Culture</a:t>
            </a:r>
          </a:p>
          <a:p>
            <a:r>
              <a:rPr lang="en-GB" dirty="0"/>
              <a:t>Porter’s generic competitive strategy</a:t>
            </a:r>
          </a:p>
          <a:p>
            <a:r>
              <a:rPr lang="en-GB" dirty="0"/>
              <a:t>How ERP System is implemented by Tesco</a:t>
            </a:r>
          </a:p>
        </p:txBody>
      </p:sp>
    </p:spTree>
    <p:extLst>
      <p:ext uri="{BB962C8B-B14F-4D97-AF65-F5344CB8AC3E}">
        <p14:creationId xmlns:p14="http://schemas.microsoft.com/office/powerpoint/2010/main" val="1737997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3100" b="1" dirty="0">
                <a:solidFill>
                  <a:schemeClr val="tx2"/>
                </a:solidFill>
                <a:effectLst>
                  <a:outerShdw blurRad="38100" dist="38100" dir="2700000" algn="tl">
                    <a:srgbClr val="000000">
                      <a:alpha val="43137"/>
                    </a:srgbClr>
                  </a:outerShdw>
                </a:effectLst>
                <a:cs typeface="Arial" panose="020B0604020202020204" pitchFamily="34" charset="0"/>
              </a:rPr>
              <a:t>How IS being essential for Tesco</a:t>
            </a:r>
            <a:br>
              <a:rPr lang="en-GB" sz="1800" b="1" dirty="0">
                <a:solidFill>
                  <a:srgbClr val="4472C4"/>
                </a:solidFill>
                <a:effectLst/>
                <a:latin typeface="Arial" panose="020B0604020202020204" pitchFamily="34" charset="0"/>
              </a:rPr>
            </a:br>
            <a:endParaRPr lang="en-US" dirty="0"/>
          </a:p>
        </p:txBody>
      </p:sp>
      <p:sp>
        <p:nvSpPr>
          <p:cNvPr id="5" name="Content Placeholder 4"/>
          <p:cNvSpPr>
            <a:spLocks noGrp="1"/>
          </p:cNvSpPr>
          <p:nvPr>
            <p:ph idx="1"/>
          </p:nvPr>
        </p:nvSpPr>
        <p:spPr>
          <a:xfrm>
            <a:off x="1998132" y="925689"/>
            <a:ext cx="6681293" cy="4018843"/>
          </a:xfrm>
        </p:spPr>
        <p:txBody>
          <a:bodyPr>
            <a:normAutofit fontScale="92500" lnSpcReduction="20000"/>
          </a:bodyPr>
          <a:lstStyle/>
          <a:p>
            <a:pPr marL="0" indent="0">
              <a:buNone/>
            </a:pPr>
            <a:r>
              <a:rPr lang="en-GB" sz="1800" b="1" dirty="0">
                <a:effectLst/>
                <a:latin typeface="Arial" panose="020B0604020202020204" pitchFamily="34" charset="0"/>
                <a:ea typeface="Calibri" panose="020F0502020204030204" pitchFamily="34" charset="0"/>
                <a:cs typeface="Times New Roman" panose="02020603050405020304" pitchFamily="18" charset="0"/>
              </a:rPr>
              <a:t>Using Information system is essential because:</a:t>
            </a:r>
          </a:p>
          <a:p>
            <a:pPr>
              <a:buFont typeface="Wingdings" panose="05000000000000000000" pitchFamily="2" charset="2"/>
              <a:buChar char="q"/>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800" dirty="0">
                <a:latin typeface="Arial" panose="020B0604020202020204" pitchFamily="34" charset="0"/>
                <a:ea typeface="Calibri" panose="020F0502020204030204" pitchFamily="34" charset="0"/>
                <a:cs typeface="Times New Roman" panose="02020603050405020304" pitchFamily="18" charset="0"/>
              </a:rPr>
              <a:t>It</a:t>
            </a:r>
            <a:r>
              <a:rPr lang="en-GB" sz="1800" dirty="0">
                <a:effectLst/>
                <a:latin typeface="Arial" panose="020B0604020202020204" pitchFamily="34" charset="0"/>
                <a:ea typeface="Calibri" panose="020F0502020204030204" pitchFamily="34" charset="0"/>
                <a:cs typeface="Times New Roman" panose="02020603050405020304" pitchFamily="18" charset="0"/>
              </a:rPr>
              <a:t> provides the information of past</a:t>
            </a:r>
            <a:r>
              <a:rPr lang="en-GB" sz="1800" dirty="0">
                <a:latin typeface="Arial" panose="020B0604020202020204" pitchFamily="34" charset="0"/>
                <a:ea typeface="Calibri" panose="020F0502020204030204" pitchFamily="34" charset="0"/>
                <a:cs typeface="Times New Roman" panose="02020603050405020304" pitchFamily="18" charset="0"/>
              </a:rPr>
              <a:t>,</a:t>
            </a:r>
            <a:r>
              <a:rPr lang="en-GB" sz="1800" dirty="0">
                <a:effectLst/>
                <a:latin typeface="Arial" panose="020B0604020202020204" pitchFamily="34" charset="0"/>
                <a:ea typeface="Calibri" panose="020F0502020204030204" pitchFamily="34" charset="0"/>
                <a:cs typeface="Times New Roman" panose="02020603050405020304" pitchFamily="18" charset="0"/>
              </a:rPr>
              <a:t> present, and future              of the business </a:t>
            </a:r>
          </a:p>
          <a:p>
            <a:pPr>
              <a:buFont typeface="Wingdings" panose="05000000000000000000" pitchFamily="2" charset="2"/>
              <a:buChar char="q"/>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800" dirty="0">
                <a:latin typeface="Arial" panose="020B0604020202020204" pitchFamily="34" charset="0"/>
                <a:ea typeface="Calibri" panose="020F0502020204030204" pitchFamily="34" charset="0"/>
                <a:cs typeface="Times New Roman" panose="02020603050405020304" pitchFamily="18" charset="0"/>
              </a:rPr>
              <a:t>I</a:t>
            </a:r>
            <a:r>
              <a:rPr lang="en-GB" sz="1800" dirty="0">
                <a:effectLst/>
                <a:latin typeface="Arial" panose="020B0604020202020204" pitchFamily="34" charset="0"/>
                <a:ea typeface="Calibri" panose="020F0502020204030204" pitchFamily="34" charset="0"/>
                <a:cs typeface="Times New Roman" panose="02020603050405020304" pitchFamily="18" charset="0"/>
              </a:rPr>
              <a:t>t </a:t>
            </a:r>
            <a:r>
              <a:rPr lang="en-GB" sz="1800" dirty="0">
                <a:latin typeface="Arial" panose="020B0604020202020204" pitchFamily="34" charset="0"/>
                <a:ea typeface="Calibri" panose="020F0502020204030204" pitchFamily="34" charset="0"/>
                <a:cs typeface="Times New Roman" panose="02020603050405020304" pitchFamily="18" charset="0"/>
              </a:rPr>
              <a:t>monitors </a:t>
            </a:r>
            <a:r>
              <a:rPr lang="en-GB" sz="1800" dirty="0">
                <a:effectLst/>
                <a:latin typeface="Arial" panose="020B0604020202020204" pitchFamily="34" charset="0"/>
                <a:ea typeface="Calibri" panose="020F0502020204030204" pitchFamily="34" charset="0"/>
                <a:cs typeface="Times New Roman" panose="02020603050405020304" pitchFamily="18" charset="0"/>
              </a:rPr>
              <a:t>the number of employees working including hours </a:t>
            </a:r>
          </a:p>
          <a:p>
            <a:pPr>
              <a:buFont typeface="Wingdings" panose="05000000000000000000" pitchFamily="2" charset="2"/>
              <a:buChar char="q"/>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800" dirty="0">
                <a:latin typeface="Arial" panose="020B0604020202020204" pitchFamily="34" charset="0"/>
                <a:ea typeface="Calibri" panose="020F0502020204030204" pitchFamily="34" charset="0"/>
                <a:cs typeface="Times New Roman" panose="02020603050405020304" pitchFamily="18" charset="0"/>
              </a:rPr>
              <a:t>T</a:t>
            </a:r>
            <a:r>
              <a:rPr lang="en-GB" sz="1800" dirty="0">
                <a:effectLst/>
                <a:latin typeface="Arial" panose="020B0604020202020204" pitchFamily="34" charset="0"/>
                <a:ea typeface="Calibri" panose="020F0502020204030204" pitchFamily="34" charset="0"/>
                <a:cs typeface="Times New Roman" panose="02020603050405020304" pitchFamily="18" charset="0"/>
              </a:rPr>
              <a:t>o understand the customer’s needs and demands </a:t>
            </a:r>
          </a:p>
          <a:p>
            <a:pPr>
              <a:buFont typeface="Wingdings" panose="05000000000000000000" pitchFamily="2" charset="2"/>
              <a:buChar char="q"/>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800" dirty="0">
                <a:latin typeface="Arial" panose="020B0604020202020204" pitchFamily="34" charset="0"/>
                <a:ea typeface="Calibri" panose="020F0502020204030204" pitchFamily="34" charset="0"/>
                <a:cs typeface="Times New Roman" panose="02020603050405020304" pitchFamily="18" charset="0"/>
              </a:rPr>
              <a:t>S</a:t>
            </a:r>
            <a:r>
              <a:rPr lang="en-GB" sz="1800" dirty="0">
                <a:effectLst/>
                <a:latin typeface="Arial" panose="020B0604020202020204" pitchFamily="34" charset="0"/>
                <a:ea typeface="Calibri" panose="020F0502020204030204" pitchFamily="34" charset="0"/>
                <a:cs typeface="Times New Roman" panose="02020603050405020304" pitchFamily="18" charset="0"/>
              </a:rPr>
              <a:t>kills are improved </a:t>
            </a:r>
          </a:p>
          <a:p>
            <a:pPr>
              <a:buFont typeface="Wingdings" panose="05000000000000000000" pitchFamily="2" charset="2"/>
              <a:buChar char="q"/>
            </a:pPr>
            <a:r>
              <a:rPr lang="en-GB" sz="1800" dirty="0">
                <a:latin typeface="Arial" panose="020B0604020202020204" pitchFamily="34" charset="0"/>
                <a:ea typeface="Calibri" panose="020F0502020204030204" pitchFamily="34" charset="0"/>
                <a:cs typeface="Times New Roman" panose="02020603050405020304" pitchFamily="18" charset="0"/>
              </a:rPr>
              <a:t>L</a:t>
            </a:r>
            <a:r>
              <a:rPr lang="en-GB" sz="1800" dirty="0">
                <a:effectLst/>
                <a:latin typeface="Arial" panose="020B0604020202020204" pitchFamily="34" charset="0"/>
                <a:ea typeface="Calibri" panose="020F0502020204030204" pitchFamily="34" charset="0"/>
                <a:cs typeface="Times New Roman" panose="02020603050405020304" pitchFamily="18" charset="0"/>
              </a:rPr>
              <a:t>earn new technology </a:t>
            </a:r>
          </a:p>
          <a:p>
            <a:pPr>
              <a:buFont typeface="Wingdings" panose="05000000000000000000" pitchFamily="2" charset="2"/>
              <a:buChar char="q"/>
            </a:pPr>
            <a:r>
              <a:rPr lang="en-GB" sz="1800" dirty="0">
                <a:latin typeface="Arial" panose="020B0604020202020204" pitchFamily="34" charset="0"/>
                <a:ea typeface="Calibri" panose="020F0502020204030204" pitchFamily="34" charset="0"/>
                <a:cs typeface="Times New Roman" panose="02020603050405020304" pitchFamily="18" charset="0"/>
              </a:rPr>
              <a:t>O</a:t>
            </a:r>
            <a:r>
              <a:rPr lang="en-GB" sz="1800" dirty="0">
                <a:effectLst/>
                <a:latin typeface="Arial" panose="020B0604020202020204" pitchFamily="34" charset="0"/>
                <a:ea typeface="Calibri" panose="020F0502020204030204" pitchFamily="34" charset="0"/>
                <a:cs typeface="Times New Roman" panose="02020603050405020304" pitchFamily="18" charset="0"/>
              </a:rPr>
              <a:t>perate business successfully</a:t>
            </a:r>
          </a:p>
          <a:p>
            <a:pPr>
              <a:buFont typeface="Wingdings" panose="05000000000000000000" pitchFamily="2" charset="2"/>
              <a:buChar char="q"/>
            </a:pPr>
            <a:endParaRPr lang="en-GB" sz="1800" dirty="0">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800" dirty="0">
                <a:effectLst/>
                <a:latin typeface="Arial" panose="020B0604020202020204" pitchFamily="34" charset="0"/>
                <a:ea typeface="Calibri" panose="020F0502020204030204" pitchFamily="34" charset="0"/>
                <a:cs typeface="Times New Roman" panose="02020603050405020304" pitchFamily="18" charset="0"/>
              </a:rPr>
              <a:t>Tesco has introduced the </a:t>
            </a:r>
            <a:r>
              <a:rPr lang="en-GB" sz="1800" b="1" dirty="0">
                <a:effectLst/>
                <a:latin typeface="Arial" panose="020B0604020202020204" pitchFamily="34" charset="0"/>
                <a:ea typeface="Calibri" panose="020F0502020204030204" pitchFamily="34" charset="0"/>
                <a:cs typeface="Times New Roman" panose="02020603050405020304" pitchFamily="18" charset="0"/>
              </a:rPr>
              <a:t>Information </a:t>
            </a:r>
            <a:r>
              <a:rPr lang="en-GB" sz="1800" b="1" dirty="0">
                <a:latin typeface="Arial" panose="020B0604020202020204" pitchFamily="34" charset="0"/>
                <a:ea typeface="Calibri" panose="020F0502020204030204" pitchFamily="34" charset="0"/>
                <a:cs typeface="Times New Roman" panose="02020603050405020304" pitchFamily="18" charset="0"/>
              </a:rPr>
              <a:t>S</a:t>
            </a:r>
            <a:r>
              <a:rPr lang="en-GB" sz="1800" b="1" dirty="0">
                <a:effectLst/>
                <a:latin typeface="Arial" panose="020B0604020202020204" pitchFamily="34" charset="0"/>
                <a:ea typeface="Calibri" panose="020F0502020204030204" pitchFamily="34" charset="0"/>
                <a:cs typeface="Times New Roman" panose="02020603050405020304" pitchFamily="18" charset="0"/>
              </a:rPr>
              <a:t>ystem </a:t>
            </a:r>
            <a:r>
              <a:rPr lang="en-GB" sz="1800" dirty="0">
                <a:effectLst/>
                <a:latin typeface="Arial" panose="020B0604020202020204" pitchFamily="34" charset="0"/>
                <a:ea typeface="Calibri" panose="020F0502020204030204" pitchFamily="34" charset="0"/>
                <a:cs typeface="Times New Roman" panose="02020603050405020304" pitchFamily="18" charset="0"/>
              </a:rPr>
              <a:t>named </a:t>
            </a:r>
            <a:r>
              <a:rPr lang="en-GB" sz="1800" b="1" dirty="0">
                <a:effectLst/>
                <a:latin typeface="Arial" panose="020B0604020202020204" pitchFamily="34" charset="0"/>
                <a:ea typeface="Calibri" panose="020F0502020204030204" pitchFamily="34" charset="0"/>
                <a:cs typeface="Times New Roman" panose="02020603050405020304" pitchFamily="18" charset="0"/>
              </a:rPr>
              <a:t>GOLD</a:t>
            </a:r>
            <a:r>
              <a:rPr lang="en-GB" sz="1800" dirty="0">
                <a:effectLst/>
                <a:latin typeface="Arial" panose="020B0604020202020204" pitchFamily="34" charset="0"/>
                <a:ea typeface="Calibri" panose="020F0502020204030204" pitchFamily="34" charset="0"/>
                <a:cs typeface="Times New Roman" panose="02020603050405020304" pitchFamily="18" charset="0"/>
              </a:rPr>
              <a:t> in 1998</a:t>
            </a:r>
            <a:endParaRPr lang="en-US" dirty="0"/>
          </a:p>
        </p:txBody>
      </p:sp>
    </p:spTree>
    <p:extLst>
      <p:ext uri="{BB962C8B-B14F-4D97-AF65-F5344CB8AC3E}">
        <p14:creationId xmlns:p14="http://schemas.microsoft.com/office/powerpoint/2010/main" val="1101633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D9C71-0928-4A84-9F95-40ECDADDB99A}"/>
              </a:ext>
            </a:extLst>
          </p:cNvPr>
          <p:cNvSpPr>
            <a:spLocks noGrp="1"/>
          </p:cNvSpPr>
          <p:nvPr>
            <p:ph type="title"/>
          </p:nvPr>
        </p:nvSpPr>
        <p:spPr>
          <a:xfrm>
            <a:off x="1682775" y="406537"/>
            <a:ext cx="6937885" cy="485285"/>
          </a:xfrm>
        </p:spPr>
        <p:txBody>
          <a:bodyPr>
            <a:normAutofit fontScale="90000"/>
          </a:bodyPr>
          <a:lstStyle/>
          <a:p>
            <a:r>
              <a:rPr lang="en-US" b="1" dirty="0"/>
              <a:t>CONT…</a:t>
            </a:r>
            <a:endParaRPr lang="en-GB" b="1" dirty="0"/>
          </a:p>
        </p:txBody>
      </p:sp>
      <p:sp>
        <p:nvSpPr>
          <p:cNvPr id="3" name="Content Placeholder 2">
            <a:extLst>
              <a:ext uri="{FF2B5EF4-FFF2-40B4-BE49-F238E27FC236}">
                <a16:creationId xmlns:a16="http://schemas.microsoft.com/office/drawing/2014/main" id="{1DA0CB04-6428-40C8-BE15-AD4E31F8B5C4}"/>
              </a:ext>
            </a:extLst>
          </p:cNvPr>
          <p:cNvSpPr>
            <a:spLocks noGrp="1"/>
          </p:cNvSpPr>
          <p:nvPr>
            <p:ph idx="1"/>
          </p:nvPr>
        </p:nvSpPr>
        <p:spPr>
          <a:xfrm>
            <a:off x="1862666" y="891822"/>
            <a:ext cx="6816759" cy="3996268"/>
          </a:xfrm>
        </p:spPr>
        <p:txBody>
          <a:bodyPr>
            <a:noAutofit/>
          </a:bodyPr>
          <a:lstStyle/>
          <a:p>
            <a:pPr marL="0" indent="0" algn="just">
              <a:lnSpc>
                <a:spcPct val="150000"/>
              </a:lnSpc>
              <a:spcBef>
                <a:spcPts val="0"/>
              </a:spcBef>
              <a:spcAft>
                <a:spcPts val="800"/>
              </a:spcAft>
              <a:buNone/>
            </a:pPr>
            <a:r>
              <a:rPr lang="en-GB" sz="1600" b="1" dirty="0">
                <a:effectLst/>
                <a:latin typeface="Arial" panose="020B0604020202020204" pitchFamily="34" charset="0"/>
                <a:ea typeface="Calibri" panose="020F0502020204030204" pitchFamily="34" charset="0"/>
                <a:cs typeface="Times New Roman" panose="02020603050405020304" pitchFamily="18" charset="0"/>
              </a:rPr>
              <a:t>The reasons for using the </a:t>
            </a:r>
            <a:r>
              <a:rPr lang="en-GB" sz="1600" b="1" dirty="0">
                <a:latin typeface="Arial" panose="020B0604020202020204" pitchFamily="34" charset="0"/>
                <a:ea typeface="Calibri" panose="020F0502020204030204" pitchFamily="34" charset="0"/>
                <a:cs typeface="Times New Roman" panose="02020603050405020304" pitchFamily="18" charset="0"/>
              </a:rPr>
              <a:t>I</a:t>
            </a:r>
            <a:r>
              <a:rPr lang="en-GB" sz="1600" b="1" dirty="0">
                <a:effectLst/>
                <a:latin typeface="Arial" panose="020B0604020202020204" pitchFamily="34" charset="0"/>
                <a:ea typeface="Calibri" panose="020F0502020204030204" pitchFamily="34" charset="0"/>
                <a:cs typeface="Times New Roman" panose="02020603050405020304" pitchFamily="18" charset="0"/>
              </a:rPr>
              <a:t>nformation System </a:t>
            </a:r>
            <a:r>
              <a:rPr lang="en-GB" sz="1600" b="1" dirty="0">
                <a:latin typeface="Arial" panose="020B0604020202020204" pitchFamily="34" charset="0"/>
                <a:ea typeface="Calibri" panose="020F0502020204030204" pitchFamily="34" charset="0"/>
                <a:cs typeface="Times New Roman" panose="02020603050405020304" pitchFamily="18" charset="0"/>
              </a:rPr>
              <a:t>by Tesco</a:t>
            </a:r>
            <a:endParaRPr lang="en-GB" sz="1600" b="1"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800"/>
              </a:spcAft>
              <a:buFont typeface="Wingdings" panose="05000000000000000000" pitchFamily="2" charset="2"/>
              <a:buChar char="q"/>
            </a:pPr>
            <a:r>
              <a:rPr lang="en-GB" sz="1600" dirty="0">
                <a:latin typeface="Arial" panose="020B0604020202020204" pitchFamily="34" charset="0"/>
                <a:ea typeface="Calibri" panose="020F0502020204030204" pitchFamily="34" charset="0"/>
                <a:cs typeface="Times New Roman" panose="02020603050405020304" pitchFamily="18" charset="0"/>
              </a:rPr>
              <a:t>I</a:t>
            </a:r>
            <a:r>
              <a:rPr lang="en-GB" sz="1600" dirty="0">
                <a:effectLst/>
                <a:latin typeface="Arial" panose="020B0604020202020204" pitchFamily="34" charset="0"/>
                <a:ea typeface="Calibri" panose="020F0502020204030204" pitchFamily="34" charset="0"/>
                <a:cs typeface="Times New Roman" panose="02020603050405020304" pitchFamily="18" charset="0"/>
              </a:rPr>
              <a:t>t adds value for the company</a:t>
            </a:r>
          </a:p>
          <a:p>
            <a:pPr algn="just">
              <a:lnSpc>
                <a:spcPct val="150000"/>
              </a:lnSpc>
              <a:spcBef>
                <a:spcPts val="0"/>
              </a:spcBef>
              <a:spcAft>
                <a:spcPts val="800"/>
              </a:spcAft>
              <a:buFont typeface="Wingdings" panose="05000000000000000000" pitchFamily="2" charset="2"/>
              <a:buChar char="q"/>
            </a:pPr>
            <a:r>
              <a:rPr lang="en-GB" sz="1600" dirty="0">
                <a:latin typeface="Arial" panose="020B0604020202020204" pitchFamily="34" charset="0"/>
                <a:ea typeface="Calibri" panose="020F0502020204030204" pitchFamily="34" charset="0"/>
                <a:cs typeface="Times New Roman" panose="02020603050405020304" pitchFamily="18" charset="0"/>
              </a:rPr>
              <a:t>Higher</a:t>
            </a:r>
            <a:r>
              <a:rPr lang="en-GB" sz="1600" dirty="0">
                <a:effectLst/>
                <a:latin typeface="Arial" panose="020B0604020202020204" pitchFamily="34" charset="0"/>
                <a:ea typeface="Calibri" panose="020F0502020204030204" pitchFamily="34" charset="0"/>
                <a:cs typeface="Times New Roman" panose="02020603050405020304" pitchFamily="18" charset="0"/>
              </a:rPr>
              <a:t> returns are generated</a:t>
            </a:r>
          </a:p>
          <a:p>
            <a:pPr algn="just">
              <a:lnSpc>
                <a:spcPct val="150000"/>
              </a:lnSpc>
              <a:spcBef>
                <a:spcPts val="0"/>
              </a:spcBef>
              <a:spcAft>
                <a:spcPts val="800"/>
              </a:spcAft>
              <a:buFont typeface="Wingdings" panose="05000000000000000000" pitchFamily="2" charset="2"/>
              <a:buChar char="q"/>
            </a:pPr>
            <a:r>
              <a:rPr lang="en-GB" sz="1600" dirty="0">
                <a:latin typeface="Arial" panose="020B0604020202020204" pitchFamily="34" charset="0"/>
                <a:ea typeface="Calibri" panose="020F0502020204030204" pitchFamily="34" charset="0"/>
                <a:cs typeface="Times New Roman" panose="02020603050405020304" pitchFamily="18" charset="0"/>
              </a:rPr>
              <a:t>Pr</a:t>
            </a:r>
            <a:r>
              <a:rPr lang="en-GB" sz="1600" dirty="0">
                <a:effectLst/>
                <a:latin typeface="Arial" panose="020B0604020202020204" pitchFamily="34" charset="0"/>
                <a:ea typeface="Calibri" panose="020F0502020204030204" pitchFamily="34" charset="0"/>
                <a:cs typeface="Times New Roman" panose="02020603050405020304" pitchFamily="18" charset="0"/>
              </a:rPr>
              <a:t>oductivity and revenue are increased</a:t>
            </a:r>
          </a:p>
          <a:p>
            <a:pPr algn="just">
              <a:lnSpc>
                <a:spcPct val="150000"/>
              </a:lnSpc>
              <a:spcBef>
                <a:spcPts val="0"/>
              </a:spcBef>
              <a:spcAft>
                <a:spcPts val="800"/>
              </a:spcAft>
              <a:buFont typeface="Wingdings" panose="05000000000000000000" pitchFamily="2" charset="2"/>
              <a:buChar char="q"/>
            </a:pPr>
            <a:r>
              <a:rPr lang="en-GB" sz="1600" dirty="0">
                <a:latin typeface="Arial" panose="020B0604020202020204" pitchFamily="34" charset="0"/>
                <a:ea typeface="Calibri" panose="020F0502020204030204" pitchFamily="34" charset="0"/>
                <a:cs typeface="Times New Roman" panose="02020603050405020304" pitchFamily="18" charset="0"/>
              </a:rPr>
              <a:t>S</a:t>
            </a:r>
            <a:r>
              <a:rPr lang="en-GB" sz="1600" dirty="0">
                <a:effectLst/>
                <a:latin typeface="Arial" panose="020B0604020202020204" pitchFamily="34" charset="0"/>
                <a:ea typeface="Calibri" panose="020F0502020204030204" pitchFamily="34" charset="0"/>
                <a:cs typeface="Times New Roman" panose="02020603050405020304" pitchFamily="18" charset="0"/>
              </a:rPr>
              <a:t>ustainable strategic positioning is achieved among all competitors.  </a:t>
            </a:r>
          </a:p>
          <a:p>
            <a:pPr marL="0" indent="0" algn="just">
              <a:lnSpc>
                <a:spcPct val="150000"/>
              </a:lnSpc>
              <a:spcBef>
                <a:spcPts val="0"/>
              </a:spcBef>
              <a:spcAft>
                <a:spcPts val="800"/>
              </a:spcAft>
              <a:buNone/>
            </a:pPr>
            <a:r>
              <a:rPr lang="en-GB" sz="1600" b="1" dirty="0">
                <a:effectLst/>
                <a:latin typeface="Arial" panose="020B0604020202020204" pitchFamily="34" charset="0"/>
                <a:ea typeface="Calibri" panose="020F0502020204030204" pitchFamily="34" charset="0"/>
                <a:cs typeface="Times New Roman" panose="02020603050405020304" pitchFamily="18" charset="0"/>
              </a:rPr>
              <a:t>At Tesco, three dimensions of the IS are described </a:t>
            </a:r>
          </a:p>
          <a:p>
            <a:pPr marR="0" lvl="0" algn="just">
              <a:lnSpc>
                <a:spcPct val="150000"/>
              </a:lnSpc>
              <a:spcBef>
                <a:spcPts val="0"/>
              </a:spcBef>
              <a:spcAft>
                <a:spcPts val="0"/>
              </a:spcAft>
              <a:buFont typeface="Wingdings" panose="05000000000000000000" pitchFamily="2" charset="2"/>
              <a:buChar char="q"/>
            </a:pPr>
            <a:r>
              <a:rPr lang="en-GB" sz="1600" dirty="0">
                <a:effectLst/>
                <a:latin typeface="Arial" panose="020B0604020202020204" pitchFamily="34" charset="0"/>
                <a:ea typeface="Calibri" panose="020F0502020204030204" pitchFamily="34" charset="0"/>
                <a:cs typeface="Times New Roman" panose="02020603050405020304" pitchFamily="18" charset="0"/>
              </a:rPr>
              <a:t>Organization dimension</a:t>
            </a:r>
          </a:p>
          <a:p>
            <a:pPr marR="0" lvl="0" algn="just">
              <a:lnSpc>
                <a:spcPct val="150000"/>
              </a:lnSpc>
              <a:spcBef>
                <a:spcPts val="0"/>
              </a:spcBef>
              <a:spcAft>
                <a:spcPts val="800"/>
              </a:spcAft>
              <a:buFont typeface="Wingdings" panose="05000000000000000000" pitchFamily="2" charset="2"/>
              <a:buChar char="q"/>
            </a:pPr>
            <a:r>
              <a:rPr lang="en-GB" sz="1600" dirty="0">
                <a:effectLst/>
                <a:latin typeface="Arial" panose="020B0604020202020204" pitchFamily="34" charset="0"/>
                <a:ea typeface="Calibri" panose="020F0502020204030204" pitchFamily="34" charset="0"/>
                <a:cs typeface="Times New Roman" panose="02020603050405020304" pitchFamily="18" charset="0"/>
              </a:rPr>
              <a:t>Technology dimension</a:t>
            </a:r>
          </a:p>
          <a:p>
            <a:pPr>
              <a:buFont typeface="Wingdings" panose="05000000000000000000" pitchFamily="2" charset="2"/>
              <a:buChar char="q"/>
            </a:pPr>
            <a:r>
              <a:rPr lang="en-GB" sz="1600" dirty="0">
                <a:effectLst/>
                <a:latin typeface="Arial" panose="020B0604020202020204" pitchFamily="34" charset="0"/>
                <a:ea typeface="Calibri" panose="020F0502020204030204" pitchFamily="34" charset="0"/>
                <a:cs typeface="Times New Roman" panose="02020603050405020304" pitchFamily="18" charset="0"/>
              </a:rPr>
              <a:t>Management dimension</a:t>
            </a:r>
            <a:endParaRPr lang="en-GB" sz="1600" dirty="0"/>
          </a:p>
        </p:txBody>
      </p:sp>
    </p:spTree>
    <p:extLst>
      <p:ext uri="{BB962C8B-B14F-4D97-AF65-F5344CB8AC3E}">
        <p14:creationId xmlns:p14="http://schemas.microsoft.com/office/powerpoint/2010/main" val="1749137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C0AFD-673C-4E22-8B81-0DA0FA9DEBE3}"/>
              </a:ext>
            </a:extLst>
          </p:cNvPr>
          <p:cNvSpPr>
            <a:spLocks noGrp="1"/>
          </p:cNvSpPr>
          <p:nvPr>
            <p:ph type="title"/>
          </p:nvPr>
        </p:nvSpPr>
        <p:spPr>
          <a:xfrm>
            <a:off x="935665" y="-287078"/>
            <a:ext cx="7719093" cy="1222744"/>
          </a:xfrm>
        </p:spPr>
        <p:txBody>
          <a:bodyPr>
            <a:normAutofit/>
          </a:bodyPr>
          <a:lstStyle/>
          <a:p>
            <a:r>
              <a:rPr lang="en-US" dirty="0"/>
              <a:t>IS implemented by Tesco </a:t>
            </a:r>
            <a:endParaRPr lang="en-GB" dirty="0"/>
          </a:p>
        </p:txBody>
      </p:sp>
      <p:sp>
        <p:nvSpPr>
          <p:cNvPr id="3" name="Content Placeholder 2">
            <a:extLst>
              <a:ext uri="{FF2B5EF4-FFF2-40B4-BE49-F238E27FC236}">
                <a16:creationId xmlns:a16="http://schemas.microsoft.com/office/drawing/2014/main" id="{C21C4507-84D9-4597-B7DE-EDA7A2240A26}"/>
              </a:ext>
            </a:extLst>
          </p:cNvPr>
          <p:cNvSpPr>
            <a:spLocks noGrp="1"/>
          </p:cNvSpPr>
          <p:nvPr>
            <p:ph idx="1"/>
          </p:nvPr>
        </p:nvSpPr>
        <p:spPr>
          <a:xfrm>
            <a:off x="1626781" y="723014"/>
            <a:ext cx="7302729" cy="4198942"/>
          </a:xfrm>
        </p:spPr>
        <p:txBody>
          <a:bodyPr>
            <a:normAutofit fontScale="92500" lnSpcReduction="20000"/>
          </a:bodyPr>
          <a:lstStyle/>
          <a:p>
            <a:pPr marL="0" indent="0">
              <a:buNone/>
            </a:pPr>
            <a:r>
              <a:rPr lang="en-GB" sz="1800" b="1" dirty="0">
                <a:latin typeface="Arial" panose="020B0604020202020204" pitchFamily="34" charset="0"/>
                <a:ea typeface="Calibri" panose="020F0502020204030204" pitchFamily="34" charset="0"/>
                <a:cs typeface="Times New Roman" panose="02020603050405020304" pitchFamily="18" charset="0"/>
              </a:rPr>
              <a:t>Tesco uses </a:t>
            </a:r>
            <a:r>
              <a:rPr lang="en-GB" sz="1800" b="1" dirty="0">
                <a:effectLst/>
                <a:latin typeface="Arial" panose="020B0604020202020204" pitchFamily="34" charset="0"/>
                <a:ea typeface="Calibri" panose="020F0502020204030204" pitchFamily="34" charset="0"/>
                <a:cs typeface="Times New Roman" panose="02020603050405020304" pitchFamily="18" charset="0"/>
              </a:rPr>
              <a:t>Oracle and SAP in the business practices</a:t>
            </a:r>
          </a:p>
          <a:p>
            <a:pPr>
              <a:buFont typeface="Wingdings" panose="05000000000000000000" pitchFamily="2" charset="2"/>
              <a:buChar char="q"/>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800" b="1" dirty="0">
                <a:effectLst/>
                <a:latin typeface="Arial" panose="020B0604020202020204" pitchFamily="34" charset="0"/>
                <a:ea typeface="Calibri" panose="020F0502020204030204" pitchFamily="34" charset="0"/>
                <a:cs typeface="Times New Roman" panose="02020603050405020304" pitchFamily="18" charset="0"/>
              </a:rPr>
              <a:t>Oracle</a:t>
            </a:r>
            <a:r>
              <a:rPr lang="en-GB" sz="1800" dirty="0">
                <a:effectLst/>
                <a:latin typeface="Arial" panose="020B0604020202020204" pitchFamily="34" charset="0"/>
                <a:ea typeface="Calibri" panose="020F0502020204030204" pitchFamily="34" charset="0"/>
                <a:cs typeface="Times New Roman" panose="02020603050405020304" pitchFamily="18" charset="0"/>
              </a:rPr>
              <a:t> in business activities improves the performance in all departments</a:t>
            </a:r>
          </a:p>
          <a:p>
            <a:pPr>
              <a:buFont typeface="Wingdings" panose="05000000000000000000" pitchFamily="2" charset="2"/>
              <a:buChar char="q"/>
            </a:pPr>
            <a:endParaRPr lang="en-GB" sz="1800" dirty="0">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800" dirty="0">
                <a:effectLst/>
                <a:latin typeface="Arial" panose="020B0604020202020204" pitchFamily="34" charset="0"/>
                <a:ea typeface="Calibri" panose="020F0502020204030204" pitchFamily="34" charset="0"/>
                <a:cs typeface="Times New Roman" panose="02020603050405020304" pitchFamily="18" charset="0"/>
              </a:rPr>
              <a:t>In sales and marketing, Tesco uses Oracle marketing platform </a:t>
            </a:r>
          </a:p>
          <a:p>
            <a:pPr>
              <a:buFont typeface="Wingdings" panose="05000000000000000000" pitchFamily="2" charset="2"/>
              <a:buChar char="q"/>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800" dirty="0">
                <a:effectLst/>
                <a:latin typeface="Arial" panose="020B0604020202020204" pitchFamily="34" charset="0"/>
                <a:ea typeface="Calibri" panose="020F0502020204030204" pitchFamily="34" charset="0"/>
                <a:cs typeface="Times New Roman" panose="02020603050405020304" pitchFamily="18" charset="0"/>
              </a:rPr>
              <a:t>Oracle HR software is used that provides the information of workers to the managers</a:t>
            </a:r>
          </a:p>
          <a:p>
            <a:pPr>
              <a:buFont typeface="Wingdings" panose="05000000000000000000" pitchFamily="2" charset="2"/>
              <a:buChar char="q"/>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800" dirty="0">
                <a:effectLst/>
                <a:latin typeface="Arial" panose="020B0604020202020204" pitchFamily="34" charset="0"/>
                <a:ea typeface="Calibri" panose="020F0502020204030204" pitchFamily="34" charset="0"/>
                <a:cs typeface="Times New Roman" panose="02020603050405020304" pitchFamily="18" charset="0"/>
              </a:rPr>
              <a:t>Oracle BI is the application used in production planning where it gives an alert</a:t>
            </a:r>
          </a:p>
          <a:p>
            <a:pPr>
              <a:buFont typeface="Wingdings" panose="05000000000000000000" pitchFamily="2" charset="2"/>
              <a:buChar char="q"/>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800" dirty="0">
                <a:effectLst/>
                <a:latin typeface="Arial" panose="020B0604020202020204" pitchFamily="34" charset="0"/>
                <a:ea typeface="Calibri" panose="020F0502020204030204" pitchFamily="34" charset="0"/>
                <a:cs typeface="Times New Roman" panose="02020603050405020304" pitchFamily="18" charset="0"/>
              </a:rPr>
              <a:t>TPS is the information system that gathers the data, stores, and do modifications in its transactions.</a:t>
            </a:r>
          </a:p>
          <a:p>
            <a:pPr>
              <a:buFont typeface="Wingdings" panose="05000000000000000000" pitchFamily="2" charset="2"/>
              <a:buChar char="q"/>
            </a:pPr>
            <a:r>
              <a:rPr lang="en-GB" sz="1800" dirty="0">
                <a:latin typeface="Arial" panose="020B0604020202020204" pitchFamily="34" charset="0"/>
                <a:ea typeface="Calibri" panose="020F0502020204030204" pitchFamily="34" charset="0"/>
                <a:cs typeface="Times New Roman" panose="02020603050405020304" pitchFamily="18" charset="0"/>
              </a:rPr>
              <a:t>BIS and DSS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endParaRPr lang="en-GB" dirty="0"/>
          </a:p>
        </p:txBody>
      </p:sp>
    </p:spTree>
    <p:extLst>
      <p:ext uri="{BB962C8B-B14F-4D97-AF65-F5344CB8AC3E}">
        <p14:creationId xmlns:p14="http://schemas.microsoft.com/office/powerpoint/2010/main" val="2958804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41C56-2EAF-4448-973C-186F5142E2DD}"/>
              </a:ext>
            </a:extLst>
          </p:cNvPr>
          <p:cNvSpPr>
            <a:spLocks noGrp="1"/>
          </p:cNvSpPr>
          <p:nvPr>
            <p:ph type="title"/>
          </p:nvPr>
        </p:nvSpPr>
        <p:spPr>
          <a:xfrm>
            <a:off x="1105786" y="406537"/>
            <a:ext cx="7548971" cy="794942"/>
          </a:xfrm>
        </p:spPr>
        <p:txBody>
          <a:bodyPr/>
          <a:lstStyle/>
          <a:p>
            <a:r>
              <a:rPr lang="en-GB" dirty="0"/>
              <a:t>Input Processing Output</a:t>
            </a:r>
          </a:p>
        </p:txBody>
      </p:sp>
      <p:sp>
        <p:nvSpPr>
          <p:cNvPr id="4" name="Arrow: Right 3">
            <a:extLst>
              <a:ext uri="{FF2B5EF4-FFF2-40B4-BE49-F238E27FC236}">
                <a16:creationId xmlns:a16="http://schemas.microsoft.com/office/drawing/2014/main" id="{DC8C7744-5CC3-4F28-8F4A-09776B806812}"/>
              </a:ext>
            </a:extLst>
          </p:cNvPr>
          <p:cNvSpPr/>
          <p:nvPr/>
        </p:nvSpPr>
        <p:spPr>
          <a:xfrm>
            <a:off x="1967023" y="1201480"/>
            <a:ext cx="3083655" cy="18110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input</a:t>
            </a:r>
          </a:p>
        </p:txBody>
      </p:sp>
      <p:sp>
        <p:nvSpPr>
          <p:cNvPr id="5" name="Arrow: Right 4">
            <a:extLst>
              <a:ext uri="{FF2B5EF4-FFF2-40B4-BE49-F238E27FC236}">
                <a16:creationId xmlns:a16="http://schemas.microsoft.com/office/drawing/2014/main" id="{FF886955-4AD7-41E8-81BB-77DFEE9A1806}"/>
              </a:ext>
            </a:extLst>
          </p:cNvPr>
          <p:cNvSpPr/>
          <p:nvPr/>
        </p:nvSpPr>
        <p:spPr>
          <a:xfrm>
            <a:off x="5135527" y="1765005"/>
            <a:ext cx="1903226" cy="124751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processing</a:t>
            </a:r>
          </a:p>
        </p:txBody>
      </p:sp>
      <p:sp>
        <p:nvSpPr>
          <p:cNvPr id="6" name="Arrow: Right 5">
            <a:extLst>
              <a:ext uri="{FF2B5EF4-FFF2-40B4-BE49-F238E27FC236}">
                <a16:creationId xmlns:a16="http://schemas.microsoft.com/office/drawing/2014/main" id="{FE628E04-CE26-4577-9946-E5191FD4CA57}"/>
              </a:ext>
            </a:extLst>
          </p:cNvPr>
          <p:cNvSpPr/>
          <p:nvPr/>
        </p:nvSpPr>
        <p:spPr>
          <a:xfrm>
            <a:off x="7123602" y="2126937"/>
            <a:ext cx="1903226" cy="102423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output</a:t>
            </a:r>
          </a:p>
        </p:txBody>
      </p:sp>
      <p:sp>
        <p:nvSpPr>
          <p:cNvPr id="3" name="Flowchart: Alternate Process 2">
            <a:extLst>
              <a:ext uri="{FF2B5EF4-FFF2-40B4-BE49-F238E27FC236}">
                <a16:creationId xmlns:a16="http://schemas.microsoft.com/office/drawing/2014/main" id="{84CDE8E8-B538-40D1-A21C-24FB523BE3BF}"/>
              </a:ext>
            </a:extLst>
          </p:cNvPr>
          <p:cNvSpPr/>
          <p:nvPr/>
        </p:nvSpPr>
        <p:spPr>
          <a:xfrm>
            <a:off x="1967022" y="3097878"/>
            <a:ext cx="2169043" cy="58090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HR Oracle Employees data</a:t>
            </a:r>
          </a:p>
        </p:txBody>
      </p:sp>
      <p:sp>
        <p:nvSpPr>
          <p:cNvPr id="7" name="Flowchart: Alternate Process 6">
            <a:extLst>
              <a:ext uri="{FF2B5EF4-FFF2-40B4-BE49-F238E27FC236}">
                <a16:creationId xmlns:a16="http://schemas.microsoft.com/office/drawing/2014/main" id="{585A2BE2-0097-4068-B383-B193DB277175}"/>
              </a:ext>
            </a:extLst>
          </p:cNvPr>
          <p:cNvSpPr/>
          <p:nvPr/>
        </p:nvSpPr>
        <p:spPr>
          <a:xfrm>
            <a:off x="4136065" y="3678783"/>
            <a:ext cx="2169043" cy="58090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Transformation Process</a:t>
            </a:r>
          </a:p>
        </p:txBody>
      </p:sp>
      <p:sp>
        <p:nvSpPr>
          <p:cNvPr id="8" name="Flowchart: Alternate Process 7">
            <a:extLst>
              <a:ext uri="{FF2B5EF4-FFF2-40B4-BE49-F238E27FC236}">
                <a16:creationId xmlns:a16="http://schemas.microsoft.com/office/drawing/2014/main" id="{710DFD9D-32FD-4792-B391-8C338E7859E7}"/>
              </a:ext>
            </a:extLst>
          </p:cNvPr>
          <p:cNvSpPr/>
          <p:nvPr/>
        </p:nvSpPr>
        <p:spPr>
          <a:xfrm flipH="1">
            <a:off x="6400799" y="4227789"/>
            <a:ext cx="2355324" cy="58090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Information</a:t>
            </a:r>
          </a:p>
        </p:txBody>
      </p:sp>
    </p:spTree>
    <p:extLst>
      <p:ext uri="{BB962C8B-B14F-4D97-AF65-F5344CB8AC3E}">
        <p14:creationId xmlns:p14="http://schemas.microsoft.com/office/powerpoint/2010/main" val="1843615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AB6FB-9E99-4FE4-A74A-666B72DBD20F}"/>
              </a:ext>
            </a:extLst>
          </p:cNvPr>
          <p:cNvSpPr>
            <a:spLocks noGrp="1"/>
          </p:cNvSpPr>
          <p:nvPr>
            <p:ph type="title"/>
          </p:nvPr>
        </p:nvSpPr>
        <p:spPr>
          <a:xfrm>
            <a:off x="1716872" y="79022"/>
            <a:ext cx="6937885" cy="699912"/>
          </a:xfrm>
        </p:spPr>
        <p:txBody>
          <a:bodyPr>
            <a:normAutofit/>
          </a:bodyPr>
          <a:lstStyle/>
          <a:p>
            <a:r>
              <a:rPr lang="en-GB" sz="2400" b="1" dirty="0">
                <a:effectLst/>
                <a:ea typeface="Calibri" panose="020F0502020204030204" pitchFamily="34" charset="0"/>
                <a:cs typeface="Times New Roman" panose="02020603050405020304" pitchFamily="18" charset="0"/>
              </a:rPr>
              <a:t>Tesco’s potential knowledge management</a:t>
            </a:r>
            <a:endParaRPr lang="en-GB" sz="2400" b="1" dirty="0"/>
          </a:p>
        </p:txBody>
      </p:sp>
      <p:sp>
        <p:nvSpPr>
          <p:cNvPr id="3" name="Content Placeholder 2">
            <a:extLst>
              <a:ext uri="{FF2B5EF4-FFF2-40B4-BE49-F238E27FC236}">
                <a16:creationId xmlns:a16="http://schemas.microsoft.com/office/drawing/2014/main" id="{88F64125-B960-4E48-A1A5-1F2BE7383811}"/>
              </a:ext>
            </a:extLst>
          </p:cNvPr>
          <p:cNvSpPr>
            <a:spLocks noGrp="1"/>
          </p:cNvSpPr>
          <p:nvPr>
            <p:ph idx="1"/>
          </p:nvPr>
        </p:nvSpPr>
        <p:spPr>
          <a:xfrm>
            <a:off x="1741541" y="1095154"/>
            <a:ext cx="6211612" cy="3785190"/>
          </a:xfrm>
        </p:spPr>
        <p:txBody>
          <a:bodyPr>
            <a:normAutofit fontScale="92500"/>
          </a:bodyPr>
          <a:lstStyle/>
          <a:p>
            <a:pPr marL="0" indent="0">
              <a:buNone/>
            </a:pPr>
            <a:r>
              <a:rPr lang="en-GB" sz="18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S</a:t>
            </a: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ome challenges faced by Tesco regarding KM such as:</a:t>
            </a:r>
          </a:p>
          <a:p>
            <a:pPr>
              <a:buFont typeface="Wingdings" panose="05000000000000000000" pitchFamily="2" charset="2"/>
              <a:buChar char="q"/>
            </a:pPr>
            <a:r>
              <a:rPr lang="en-GB" sz="1800" dirty="0">
                <a:solidFill>
                  <a:srgbClr val="000000"/>
                </a:solidFill>
                <a:effectLst/>
                <a:latin typeface="Arial" panose="020B0604020202020204" pitchFamily="34" charset="0"/>
                <a:cs typeface="Times New Roman" panose="02020603050405020304" pitchFamily="18" charset="0"/>
              </a:rPr>
              <a:t>Technological overkill</a:t>
            </a:r>
            <a:endParaRPr lang="en-GB" sz="1800" dirty="0">
              <a:effectLst/>
              <a:latin typeface="Arial" panose="020B0604020202020204" pitchFamily="34" charset="0"/>
              <a:cs typeface="Times New Roman" panose="02020603050405020304" pitchFamily="18" charset="0"/>
            </a:endParaRPr>
          </a:p>
          <a:p>
            <a:pPr>
              <a:buFont typeface="Wingdings" panose="05000000000000000000" pitchFamily="2" charset="2"/>
              <a:buChar char="q"/>
            </a:pPr>
            <a:r>
              <a:rPr lang="en-GB" sz="1800" b="0" dirty="0">
                <a:effectLst/>
                <a:latin typeface="Arial" panose="020B0604020202020204" pitchFamily="34" charset="0"/>
                <a:cs typeface="Times New Roman" panose="02020603050405020304" pitchFamily="18" charset="0"/>
              </a:rPr>
              <a:t>Making sure knowledge contributions are accurately measured</a:t>
            </a:r>
            <a:endParaRPr lang="en-GB" sz="1800" b="1" dirty="0">
              <a:effectLst/>
              <a:latin typeface="Arial" panose="020B0604020202020204" pitchFamily="34" charset="0"/>
              <a:cs typeface="Times New Roman" panose="02020603050405020304" pitchFamily="18" charset="0"/>
            </a:endParaRPr>
          </a:p>
          <a:p>
            <a:pPr>
              <a:buFont typeface="Wingdings" panose="05000000000000000000" pitchFamily="2" charset="2"/>
              <a:buChar char="q"/>
            </a:pPr>
            <a:r>
              <a:rPr lang="en-GB" sz="1800" dirty="0">
                <a:effectLst/>
                <a:latin typeface="Arial" panose="020B0604020202020204" pitchFamily="34" charset="0"/>
                <a:ea typeface="Calibri" panose="020F0502020204030204" pitchFamily="34" charset="0"/>
                <a:cs typeface="Times New Roman" panose="02020603050405020304" pitchFamily="18" charset="0"/>
              </a:rPr>
              <a:t>Secured Systems</a:t>
            </a:r>
          </a:p>
          <a:p>
            <a:pPr>
              <a:buFont typeface="Wingdings" panose="05000000000000000000" pitchFamily="2" charset="2"/>
              <a:buChar char="q"/>
            </a:pPr>
            <a:r>
              <a:rPr lang="en-GB" sz="1800" b="0" dirty="0">
                <a:effectLst/>
                <a:latin typeface="Arial" panose="020B0604020202020204" pitchFamily="34" charset="0"/>
                <a:cs typeface="Times New Roman" panose="02020603050405020304" pitchFamily="18" charset="0"/>
              </a:rPr>
              <a:t>Instilling knowledge accuracy</a:t>
            </a:r>
            <a:r>
              <a:rPr lang="en-GB" dirty="0"/>
              <a:t> </a:t>
            </a:r>
          </a:p>
          <a:p>
            <a:pPr marL="0" indent="0">
              <a:buNone/>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Some recommendations for the best practices of KM are:</a:t>
            </a:r>
          </a:p>
          <a:p>
            <a:pPr>
              <a:buFont typeface="Wingdings" panose="05000000000000000000" pitchFamily="2" charset="2"/>
              <a:buChar char="q"/>
            </a:pPr>
            <a:r>
              <a:rPr lang="en-GB" sz="1800" dirty="0">
                <a:solidFill>
                  <a:srgbClr val="000000"/>
                </a:solidFill>
                <a:latin typeface="Arial" panose="020B0604020202020204" pitchFamily="34" charset="0"/>
                <a:ea typeface="Calibri" panose="020F0502020204030204" pitchFamily="34" charset="0"/>
                <a:cs typeface="Times New Roman" panose="02020603050405020304" pitchFamily="18" charset="0"/>
              </a:rPr>
              <a:t>C</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ompany </a:t>
            </a: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must identify the root cause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of the problem</a:t>
            </a:r>
          </a:p>
          <a:p>
            <a:pPr>
              <a:buFont typeface="Wingdings" panose="05000000000000000000" pitchFamily="2" charset="2"/>
              <a:buChar char="q"/>
            </a:pPr>
            <a:r>
              <a:rPr lang="en-GB" sz="1800" dirty="0">
                <a:solidFill>
                  <a:srgbClr val="000000"/>
                </a:solidFill>
                <a:latin typeface="Arial" panose="020B0604020202020204" pitchFamily="34" charset="0"/>
                <a:ea typeface="Calibri" panose="020F0502020204030204" pitchFamily="34" charset="0"/>
                <a:cs typeface="Times New Roman" panose="02020603050405020304" pitchFamily="18" charset="0"/>
              </a:rPr>
              <a:t>C</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ompany </a:t>
            </a: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must integrate </a:t>
            </a:r>
            <a:r>
              <a:rPr lang="en-GB" sz="18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KM</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800" dirty="0">
                <a:solidFill>
                  <a:srgbClr val="000000"/>
                </a:solidFill>
                <a:latin typeface="Arial" panose="020B0604020202020204" pitchFamily="34" charset="0"/>
                <a:ea typeface="Calibri" panose="020F0502020204030204" pitchFamily="34" charset="0"/>
                <a:cs typeface="Times New Roman" panose="02020603050405020304" pitchFamily="18" charset="0"/>
              </a:rPr>
              <a:t>C</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ompany </a:t>
            </a: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must measure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improvement, growth, conduct surveys</a:t>
            </a:r>
            <a:endParaRPr lang="en-GB" dirty="0"/>
          </a:p>
        </p:txBody>
      </p:sp>
    </p:spTree>
    <p:extLst>
      <p:ext uri="{BB962C8B-B14F-4D97-AF65-F5344CB8AC3E}">
        <p14:creationId xmlns:p14="http://schemas.microsoft.com/office/powerpoint/2010/main" val="3750347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56D77-A4F9-46EC-B279-071A0908361D}"/>
              </a:ext>
            </a:extLst>
          </p:cNvPr>
          <p:cNvSpPr>
            <a:spLocks noGrp="1"/>
          </p:cNvSpPr>
          <p:nvPr>
            <p:ph type="title"/>
          </p:nvPr>
        </p:nvSpPr>
        <p:spPr>
          <a:xfrm>
            <a:off x="1244009" y="153811"/>
            <a:ext cx="7410749" cy="1462338"/>
          </a:xfrm>
        </p:spPr>
        <p:txBody>
          <a:bodyPr>
            <a:noAutofit/>
          </a:bodyPr>
          <a:lstStyle/>
          <a:p>
            <a:r>
              <a:rPr lang="en-GB" sz="2400" b="1" dirty="0">
                <a:solidFill>
                  <a:srgbClr val="000000"/>
                </a:solidFill>
                <a:effectLst>
                  <a:outerShdw blurRad="38100" dist="38100" dir="2700000" algn="tl">
                    <a:srgbClr val="000000">
                      <a:alpha val="43137"/>
                    </a:srgbClr>
                  </a:outerShdw>
                </a:effectLst>
                <a:cs typeface="Times New Roman" panose="02020603050405020304" pitchFamily="18" charset="0"/>
              </a:rPr>
              <a:t>Framework for Knowledge Management Culture</a:t>
            </a:r>
            <a:br>
              <a:rPr lang="en-GB" sz="2400" b="1" dirty="0">
                <a:effectLst>
                  <a:outerShdw blurRad="38100" dist="38100" dir="2700000" algn="tl">
                    <a:srgbClr val="000000">
                      <a:alpha val="43137"/>
                    </a:srgbClr>
                  </a:outerShdw>
                </a:effectLst>
                <a:cs typeface="Times New Roman" panose="02020603050405020304" pitchFamily="18" charset="0"/>
              </a:rPr>
            </a:br>
            <a:endParaRPr lang="en-GB" sz="24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21628D7-FE55-410D-8E33-276950B5434A}"/>
              </a:ext>
            </a:extLst>
          </p:cNvPr>
          <p:cNvSpPr>
            <a:spLocks noGrp="1"/>
          </p:cNvSpPr>
          <p:nvPr>
            <p:ph idx="1"/>
          </p:nvPr>
        </p:nvSpPr>
        <p:spPr>
          <a:xfrm>
            <a:off x="2169042" y="1446028"/>
            <a:ext cx="6510384" cy="3543661"/>
          </a:xfrm>
        </p:spPr>
        <p:txBody>
          <a:bodyPr>
            <a:normAutofit fontScale="70000" lnSpcReduction="20000"/>
          </a:bodyPr>
          <a:lstStyle/>
          <a:p>
            <a:pPr marL="0" marR="0" indent="0" algn="just">
              <a:lnSpc>
                <a:spcPct val="150000"/>
              </a:lnSpc>
              <a:spcBef>
                <a:spcPts val="0"/>
              </a:spcBef>
              <a:spcAft>
                <a:spcPts val="800"/>
              </a:spcAft>
              <a:buNone/>
            </a:pPr>
            <a:r>
              <a:rPr lang="en-GB" sz="2000" b="1" dirty="0">
                <a:effectLst/>
                <a:latin typeface="Arial" panose="020B0604020202020204" pitchFamily="34" charset="0"/>
                <a:ea typeface="Calibri" panose="020F0502020204030204" pitchFamily="34" charset="0"/>
                <a:cs typeface="Times New Roman" panose="02020603050405020304" pitchFamily="18" charset="0"/>
              </a:rPr>
              <a:t>It is necessary to design the framework of KM culture because </a:t>
            </a:r>
          </a:p>
          <a:p>
            <a:pPr marR="0" algn="just">
              <a:lnSpc>
                <a:spcPct val="150000"/>
              </a:lnSpc>
              <a:spcBef>
                <a:spcPts val="0"/>
              </a:spcBef>
              <a:spcAft>
                <a:spcPts val="800"/>
              </a:spcAft>
              <a:buFont typeface="Wingdings" panose="05000000000000000000" pitchFamily="2" charset="2"/>
              <a:buChar char="q"/>
            </a:pPr>
            <a:r>
              <a:rPr lang="en-GB" sz="2000" dirty="0">
                <a:effectLst/>
                <a:latin typeface="Arial" panose="020B0604020202020204" pitchFamily="34" charset="0"/>
                <a:ea typeface="Calibri" panose="020F0502020204030204" pitchFamily="34" charset="0"/>
                <a:cs typeface="Times New Roman" panose="02020603050405020304" pitchFamily="18" charset="0"/>
              </a:rPr>
              <a:t>Knowledge enables the organization to maintain business performance </a:t>
            </a:r>
          </a:p>
          <a:p>
            <a:pPr marL="0" marR="0" indent="0" algn="just">
              <a:lnSpc>
                <a:spcPct val="150000"/>
              </a:lnSpc>
              <a:spcBef>
                <a:spcPts val="0"/>
              </a:spcBef>
              <a:spcAft>
                <a:spcPts val="800"/>
              </a:spcAft>
              <a:buNone/>
            </a:pPr>
            <a:r>
              <a:rPr lang="en-GB" sz="2000" b="1" dirty="0">
                <a:latin typeface="Arial" panose="020B0604020202020204" pitchFamily="34" charset="0"/>
                <a:ea typeface="Calibri" panose="020F0502020204030204" pitchFamily="34" charset="0"/>
                <a:cs typeface="Times New Roman" panose="02020603050405020304" pitchFamily="18" charset="0"/>
              </a:rPr>
              <a:t>F</a:t>
            </a:r>
            <a:r>
              <a:rPr lang="en-GB" sz="2000" b="1" dirty="0">
                <a:effectLst/>
                <a:latin typeface="Arial" panose="020B0604020202020204" pitchFamily="34" charset="0"/>
                <a:ea typeface="Calibri" panose="020F0502020204030204" pitchFamily="34" charset="0"/>
                <a:cs typeface="Times New Roman" panose="02020603050405020304" pitchFamily="18" charset="0"/>
              </a:rPr>
              <a:t>ollowing steps are involved or required in KM framework such as:</a:t>
            </a:r>
          </a:p>
          <a:p>
            <a:pPr marR="0" lvl="0" algn="just">
              <a:lnSpc>
                <a:spcPct val="150000"/>
              </a:lnSpc>
              <a:spcBef>
                <a:spcPts val="0"/>
              </a:spcBef>
              <a:spcAft>
                <a:spcPts val="0"/>
              </a:spcAft>
              <a:buFont typeface="Wingdings" panose="05000000000000000000" pitchFamily="2" charset="2"/>
              <a:buChar char="q"/>
            </a:pPr>
            <a:r>
              <a:rPr lang="en-GB" sz="2000" dirty="0">
                <a:effectLst/>
                <a:latin typeface="Arial" panose="020B0604020202020204" pitchFamily="34" charset="0"/>
                <a:ea typeface="Calibri" panose="020F0502020204030204" pitchFamily="34" charset="0"/>
                <a:cs typeface="Times New Roman" panose="02020603050405020304" pitchFamily="18" charset="0"/>
              </a:rPr>
              <a:t>Identify the need of the organization</a:t>
            </a:r>
          </a:p>
          <a:p>
            <a:pPr marR="0" lvl="0" algn="just">
              <a:lnSpc>
                <a:spcPct val="150000"/>
              </a:lnSpc>
              <a:spcBef>
                <a:spcPts val="0"/>
              </a:spcBef>
              <a:spcAft>
                <a:spcPts val="0"/>
              </a:spcAft>
              <a:buFont typeface="Wingdings" panose="05000000000000000000" pitchFamily="2" charset="2"/>
              <a:buChar char="q"/>
            </a:pPr>
            <a:r>
              <a:rPr lang="en-GB" sz="2000" dirty="0">
                <a:effectLst/>
                <a:latin typeface="Arial" panose="020B0604020202020204" pitchFamily="34" charset="0"/>
                <a:ea typeface="Calibri" panose="020F0502020204030204" pitchFamily="34" charset="0"/>
                <a:cs typeface="Times New Roman" panose="02020603050405020304" pitchFamily="18" charset="0"/>
              </a:rPr>
              <a:t>Determine the resources of knowledge </a:t>
            </a:r>
          </a:p>
          <a:p>
            <a:pPr marR="0" lvl="0" algn="just">
              <a:lnSpc>
                <a:spcPct val="150000"/>
              </a:lnSpc>
              <a:spcBef>
                <a:spcPts val="0"/>
              </a:spcBef>
              <a:spcAft>
                <a:spcPts val="0"/>
              </a:spcAft>
              <a:buFont typeface="Wingdings" panose="05000000000000000000" pitchFamily="2" charset="2"/>
              <a:buChar char="q"/>
            </a:pPr>
            <a:r>
              <a:rPr lang="en-GB" sz="2000" dirty="0">
                <a:effectLst/>
                <a:latin typeface="Arial" panose="020B0604020202020204" pitchFamily="34" charset="0"/>
                <a:ea typeface="Calibri" panose="020F0502020204030204" pitchFamily="34" charset="0"/>
                <a:cs typeface="Times New Roman" panose="02020603050405020304" pitchFamily="18" charset="0"/>
              </a:rPr>
              <a:t>Creation, elimination, and acquisition of the knowledge</a:t>
            </a:r>
          </a:p>
          <a:p>
            <a:pPr marR="0" lvl="0" algn="just">
              <a:lnSpc>
                <a:spcPct val="150000"/>
              </a:lnSpc>
              <a:spcBef>
                <a:spcPts val="0"/>
              </a:spcBef>
              <a:spcAft>
                <a:spcPts val="0"/>
              </a:spcAft>
              <a:buFont typeface="Wingdings" panose="05000000000000000000" pitchFamily="2" charset="2"/>
              <a:buChar char="q"/>
            </a:pPr>
            <a:r>
              <a:rPr lang="en-GB" sz="2000" dirty="0">
                <a:effectLst/>
                <a:latin typeface="Arial" panose="020B0604020202020204" pitchFamily="34" charset="0"/>
                <a:ea typeface="Calibri" panose="020F0502020204030204" pitchFamily="34" charset="0"/>
                <a:cs typeface="Times New Roman" panose="02020603050405020304" pitchFamily="18" charset="0"/>
              </a:rPr>
              <a:t>Sharing, application, and retrieval of knowledge</a:t>
            </a:r>
          </a:p>
          <a:p>
            <a:pPr marR="0" lvl="0" algn="just">
              <a:lnSpc>
                <a:spcPct val="150000"/>
              </a:lnSpc>
              <a:spcBef>
                <a:spcPts val="0"/>
              </a:spcBef>
              <a:spcAft>
                <a:spcPts val="800"/>
              </a:spcAft>
              <a:buFont typeface="Wingdings" panose="05000000000000000000" pitchFamily="2" charset="2"/>
              <a:buChar char="q"/>
            </a:pPr>
            <a:r>
              <a:rPr lang="en-GB" sz="2000" dirty="0">
                <a:effectLst/>
                <a:latin typeface="Arial" panose="020B0604020202020204" pitchFamily="34" charset="0"/>
                <a:ea typeface="Calibri" panose="020F0502020204030204" pitchFamily="34" charset="0"/>
                <a:cs typeface="Times New Roman" panose="02020603050405020304" pitchFamily="18" charset="0"/>
              </a:rPr>
              <a:t>Storing the knowledge </a:t>
            </a:r>
          </a:p>
          <a:p>
            <a:endParaRPr lang="en-GB" dirty="0"/>
          </a:p>
        </p:txBody>
      </p:sp>
    </p:spTree>
    <p:extLst>
      <p:ext uri="{BB962C8B-B14F-4D97-AF65-F5344CB8AC3E}">
        <p14:creationId xmlns:p14="http://schemas.microsoft.com/office/powerpoint/2010/main" val="3885958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7EFB1-EFC6-4AD5-812C-FCDD8DEBED37}"/>
              </a:ext>
            </a:extLst>
          </p:cNvPr>
          <p:cNvSpPr>
            <a:spLocks noGrp="1"/>
          </p:cNvSpPr>
          <p:nvPr>
            <p:ph type="title"/>
          </p:nvPr>
        </p:nvSpPr>
        <p:spPr/>
        <p:txBody>
          <a:bodyPr>
            <a:normAutofit fontScale="90000"/>
          </a:bodyPr>
          <a:lstStyle/>
          <a:p>
            <a:r>
              <a:rPr lang="en-GB" b="1" dirty="0">
                <a:solidFill>
                  <a:schemeClr val="accent1">
                    <a:lumMod val="75000"/>
                  </a:schemeClr>
                </a:solidFill>
                <a:effectLst>
                  <a:outerShdw blurRad="38100" dist="38100" dir="2700000" algn="tl">
                    <a:srgbClr val="000000">
                      <a:alpha val="43137"/>
                    </a:srgbClr>
                  </a:outerShdw>
                </a:effectLst>
              </a:rPr>
              <a:t>Porter’s generic competitive strategy </a:t>
            </a:r>
            <a:br>
              <a:rPr lang="en-GB" sz="1800" b="1" dirty="0">
                <a:solidFill>
                  <a:srgbClr val="4472C4"/>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A1F652B-1813-4A66-8E7F-42083EA8D491}"/>
              </a:ext>
            </a:extLst>
          </p:cNvPr>
          <p:cNvSpPr>
            <a:spLocks noGrp="1"/>
          </p:cNvSpPr>
          <p:nvPr>
            <p:ph idx="1"/>
          </p:nvPr>
        </p:nvSpPr>
        <p:spPr>
          <a:xfrm>
            <a:off x="1625600" y="1143000"/>
            <a:ext cx="7236178" cy="3778956"/>
          </a:xfrm>
        </p:spPr>
        <p:txBody>
          <a:bodyPr>
            <a:normAutofit fontScale="85000" lnSpcReduction="20000"/>
          </a:bodyPr>
          <a:lstStyle/>
          <a:p>
            <a:pPr marL="0" indent="0">
              <a:buNone/>
            </a:pPr>
            <a:r>
              <a:rPr lang="en-GB" sz="1900" b="1" dirty="0">
                <a:effectLst/>
                <a:latin typeface="Arial" panose="020B0604020202020204" pitchFamily="34" charset="0"/>
                <a:ea typeface="Calibri" panose="020F0502020204030204" pitchFamily="34" charset="0"/>
                <a:cs typeface="Times New Roman" panose="02020603050405020304" pitchFamily="18" charset="0"/>
              </a:rPr>
              <a:t>Tesco has adopted Porter’s generic model to gain competitive advantage</a:t>
            </a:r>
          </a:p>
          <a:p>
            <a:pPr>
              <a:buFont typeface="Wingdings" panose="05000000000000000000" pitchFamily="2" charset="2"/>
              <a:buChar char="q"/>
            </a:pPr>
            <a:endParaRPr lang="en-GB" sz="1900" dirty="0">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900" dirty="0">
                <a:effectLst/>
                <a:latin typeface="Arial" panose="020B0604020202020204" pitchFamily="34" charset="0"/>
                <a:ea typeface="Calibri" panose="020F0502020204030204" pitchFamily="34" charset="0"/>
                <a:cs typeface="Times New Roman" panose="02020603050405020304" pitchFamily="18" charset="0"/>
              </a:rPr>
              <a:t>Tesco has adopted the cost-leadership strategy to gain a competitive advantage</a:t>
            </a:r>
          </a:p>
          <a:p>
            <a:pPr>
              <a:buFont typeface="Wingdings" panose="05000000000000000000" pitchFamily="2" charset="2"/>
              <a:buChar char="q"/>
            </a:pPr>
            <a:endParaRPr lang="en-GB" sz="19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1900" b="1" dirty="0">
                <a:latin typeface="Arial" panose="020B0604020202020204" pitchFamily="34" charset="0"/>
                <a:ea typeface="Calibri" panose="020F0502020204030204" pitchFamily="34" charset="0"/>
                <a:cs typeface="Times New Roman" panose="02020603050405020304" pitchFamily="18" charset="0"/>
              </a:rPr>
              <a:t>C</a:t>
            </a:r>
            <a:r>
              <a:rPr lang="en-GB" sz="1900" b="1" dirty="0">
                <a:effectLst/>
                <a:latin typeface="Arial" panose="020B0604020202020204" pitchFamily="34" charset="0"/>
                <a:ea typeface="Calibri" panose="020F0502020204030204" pitchFamily="34" charset="0"/>
                <a:cs typeface="Times New Roman" panose="02020603050405020304" pitchFamily="18" charset="0"/>
              </a:rPr>
              <a:t>ost-leadership strategy</a:t>
            </a:r>
          </a:p>
          <a:p>
            <a:pPr>
              <a:buFont typeface="Wingdings" panose="05000000000000000000" pitchFamily="2" charset="2"/>
              <a:buChar char="q"/>
            </a:pPr>
            <a:endParaRPr lang="en-GB" sz="1900" dirty="0">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900" dirty="0">
                <a:latin typeface="Arial" panose="020B0604020202020204" pitchFamily="34" charset="0"/>
                <a:ea typeface="Calibri" panose="020F0502020204030204" pitchFamily="34" charset="0"/>
                <a:cs typeface="Times New Roman" panose="02020603050405020304" pitchFamily="18" charset="0"/>
              </a:rPr>
              <a:t>E</a:t>
            </a:r>
            <a:r>
              <a:rPr lang="en-GB" sz="1900" dirty="0">
                <a:effectLst/>
                <a:latin typeface="Arial" panose="020B0604020202020204" pitchFamily="34" charset="0"/>
                <a:ea typeface="Calibri" panose="020F0502020204030204" pitchFamily="34" charset="0"/>
                <a:cs typeface="Times New Roman" panose="02020603050405020304" pitchFamily="18" charset="0"/>
              </a:rPr>
              <a:t>nables the business to target the lower to middle class clients</a:t>
            </a:r>
          </a:p>
          <a:p>
            <a:pPr>
              <a:buFont typeface="Wingdings" panose="05000000000000000000" pitchFamily="2" charset="2"/>
              <a:buChar char="q"/>
            </a:pPr>
            <a:endParaRPr lang="en-GB" sz="1900" dirty="0">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900" dirty="0">
                <a:latin typeface="Arial" panose="020B0604020202020204" pitchFamily="34" charset="0"/>
                <a:ea typeface="Calibri" panose="020F0502020204030204" pitchFamily="34" charset="0"/>
                <a:cs typeface="Times New Roman" panose="02020603050405020304" pitchFamily="18" charset="0"/>
              </a:rPr>
              <a:t>F</a:t>
            </a:r>
            <a:r>
              <a:rPr lang="en-GB" sz="1900" dirty="0">
                <a:effectLst/>
                <a:latin typeface="Arial" panose="020B0604020202020204" pitchFamily="34" charset="0"/>
                <a:ea typeface="Calibri" panose="020F0502020204030204" pitchFamily="34" charset="0"/>
                <a:cs typeface="Times New Roman" panose="02020603050405020304" pitchFamily="18" charset="0"/>
              </a:rPr>
              <a:t>ulfils the demand of customers globally</a:t>
            </a:r>
          </a:p>
          <a:p>
            <a:pPr>
              <a:buFont typeface="Wingdings" panose="05000000000000000000" pitchFamily="2" charset="2"/>
              <a:buChar char="q"/>
            </a:pPr>
            <a:endParaRPr lang="en-GB" sz="1900" dirty="0">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900" dirty="0">
                <a:effectLst/>
                <a:latin typeface="Arial" panose="020B0604020202020204" pitchFamily="34" charset="0"/>
                <a:ea typeface="Calibri" panose="020F0502020204030204" pitchFamily="34" charset="0"/>
                <a:cs typeface="Times New Roman" panose="02020603050405020304" pitchFamily="18" charset="0"/>
              </a:rPr>
              <a:t>Tesco focuses on the accessibility and affordability of their customers </a:t>
            </a:r>
          </a:p>
          <a:p>
            <a:pPr>
              <a:buFont typeface="Wingdings" panose="05000000000000000000" pitchFamily="2" charset="2"/>
              <a:buChar char="q"/>
            </a:pPr>
            <a:endParaRPr lang="en-GB" sz="1900" dirty="0">
              <a:effectLst/>
              <a:latin typeface="Arial" panose="020B060402020202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900" dirty="0">
                <a:effectLst/>
                <a:latin typeface="Arial" panose="020B0604020202020204" pitchFamily="34" charset="0"/>
                <a:ea typeface="Calibri" panose="020F0502020204030204" pitchFamily="34" charset="0"/>
                <a:cs typeface="Times New Roman" panose="02020603050405020304" pitchFamily="18" charset="0"/>
              </a:rPr>
              <a:t>Oracle and GOLD </a:t>
            </a:r>
            <a:r>
              <a:rPr lang="en-GB" sz="1900" dirty="0">
                <a:latin typeface="Arial" panose="020B0604020202020204" pitchFamily="34" charset="0"/>
                <a:ea typeface="Calibri" panose="020F0502020204030204" pitchFamily="34" charset="0"/>
                <a:cs typeface="Times New Roman" panose="02020603050405020304" pitchFamily="18" charset="0"/>
              </a:rPr>
              <a:t>I</a:t>
            </a:r>
            <a:r>
              <a:rPr lang="en-GB" sz="1900" dirty="0">
                <a:effectLst/>
                <a:latin typeface="Arial" panose="020B0604020202020204" pitchFamily="34" charset="0"/>
                <a:ea typeface="Calibri" panose="020F0502020204030204" pitchFamily="34" charset="0"/>
                <a:cs typeface="Times New Roman" panose="02020603050405020304" pitchFamily="18" charset="0"/>
              </a:rPr>
              <a:t>nformation System increases the business efficiency</a:t>
            </a:r>
            <a:endParaRPr lang="en-GB" sz="19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54890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AA57F-C70E-47BD-B088-2F9F853A7572}"/>
              </a:ext>
            </a:extLst>
          </p:cNvPr>
          <p:cNvSpPr>
            <a:spLocks noGrp="1"/>
          </p:cNvSpPr>
          <p:nvPr>
            <p:ph type="title"/>
          </p:nvPr>
        </p:nvSpPr>
        <p:spPr>
          <a:xfrm>
            <a:off x="2732567" y="406537"/>
            <a:ext cx="5922190" cy="1326570"/>
          </a:xfrm>
        </p:spPr>
        <p:txBody>
          <a:bodyPr/>
          <a:lstStyle/>
          <a:p>
            <a:r>
              <a:rPr lang="en-GB" dirty="0"/>
              <a:t>ERP System</a:t>
            </a:r>
          </a:p>
        </p:txBody>
      </p:sp>
      <p:sp>
        <p:nvSpPr>
          <p:cNvPr id="3" name="Content Placeholder 2">
            <a:extLst>
              <a:ext uri="{FF2B5EF4-FFF2-40B4-BE49-F238E27FC236}">
                <a16:creationId xmlns:a16="http://schemas.microsoft.com/office/drawing/2014/main" id="{4D6B27CB-7A07-4E6F-BF98-457A8EB1C65B}"/>
              </a:ext>
            </a:extLst>
          </p:cNvPr>
          <p:cNvSpPr>
            <a:spLocks noGrp="1"/>
          </p:cNvSpPr>
          <p:nvPr>
            <p:ph idx="1"/>
          </p:nvPr>
        </p:nvSpPr>
        <p:spPr>
          <a:xfrm>
            <a:off x="1718186" y="1733107"/>
            <a:ext cx="6936571" cy="2955390"/>
          </a:xfrm>
        </p:spPr>
        <p:txBody>
          <a:bodyPr>
            <a:normAutofit/>
          </a:bodyPr>
          <a:lstStyle/>
          <a:p>
            <a:pPr marL="0" indent="0">
              <a:buNone/>
            </a:pPr>
            <a:r>
              <a:rPr lang="en-GB" sz="1800" b="1" spc="10" dirty="0">
                <a:effectLst/>
                <a:latin typeface="Arial" panose="020B0604020202020204" pitchFamily="34" charset="0"/>
                <a:ea typeface="Calibri" panose="020F0502020204030204" pitchFamily="34" charset="0"/>
                <a:cs typeface="Arial" panose="020B0604020202020204" pitchFamily="34" charset="0"/>
              </a:rPr>
              <a:t>By implementing the ERP System Tesco can improve: </a:t>
            </a:r>
          </a:p>
          <a:p>
            <a:pPr>
              <a:buFont typeface="Wingdings" panose="05000000000000000000" pitchFamily="2" charset="2"/>
              <a:buChar char="q"/>
            </a:pPr>
            <a:endParaRPr lang="en-GB" sz="1800" spc="10" dirty="0">
              <a:latin typeface="Arial" panose="020B0604020202020204" pitchFamily="34" charset="0"/>
              <a:ea typeface="Calibri" panose="020F0502020204030204" pitchFamily="34" charset="0"/>
              <a:cs typeface="Arial" panose="020B0604020202020204" pitchFamily="34" charset="0"/>
            </a:endParaRPr>
          </a:p>
          <a:p>
            <a:pPr>
              <a:buFont typeface="Wingdings" panose="05000000000000000000" pitchFamily="2" charset="2"/>
              <a:buChar char="q"/>
            </a:pPr>
            <a:r>
              <a:rPr lang="en-GB" sz="1800" dirty="0">
                <a:effectLst/>
                <a:latin typeface="Arial" panose="020B0604020202020204" pitchFamily="34" charset="0"/>
                <a:ea typeface="Calibri" panose="020F0502020204030204" pitchFamily="34" charset="0"/>
                <a:cs typeface="Arial" panose="020B0604020202020204" pitchFamily="34" charset="0"/>
              </a:rPr>
              <a:t>Its quality and functional areas</a:t>
            </a:r>
          </a:p>
          <a:p>
            <a:pPr>
              <a:buFont typeface="Wingdings" panose="05000000000000000000" pitchFamily="2" charset="2"/>
              <a:buChar char="q"/>
            </a:pPr>
            <a:r>
              <a:rPr lang="en-GB" sz="1800" dirty="0">
                <a:effectLst/>
                <a:latin typeface="Arial" panose="020B0604020202020204" pitchFamily="34" charset="0"/>
                <a:ea typeface="Calibri" panose="020F0502020204030204" pitchFamily="34" charset="0"/>
                <a:cs typeface="Arial" panose="020B0604020202020204" pitchFamily="34" charset="0"/>
              </a:rPr>
              <a:t>Employee management</a:t>
            </a:r>
          </a:p>
          <a:p>
            <a:pPr>
              <a:buFont typeface="Wingdings" panose="05000000000000000000" pitchFamily="2" charset="2"/>
              <a:buChar char="q"/>
            </a:pPr>
            <a:r>
              <a:rPr lang="en-GB" sz="1800" dirty="0">
                <a:latin typeface="Arial" panose="020B0604020202020204" pitchFamily="34" charset="0"/>
                <a:ea typeface="Calibri" panose="020F0502020204030204" pitchFamily="34" charset="0"/>
                <a:cs typeface="Arial" panose="020B0604020202020204" pitchFamily="34" charset="0"/>
              </a:rPr>
              <a:t>C</a:t>
            </a:r>
            <a:r>
              <a:rPr lang="en-GB" sz="1800" dirty="0">
                <a:effectLst/>
                <a:latin typeface="Arial" panose="020B0604020202020204" pitchFamily="34" charset="0"/>
                <a:ea typeface="Calibri" panose="020F0502020204030204" pitchFamily="34" charset="0"/>
                <a:cs typeface="Arial" panose="020B0604020202020204" pitchFamily="34" charset="0"/>
              </a:rPr>
              <a:t>entralize Knowledge </a:t>
            </a:r>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anagement</a:t>
            </a:r>
          </a:p>
          <a:p>
            <a:pPr>
              <a:buFont typeface="Wingdings" panose="05000000000000000000" pitchFamily="2" charset="2"/>
              <a:buChar char="q"/>
            </a:pPr>
            <a:r>
              <a:rPr lang="en-GB" sz="1800" dirty="0">
                <a:effectLst/>
                <a:latin typeface="Arial" panose="020B0604020202020204" pitchFamily="34" charset="0"/>
                <a:ea typeface="Calibri" panose="020F0502020204030204" pitchFamily="34" charset="0"/>
                <a:cs typeface="Arial" panose="020B0604020202020204" pitchFamily="34" charset="0"/>
              </a:rPr>
              <a:t>Centralized flow of information</a:t>
            </a:r>
          </a:p>
          <a:p>
            <a:pPr>
              <a:buFont typeface="Wingdings" panose="05000000000000000000" pitchFamily="2" charset="2"/>
              <a:buChar char="q"/>
            </a:pPr>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anage inventory and accounts</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1387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E9E3E-288F-4CA3-9798-91B97CD118B9}"/>
              </a:ext>
            </a:extLst>
          </p:cNvPr>
          <p:cNvSpPr>
            <a:spLocks noGrp="1"/>
          </p:cNvSpPr>
          <p:nvPr>
            <p:ph type="title"/>
          </p:nvPr>
        </p:nvSpPr>
        <p:spPr/>
        <p:txBody>
          <a:bodyPr/>
          <a:lstStyle/>
          <a:p>
            <a:r>
              <a:rPr lang="en-US" b="1" dirty="0"/>
              <a:t>CONT…</a:t>
            </a:r>
            <a:endParaRPr lang="en-GB" b="1" dirty="0"/>
          </a:p>
        </p:txBody>
      </p:sp>
      <p:sp>
        <p:nvSpPr>
          <p:cNvPr id="3" name="Content Placeholder 2">
            <a:extLst>
              <a:ext uri="{FF2B5EF4-FFF2-40B4-BE49-F238E27FC236}">
                <a16:creationId xmlns:a16="http://schemas.microsoft.com/office/drawing/2014/main" id="{4CB1A577-D82F-4CFD-A668-92569C42A995}"/>
              </a:ext>
            </a:extLst>
          </p:cNvPr>
          <p:cNvSpPr>
            <a:spLocks noGrp="1"/>
          </p:cNvSpPr>
          <p:nvPr>
            <p:ph idx="1"/>
          </p:nvPr>
        </p:nvSpPr>
        <p:spPr/>
        <p:txBody>
          <a:bodyPr>
            <a:normAutofit lnSpcReduction="10000"/>
          </a:bodyPr>
          <a:lstStyle/>
          <a:p>
            <a:pPr marL="0" indent="0">
              <a:buNone/>
            </a:pPr>
            <a:r>
              <a:rPr lang="en-GB" sz="1600" b="1" spc="10" dirty="0">
                <a:solidFill>
                  <a:srgbClr val="202124"/>
                </a:solidFill>
                <a:effectLst/>
                <a:latin typeface="Arial" panose="020B0604020202020204" pitchFamily="34" charset="0"/>
                <a:ea typeface="Calibri" panose="020F0502020204030204" pitchFamily="34" charset="0"/>
              </a:rPr>
              <a:t>Tesco would implement the ERP in five stages that are:</a:t>
            </a:r>
          </a:p>
          <a:p>
            <a:pPr>
              <a:buFont typeface="Wingdings" panose="05000000000000000000" pitchFamily="2" charset="2"/>
              <a:buChar char="q"/>
            </a:pPr>
            <a:r>
              <a:rPr lang="en-GB" sz="1600" dirty="0">
                <a:effectLst/>
                <a:latin typeface="Arial" panose="020B0604020202020204" pitchFamily="34" charset="0"/>
                <a:cs typeface="Times New Roman" panose="02020603050405020304" pitchFamily="18" charset="0"/>
              </a:rPr>
              <a:t>Planning</a:t>
            </a:r>
          </a:p>
          <a:p>
            <a:pPr>
              <a:buFont typeface="Wingdings" panose="05000000000000000000" pitchFamily="2" charset="2"/>
              <a:buChar char="q"/>
            </a:pPr>
            <a:r>
              <a:rPr lang="en-GB" sz="1600" dirty="0">
                <a:effectLst/>
                <a:latin typeface="Arial" panose="020B0604020202020204" pitchFamily="34" charset="0"/>
                <a:cs typeface="Times New Roman" panose="02020603050405020304" pitchFamily="18" charset="0"/>
              </a:rPr>
              <a:t>Redesign Phase</a:t>
            </a:r>
          </a:p>
          <a:p>
            <a:pPr>
              <a:buFont typeface="Wingdings" panose="05000000000000000000" pitchFamily="2" charset="2"/>
              <a:buChar char="q"/>
            </a:pPr>
            <a:r>
              <a:rPr lang="en-GB" sz="1600" dirty="0">
                <a:effectLst/>
                <a:latin typeface="Arial" panose="020B0604020202020204" pitchFamily="34" charset="0"/>
                <a:cs typeface="Times New Roman" panose="02020603050405020304" pitchFamily="18" charset="0"/>
              </a:rPr>
              <a:t>Implementation Phase</a:t>
            </a:r>
          </a:p>
          <a:p>
            <a:pPr>
              <a:buFont typeface="Wingdings" panose="05000000000000000000" pitchFamily="2" charset="2"/>
              <a:buChar char="q"/>
            </a:pPr>
            <a:r>
              <a:rPr lang="en-GB" sz="1600" dirty="0">
                <a:effectLst/>
                <a:latin typeface="Arial" panose="020B0604020202020204" pitchFamily="34" charset="0"/>
                <a:cs typeface="Times New Roman" panose="02020603050405020304" pitchFamily="18" charset="0"/>
              </a:rPr>
              <a:t>Finalization Phase</a:t>
            </a:r>
          </a:p>
          <a:p>
            <a:pPr>
              <a:buFont typeface="Wingdings" panose="05000000000000000000" pitchFamily="2" charset="2"/>
              <a:buChar char="q"/>
            </a:pPr>
            <a:r>
              <a:rPr lang="en-GB" sz="1600" dirty="0">
                <a:effectLst/>
                <a:latin typeface="Arial" panose="020B0604020202020204" pitchFamily="34" charset="0"/>
                <a:cs typeface="Times New Roman" panose="02020603050405020304" pitchFamily="18" charset="0"/>
              </a:rPr>
              <a:t>Production Data</a:t>
            </a:r>
          </a:p>
          <a:p>
            <a:pPr marL="0" indent="0">
              <a:buNone/>
            </a:pPr>
            <a:r>
              <a:rPr lang="en-GB" b="1" dirty="0">
                <a:latin typeface="+mj-lt"/>
                <a:cs typeface="Times New Roman" panose="02020603050405020304" pitchFamily="18" charset="0"/>
              </a:rPr>
              <a:t>Challenges</a:t>
            </a:r>
            <a:r>
              <a:rPr lang="en-GB" sz="1600" b="1" dirty="0">
                <a:latin typeface="+mj-lt"/>
                <a:cs typeface="Times New Roman" panose="02020603050405020304" pitchFamily="18" charset="0"/>
              </a:rPr>
              <a:t> </a:t>
            </a:r>
          </a:p>
          <a:p>
            <a:pPr>
              <a:buFont typeface="Wingdings" panose="05000000000000000000" pitchFamily="2" charset="2"/>
              <a:buChar char="q"/>
            </a:pPr>
            <a:r>
              <a:rPr lang="en-GB" sz="1800" dirty="0">
                <a:latin typeface="Arial" panose="020B0604020202020204" pitchFamily="34" charset="0"/>
                <a:ea typeface="Calibri" panose="020F0502020204030204" pitchFamily="34" charset="0"/>
                <a:cs typeface="Times New Roman" panose="02020603050405020304" pitchFamily="18" charset="0"/>
              </a:rPr>
              <a:t>F</a:t>
            </a:r>
            <a:r>
              <a:rPr lang="en-GB" sz="1800" dirty="0">
                <a:effectLst/>
                <a:latin typeface="Arial" panose="020B0604020202020204" pitchFamily="34" charset="0"/>
                <a:ea typeface="Calibri" panose="020F0502020204030204" pitchFamily="34" charset="0"/>
                <a:cs typeface="Times New Roman" panose="02020603050405020304" pitchFamily="18" charset="0"/>
              </a:rPr>
              <a:t>lexibility is inadequate</a:t>
            </a:r>
            <a:endParaRPr lang="en-GB" sz="1600" b="1" dirty="0">
              <a:effectLst/>
              <a:latin typeface="+mj-lt"/>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800" dirty="0">
                <a:latin typeface="Arial" panose="020B0604020202020204" pitchFamily="34" charset="0"/>
                <a:ea typeface="Calibri" panose="020F0502020204030204" pitchFamily="34" charset="0"/>
                <a:cs typeface="Times New Roman" panose="02020603050405020304" pitchFamily="18" charset="0"/>
              </a:rPr>
              <a:t>L</a:t>
            </a:r>
            <a:r>
              <a:rPr lang="en-GB" sz="1800" dirty="0">
                <a:effectLst/>
                <a:latin typeface="Arial" panose="020B0604020202020204" pitchFamily="34" charset="0"/>
                <a:ea typeface="Calibri" panose="020F0502020204030204" pitchFamily="34" charset="0"/>
                <a:cs typeface="Times New Roman" panose="02020603050405020304" pitchFamily="18" charset="0"/>
              </a:rPr>
              <a:t>ack of budgeting</a:t>
            </a:r>
            <a:endParaRPr lang="en-GB" sz="1600" b="1" dirty="0">
              <a:latin typeface="+mj-lt"/>
              <a:ea typeface="Calibri" panose="020F0502020204030204" pitchFamily="34" charset="0"/>
              <a:cs typeface="Times New Roman" panose="02020603050405020304" pitchFamily="18" charset="0"/>
            </a:endParaRPr>
          </a:p>
          <a:p>
            <a:pPr>
              <a:buFont typeface="Wingdings" panose="05000000000000000000" pitchFamily="2" charset="2"/>
              <a:buChar char="q"/>
            </a:pPr>
            <a:r>
              <a:rPr lang="en-GB" sz="1800" dirty="0">
                <a:latin typeface="Arial" panose="020B0604020202020204" pitchFamily="34" charset="0"/>
                <a:ea typeface="Calibri" panose="020F0502020204030204" pitchFamily="34" charset="0"/>
                <a:cs typeface="Times New Roman" panose="02020603050405020304" pitchFamily="18" charset="0"/>
              </a:rPr>
              <a:t>I</a:t>
            </a:r>
            <a:r>
              <a:rPr lang="en-GB" sz="1800" dirty="0">
                <a:effectLst/>
                <a:latin typeface="Arial" panose="020B0604020202020204" pitchFamily="34" charset="0"/>
                <a:ea typeface="Calibri" panose="020F0502020204030204" pitchFamily="34" charset="0"/>
                <a:cs typeface="Times New Roman" panose="02020603050405020304" pitchFamily="18" charset="0"/>
              </a:rPr>
              <a:t>nadequate consideration of ERP</a:t>
            </a:r>
          </a:p>
          <a:p>
            <a:pPr>
              <a:buFont typeface="Wingdings" panose="05000000000000000000" pitchFamily="2" charset="2"/>
              <a:buChar char="q"/>
            </a:pPr>
            <a:r>
              <a:rPr lang="en-GB" sz="1800" dirty="0">
                <a:latin typeface="Arial" panose="020B0604020202020204" pitchFamily="34" charset="0"/>
                <a:cs typeface="Times New Roman" panose="02020603050405020304" pitchFamily="18" charset="0"/>
              </a:rPr>
              <a:t>Change management issues</a:t>
            </a:r>
            <a:endParaRPr lang="en-GB" sz="1600" dirty="0">
              <a:effectLst/>
              <a:latin typeface="+mj-lt"/>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4963069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B47A6-41A8-4D85-AA03-8F7D62302B3C}"/>
              </a:ext>
            </a:extLst>
          </p:cNvPr>
          <p:cNvSpPr>
            <a:spLocks noGrp="1"/>
          </p:cNvSpPr>
          <p:nvPr>
            <p:ph type="title"/>
          </p:nvPr>
        </p:nvSpPr>
        <p:spPr/>
        <p:txBody>
          <a:bodyPr/>
          <a:lstStyle/>
          <a:p>
            <a:r>
              <a:rPr lang="en-US" b="1" dirty="0"/>
              <a:t>References</a:t>
            </a:r>
            <a:endParaRPr lang="en-GB" b="1" dirty="0"/>
          </a:p>
        </p:txBody>
      </p:sp>
      <p:sp>
        <p:nvSpPr>
          <p:cNvPr id="3" name="Content Placeholder 2">
            <a:extLst>
              <a:ext uri="{FF2B5EF4-FFF2-40B4-BE49-F238E27FC236}">
                <a16:creationId xmlns:a16="http://schemas.microsoft.com/office/drawing/2014/main" id="{4142EB93-B9AC-4EDE-AE48-BC82F8BD062E}"/>
              </a:ext>
            </a:extLst>
          </p:cNvPr>
          <p:cNvSpPr>
            <a:spLocks noGrp="1"/>
          </p:cNvSpPr>
          <p:nvPr>
            <p:ph idx="1"/>
          </p:nvPr>
        </p:nvSpPr>
        <p:spPr/>
        <p:txBody>
          <a:bodyPr>
            <a:normAutofit fontScale="25000" lnSpcReduction="20000"/>
          </a:bodyPr>
          <a:lstStyle/>
          <a:p>
            <a:pPr>
              <a:buFont typeface="Wingdings" panose="05000000000000000000" pitchFamily="2" charset="2"/>
              <a:buChar char="q"/>
            </a:pPr>
            <a:r>
              <a:rPr lang="en-US" sz="4800" dirty="0">
                <a:latin typeface="Arial" panose="020B0604020202020204" pitchFamily="34" charset="0"/>
                <a:cs typeface="Arial" panose="020B0604020202020204" pitchFamily="34" charset="0"/>
              </a:rPr>
              <a:t>Ahmad &amp; Atif, 2019. Strategically-motivated advanced persistent threat: Definition, process, tactics, and a disinformation model of counterattack. Computers &amp; Security, Volume 86, pp. 402-418.</a:t>
            </a:r>
          </a:p>
          <a:p>
            <a:pPr>
              <a:buFont typeface="Wingdings" panose="05000000000000000000" pitchFamily="2" charset="2"/>
              <a:buChar char="q"/>
            </a:pPr>
            <a:r>
              <a:rPr lang="en-US" sz="4800" dirty="0" err="1">
                <a:latin typeface="Arial" panose="020B0604020202020204" pitchFamily="34" charset="0"/>
                <a:cs typeface="Arial" panose="020B0604020202020204" pitchFamily="34" charset="0"/>
              </a:rPr>
              <a:t>Ajunwa</a:t>
            </a:r>
            <a:r>
              <a:rPr lang="en-US" sz="4800" dirty="0">
                <a:latin typeface="Arial" panose="020B0604020202020204" pitchFamily="34" charset="0"/>
                <a:cs typeface="Arial" panose="020B0604020202020204" pitchFamily="34" charset="0"/>
              </a:rPr>
              <a:t> &amp; Ifeoma, 2018. Algorithms at work: productivity monitoring applications and wearable technology as the new data-centric research agenda for employment and labor law. Louis ULJ, Volume 53, p. 21.</a:t>
            </a:r>
          </a:p>
          <a:p>
            <a:pPr>
              <a:buFont typeface="Wingdings" panose="05000000000000000000" pitchFamily="2" charset="2"/>
              <a:buChar char="q"/>
            </a:pPr>
            <a:r>
              <a:rPr lang="en-US" sz="4800" dirty="0">
                <a:latin typeface="Arial" panose="020B0604020202020204" pitchFamily="34" charset="0"/>
                <a:cs typeface="Arial" panose="020B0604020202020204" pitchFamily="34" charset="0"/>
              </a:rPr>
              <a:t>Al-</a:t>
            </a:r>
            <a:r>
              <a:rPr lang="en-US" sz="4800" dirty="0" err="1">
                <a:latin typeface="Arial" panose="020B0604020202020204" pitchFamily="34" charset="0"/>
                <a:cs typeface="Arial" panose="020B0604020202020204" pitchFamily="34" charset="0"/>
              </a:rPr>
              <a:t>Suraihi</a:t>
            </a:r>
            <a:r>
              <a:rPr lang="en-US" sz="4800" dirty="0">
                <a:latin typeface="Arial" panose="020B0604020202020204" pitchFamily="34" charset="0"/>
                <a:cs typeface="Arial" panose="020B0604020202020204" pitchFamily="34" charset="0"/>
              </a:rPr>
              <a:t> &amp; Abdullah, W., 2020. The Effect of Customer Relationship Management on Consumer Behavior: A Case of Retail Industry in Malaysia. International Journal of Management and Human Science, 4(3), pp. 32-40.</a:t>
            </a:r>
          </a:p>
          <a:p>
            <a:pPr>
              <a:buFont typeface="Wingdings" panose="05000000000000000000" pitchFamily="2" charset="2"/>
              <a:buChar char="q"/>
            </a:pPr>
            <a:r>
              <a:rPr lang="en-US" sz="4800" dirty="0" err="1">
                <a:latin typeface="Arial" panose="020B0604020202020204" pitchFamily="34" charset="0"/>
                <a:cs typeface="Arial" panose="020B0604020202020204" pitchFamily="34" charset="0"/>
              </a:rPr>
              <a:t>Awadari</a:t>
            </a:r>
            <a:r>
              <a:rPr lang="en-US" sz="4800" dirty="0">
                <a:latin typeface="Arial" panose="020B0604020202020204" pitchFamily="34" charset="0"/>
                <a:cs typeface="Arial" panose="020B0604020202020204" pitchFamily="34" charset="0"/>
              </a:rPr>
              <a:t>, Cassia, A. &amp; Kanwal, S., 2019. Employee participation in organizational change: A case of Tesco PLC. International Journal of Financial, Accounting, and Management, 1(2), pp. 91-99.</a:t>
            </a:r>
          </a:p>
          <a:p>
            <a:pPr>
              <a:buFont typeface="Wingdings" panose="05000000000000000000" pitchFamily="2" charset="2"/>
              <a:buChar char="q"/>
            </a:pPr>
            <a:r>
              <a:rPr lang="en-US" sz="4800" dirty="0" err="1">
                <a:latin typeface="Arial" panose="020B0604020202020204" pitchFamily="34" charset="0"/>
                <a:cs typeface="Arial" panose="020B0604020202020204" pitchFamily="34" charset="0"/>
              </a:rPr>
              <a:t>Echchakoui</a:t>
            </a:r>
            <a:r>
              <a:rPr lang="en-US" sz="4800" dirty="0">
                <a:latin typeface="Arial" panose="020B0604020202020204" pitchFamily="34" charset="0"/>
                <a:cs typeface="Arial" panose="020B0604020202020204" pitchFamily="34" charset="0"/>
              </a:rPr>
              <a:t> &amp; Said, 2018. An analytical model that links customer-perceived value and competitive strategies. Journal of Marketing Analytics, 6(4), pp. 138-149.</a:t>
            </a:r>
          </a:p>
          <a:p>
            <a:pPr>
              <a:buFont typeface="Wingdings" panose="05000000000000000000" pitchFamily="2" charset="2"/>
              <a:buChar char="q"/>
            </a:pPr>
            <a:r>
              <a:rPr lang="en-US" sz="4800" dirty="0" err="1">
                <a:latin typeface="Arial" panose="020B0604020202020204" pitchFamily="34" charset="0"/>
                <a:cs typeface="Arial" panose="020B0604020202020204" pitchFamily="34" charset="0"/>
              </a:rPr>
              <a:t>Górska-Warsewicz</a:t>
            </a:r>
            <a:r>
              <a:rPr lang="en-US" sz="4800" dirty="0">
                <a:latin typeface="Arial" panose="020B0604020202020204" pitchFamily="34" charset="0"/>
                <a:cs typeface="Arial" panose="020B0604020202020204" pitchFamily="34" charset="0"/>
              </a:rPr>
              <a:t> &amp; Hanna, 2018. Organic private labels as sources of competitive advantage—The case of international retailers operating on the Polish market. Sustainability, 10(7), p. 2338.</a:t>
            </a:r>
          </a:p>
          <a:p>
            <a:pPr>
              <a:buFont typeface="Wingdings" panose="05000000000000000000" pitchFamily="2" charset="2"/>
              <a:buChar char="q"/>
            </a:pPr>
            <a:r>
              <a:rPr lang="en-US" sz="4800" dirty="0" err="1">
                <a:latin typeface="Arial" panose="020B0604020202020204" pitchFamily="34" charset="0"/>
                <a:cs typeface="Arial" panose="020B0604020202020204" pitchFamily="34" charset="0"/>
              </a:rPr>
              <a:t>Gronwald</a:t>
            </a:r>
            <a:r>
              <a:rPr lang="en-US" sz="4800" dirty="0">
                <a:latin typeface="Arial" panose="020B0604020202020204" pitchFamily="34" charset="0"/>
                <a:cs typeface="Arial" panose="020B0604020202020204" pitchFamily="34" charset="0"/>
              </a:rPr>
              <a:t> &amp; Klaus-Dieter, 2020. Integrated Business Information Systems. </a:t>
            </a:r>
            <a:r>
              <a:rPr lang="en-US" sz="4800" dirty="0" err="1">
                <a:latin typeface="Arial" panose="020B0604020202020204" pitchFamily="34" charset="0"/>
                <a:cs typeface="Arial" panose="020B0604020202020204" pitchFamily="34" charset="0"/>
              </a:rPr>
              <a:t>s.l.:Springer</a:t>
            </a:r>
            <a:r>
              <a:rPr lang="en-US" sz="4800" dirty="0">
                <a:latin typeface="Arial" panose="020B0604020202020204" pitchFamily="34" charset="0"/>
                <a:cs typeface="Arial" panose="020B0604020202020204" pitchFamily="34" charset="0"/>
              </a:rPr>
              <a:t>.</a:t>
            </a:r>
          </a:p>
          <a:p>
            <a:pPr>
              <a:buFont typeface="Wingdings" panose="05000000000000000000" pitchFamily="2" charset="2"/>
              <a:buChar char="q"/>
            </a:pPr>
            <a:r>
              <a:rPr lang="en-US" sz="4800" dirty="0" err="1">
                <a:latin typeface="Arial" panose="020B0604020202020204" pitchFamily="34" charset="0"/>
                <a:cs typeface="Arial" panose="020B0604020202020204" pitchFamily="34" charset="0"/>
              </a:rPr>
              <a:t>Haddara</a:t>
            </a:r>
            <a:r>
              <a:rPr lang="en-US" sz="4800" dirty="0">
                <a:latin typeface="Arial" panose="020B0604020202020204" pitchFamily="34" charset="0"/>
                <a:cs typeface="Arial" panose="020B0604020202020204" pitchFamily="34" charset="0"/>
              </a:rPr>
              <a:t> &amp; </a:t>
            </a:r>
            <a:r>
              <a:rPr lang="en-US" sz="4800" dirty="0" err="1">
                <a:latin typeface="Arial" panose="020B0604020202020204" pitchFamily="34" charset="0"/>
                <a:cs typeface="Arial" panose="020B0604020202020204" pitchFamily="34" charset="0"/>
              </a:rPr>
              <a:t>Moutaz</a:t>
            </a:r>
            <a:r>
              <a:rPr lang="en-US" sz="4800" dirty="0">
                <a:latin typeface="Arial" panose="020B0604020202020204" pitchFamily="34" charset="0"/>
                <a:cs typeface="Arial" panose="020B0604020202020204" pitchFamily="34" charset="0"/>
              </a:rPr>
              <a:t>, 2018. ERP systems selection in multinational enterprises: a practical guide. International Journal of Information Systems and Project Management, 6(1), pp. 43-57.</a:t>
            </a:r>
          </a:p>
          <a:p>
            <a:pPr>
              <a:buFont typeface="Wingdings" panose="05000000000000000000" pitchFamily="2" charset="2"/>
              <a:buChar char="q"/>
            </a:pPr>
            <a:r>
              <a:rPr lang="en-US" sz="4800" dirty="0" err="1">
                <a:latin typeface="Arial" panose="020B0604020202020204" pitchFamily="34" charset="0"/>
                <a:cs typeface="Arial" panose="020B0604020202020204" pitchFamily="34" charset="0"/>
              </a:rPr>
              <a:t>Hilali</a:t>
            </a:r>
            <a:r>
              <a:rPr lang="en-US" sz="4800" dirty="0">
                <a:latin typeface="Arial" panose="020B0604020202020204" pitchFamily="34" charset="0"/>
                <a:cs typeface="Arial" panose="020B0604020202020204" pitchFamily="34" charset="0"/>
              </a:rPr>
              <a:t>, Wail &amp; </a:t>
            </a:r>
            <a:r>
              <a:rPr lang="en-US" sz="4800" dirty="0" err="1">
                <a:latin typeface="Arial" panose="020B0604020202020204" pitchFamily="34" charset="0"/>
                <a:cs typeface="Arial" panose="020B0604020202020204" pitchFamily="34" charset="0"/>
              </a:rPr>
              <a:t>Manouar</a:t>
            </a:r>
            <a:r>
              <a:rPr lang="en-US" sz="4800" dirty="0">
                <a:latin typeface="Arial" panose="020B0604020202020204" pitchFamily="34" charset="0"/>
                <a:cs typeface="Arial" panose="020B0604020202020204" pitchFamily="34" charset="0"/>
              </a:rPr>
              <a:t>, A. E., 2020. Sustainability through information systems: how can information systems lead to sustainable business models?. International Journal of Business Information Systems, 33(2), pp. 225-249.</a:t>
            </a:r>
          </a:p>
          <a:p>
            <a:endParaRPr lang="en-US" sz="4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89682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A619F2-9A4E-4119-B26B-5A7BD4800585}"/>
              </a:ext>
            </a:extLst>
          </p:cNvPr>
          <p:cNvPicPr>
            <a:picLocks noGrp="1" noChangeAspect="1"/>
          </p:cNvPicPr>
          <p:nvPr>
            <p:ph idx="1"/>
          </p:nvPr>
        </p:nvPicPr>
        <p:blipFill rotWithShape="1">
          <a:blip r:embed="rId2"/>
          <a:srcRect b="7358"/>
          <a:stretch/>
        </p:blipFill>
        <p:spPr>
          <a:xfrm>
            <a:off x="2551289" y="1131886"/>
            <a:ext cx="6445955" cy="4011614"/>
          </a:xfrm>
          <a:prstGeom prst="rect">
            <a:avLst/>
          </a:prstGeom>
        </p:spPr>
      </p:pic>
    </p:spTree>
    <p:extLst>
      <p:ext uri="{BB962C8B-B14F-4D97-AF65-F5344CB8AC3E}">
        <p14:creationId xmlns:p14="http://schemas.microsoft.com/office/powerpoint/2010/main" val="30849164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3212</Words>
  <Application>Microsoft Office PowerPoint</Application>
  <PresentationFormat>On-screen Show (16:9)</PresentationFormat>
  <Paragraphs>182</Paragraphs>
  <Slides>14</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Segoe UI</vt:lpstr>
      <vt:lpstr>Wingdings</vt:lpstr>
      <vt:lpstr>Office Theme</vt:lpstr>
      <vt:lpstr>Programme BA (Hons) Leadership and Management Skills for the Workplace Module code: BMSW5106 Knowledge and Information Management of Tesco    Lecturers Name: Vajira Balasuriya Submitted By: Hussain Ahmed Student ID: 1815238</vt:lpstr>
      <vt:lpstr>Introduction</vt:lpstr>
      <vt:lpstr>PowerPoint Presentation</vt:lpstr>
      <vt:lpstr>How IS being essential for Tesco </vt:lpstr>
      <vt:lpstr>CONT…</vt:lpstr>
      <vt:lpstr>IS implemented by Tesco </vt:lpstr>
      <vt:lpstr>Input Processing Output</vt:lpstr>
      <vt:lpstr>Tesco’s potential knowledge management</vt:lpstr>
      <vt:lpstr>Framework for Knowledge Management Culture </vt:lpstr>
      <vt:lpstr>Porter’s generic competitive strategy  </vt:lpstr>
      <vt:lpstr>ERP System</vt:lpstr>
      <vt:lpstr>CONT…</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2021-03-29T17:59:37Z</dcterms:modified>
</cp:coreProperties>
</file>