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99D5B"/>
    <a:srgbClr val="A67733"/>
    <a:srgbClr val="765C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D102A3D-6F44-4CCA-901C-8366BC9EE463}"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863204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102A3D-6F44-4CCA-901C-8366BC9EE463}"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457065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02A3D-6F44-4CCA-901C-8366BC9EE463}"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078314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786339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D102A3D-6F44-4CCA-901C-8366BC9EE463}" type="datetimeFigureOut">
              <a:rPr lang="en-GB" smtClean="0"/>
              <a:t>29/11/2017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1837824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D102A3D-6F44-4CCA-901C-8366BC9EE463}" type="datetimeFigureOut">
              <a:rPr lang="en-GB" smtClean="0"/>
              <a:t>29/11/2017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122436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102A3D-6F44-4CCA-901C-8366BC9EE463}" type="datetimeFigureOut">
              <a:rPr lang="en-GB" smtClean="0"/>
              <a:t>29/11/2017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1758912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281820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2647722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686106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25234904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14337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02A3D-6F44-4CCA-901C-8366BC9EE463}" type="datetimeFigureOut">
              <a:rPr lang="en-GB" smtClean="0"/>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648164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D102A3D-6F44-4CCA-901C-8366BC9EE463}" type="datetimeFigureOut">
              <a:rPr lang="en-GB" smtClean="0"/>
              <a:t>29/11/2017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915257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D102A3D-6F44-4CCA-901C-8366BC9EE463}" type="datetimeFigureOut">
              <a:rPr lang="en-GB" smtClean="0"/>
              <a:t>29/11/2017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4156110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102A3D-6F44-4CCA-901C-8366BC9EE463}"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378448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102A3D-6F44-4CCA-901C-8366BC9EE463}" type="datetimeFigureOut">
              <a:rPr lang="en-GB" smtClean="0"/>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12B8-799D-4895-A7DD-54FD6B18B3A7}" type="slidenum">
              <a:rPr lang="en-GB" smtClean="0"/>
              <a:t>‹#›</a:t>
            </a:fld>
            <a:endParaRPr lang="en-GB"/>
          </a:p>
        </p:txBody>
      </p:sp>
    </p:spTree>
    <p:extLst>
      <p:ext uri="{BB962C8B-B14F-4D97-AF65-F5344CB8AC3E}">
        <p14:creationId xmlns:p14="http://schemas.microsoft.com/office/powerpoint/2010/main" val="1694834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D102A3D-6F44-4CCA-901C-8366BC9EE463}" type="datetimeFigureOut">
              <a:rPr lang="en-GB" smtClean="0"/>
              <a:t>29/11/2017</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DD812B8-799D-4895-A7DD-54FD6B18B3A7}" type="slidenum">
              <a:rPr lang="en-GB" smtClean="0"/>
              <a:t>‹#›</a:t>
            </a:fld>
            <a:endParaRPr lang="en-GB"/>
          </a:p>
        </p:txBody>
      </p:sp>
    </p:spTree>
    <p:extLst>
      <p:ext uri="{BB962C8B-B14F-4D97-AF65-F5344CB8AC3E}">
        <p14:creationId xmlns:p14="http://schemas.microsoft.com/office/powerpoint/2010/main" val="23037965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3238" y="627211"/>
            <a:ext cx="3279943" cy="3139321"/>
          </a:xfrm>
          <a:prstGeom prst="rect">
            <a:avLst/>
          </a:prstGeom>
          <a:noFill/>
          <a:ln>
            <a:solidFill>
              <a:schemeClr val="tx1"/>
            </a:solidFill>
          </a:ln>
        </p:spPr>
        <p:txBody>
          <a:bodyPr wrap="square" rtlCol="0">
            <a:spAutoFit/>
          </a:bodyPr>
          <a:lstStyle/>
          <a:p>
            <a:r>
              <a:rPr lang="en-GB" sz="1600" b="1" dirty="0" smtClean="0">
                <a:solidFill>
                  <a:srgbClr val="B99D5B"/>
                </a:solidFill>
              </a:rPr>
              <a:t>Introduction</a:t>
            </a:r>
          </a:p>
          <a:p>
            <a:r>
              <a:rPr lang="en-GB" sz="1400" dirty="0" smtClean="0"/>
              <a:t>Richard III</a:t>
            </a:r>
            <a:r>
              <a:rPr lang="en-GB" sz="1400" dirty="0"/>
              <a:t>, </a:t>
            </a:r>
            <a:r>
              <a:rPr lang="en-GB" sz="1400" dirty="0" smtClean="0"/>
              <a:t>Duke of Gloucester, is infamous throughout Britain for his ruthless ways and his deformed stature. His reputation is tarnished by stories of him having the princes in the tower murdered, that he killed his wife</a:t>
            </a:r>
            <a:r>
              <a:rPr lang="en-GB" sz="1400" baseline="30000" dirty="0" smtClean="0"/>
              <a:t>1</a:t>
            </a:r>
            <a:r>
              <a:rPr lang="en-GB" sz="1400" dirty="0" smtClean="0"/>
              <a:t>, and the well-known mockery of his body that was created by Shakespeare in his play Richard </a:t>
            </a:r>
            <a:r>
              <a:rPr lang="en-GB" sz="1400" dirty="0" smtClean="0"/>
              <a:t>III. However</a:t>
            </a:r>
            <a:r>
              <a:rPr lang="en-GB" sz="1400" dirty="0" smtClean="0"/>
              <a:t>, this idea of Richard III has finally given way to the image of a just king, a “gallant young ruler”</a:t>
            </a:r>
            <a:r>
              <a:rPr lang="en-GB" sz="1400" baseline="30000" dirty="0" smtClean="0"/>
              <a:t>2 </a:t>
            </a:r>
            <a:r>
              <a:rPr lang="en-GB" sz="1400" dirty="0" smtClean="0"/>
              <a:t> who was not as cruel as history would have us believe.</a:t>
            </a:r>
          </a:p>
        </p:txBody>
      </p:sp>
      <p:sp>
        <p:nvSpPr>
          <p:cNvPr id="7" name="TextBox 6"/>
          <p:cNvSpPr txBox="1"/>
          <p:nvPr/>
        </p:nvSpPr>
        <p:spPr>
          <a:xfrm>
            <a:off x="3521858" y="4499627"/>
            <a:ext cx="5120314" cy="2062103"/>
          </a:xfrm>
          <a:prstGeom prst="rect">
            <a:avLst/>
          </a:prstGeom>
          <a:noFill/>
          <a:ln>
            <a:solidFill>
              <a:schemeClr val="tx1"/>
            </a:solidFill>
          </a:ln>
        </p:spPr>
        <p:txBody>
          <a:bodyPr wrap="square" rtlCol="0">
            <a:spAutoFit/>
          </a:bodyPr>
          <a:lstStyle/>
          <a:p>
            <a:r>
              <a:rPr lang="en-GB" sz="1600" b="1" dirty="0" smtClean="0">
                <a:solidFill>
                  <a:srgbClr val="B99D5B"/>
                </a:solidFill>
              </a:rPr>
              <a:t>Data set 1</a:t>
            </a:r>
            <a:endParaRPr lang="en-GB" sz="1600" b="1" dirty="0">
              <a:solidFill>
                <a:srgbClr val="B99D5B"/>
              </a:solidFill>
            </a:endParaRPr>
          </a:p>
          <a:p>
            <a:r>
              <a:rPr lang="en-GB" sz="1400" dirty="0"/>
              <a:t>H</a:t>
            </a:r>
            <a:r>
              <a:rPr lang="en-GB" sz="1400" dirty="0" smtClean="0"/>
              <a:t>istorical interpretations of Richard III’s body are all secondary sources. None actually saw Richard. </a:t>
            </a:r>
          </a:p>
          <a:p>
            <a:r>
              <a:rPr lang="en-GB" sz="1400" dirty="0" smtClean="0"/>
              <a:t>Shakespeare’s portrayal is that of a limping, crook-backed, wicked man. In the play he has a withered arm, his legs are two different lengths and so he hobbles, and his left shoulder is remarkably higher than his right</a:t>
            </a:r>
            <a:r>
              <a:rPr lang="en-GB" sz="1400" baseline="30000" dirty="0" smtClean="0"/>
              <a:t>3</a:t>
            </a:r>
            <a:r>
              <a:rPr lang="en-GB" sz="1400" dirty="0" smtClean="0"/>
              <a:t>. other sources mention that Richard only has one good arm, with the other being small and weak, that he was unable to use</a:t>
            </a:r>
            <a:r>
              <a:rPr lang="en-GB" sz="1400" baseline="30000" dirty="0" smtClean="0"/>
              <a:t>4</a:t>
            </a:r>
            <a:r>
              <a:rPr lang="en-GB" sz="1400" dirty="0" smtClean="0"/>
              <a:t>.</a:t>
            </a:r>
            <a:endParaRPr lang="en-GB" sz="1400" dirty="0"/>
          </a:p>
        </p:txBody>
      </p:sp>
      <p:sp>
        <p:nvSpPr>
          <p:cNvPr id="8" name="TextBox 7"/>
          <p:cNvSpPr txBox="1"/>
          <p:nvPr/>
        </p:nvSpPr>
        <p:spPr>
          <a:xfrm>
            <a:off x="8762312" y="627211"/>
            <a:ext cx="3279943" cy="3139321"/>
          </a:xfrm>
          <a:prstGeom prst="rect">
            <a:avLst/>
          </a:prstGeom>
          <a:noFill/>
          <a:ln>
            <a:solidFill>
              <a:schemeClr val="tx1"/>
            </a:solidFill>
          </a:ln>
        </p:spPr>
        <p:txBody>
          <a:bodyPr wrap="square" rtlCol="0">
            <a:spAutoFit/>
          </a:bodyPr>
          <a:lstStyle/>
          <a:p>
            <a:r>
              <a:rPr lang="en-GB" sz="1600" b="1" dirty="0" smtClean="0">
                <a:solidFill>
                  <a:srgbClr val="B99D5B"/>
                </a:solidFill>
              </a:rPr>
              <a:t>Data set 2</a:t>
            </a:r>
            <a:endParaRPr lang="en-GB" b="1" dirty="0" smtClean="0">
              <a:solidFill>
                <a:srgbClr val="B99D5B"/>
              </a:solidFill>
            </a:endParaRPr>
          </a:p>
          <a:p>
            <a:r>
              <a:rPr lang="en-GB" sz="1400" dirty="0"/>
              <a:t>T</a:t>
            </a:r>
            <a:r>
              <a:rPr lang="en-GB" sz="1400" dirty="0" smtClean="0"/>
              <a:t>he remains of Richard III which were discovered in 2012 show proof of his ‘deformity</a:t>
            </a:r>
            <a:r>
              <a:rPr lang="en-GB" sz="1400" dirty="0" smtClean="0"/>
              <a:t>’. His </a:t>
            </a:r>
            <a:r>
              <a:rPr lang="en-GB" sz="1400" dirty="0" smtClean="0"/>
              <a:t>skeletal remains show evidence of severe Scoliosis, which lifted his </a:t>
            </a:r>
            <a:r>
              <a:rPr lang="en-GB" sz="1400" dirty="0" smtClean="0"/>
              <a:t>left </a:t>
            </a:r>
            <a:r>
              <a:rPr lang="en-GB" sz="1400" dirty="0" smtClean="0"/>
              <a:t>shoulder higher than the other</a:t>
            </a:r>
            <a:r>
              <a:rPr lang="en-GB" sz="1400" baseline="30000" dirty="0"/>
              <a:t>5</a:t>
            </a:r>
            <a:r>
              <a:rPr lang="en-GB" sz="1400" dirty="0" smtClean="0"/>
              <a:t>. The curve of his spine was well-balanced, with his </a:t>
            </a:r>
            <a:r>
              <a:rPr lang="en-GB" sz="1400" dirty="0" smtClean="0"/>
              <a:t>left</a:t>
            </a:r>
            <a:r>
              <a:rPr lang="en-GB" sz="1400" dirty="0" smtClean="0"/>
              <a:t> </a:t>
            </a:r>
            <a:r>
              <a:rPr lang="en-GB" sz="1400" dirty="0" smtClean="0"/>
              <a:t>shoulder only a little </a:t>
            </a:r>
            <a:r>
              <a:rPr lang="en-GB" sz="1400" dirty="0" smtClean="0"/>
              <a:t>higher </a:t>
            </a:r>
            <a:r>
              <a:rPr lang="en-GB" sz="1400" dirty="0" smtClean="0"/>
              <a:t>than the </a:t>
            </a:r>
            <a:r>
              <a:rPr lang="en-GB" sz="1400" dirty="0" smtClean="0"/>
              <a:t>right</a:t>
            </a:r>
            <a:r>
              <a:rPr lang="en-GB" sz="1400" dirty="0" smtClean="0"/>
              <a:t> </a:t>
            </a:r>
            <a:r>
              <a:rPr lang="en-GB" sz="1400" dirty="0" smtClean="0"/>
              <a:t>one, and it is believed that a custom-made armour would have hidden </a:t>
            </a:r>
            <a:r>
              <a:rPr lang="en-GB" sz="1400" dirty="0" smtClean="0"/>
              <a:t>how this raise appeared</a:t>
            </a:r>
            <a:r>
              <a:rPr lang="en-GB" sz="1400" baseline="30000" dirty="0" smtClean="0"/>
              <a:t>5</a:t>
            </a:r>
            <a:r>
              <a:rPr lang="en-GB" sz="1400" dirty="0" smtClean="0"/>
              <a:t>. </a:t>
            </a:r>
            <a:r>
              <a:rPr lang="en-GB" sz="1400" dirty="0" smtClean="0"/>
              <a:t>His </a:t>
            </a:r>
            <a:r>
              <a:rPr lang="en-GB" sz="1400" dirty="0" smtClean="0"/>
              <a:t>leg bones were well formed and symmetric, meaning he most likely did not walk with a limp</a:t>
            </a:r>
            <a:r>
              <a:rPr lang="en-GB" sz="1400" baseline="30000" dirty="0" smtClean="0"/>
              <a:t>5</a:t>
            </a:r>
            <a:r>
              <a:rPr lang="en-GB" sz="1400" dirty="0" smtClean="0"/>
              <a:t>.</a:t>
            </a:r>
            <a:endParaRPr lang="en-GB" sz="1400" dirty="0"/>
          </a:p>
        </p:txBody>
      </p:sp>
      <p:pic>
        <p:nvPicPr>
          <p:cNvPr id="9" name="Picture 8"/>
          <p:cNvPicPr>
            <a:picLocks noChangeAspect="1"/>
          </p:cNvPicPr>
          <p:nvPr/>
        </p:nvPicPr>
        <p:blipFill rotWithShape="1">
          <a:blip r:embed="rId2"/>
          <a:srcRect b="1614"/>
          <a:stretch/>
        </p:blipFill>
        <p:spPr>
          <a:xfrm>
            <a:off x="3667232" y="885804"/>
            <a:ext cx="2300214" cy="3029310"/>
          </a:xfrm>
          <a:prstGeom prst="rect">
            <a:avLst/>
          </a:prstGeom>
        </p:spPr>
      </p:pic>
      <p:sp>
        <p:nvSpPr>
          <p:cNvPr id="10" name="TextBox 9"/>
          <p:cNvSpPr txBox="1"/>
          <p:nvPr/>
        </p:nvSpPr>
        <p:spPr>
          <a:xfrm>
            <a:off x="1014282" y="-42466"/>
            <a:ext cx="10135466" cy="954107"/>
          </a:xfrm>
          <a:prstGeom prst="rect">
            <a:avLst/>
          </a:prstGeom>
          <a:noFill/>
        </p:spPr>
        <p:txBody>
          <a:bodyPr wrap="square" rtlCol="0">
            <a:spAutoFit/>
          </a:bodyPr>
          <a:lstStyle/>
          <a:p>
            <a:pPr algn="ctr"/>
            <a:r>
              <a:rPr lang="en-GB" sz="2800" b="1" dirty="0" smtClean="0">
                <a:solidFill>
                  <a:srgbClr val="B99D5B"/>
                </a:solidFill>
                <a:effectLst>
                  <a:outerShdw blurRad="38100" dist="38100" dir="2700000" algn="tl">
                    <a:srgbClr val="000000">
                      <a:alpha val="43137"/>
                    </a:srgbClr>
                  </a:outerShdw>
                </a:effectLst>
              </a:rPr>
              <a:t>The truth about Richard III: Second-hand descriptions vs Skeletal evidence</a:t>
            </a:r>
            <a:endParaRPr lang="en-GB" sz="2800" b="1" dirty="0">
              <a:solidFill>
                <a:srgbClr val="B99D5B"/>
              </a:solidFill>
              <a:effectLst>
                <a:outerShdw blurRad="38100" dist="38100" dir="2700000" algn="tl">
                  <a:srgbClr val="000000">
                    <a:alpha val="43137"/>
                  </a:srgbClr>
                </a:outerShdw>
              </a:effectLst>
            </a:endParaRPr>
          </a:p>
        </p:txBody>
      </p:sp>
      <p:sp>
        <p:nvSpPr>
          <p:cNvPr id="11" name="TextBox 10"/>
          <p:cNvSpPr txBox="1"/>
          <p:nvPr/>
        </p:nvSpPr>
        <p:spPr>
          <a:xfrm>
            <a:off x="103238" y="3853296"/>
            <a:ext cx="3279943" cy="2708434"/>
          </a:xfrm>
          <a:prstGeom prst="rect">
            <a:avLst/>
          </a:prstGeom>
          <a:noFill/>
          <a:ln>
            <a:solidFill>
              <a:schemeClr val="tx1"/>
            </a:solidFill>
          </a:ln>
        </p:spPr>
        <p:txBody>
          <a:bodyPr wrap="square" rtlCol="0">
            <a:spAutoFit/>
          </a:bodyPr>
          <a:lstStyle/>
          <a:p>
            <a:r>
              <a:rPr lang="en-GB" sz="1600" b="1" dirty="0" smtClean="0">
                <a:solidFill>
                  <a:srgbClr val="B99D5B"/>
                </a:solidFill>
              </a:rPr>
              <a:t>Methodology</a:t>
            </a:r>
          </a:p>
          <a:p>
            <a:r>
              <a:rPr lang="en-GB" sz="1400" dirty="0" smtClean="0"/>
              <a:t>There </a:t>
            </a:r>
            <a:r>
              <a:rPr lang="en-GB" sz="1400" dirty="0" smtClean="0"/>
              <a:t>are multiple sources of information about </a:t>
            </a:r>
            <a:r>
              <a:rPr lang="en-GB" sz="1400" dirty="0" smtClean="0"/>
              <a:t>Richard III. The </a:t>
            </a:r>
            <a:r>
              <a:rPr lang="en-GB" sz="1400" dirty="0" smtClean="0"/>
              <a:t>most recent material</a:t>
            </a:r>
            <a:r>
              <a:rPr lang="en-GB" sz="1400" dirty="0" smtClean="0"/>
              <a:t> on his </a:t>
            </a:r>
            <a:r>
              <a:rPr lang="en-GB" sz="1400" dirty="0" smtClean="0"/>
              <a:t>body is mainly contained in journal and website articles </a:t>
            </a:r>
            <a:r>
              <a:rPr lang="en-GB" sz="1400" dirty="0" smtClean="0"/>
              <a:t>and so </a:t>
            </a:r>
            <a:r>
              <a:rPr lang="en-GB" sz="1400" dirty="0" smtClean="0"/>
              <a:t>widely published information </a:t>
            </a:r>
            <a:r>
              <a:rPr lang="en-GB" sz="1400" dirty="0" smtClean="0"/>
              <a:t>is not yet available</a:t>
            </a:r>
            <a:r>
              <a:rPr lang="en-GB" sz="1400" dirty="0" smtClean="0"/>
              <a:t>.</a:t>
            </a:r>
          </a:p>
          <a:p>
            <a:r>
              <a:rPr lang="en-GB" sz="1400" dirty="0" smtClean="0"/>
              <a:t>I will take text from relevant second-hand sources and compare them to the skeletal evidence of Richard III and discuss the similarities and differences between the two data sets.</a:t>
            </a:r>
            <a:endParaRPr lang="en-GB" sz="1400" dirty="0"/>
          </a:p>
        </p:txBody>
      </p:sp>
      <p:sp>
        <p:nvSpPr>
          <p:cNvPr id="12" name="TextBox 11"/>
          <p:cNvSpPr txBox="1"/>
          <p:nvPr/>
        </p:nvSpPr>
        <p:spPr>
          <a:xfrm>
            <a:off x="8762312" y="3853484"/>
            <a:ext cx="3279943" cy="2277547"/>
          </a:xfrm>
          <a:prstGeom prst="rect">
            <a:avLst/>
          </a:prstGeom>
          <a:noFill/>
          <a:ln>
            <a:solidFill>
              <a:schemeClr val="tx1"/>
            </a:solidFill>
          </a:ln>
        </p:spPr>
        <p:txBody>
          <a:bodyPr wrap="square" rtlCol="0">
            <a:spAutoFit/>
          </a:bodyPr>
          <a:lstStyle/>
          <a:p>
            <a:r>
              <a:rPr lang="en-GB" sz="1600" b="1" dirty="0" smtClean="0">
                <a:solidFill>
                  <a:srgbClr val="B99D5B"/>
                </a:solidFill>
              </a:rPr>
              <a:t>Conclusions</a:t>
            </a:r>
            <a:endParaRPr lang="en-GB" b="1" dirty="0" smtClean="0">
              <a:solidFill>
                <a:srgbClr val="B99D5B"/>
              </a:solidFill>
            </a:endParaRPr>
          </a:p>
          <a:p>
            <a:r>
              <a:rPr lang="en-GB" sz="1400" dirty="0" smtClean="0"/>
              <a:t>Richard III did indeed have Scoliosis which resulted in his back being </a:t>
            </a:r>
            <a:r>
              <a:rPr lang="en-GB" sz="1400" dirty="0"/>
              <a:t>s</a:t>
            </a:r>
            <a:r>
              <a:rPr lang="en-GB" sz="1400" dirty="0" smtClean="0"/>
              <a:t>lightly bent, and one shoulder marginally higher than the other. However, there was no skeletal evidence of the withered arm that many have mentioned, and it is believed that it only developed when he was around twenty, and got worse as he grew older.</a:t>
            </a:r>
            <a:endParaRPr lang="en-GB" sz="1400" dirty="0"/>
          </a:p>
        </p:txBody>
      </p:sp>
      <p:sp>
        <p:nvSpPr>
          <p:cNvPr id="13" name="TextBox 12"/>
          <p:cNvSpPr txBox="1"/>
          <p:nvPr/>
        </p:nvSpPr>
        <p:spPr>
          <a:xfrm>
            <a:off x="8685038" y="6131031"/>
            <a:ext cx="2188362" cy="646331"/>
          </a:xfrm>
          <a:prstGeom prst="rect">
            <a:avLst/>
          </a:prstGeom>
          <a:noFill/>
        </p:spPr>
        <p:txBody>
          <a:bodyPr wrap="square" rtlCol="0">
            <a:spAutoFit/>
          </a:bodyPr>
          <a:lstStyle/>
          <a:p>
            <a:r>
              <a:rPr lang="en-GB" sz="300" u="sng" dirty="0" smtClean="0"/>
              <a:t>Bibliography</a:t>
            </a:r>
          </a:p>
          <a:p>
            <a:r>
              <a:rPr lang="en-GB" sz="300" baseline="30000" dirty="0" smtClean="0"/>
              <a:t>1</a:t>
            </a:r>
            <a:r>
              <a:rPr lang="en-GB" sz="300" dirty="0" smtClean="0"/>
              <a:t>Richard III society website, 2017. His Life. Available from http://www.richardiii.net/2_1_0_richardiii.php. Accessed on [12/11/17].,</a:t>
            </a:r>
          </a:p>
          <a:p>
            <a:r>
              <a:rPr lang="en-GB" sz="300" baseline="30000" dirty="0" smtClean="0"/>
              <a:t>2</a:t>
            </a:r>
            <a:r>
              <a:rPr lang="en-GB" sz="300" dirty="0" smtClean="0"/>
              <a:t>Seward</a:t>
            </a:r>
            <a:r>
              <a:rPr lang="en-GB" sz="300" dirty="0"/>
              <a:t>, D. 1983. Richard III: England’s Black Legend. UK, Country Life </a:t>
            </a:r>
            <a:r>
              <a:rPr lang="en-GB" sz="300" dirty="0" smtClean="0"/>
              <a:t>Books, p15.</a:t>
            </a:r>
          </a:p>
          <a:p>
            <a:r>
              <a:rPr lang="en-GB" sz="300" baseline="30000" dirty="0" smtClean="0"/>
              <a:t>3</a:t>
            </a:r>
            <a:r>
              <a:rPr lang="en-GB" sz="300" dirty="0" smtClean="0"/>
              <a:t>Bloom</a:t>
            </a:r>
            <a:r>
              <a:rPr lang="en-GB" sz="300" dirty="0"/>
              <a:t>, H. 1986. William Shakespeare: Histories and Poems. USA, Chelsea House Publishers., </a:t>
            </a:r>
            <a:endParaRPr lang="en-GB" sz="300" dirty="0" smtClean="0"/>
          </a:p>
          <a:p>
            <a:r>
              <a:rPr lang="en-GB" sz="300" baseline="30000" dirty="0" smtClean="0"/>
              <a:t>4</a:t>
            </a:r>
            <a:r>
              <a:rPr lang="en-GB" sz="300" dirty="0" smtClean="0"/>
              <a:t>Seward, D. 1983. Richard III England’s Black Legend. UK, Country Life Books, p37.</a:t>
            </a:r>
          </a:p>
          <a:p>
            <a:r>
              <a:rPr lang="en-GB" sz="300" baseline="30000" dirty="0" smtClean="0"/>
              <a:t>5</a:t>
            </a:r>
            <a:r>
              <a:rPr lang="en-GB" sz="300" dirty="0" smtClean="0"/>
              <a:t>APPLEBY</a:t>
            </a:r>
            <a:r>
              <a:rPr lang="en-GB" sz="300" dirty="0"/>
              <a:t>, J. et al. (2014) ‘The scoliosis of Richard III, last Plantagenet King of England: diagnosis and clinical significance’ in The Lancet 383, p1944</a:t>
            </a:r>
            <a:r>
              <a:rPr lang="en-GB" sz="300" dirty="0" smtClean="0"/>
              <a:t>.</a:t>
            </a:r>
          </a:p>
          <a:p>
            <a:r>
              <a:rPr lang="en-GB" sz="300" baseline="30000" dirty="0" smtClean="0"/>
              <a:t>6</a:t>
            </a:r>
            <a:r>
              <a:rPr lang="en-GB" sz="300" dirty="0" smtClean="0"/>
              <a:t>Richard </a:t>
            </a:r>
            <a:r>
              <a:rPr lang="en-GB" sz="300" dirty="0"/>
              <a:t>III society website, 1520s. Earliest surviving portrait of Richard III. Available from http://www.richardiii.net/2_4_0_riii_appearance.php#portrait. Accessed on [07/11/17</a:t>
            </a:r>
            <a:r>
              <a:rPr lang="en-GB" sz="300" dirty="0" smtClean="0"/>
              <a:t>].</a:t>
            </a:r>
            <a:endParaRPr lang="en-GB" sz="300" dirty="0" smtClean="0">
              <a:solidFill>
                <a:schemeClr val="tx1">
                  <a:lumMod val="95000"/>
                </a:schemeClr>
              </a:solidFill>
            </a:endParaRPr>
          </a:p>
          <a:p>
            <a:r>
              <a:rPr lang="en-GB" sz="300" baseline="30000" dirty="0" smtClean="0">
                <a:solidFill>
                  <a:schemeClr val="tx1">
                    <a:lumMod val="95000"/>
                  </a:schemeClr>
                </a:solidFill>
              </a:rPr>
              <a:t>7</a:t>
            </a:r>
            <a:r>
              <a:rPr lang="en-GB" sz="300" dirty="0" smtClean="0">
                <a:solidFill>
                  <a:schemeClr val="tx1">
                    <a:lumMod val="95000"/>
                  </a:schemeClr>
                </a:solidFill>
              </a:rPr>
              <a:t>BBC News Leicester. 2013. The twisted bones that reveal a king. </a:t>
            </a:r>
            <a:r>
              <a:rPr lang="en-GB" sz="300" dirty="0">
                <a:solidFill>
                  <a:schemeClr val="tx1">
                    <a:lumMod val="95000"/>
                  </a:schemeClr>
                </a:solidFill>
              </a:rPr>
              <a:t>Available from http://</a:t>
            </a:r>
            <a:r>
              <a:rPr lang="en-GB" sz="300" dirty="0" smtClean="0">
                <a:solidFill>
                  <a:schemeClr val="tx1">
                    <a:lumMod val="95000"/>
                  </a:schemeClr>
                </a:solidFill>
              </a:rPr>
              <a:t>www.bbc.co.uk/news/uk-england-leicestershire-21282241</a:t>
            </a:r>
            <a:r>
              <a:rPr lang="en-GB" sz="300" dirty="0">
                <a:solidFill>
                  <a:schemeClr val="tx1">
                    <a:lumMod val="95000"/>
                  </a:schemeClr>
                </a:solidFill>
              </a:rPr>
              <a:t>.</a:t>
            </a:r>
            <a:r>
              <a:rPr lang="en-GB" sz="300" dirty="0" smtClean="0">
                <a:solidFill>
                  <a:schemeClr val="tx1">
                    <a:lumMod val="95000"/>
                  </a:schemeClr>
                </a:solidFill>
              </a:rPr>
              <a:t> Accessed on [15/11/17].</a:t>
            </a:r>
            <a:endParaRPr lang="en-GB" sz="300" dirty="0">
              <a:solidFill>
                <a:schemeClr val="tx1">
                  <a:lumMod val="95000"/>
                </a:schemeClr>
              </a:solidFill>
            </a:endParaRPr>
          </a:p>
        </p:txBody>
      </p:sp>
      <p:pic>
        <p:nvPicPr>
          <p:cNvPr id="2" name="Picture 1"/>
          <p:cNvPicPr>
            <a:picLocks noChangeAspect="1"/>
          </p:cNvPicPr>
          <p:nvPr/>
        </p:nvPicPr>
        <p:blipFill rotWithShape="1">
          <a:blip r:embed="rId3"/>
          <a:srcRect l="639" r="-639" b="27767"/>
          <a:stretch/>
        </p:blipFill>
        <p:spPr>
          <a:xfrm>
            <a:off x="6178046" y="885804"/>
            <a:ext cx="2300215" cy="3037206"/>
          </a:xfrm>
          <a:prstGeom prst="rect">
            <a:avLst/>
          </a:prstGeom>
        </p:spPr>
      </p:pic>
      <p:sp>
        <p:nvSpPr>
          <p:cNvPr id="3" name="TextBox 2"/>
          <p:cNvSpPr txBox="1"/>
          <p:nvPr/>
        </p:nvSpPr>
        <p:spPr>
          <a:xfrm>
            <a:off x="3667232" y="3923010"/>
            <a:ext cx="2300214" cy="461665"/>
          </a:xfrm>
          <a:prstGeom prst="rect">
            <a:avLst/>
          </a:prstGeom>
          <a:noFill/>
        </p:spPr>
        <p:txBody>
          <a:bodyPr wrap="square" rtlCol="0">
            <a:spAutoFit/>
          </a:bodyPr>
          <a:lstStyle/>
          <a:p>
            <a:r>
              <a:rPr lang="en-GB" sz="1200" dirty="0" smtClean="0"/>
              <a:t>Figure 1: </a:t>
            </a:r>
            <a:r>
              <a:rPr lang="en-GB" sz="1200" dirty="0" smtClean="0"/>
              <a:t>Portrait </a:t>
            </a:r>
            <a:r>
              <a:rPr lang="en-GB" sz="1200" dirty="0" smtClean="0"/>
              <a:t>of Richard III by unknown artist</a:t>
            </a:r>
            <a:r>
              <a:rPr lang="en-GB" sz="1200" baseline="30000" dirty="0" smtClean="0"/>
              <a:t>6</a:t>
            </a:r>
            <a:r>
              <a:rPr lang="en-GB" sz="1200" dirty="0" smtClean="0"/>
              <a:t>.</a:t>
            </a:r>
            <a:endParaRPr lang="en-GB" sz="1200" dirty="0"/>
          </a:p>
        </p:txBody>
      </p:sp>
      <p:sp>
        <p:nvSpPr>
          <p:cNvPr id="4" name="TextBox 3"/>
          <p:cNvSpPr txBox="1"/>
          <p:nvPr/>
        </p:nvSpPr>
        <p:spPr>
          <a:xfrm>
            <a:off x="6178046" y="3923010"/>
            <a:ext cx="2300215" cy="461665"/>
          </a:xfrm>
          <a:prstGeom prst="rect">
            <a:avLst/>
          </a:prstGeom>
          <a:noFill/>
        </p:spPr>
        <p:txBody>
          <a:bodyPr wrap="square" rtlCol="0">
            <a:spAutoFit/>
          </a:bodyPr>
          <a:lstStyle/>
          <a:p>
            <a:r>
              <a:rPr lang="en-GB" sz="1200" dirty="0" smtClean="0"/>
              <a:t>Figure 2: Richard’s skeleton, with Scoliosis in clear view</a:t>
            </a:r>
            <a:r>
              <a:rPr lang="en-GB" sz="1200" baseline="30000" dirty="0" smtClean="0"/>
              <a:t>7</a:t>
            </a:r>
            <a:r>
              <a:rPr lang="en-GB" sz="1200" dirty="0" smtClean="0"/>
              <a:t>.</a:t>
            </a:r>
            <a:endParaRPr lang="en-GB" sz="1200" dirty="0"/>
          </a:p>
        </p:txBody>
      </p:sp>
      <p:pic>
        <p:nvPicPr>
          <p:cNvPr id="15" name="Picture 14"/>
          <p:cNvPicPr>
            <a:picLocks noChangeAspect="1"/>
          </p:cNvPicPr>
          <p:nvPr/>
        </p:nvPicPr>
        <p:blipFill rotWithShape="1">
          <a:blip r:embed="rId4"/>
          <a:srcRect l="5916" t="20079" r="78450" b="68835"/>
          <a:stretch/>
        </p:blipFill>
        <p:spPr>
          <a:xfrm>
            <a:off x="10810004" y="6214688"/>
            <a:ext cx="1295647" cy="516508"/>
          </a:xfrm>
          <a:prstGeom prst="rect">
            <a:avLst/>
          </a:prstGeom>
        </p:spPr>
      </p:pic>
      <p:sp>
        <p:nvSpPr>
          <p:cNvPr id="16" name="TextBox 15"/>
          <p:cNvSpPr txBox="1"/>
          <p:nvPr/>
        </p:nvSpPr>
        <p:spPr>
          <a:xfrm>
            <a:off x="13085" y="6561730"/>
            <a:ext cx="1558137" cy="276999"/>
          </a:xfrm>
          <a:prstGeom prst="rect">
            <a:avLst/>
          </a:prstGeom>
          <a:noFill/>
        </p:spPr>
        <p:txBody>
          <a:bodyPr wrap="square" rtlCol="0">
            <a:spAutoFit/>
          </a:bodyPr>
          <a:lstStyle/>
          <a:p>
            <a:r>
              <a:rPr lang="en-GB" sz="1200" dirty="0" smtClean="0">
                <a:solidFill>
                  <a:srgbClr val="B99D5B"/>
                </a:solidFill>
              </a:rPr>
              <a:t>By Victoria Schollar</a:t>
            </a:r>
            <a:endParaRPr lang="en-GB" sz="1200" dirty="0">
              <a:solidFill>
                <a:srgbClr val="B99D5B"/>
              </a:solidFill>
            </a:endParaRPr>
          </a:p>
        </p:txBody>
      </p:sp>
    </p:spTree>
    <p:extLst>
      <p:ext uri="{BB962C8B-B14F-4D97-AF65-F5344CB8AC3E}">
        <p14:creationId xmlns:p14="http://schemas.microsoft.com/office/powerpoint/2010/main" val="20227325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214</TotalTime>
  <Words>615</Words>
  <Application>Microsoft Office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Calisto MT</vt:lpstr>
      <vt:lpstr>Trebuchet MS</vt:lpstr>
      <vt:lpstr>Wingdings 2</vt:lpstr>
      <vt:lpstr>Slate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Schollar</dc:creator>
  <cp:lastModifiedBy>Victoria Schollar</cp:lastModifiedBy>
  <cp:revision>27</cp:revision>
  <dcterms:created xsi:type="dcterms:W3CDTF">2017-11-12T13:39:46Z</dcterms:created>
  <dcterms:modified xsi:type="dcterms:W3CDTF">2017-11-29T13:09:18Z</dcterms:modified>
</cp:coreProperties>
</file>