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D0DFE6-7096-4BB9-B7F5-116A1C50AAE6}" v="19" dt="2025-11-30T16:40:29.033"/>
    <p1510:client id="{BD70573C-00CA-43A4-9660-FB9ABED854A6}" v="11" dt="2025-11-30T17:26:04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ut ungureanu" userId="b2781d4f2a192400" providerId="LiveId" clId="{0BA5A8D4-FE6B-4CA3-B3B6-81703A5426FE}"/>
    <pc:docChg chg="undo custSel mod modSld">
      <pc:chgData name="Ionut ungureanu" userId="b2781d4f2a192400" providerId="LiveId" clId="{0BA5A8D4-FE6B-4CA3-B3B6-81703A5426FE}" dt="2025-11-30T17:28:54.821" v="439" actId="20577"/>
      <pc:docMkLst>
        <pc:docMk/>
      </pc:docMkLst>
      <pc:sldChg chg="modSp mod">
        <pc:chgData name="Ionut ungureanu" userId="b2781d4f2a192400" providerId="LiveId" clId="{0BA5A8D4-FE6B-4CA3-B3B6-81703A5426FE}" dt="2025-11-30T17:22:16.215" v="264" actId="20577"/>
        <pc:sldMkLst>
          <pc:docMk/>
          <pc:sldMk cId="204324005" sldId="257"/>
        </pc:sldMkLst>
        <pc:spChg chg="mod">
          <ac:chgData name="Ionut ungureanu" userId="b2781d4f2a192400" providerId="LiveId" clId="{0BA5A8D4-FE6B-4CA3-B3B6-81703A5426FE}" dt="2025-11-30T17:22:16.215" v="264" actId="20577"/>
          <ac:spMkLst>
            <pc:docMk/>
            <pc:sldMk cId="204324005" sldId="257"/>
            <ac:spMk id="3" creationId="{73672E02-B50B-EEF8-8EA8-FC3FE73BD8F5}"/>
          </ac:spMkLst>
        </pc:spChg>
      </pc:sldChg>
      <pc:sldChg chg="modSp mod">
        <pc:chgData name="Ionut ungureanu" userId="b2781d4f2a192400" providerId="LiveId" clId="{0BA5A8D4-FE6B-4CA3-B3B6-81703A5426FE}" dt="2025-11-30T17:24:44.161" v="337" actId="20577"/>
        <pc:sldMkLst>
          <pc:docMk/>
          <pc:sldMk cId="1453056859" sldId="258"/>
        </pc:sldMkLst>
        <pc:spChg chg="mod">
          <ac:chgData name="Ionut ungureanu" userId="b2781d4f2a192400" providerId="LiveId" clId="{0BA5A8D4-FE6B-4CA3-B3B6-81703A5426FE}" dt="2025-11-30T17:24:44.161" v="337" actId="20577"/>
          <ac:spMkLst>
            <pc:docMk/>
            <pc:sldMk cId="1453056859" sldId="258"/>
            <ac:spMk id="3" creationId="{AE6346E2-A37E-233F-2984-735C442D6E4C}"/>
          </ac:spMkLst>
        </pc:spChg>
      </pc:sldChg>
      <pc:sldChg chg="modSp mod">
        <pc:chgData name="Ionut ungureanu" userId="b2781d4f2a192400" providerId="LiveId" clId="{0BA5A8D4-FE6B-4CA3-B3B6-81703A5426FE}" dt="2025-11-30T17:26:56.093" v="375" actId="20577"/>
        <pc:sldMkLst>
          <pc:docMk/>
          <pc:sldMk cId="3393799199" sldId="259"/>
        </pc:sldMkLst>
        <pc:spChg chg="mod">
          <ac:chgData name="Ionut ungureanu" userId="b2781d4f2a192400" providerId="LiveId" clId="{0BA5A8D4-FE6B-4CA3-B3B6-81703A5426FE}" dt="2025-11-30T17:26:56.093" v="375" actId="20577"/>
          <ac:spMkLst>
            <pc:docMk/>
            <pc:sldMk cId="3393799199" sldId="259"/>
            <ac:spMk id="3" creationId="{5974EA88-1591-A58B-8314-0FB39A3900D8}"/>
          </ac:spMkLst>
        </pc:spChg>
      </pc:sldChg>
      <pc:sldChg chg="modSp mod">
        <pc:chgData name="Ionut ungureanu" userId="b2781d4f2a192400" providerId="LiveId" clId="{0BA5A8D4-FE6B-4CA3-B3B6-81703A5426FE}" dt="2025-11-30T17:28:54.821" v="439" actId="20577"/>
        <pc:sldMkLst>
          <pc:docMk/>
          <pc:sldMk cId="4259794995" sldId="260"/>
        </pc:sldMkLst>
        <pc:spChg chg="mod">
          <ac:chgData name="Ionut ungureanu" userId="b2781d4f2a192400" providerId="LiveId" clId="{0BA5A8D4-FE6B-4CA3-B3B6-81703A5426FE}" dt="2025-11-30T17:28:54.821" v="439" actId="20577"/>
          <ac:spMkLst>
            <pc:docMk/>
            <pc:sldMk cId="4259794995" sldId="260"/>
            <ac:spMk id="3" creationId="{E85E6951-FA6A-06C7-9363-B2F7F8DD8944}"/>
          </ac:spMkLst>
        </pc:spChg>
        <pc:picChg chg="mod">
          <ac:chgData name="Ionut ungureanu" userId="b2781d4f2a192400" providerId="LiveId" clId="{0BA5A8D4-FE6B-4CA3-B3B6-81703A5426FE}" dt="2025-11-30T14:07:16.931" v="77" actId="14100"/>
          <ac:picMkLst>
            <pc:docMk/>
            <pc:sldMk cId="4259794995" sldId="260"/>
            <ac:picMk id="6" creationId="{1E37F933-6569-0DA4-4361-5C4947F22D31}"/>
          </ac:picMkLst>
        </pc:picChg>
      </pc:sldChg>
      <pc:sldChg chg="modSp mod">
        <pc:chgData name="Ionut ungureanu" userId="b2781d4f2a192400" providerId="LiveId" clId="{0BA5A8D4-FE6B-4CA3-B3B6-81703A5426FE}" dt="2025-11-30T17:15:50.615" v="249" actId="120"/>
        <pc:sldMkLst>
          <pc:docMk/>
          <pc:sldMk cId="3127173835" sldId="261"/>
        </pc:sldMkLst>
        <pc:spChg chg="mod">
          <ac:chgData name="Ionut ungureanu" userId="b2781d4f2a192400" providerId="LiveId" clId="{0BA5A8D4-FE6B-4CA3-B3B6-81703A5426FE}" dt="2025-11-30T17:15:50.615" v="249" actId="120"/>
          <ac:spMkLst>
            <pc:docMk/>
            <pc:sldMk cId="3127173835" sldId="261"/>
            <ac:spMk id="3" creationId="{616085CC-09C0-9576-1804-A2D3B64FEDCB}"/>
          </ac:spMkLst>
        </pc:spChg>
        <pc:picChg chg="mod">
          <ac:chgData name="Ionut ungureanu" userId="b2781d4f2a192400" providerId="LiveId" clId="{0BA5A8D4-FE6B-4CA3-B3B6-81703A5426FE}" dt="2025-11-30T14:07:35.179" v="80" actId="14100"/>
          <ac:picMkLst>
            <pc:docMk/>
            <pc:sldMk cId="3127173835" sldId="261"/>
            <ac:picMk id="6" creationId="{DF433F9D-E68D-8016-E6CC-3C53ACE324E5}"/>
          </ac:picMkLst>
        </pc:picChg>
      </pc:sldChg>
      <pc:sldChg chg="modSp mod">
        <pc:chgData name="Ionut ungureanu" userId="b2781d4f2a192400" providerId="LiveId" clId="{0BA5A8D4-FE6B-4CA3-B3B6-81703A5426FE}" dt="2025-11-30T17:15:56.703" v="250" actId="120"/>
        <pc:sldMkLst>
          <pc:docMk/>
          <pc:sldMk cId="1711146146" sldId="262"/>
        </pc:sldMkLst>
        <pc:spChg chg="mod">
          <ac:chgData name="Ionut ungureanu" userId="b2781d4f2a192400" providerId="LiveId" clId="{0BA5A8D4-FE6B-4CA3-B3B6-81703A5426FE}" dt="2025-11-30T17:15:56.703" v="250" actId="120"/>
          <ac:spMkLst>
            <pc:docMk/>
            <pc:sldMk cId="1711146146" sldId="262"/>
            <ac:spMk id="3" creationId="{CF8AFE87-3C58-35F8-7D40-840AE7DE7AEC}"/>
          </ac:spMkLst>
        </pc:spChg>
      </pc:sldChg>
      <pc:sldChg chg="modSp mod">
        <pc:chgData name="Ionut ungureanu" userId="b2781d4f2a192400" providerId="LiveId" clId="{0BA5A8D4-FE6B-4CA3-B3B6-81703A5426FE}" dt="2025-11-30T17:16:02.535" v="251" actId="120"/>
        <pc:sldMkLst>
          <pc:docMk/>
          <pc:sldMk cId="2919943142" sldId="263"/>
        </pc:sldMkLst>
        <pc:spChg chg="mod">
          <ac:chgData name="Ionut ungureanu" userId="b2781d4f2a192400" providerId="LiveId" clId="{0BA5A8D4-FE6B-4CA3-B3B6-81703A5426FE}" dt="2025-11-30T17:16:02.535" v="251" actId="120"/>
          <ac:spMkLst>
            <pc:docMk/>
            <pc:sldMk cId="2919943142" sldId="263"/>
            <ac:spMk id="3" creationId="{FBFCE289-877C-752A-E028-9469FCF8DFDF}"/>
          </ac:spMkLst>
        </pc:spChg>
      </pc:sldChg>
      <pc:sldChg chg="addSp modSp mod">
        <pc:chgData name="Ionut ungureanu" userId="b2781d4f2a192400" providerId="LiveId" clId="{0BA5A8D4-FE6B-4CA3-B3B6-81703A5426FE}" dt="2025-11-30T17:16:08.555" v="252" actId="120"/>
        <pc:sldMkLst>
          <pc:docMk/>
          <pc:sldMk cId="2273812267" sldId="264"/>
        </pc:sldMkLst>
        <pc:spChg chg="mod">
          <ac:chgData name="Ionut ungureanu" userId="b2781d4f2a192400" providerId="LiveId" clId="{0BA5A8D4-FE6B-4CA3-B3B6-81703A5426FE}" dt="2025-11-30T17:16:08.555" v="252" actId="120"/>
          <ac:spMkLst>
            <pc:docMk/>
            <pc:sldMk cId="2273812267" sldId="264"/>
            <ac:spMk id="3" creationId="{B8AE6A93-35A0-8196-E032-2BD491496F2E}"/>
          </ac:spMkLst>
        </pc:spChg>
        <pc:spChg chg="add mod">
          <ac:chgData name="Ionut ungureanu" userId="b2781d4f2a192400" providerId="LiveId" clId="{0BA5A8D4-FE6B-4CA3-B3B6-81703A5426FE}" dt="2025-11-30T16:40:12.368" v="90" actId="571"/>
          <ac:spMkLst>
            <pc:docMk/>
            <pc:sldMk cId="2273812267" sldId="264"/>
            <ac:spMk id="4" creationId="{511BBFDE-5FB7-962E-3739-8626C060DE4F}"/>
          </ac:spMkLst>
        </pc:spChg>
        <pc:spChg chg="add mod">
          <ac:chgData name="Ionut ungureanu" userId="b2781d4f2a192400" providerId="LiveId" clId="{0BA5A8D4-FE6B-4CA3-B3B6-81703A5426FE}" dt="2025-11-30T16:47:56.176" v="98" actId="20577"/>
          <ac:spMkLst>
            <pc:docMk/>
            <pc:sldMk cId="2273812267" sldId="264"/>
            <ac:spMk id="6" creationId="{F2DE61F4-215A-589B-BD07-44186868A457}"/>
          </ac:spMkLst>
        </pc:spChg>
        <pc:spChg chg="add mod">
          <ac:chgData name="Ionut ungureanu" userId="b2781d4f2a192400" providerId="LiveId" clId="{0BA5A8D4-FE6B-4CA3-B3B6-81703A5426FE}" dt="2025-11-30T16:40:29.033" v="95" actId="571"/>
          <ac:spMkLst>
            <pc:docMk/>
            <pc:sldMk cId="2273812267" sldId="264"/>
            <ac:spMk id="7" creationId="{3B8D767F-9C42-5720-A1A5-A9F1FCE02683}"/>
          </ac:spMkLst>
        </pc:spChg>
        <pc:spChg chg="add mod">
          <ac:chgData name="Ionut ungureanu" userId="b2781d4f2a192400" providerId="LiveId" clId="{0BA5A8D4-FE6B-4CA3-B3B6-81703A5426FE}" dt="2025-11-30T16:40:26.465" v="94" actId="571"/>
          <ac:spMkLst>
            <pc:docMk/>
            <pc:sldMk cId="2273812267" sldId="264"/>
            <ac:spMk id="8" creationId="{F97BD532-F019-3DBF-0092-8D4CA0D836A0}"/>
          </ac:spMkLst>
        </pc:spChg>
        <pc:spChg chg="add mod">
          <ac:chgData name="Ionut ungureanu" userId="b2781d4f2a192400" providerId="LiveId" clId="{0BA5A8D4-FE6B-4CA3-B3B6-81703A5426FE}" dt="2025-11-30T16:40:26.465" v="94" actId="571"/>
          <ac:spMkLst>
            <pc:docMk/>
            <pc:sldMk cId="2273812267" sldId="264"/>
            <ac:spMk id="9" creationId="{53EF4355-AB09-9BB1-E206-47508EBD0EFC}"/>
          </ac:spMkLst>
        </pc:spChg>
      </pc:sldChg>
      <pc:sldChg chg="modSp mod">
        <pc:chgData name="Ionut ungureanu" userId="b2781d4f2a192400" providerId="LiveId" clId="{0BA5A8D4-FE6B-4CA3-B3B6-81703A5426FE}" dt="2025-11-30T17:16:12.691" v="253" actId="120"/>
        <pc:sldMkLst>
          <pc:docMk/>
          <pc:sldMk cId="533333159" sldId="265"/>
        </pc:sldMkLst>
        <pc:spChg chg="mod">
          <ac:chgData name="Ionut ungureanu" userId="b2781d4f2a192400" providerId="LiveId" clId="{0BA5A8D4-FE6B-4CA3-B3B6-81703A5426FE}" dt="2025-11-30T17:16:12.691" v="253" actId="120"/>
          <ac:spMkLst>
            <pc:docMk/>
            <pc:sldMk cId="533333159" sldId="265"/>
            <ac:spMk id="3" creationId="{BC00DB4C-4985-EE8E-CFCB-961FCE4C170D}"/>
          </ac:spMkLst>
        </pc:spChg>
      </pc:sldChg>
      <pc:sldChg chg="modSp mod">
        <pc:chgData name="Ionut ungureanu" userId="b2781d4f2a192400" providerId="LiveId" clId="{0BA5A8D4-FE6B-4CA3-B3B6-81703A5426FE}" dt="2025-11-30T17:10:42.330" v="226" actId="2711"/>
        <pc:sldMkLst>
          <pc:docMk/>
          <pc:sldMk cId="2472068313" sldId="266"/>
        </pc:sldMkLst>
        <pc:spChg chg="mod">
          <ac:chgData name="Ionut ungureanu" userId="b2781d4f2a192400" providerId="LiveId" clId="{0BA5A8D4-FE6B-4CA3-B3B6-81703A5426FE}" dt="2025-11-30T17:10:42.330" v="226" actId="2711"/>
          <ac:spMkLst>
            <pc:docMk/>
            <pc:sldMk cId="2472068313" sldId="266"/>
            <ac:spMk id="3" creationId="{486172D3-9E13-128C-4226-26EA50BCA9CD}"/>
          </ac:spMkLst>
        </pc:spChg>
      </pc:sldChg>
      <pc:sldChg chg="modSp mod">
        <pc:chgData name="Ionut ungureanu" userId="b2781d4f2a192400" providerId="LiveId" clId="{0BA5A8D4-FE6B-4CA3-B3B6-81703A5426FE}" dt="2025-11-30T17:13:25.626" v="239" actId="20577"/>
        <pc:sldMkLst>
          <pc:docMk/>
          <pc:sldMk cId="3081097035" sldId="268"/>
        </pc:sldMkLst>
        <pc:spChg chg="mod">
          <ac:chgData name="Ionut ungureanu" userId="b2781d4f2a192400" providerId="LiveId" clId="{0BA5A8D4-FE6B-4CA3-B3B6-81703A5426FE}" dt="2025-11-30T17:13:25.626" v="239" actId="20577"/>
          <ac:spMkLst>
            <pc:docMk/>
            <pc:sldMk cId="3081097035" sldId="268"/>
            <ac:spMk id="3" creationId="{B2CDD3E2-D647-1277-2D7D-5162965223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C734E-EB78-3189-5C42-E73B3FC836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C3705C-C47A-3E9F-B9B5-5E7A67CFDE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00380-C8D2-C88A-B4AC-7FEFFD036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12CDE-8903-2180-4FEE-07E76CAF8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E7E57-5AC2-2824-05EE-D05EAF4B4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428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8AD83-D098-B1D6-E6B6-C24C2C785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45620-1419-5515-CC41-C4E30A3B6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63FB1-10D5-59BB-94A4-EB6E53D80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254D0-9854-FF5E-E7A5-02B331DFB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D8F87-DC07-9C57-5FAA-B6CFAB0F4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21415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8CD2D-D3C4-BC61-C7DE-FE0259D79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DD2619-A2E7-9209-CB8B-8BAD0C4F9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EDBB5-3625-51E2-3533-C48D4B73D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C76C3-9E53-96F7-1C09-C518B7F3D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5B471-F61A-DBC2-03E3-21C3C247C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8212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79CBA-6FA0-DBF1-4C69-3F8D52596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4CD90-0E41-833C-37B5-B14EB443D8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76419-E3F8-4B0F-A4C8-ADEB74C523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C27C7-E9EE-8C6C-B53E-5136AB477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AECE67-6545-C735-B4E7-906B22D77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9D9EB-DD43-4219-D151-F9CA1390F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35675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EC8D-D37E-9C61-0745-0F8BCD06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2AD13-1610-8275-9130-59EBCAF08D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F7684-D871-4A30-4016-089DA735DB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6EDE13-7B55-C699-88B2-01203AF90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E63509-29DD-2AA7-BBB1-CC376F8A00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F6352-26F9-9656-49FE-53DF3F1F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06C570-9C9C-9045-BF9D-2B77ADB6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7A919-36EE-48D2-2EAE-30CF8CA6F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8559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6409A-083E-10CD-B917-2A40C0D4C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1C9CBF-EC0E-B25E-9ECB-4C0C30B93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E3808C-E671-B082-1C77-9D7957910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02A13-6E6A-8C41-D098-58957C47E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1912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3FB562-3C3F-4189-FAA4-23E9B9298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878AB7-0CE7-8188-6D9A-0A8AA6680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FD6A4-FBDE-C4B0-153A-BC1565323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1563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D40FE-3946-D6DA-375D-215608F04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B747B-FE37-6800-E9E3-33D88A3CE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3546F8-5D50-BCDD-4BF5-2D0739BE1B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0FE089-F1A1-0E8C-9427-14F8D8772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E477A-1068-09F3-3650-A6FA650C0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57193-9041-2A44-28D6-C6B5844EF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5830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E2B3-1522-5B03-6D9C-8ECB95EB4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89AA8B-53A1-082E-19E6-E317E4FA2F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7DC037-70AC-A4DD-310A-A5EB72FC3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DADBD-F864-81DD-180D-80E830DA2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FD545-BE55-2F85-5EA1-EA496BFBC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FC2B2-5A6F-AA1B-3DF9-4700EC9E8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2573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2D9EF-B263-DE0C-31B7-91373DF7A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DC3CF-38E4-4216-8E76-CFD85E664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0DB24-E2FA-020C-AAD1-069AC0648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2FC61-E1B6-CA60-753F-303B9FB75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52138-4F7F-D84D-4544-7BB380639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6673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24FDBC-8392-FCEE-F128-88A8E94089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A69576-E6D3-78C3-0A6A-8B64A9063B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61425-A00C-C908-5F66-095653C8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5FA49-7AF4-859A-3FA0-BC0910BAF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820F6-5066-E2F1-A292-83C73842A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788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06D3A9-AD57-8638-B510-5A44DA929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B6981-8F9E-9210-B977-66543721E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1B463-AC92-C00A-0196-4C63ADB2BC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35D3-0CC7-4090-AFEE-724E036C1C6F}" type="datetimeFigureOut">
              <a:rPr lang="en-IN" smtClean="0"/>
              <a:t>30-11-2025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CCA91-882E-0468-44B4-9816920D79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3400-9AD4-1363-05D1-AAAA78E2BC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EE823-BA5A-4B14-9BB9-368C506469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6400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ffectivedesign.org.uk/sites/default/files/521%20Plant%20Kitchen.pdf" TargetMode="External"/><Relationship Id="rId7" Type="http://schemas.openxmlformats.org/officeDocument/2006/relationships/hyperlink" Target="https://www.retail-week.com/department-stores/mands-food-launches-biggest-ever-social-media-campaign/7029853.article" TargetMode="External"/><Relationship Id="rId2" Type="http://schemas.openxmlformats.org/officeDocument/2006/relationships/hyperlink" Target="https://www.theguardian.com/business/2025/may/03/inside-the-marks-and-spencer-cyber-attack-chao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consultancy.com/marks-spencer-social-media-innovation/" TargetMode="External"/><Relationship Id="rId5" Type="http://schemas.openxmlformats.org/officeDocument/2006/relationships/hyperlink" Target="https://www.marketingweek.com/ms-social-media-tv-marketing-virality/" TargetMode="External"/><Relationship Id="rId4" Type="http://schemas.openxmlformats.org/officeDocument/2006/relationships/hyperlink" Target="https://corporate.marksandspencer.com/sustainability/our-products/eating-sustainabl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F230F-5579-CF67-7188-ADF515F55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26127"/>
            <a:ext cx="9144000" cy="5434446"/>
          </a:xfrm>
        </p:spPr>
        <p:txBody>
          <a:bodyPr>
            <a:no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Ionut Claudiu Ungureanu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2323114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 (Hons) Developing Leadership and Management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a Sustainable Marketing Relationship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BMSW5007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critical evaluation of the impact a ‘Sustainable Customer Relationship’ has on an organisation and its customers</a:t>
            </a:r>
            <a:b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Gwyneth Jones</a:t>
            </a:r>
            <a:b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BEA812-5112-88D4-A0AF-D45EB0458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black and yellow logo with black text&#10;&#10;AI-generated content may be incorrect.">
            <a:extLst>
              <a:ext uri="{FF2B5EF4-FFF2-40B4-BE49-F238E27FC236}">
                <a16:creationId xmlns:a16="http://schemas.microsoft.com/office/drawing/2014/main" id="{56755173-EA68-AC57-121B-FE2B8DED9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11" y="107660"/>
            <a:ext cx="2815649" cy="281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253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89CBD-971F-7096-F3AB-97FE0653C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72E02-B50B-EEF8-8EA8-FC3FE73BD8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2233" y="1825625"/>
            <a:ext cx="6958361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presentation has helped in understanding ways M&amp;S Food has used digital and social media marketing platforms for increasing sales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Digital marketing strategies involves making use of Facebook, Instagram, Tik Tok to reach target customer base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M&amp;S Food has been making use of Facebook and Instagram to post attractive food images and attract customers (Marketingweek.com, 2025)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Through presentation critical evaluation is done of ways M&amp;S Food is using digital and social media platforms to increase sales and areas of improvement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7788DF-2999-E102-56E9-FEEFF1D0B5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72039" y="1825626"/>
            <a:ext cx="4348976" cy="3447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24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D41DB-240B-E145-BEE0-BDE30138D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‘Digital and Social Media’ from context of ‘Customer Relationship Management’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346E2-A37E-233F-2984-735C442D6E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268" y="1825625"/>
            <a:ext cx="7460166" cy="4351338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Digital media referred to online channels: websites, mobile applications, emails (Li, Wang, and Zhang, 2023)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M&amp;S has an in-mobile application to order groceries, fashion products and homeware items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It helps in getting Sparks awards and gives idea of customer preferences, buying habits, price ranges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Social media in Customer Relationship Manager (CRM) referred to integration of social media platforms and tools for engaging customers (Rajput, 2025)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814B70-9EB2-21F5-BAF3-CD6067CA74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62693" y="1825625"/>
            <a:ext cx="3862039" cy="324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056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B140B-84DE-E61B-0741-200AD883F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digital marketing strategies adapted by M&amp;S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4EA88-1591-A58B-8314-0FB39A390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385" y="1825625"/>
            <a:ext cx="6724185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M&amp;S Foods used digital marketing strategies such as sending emails to target customers for product promotions (Marketingweek.com, 2025)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Awareness is created through emails about launches of latest food items and engagement as people visit the website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Social media influencers are collaborated with and campaigns are run through hashtags for greater customer reach (Econsultancy.com, 2023)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Digital tools are used in doing SEO so individuals get the reference of links or food they are searching, increasing sales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6A34E3-7763-D6C2-FF64-217FE1A6C7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49376" y="2141034"/>
            <a:ext cx="4319239" cy="323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99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A039F-9846-5785-C6B3-01CA1E5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how M&amp;S Food uses digital and social media platforms to develop and sustain customer relationships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E6951-FA6A-06C7-9363-B2F7F8DD8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66" y="1825625"/>
            <a:ext cx="6913756" cy="4351338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M&amp;S Food uses an omnichannel digital marketing strategy to develop stronger customer relationships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Facebook and Instagram are used to identify customer sentiments and create more targeted advertisements are made (Ghobadi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Soneshein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‘Farm to Foodhall’ initiative is used as a social media campaign on Facebook and helps increase brand awareness </a:t>
            </a:r>
            <a:r>
              <a:rPr lang="en-GB" sz="1600">
                <a:latin typeface="Times New Roman" panose="02020603050405020304" pitchFamily="18" charset="0"/>
                <a:cs typeface="Times New Roman" panose="02020603050405020304" pitchFamily="18" charset="0"/>
              </a:rPr>
              <a:t>(Retail-week.com, 2018)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 more sustainable relationship with customers is created as M&amp;S shows the origins of food ingredients to improve transparency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E98410-6952-CE93-4050-A3C7343ED5E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69096" y="1690688"/>
            <a:ext cx="4377938" cy="2390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37F933-6569-0DA4-4361-5C4947F22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9096" y="4322763"/>
            <a:ext cx="4377938" cy="216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94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C233F-0D8E-75BF-F2F0-FD9708D6B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digital and social media platforms to enhance customer experience and engagement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085CC-09C0-9576-1804-A2D3B64FED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267" y="1825625"/>
            <a:ext cx="7482469" cy="4780448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and social media platforms are used for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engancing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customer experience based on data insights from various touchpoints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Dineva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Lee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Mangiò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 of market trends and latest preferences of customers (Effectivedesign.org.uk, 2019)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led to development of latest food items such as Plant Kitchen range offering vegan food items (Effectivedesign.org.uk, 2019)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Sparks Loyalty Program and synchronising it with social media pages of registered users, food habits and digital touch points are gathered (Effectivedesign.org.uk, 2019)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helps in offering tailored discounts and unique offers such as ‘Instant Wins’, improving customer engagement in knowing the offers (Effectivedesign.org.uk, 2019)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B3EC32-7A39-45D3-5E36-07A52F8043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21230" y="1825625"/>
            <a:ext cx="3476760" cy="2390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433F9D-E68D-8016-E6CC-3C53ACE324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1231" y="4417395"/>
            <a:ext cx="3476760" cy="207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173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7A54B-D7C9-EC65-6733-323302EC0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digital and social media platforms to support organisational performance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AFE87-3C58-35F8-7D40-840AE7DE7A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873" y="1825625"/>
            <a:ext cx="6701883" cy="435133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performance improves when more sales happens and there is increase in positive brand image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empowered over 600 stores to manage Facebook pages as relationship-building tool (Marketingweek.com, 2025)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Kept customers in the local region updated with latest food products and discount offers which led to more sales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Staffs engage indirectly with community people through Tik Tok account and promotes food products, improving sales percentage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1A5D9A-71BB-0DE7-4504-8F2926908E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36495" y="1569148"/>
            <a:ext cx="4038832" cy="21665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50727B-49D0-F0FC-A565-598B121822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8657" y="4010452"/>
            <a:ext cx="3221772" cy="261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6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F8937-8B2A-2D2A-2D99-A131F5A65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digital and social media platforms to engage in online sales for M&amp;S Food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CE289-877C-752A-E028-9469FCF8DF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479" y="1825625"/>
            <a:ext cx="7014116" cy="435133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sales are improved by M&amp;S Food through leveraging the reach of Tik Tok platforms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Trend-driven campaigns are launched on social media platforms such as ‘Big Daddy’ chocolate bar (Marketingweek.com,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Visually appealing food items are posted on Instagram and Instagram Stories and Style Finder are used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also engagement of customers through YouTube where video contents are promoted to increase interest and sales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4464F1-51AB-1E74-24B2-EEB9E845B8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61248" y="2136737"/>
            <a:ext cx="4018155" cy="3544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943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9BCCC-C41E-615F-7CE3-F45273344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digital and social media platforms for engaging in improving sales and brand loyalty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E6A93-35A0-8196-E032-2BD491496F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9571" y="1825624"/>
            <a:ext cx="7396217" cy="44862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loyalty improves when product matches customer preferences and affordable price range (Marketingweek.com,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preferences are identified from social media pages such as Facebook and Instagram as two-way communication platform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insights from almost 20-million Sparks loyalty program users identify target market preferences and products are developed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improve when customers spread positive word-of-mouth as user generated contents and reviews are promoted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DB30E0-5C57-2C4E-E03A-176CB4E28B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275947" y="1825625"/>
            <a:ext cx="3077853" cy="3234531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2DE61F4-215A-589B-BD07-44186868A457}"/>
              </a:ext>
            </a:extLst>
          </p:cNvPr>
          <p:cNvSpPr txBox="1">
            <a:spLocks/>
          </p:cNvSpPr>
          <p:nvPr/>
        </p:nvSpPr>
        <p:spPr>
          <a:xfrm>
            <a:off x="189570" y="1825625"/>
            <a:ext cx="727059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812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DF221-017F-747F-48C4-AE6B1C1A4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Assessment of the effectiveness of digital and social media strategies at M&amp;S Food 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0DB4C-4985-EE8E-CFCB-961FCE4C17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2233" y="1825625"/>
            <a:ext cx="7471318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Food has launched latest food items using customer data insights on preferences and market trends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 factor is earned through engaging employees in content about latest food launches (Corporate.marksandspencer.com,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Data-driven personalised offers are made by M&amp;S, but if the customer database is not secured or privacy maintained, it leads to loss of brand image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M&amp;S Foods do not live up to customer expectation, backlash can be obtained from social media, decreasing brand image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715A6C-A7CC-D5CE-ABB6-7CDF18123E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75625" y="2230244"/>
            <a:ext cx="3410492" cy="254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333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71EEC-2C47-6F50-A6E8-9F3DB0D74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Areas where the application of digital strategies can be improved by M&amp;S Food 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172D3-9E13-128C-4226-26EA50BCA9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27" y="1825625"/>
            <a:ext cx="7504771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can be improvement of the data security protocols as in April, 2025 it faced a ransomware attack from Dragon Force (The Guardian.com,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was initiated through social engineering scam and hence the brand needs to strengthen the data security protocols (The Guardian.com,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need of improving the food quality by asking for feedback through survey links sent through emails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help in having customer feedback and accordingly investment need to be done to improve the food quality and tastes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809A41-C936-25CB-450D-8ACF460B91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505825" y="2085277"/>
            <a:ext cx="3440848" cy="3412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068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8EA20-34FC-4055-E642-71A827920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DD3E2-D647-1277-2D7D-5162965223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11" y="1825625"/>
            <a:ext cx="6791093" cy="435133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Food operates in a customer-centric way and engages target customers through social media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Food builds brand awareness by communicating with customers on Facebook, TikTok, and Instagram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data must be stored securely, with proper encryption.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should collaborate with influencers who understand food ingredients and have strong customer reach</a:t>
            </a:r>
          </a:p>
          <a:p>
            <a:pPr lvl="0">
              <a:lnSpc>
                <a:spcPct val="150000"/>
              </a:lnSpc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13F434-70DF-08F2-F9D6-82CB9C3406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30118" y="1837521"/>
            <a:ext cx="3945209" cy="318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097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22AA5-C268-647A-7D07-2D765E629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  <a:b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1D6CD-AE15-797E-7E2E-AAC651794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664536" cy="4775488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Guardian.com, 2025, Clothing shortages, food waste and millions lost each day: inside the M&amp;S cyber-attack chaos, Available from: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https://www.theguardian.com/business/2025/may/03/inside-the-marks-and-spencer-cyber-attack-chaos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on: 17</a:t>
            </a:r>
            <a:r>
              <a:rPr lang="en-US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November, 2025]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Effectivedesign.org.uk, 2019,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M&amp;S PLANT KITCHEN HAS HELPED PLANT BASED EATING GO MAINSTREAM, 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from: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https://effectivedesign.org.uk/sites/default/files/521%20Plant%20Kitchen.pdf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on: 17</a:t>
            </a:r>
            <a:r>
              <a:rPr lang="en-US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November, 2025]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Corporate.marksandspencer.com, 2025, Eating Sustainably, Available from: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https://corporate.marksandspencer.com/sustainability/our-products/eating-sustainably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 on: 17</a:t>
            </a:r>
            <a:r>
              <a:rPr lang="en-US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November, 2025]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Marketingweek.com, 2025, M&amp;S on why its ‘vast’ social media structure drives virality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https://www.marketingweek.com/ms-social-media-tv-marketing-virality/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Econsultancy.com, 2023, How Marks &amp; Spencer has innovated its social media presence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https://econsultancy.com/marks-spencer-social-media-innovation/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Rajput, A.A., 2025.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Influence of Digital Marketing Strategies on Consumer Buying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:“A Comprehensive Analysis of Marks and Spencer’s Retail in the UK”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Li, L., Wang, Y. and Zhang, Y.Y., 2023. A critical examination of M&amp;S's current strategic and marketing position, as well as potential sustainable competitive marketing strategies.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Science and Business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pp.108-117.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Ghobadi, S. and Sonenshein, S., 2024. Creating collaboration: How social movement organizations shape digital activism to promote broader social change.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Association of Information Systems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pp.781-803.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Retail-week.com, 2018, M&amp;S Food Launches biggest ever social media campaign,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https://www.retail-week.com/department-stores/mands-food-launches-biggest-ever-social-media-campaign/7029853.article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Dineva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Lee, Z.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Mangiò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2025. Brand-to-Brand Engagement on Social Media: Typology and Implications.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Interactive Marketing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pp.377-396.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094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1573</Words>
  <Application>Microsoft Office PowerPoint</Application>
  <PresentationFormat>Widescreen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Student Name: Ionut Claudiu Ungureanu Student Number: 2323114 Programme: BA (Hons) Developing Leadership and Management Module: Building a Sustainable Marketing Relationship Module code: BMSW5007 Assignment Title: A critical evaluation of the impact a ‘Sustainable Customer Relationship’ has on an organisation and its customers Lecturer: Gwyneth Jones  </vt:lpstr>
      <vt:lpstr>Introduction </vt:lpstr>
      <vt:lpstr>Definition of ‘Digital and Social Media’ from context of ‘Customer Relationship Management’  </vt:lpstr>
      <vt:lpstr>Importance of digital marketing strategies adapted by M&amp;S </vt:lpstr>
      <vt:lpstr>Critical Evaluation of how M&amp;S Food uses digital and social media platforms to develop and sustain customer relationships </vt:lpstr>
      <vt:lpstr>Use of digital and social media platforms to enhance customer experience and engagement </vt:lpstr>
      <vt:lpstr>Use of digital and social media platforms to support organisational performance </vt:lpstr>
      <vt:lpstr>Use of digital and social media platforms to engage in online sales for M&amp;S Food </vt:lpstr>
      <vt:lpstr>Application of digital and social media platforms for engaging in improving sales and brand loyalty </vt:lpstr>
      <vt:lpstr>Critical Assessment of the effectiveness of digital and social media strategies at M&amp;S Food  </vt:lpstr>
      <vt:lpstr>Areas where the application of digital strategies can be improved by M&amp;S Food  </vt:lpstr>
      <vt:lpstr>Conclusion  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Ionut ungureanu</cp:lastModifiedBy>
  <cp:revision>1</cp:revision>
  <dcterms:created xsi:type="dcterms:W3CDTF">2025-11-17T18:56:33Z</dcterms:created>
  <dcterms:modified xsi:type="dcterms:W3CDTF">2025-11-30T17:28:56Z</dcterms:modified>
</cp:coreProperties>
</file>