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93" r:id="rId3"/>
    <p:sldId id="257" r:id="rId4"/>
    <p:sldId id="261" r:id="rId5"/>
    <p:sldId id="259" r:id="rId6"/>
    <p:sldId id="260" r:id="rId7"/>
    <p:sldId id="264" r:id="rId8"/>
    <p:sldId id="265" r:id="rId9"/>
    <p:sldId id="266" r:id="rId10"/>
    <p:sldId id="267" r:id="rId11"/>
    <p:sldId id="269" r:id="rId12"/>
    <p:sldId id="270" r:id="rId13"/>
    <p:sldId id="294" r:id="rId14"/>
    <p:sldId id="268" r:id="rId15"/>
    <p:sldId id="295" r:id="rId16"/>
    <p:sldId id="272" r:id="rId17"/>
    <p:sldId id="273" r:id="rId18"/>
    <p:sldId id="274" r:id="rId19"/>
    <p:sldId id="271" r:id="rId20"/>
    <p:sldId id="296" r:id="rId21"/>
    <p:sldId id="278" r:id="rId22"/>
    <p:sldId id="279" r:id="rId23"/>
    <p:sldId id="280" r:id="rId24"/>
    <p:sldId id="282" r:id="rId25"/>
    <p:sldId id="288" r:id="rId26"/>
    <p:sldId id="281" r:id="rId27"/>
    <p:sldId id="284" r:id="rId28"/>
    <p:sldId id="286" r:id="rId29"/>
    <p:sldId id="283" r:id="rId30"/>
    <p:sldId id="285" r:id="rId31"/>
    <p:sldId id="287" r:id="rId32"/>
    <p:sldId id="289" r:id="rId33"/>
    <p:sldId id="290" r:id="rId34"/>
    <p:sldId id="29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C5D078-FE31-2C06-AA85-E05DA4AA3072}" v="230" dt="2023-11-20T10:19:12.666"/>
    <p1510:client id="{34902E57-8C77-41F8-A44A-8207621CE0FE}" v="3" dt="2022-11-21T09:25:47.938"/>
    <p1510:client id="{B700A426-6D96-E491-81E3-CCEC09B73D0E}" v="165" dt="2023-11-16T19:22:23.888"/>
    <p1510:client id="{F99B6493-5072-99B3-2267-5F4744C340F1}" v="847" dt="2023-11-17T13:43:42.2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413" autoAdjust="0"/>
    <p:restoredTop sz="94660"/>
  </p:normalViewPr>
  <p:slideViewPr>
    <p:cSldViewPr snapToGrid="0">
      <p:cViewPr varScale="1">
        <p:scale>
          <a:sx n="80" d="100"/>
          <a:sy n="80" d="100"/>
        </p:scale>
        <p:origin x="12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829564-93D4-42EC-BBFB-966F1EB9BBEB}" type="datetimeFigureOut">
              <a:t>11/20/2023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132FC-2E94-45AA-853F-F5E7029D825A}" type="slidenum">
              <a:t>‹#›</a:t>
            </a:fld>
            <a:endParaRPr lang="en-GB"/>
          </a:p>
        </p:txBody>
      </p:sp>
    </p:spTree>
    <p:extLst>
      <p:ext uri="{BB962C8B-B14F-4D97-AF65-F5344CB8AC3E}">
        <p14:creationId xmlns:p14="http://schemas.microsoft.com/office/powerpoint/2010/main" val="2312661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heguardian.com/world/2010/apr/21/boston-globe-abuse-scandal-catholic"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bostonglobe.com/news/special-reports/2002/01/31/scores-priests-involved-sex-abuse-cases/kmRm7JtqBdEZ8UF0ucR16L/story.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icsa.org.uk/reports-recommendations/publications/investigation/roman-catholic-church/executive-summary.html"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bc.co.uk/news/world-44209971"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bbc.co.uk/news/world-europe-58801183"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Eller, J. (2007) </a:t>
            </a:r>
            <a:r>
              <a:rPr lang="en-GB" i="1"/>
              <a:t>Introducing anthropology of religion: culture to the ultimate</a:t>
            </a:r>
            <a:r>
              <a:rPr lang="en-GB"/>
              <a:t>. New York: Routledge.</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9</a:t>
            </a:fld>
            <a:endParaRPr lang="en-GB"/>
          </a:p>
        </p:txBody>
      </p:sp>
    </p:spTree>
    <p:extLst>
      <p:ext uri="{BB962C8B-B14F-4D97-AF65-F5344CB8AC3E}">
        <p14:creationId xmlns:p14="http://schemas.microsoft.com/office/powerpoint/2010/main" val="2869463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Giddens, A. (2001) </a:t>
            </a:r>
            <a:r>
              <a:rPr lang="en-GB" i="1" dirty="0"/>
              <a:t>Sociology</a:t>
            </a:r>
            <a:r>
              <a:rPr lang="en-GB" dirty="0"/>
              <a:t>. 4th </a:t>
            </a:r>
            <a:r>
              <a:rPr lang="en-GB" err="1"/>
              <a:t>edn</a:t>
            </a:r>
            <a:r>
              <a:rPr lang="en-GB" dirty="0"/>
              <a:t> Cambridge: Polity Press. </a:t>
            </a:r>
            <a:endParaRPr lang="en-US">
              <a:cs typeface="Calibri" panose="020F0502020204030204"/>
            </a:endParaRPr>
          </a:p>
          <a:p>
            <a:pPr marL="285750" indent="-285750">
              <a:lnSpc>
                <a:spcPct val="90000"/>
              </a:lnSpc>
              <a:spcBef>
                <a:spcPts val="1000"/>
              </a:spcBef>
              <a:buFont typeface="Arial"/>
              <a:buChar char="•"/>
            </a:pPr>
            <a:endParaRPr lang="en-GB" dirty="0">
              <a:cs typeface="Calibri"/>
            </a:endParaRPr>
          </a:p>
          <a:p>
            <a:pPr marL="285750" indent="-285750">
              <a:lnSpc>
                <a:spcPct val="90000"/>
              </a:lnSpc>
              <a:spcBef>
                <a:spcPts val="1000"/>
              </a:spcBef>
              <a:buFont typeface="Arial"/>
              <a:buChar char="•"/>
            </a:pPr>
            <a:r>
              <a:rPr lang="en-GB" dirty="0"/>
              <a:t>The Most Hated Family in America is a 2007 BBC documentary - Louis Theroux. Kansas family members of Westboro Baptist Church. The organization was led by Fred Phelps hater of </a:t>
            </a:r>
            <a:r>
              <a:rPr lang="en-GB" dirty="0" err="1"/>
              <a:t>homsexuality</a:t>
            </a:r>
            <a:r>
              <a:rPr lang="en-GB" dirty="0"/>
              <a:t> </a:t>
            </a:r>
            <a:endParaRPr lang="en-GB"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10</a:t>
            </a:fld>
            <a:endParaRPr lang="en-GB"/>
          </a:p>
        </p:txBody>
      </p:sp>
    </p:spTree>
    <p:extLst>
      <p:ext uri="{BB962C8B-B14F-4D97-AF65-F5344CB8AC3E}">
        <p14:creationId xmlns:p14="http://schemas.microsoft.com/office/powerpoint/2010/main" val="3078892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https://www.theguardian.com/world/2010/apr/21/boston-globe-abuse-scandal-catholic</a:t>
            </a:r>
            <a:endParaRPr lang="en-US"/>
          </a:p>
          <a:p>
            <a:endParaRPr lang="en-US" dirty="0">
              <a:cs typeface="Calibri"/>
            </a:endParaRPr>
          </a:p>
          <a:p>
            <a:pPr marL="171450" indent="-171450">
              <a:lnSpc>
                <a:spcPct val="90000"/>
              </a:lnSpc>
              <a:spcBef>
                <a:spcPts val="1000"/>
              </a:spcBef>
              <a:buFont typeface="Arial"/>
              <a:buChar char="•"/>
            </a:pPr>
            <a:r>
              <a:rPr lang="en-GB"/>
              <a:t>Carroll, M., Pfeiffer, S., Rezendes, M. (2002) 'Scores of priests involved in sex abuse cases', </a:t>
            </a:r>
            <a:r>
              <a:rPr lang="en-GB" i="1"/>
              <a:t>The Boston Globe</a:t>
            </a:r>
            <a:r>
              <a:rPr lang="en-GB"/>
              <a:t>, 30 January, Available at: </a:t>
            </a:r>
            <a:r>
              <a:rPr lang="en-GB">
                <a:hlinkClick r:id="rId4"/>
              </a:rPr>
              <a:t>https://www.bostonglobe.com/news/special-reports/2002/01/31/scores-priests-involved-sex-abuse-cases/kmRm7JtqBdEZ8UF0ucR16L/story.html</a:t>
            </a:r>
            <a:r>
              <a:rPr lang="en-GB"/>
              <a:t> (Accessed: 18/11/2022).</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12</a:t>
            </a:fld>
            <a:endParaRPr lang="en-GB"/>
          </a:p>
        </p:txBody>
      </p:sp>
    </p:spTree>
    <p:extLst>
      <p:ext uri="{BB962C8B-B14F-4D97-AF65-F5344CB8AC3E}">
        <p14:creationId xmlns:p14="http://schemas.microsoft.com/office/powerpoint/2010/main" val="422990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https://www.iicsa.org.uk/reports-recommendations/publications/investigation/roman-catholic-church/executive-summary.html</a:t>
            </a:r>
            <a:endParaRPr lang="en-US"/>
          </a:p>
          <a:p>
            <a:endParaRPr lang="en-US" dirty="0">
              <a:cs typeface="Calibri"/>
            </a:endParaRPr>
          </a:p>
          <a:p>
            <a:r>
              <a:rPr lang="en-US" dirty="0"/>
              <a:t>The Nolan report (2001) and the </a:t>
            </a:r>
            <a:r>
              <a:rPr lang="en-US" dirty="0" err="1"/>
              <a:t>Cumberlege</a:t>
            </a:r>
            <a:r>
              <a:rPr lang="en-US" dirty="0"/>
              <a:t> report (2007) looked into child abuse within the Catholic church.</a:t>
            </a:r>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13</a:t>
            </a:fld>
            <a:endParaRPr lang="en-GB"/>
          </a:p>
        </p:txBody>
      </p:sp>
    </p:spTree>
    <p:extLst>
      <p:ext uri="{BB962C8B-B14F-4D97-AF65-F5344CB8AC3E}">
        <p14:creationId xmlns:p14="http://schemas.microsoft.com/office/powerpoint/2010/main" val="3088240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https://www.bbc.co.uk/news/world-44209971</a:t>
            </a:r>
            <a:endParaRPr lang="en-US"/>
          </a:p>
          <a:p>
            <a:endParaRPr lang="en-US" dirty="0">
              <a:cs typeface="Calibri"/>
            </a:endParaRPr>
          </a:p>
          <a:p>
            <a:pPr marL="171450" indent="-171450">
              <a:lnSpc>
                <a:spcPct val="90000"/>
              </a:lnSpc>
              <a:spcBef>
                <a:spcPts val="1000"/>
              </a:spcBef>
              <a:buFont typeface="Arial"/>
              <a:buChar char="•"/>
            </a:pPr>
            <a:r>
              <a:rPr lang="en-GB" i="1"/>
              <a:t>BBC </a:t>
            </a:r>
            <a:r>
              <a:rPr lang="en-GB"/>
              <a:t>(2021) 'French Church abuse: 216,000 children were victims of clergy - inquiry', 5 October, Page reference. Available at: </a:t>
            </a:r>
            <a:r>
              <a:rPr lang="en-GB" dirty="0">
                <a:hlinkClick r:id="rId4"/>
              </a:rPr>
              <a:t>https://www.bbc.co.uk/news/world-europe-58801183</a:t>
            </a:r>
            <a:r>
              <a:rPr lang="en-GB"/>
              <a:t> (Accessed: 18/11/2022).</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14</a:t>
            </a:fld>
            <a:endParaRPr lang="en-GB"/>
          </a:p>
        </p:txBody>
      </p:sp>
    </p:spTree>
    <p:extLst>
      <p:ext uri="{BB962C8B-B14F-4D97-AF65-F5344CB8AC3E}">
        <p14:creationId xmlns:p14="http://schemas.microsoft.com/office/powerpoint/2010/main" val="2555816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Bettina Böhm, Hans Zollner, Jörg M. Fegert &amp; Hubert Liebhardt (2014) Child Sexual Abuse in the Context of the Roman Catholic Church: A Review of Literature from 1981–2013, </a:t>
            </a:r>
            <a:r>
              <a:rPr lang="en-GB" i="1"/>
              <a:t>Journal of Child Sexual Abuse</a:t>
            </a:r>
            <a:r>
              <a:rPr lang="en-GB"/>
              <a:t>, 23:6, 635-656,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16</a:t>
            </a:fld>
            <a:endParaRPr lang="en-GB"/>
          </a:p>
        </p:txBody>
      </p:sp>
    </p:spTree>
    <p:extLst>
      <p:ext uri="{BB962C8B-B14F-4D97-AF65-F5344CB8AC3E}">
        <p14:creationId xmlns:p14="http://schemas.microsoft.com/office/powerpoint/2010/main" val="1153346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Bettina Böhm, Hans Zollner, Jörg M. Fegert &amp; Hubert Liebhardt (2014) Child Sexual Abuse in the Context of the Roman Catholic Church: A Review of Literature from 1981–2013, </a:t>
            </a:r>
            <a:r>
              <a:rPr lang="en-GB" i="1" dirty="0"/>
              <a:t>Journal of Child Sexual Abuse</a:t>
            </a:r>
            <a:r>
              <a:rPr lang="en-GB" dirty="0"/>
              <a:t>, 23:6, 635-656,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17</a:t>
            </a:fld>
            <a:endParaRPr lang="en-GB"/>
          </a:p>
        </p:txBody>
      </p:sp>
    </p:spTree>
    <p:extLst>
      <p:ext uri="{BB962C8B-B14F-4D97-AF65-F5344CB8AC3E}">
        <p14:creationId xmlns:p14="http://schemas.microsoft.com/office/powerpoint/2010/main" val="4058633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Bettina Böhm, Hans Zollner, Jörg M. Fegert &amp; Hubert Liebhardt (2014) Child Sexual Abuse in the Context of the Roman Catholic Church: A Review of Literature from 1981–2013, </a:t>
            </a:r>
            <a:r>
              <a:rPr lang="en-GB" i="1"/>
              <a:t>Journal of Child Sexual Abuse</a:t>
            </a:r>
            <a:r>
              <a:rPr lang="en-GB"/>
              <a:t>, 23:6, 635-656,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18</a:t>
            </a:fld>
            <a:endParaRPr lang="en-GB"/>
          </a:p>
        </p:txBody>
      </p:sp>
    </p:spTree>
    <p:extLst>
      <p:ext uri="{BB962C8B-B14F-4D97-AF65-F5344CB8AC3E}">
        <p14:creationId xmlns:p14="http://schemas.microsoft.com/office/powerpoint/2010/main" val="4113983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Terry, K., Ackerman, A (2008) 'Child Sexual Abuse in the Catholic Church: How Situational Crime Prevention Strategies Can Help Create Safe Environments', </a:t>
            </a:r>
            <a:r>
              <a:rPr lang="en-GB" i="1" dirty="0"/>
              <a:t>Criminal Justice and Behaviour</a:t>
            </a:r>
            <a:r>
              <a:rPr lang="en-GB" dirty="0"/>
              <a:t>, 35(5), pp.643-657.</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19</a:t>
            </a:fld>
            <a:endParaRPr lang="en-GB"/>
          </a:p>
        </p:txBody>
      </p:sp>
    </p:spTree>
    <p:extLst>
      <p:ext uri="{BB962C8B-B14F-4D97-AF65-F5344CB8AC3E}">
        <p14:creationId xmlns:p14="http://schemas.microsoft.com/office/powerpoint/2010/main" val="1622689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 you know when you are in a cult?</a:t>
            </a:r>
          </a:p>
          <a:p>
            <a:r>
              <a:rPr lang="en-US" dirty="0">
                <a:cs typeface="Calibri"/>
              </a:rPr>
              <a:t>When does a church become unstable to the point you want to leave?</a:t>
            </a:r>
          </a:p>
          <a:p>
            <a:r>
              <a:rPr lang="en-US" dirty="0">
                <a:cs typeface="Calibri"/>
              </a:rPr>
              <a:t>When do we accept if a cult's believe is the right one?</a:t>
            </a:r>
          </a:p>
        </p:txBody>
      </p:sp>
      <p:sp>
        <p:nvSpPr>
          <p:cNvPr id="4" name="Slide Number Placeholder 3"/>
          <p:cNvSpPr>
            <a:spLocks noGrp="1"/>
          </p:cNvSpPr>
          <p:nvPr>
            <p:ph type="sldNum" sz="quarter" idx="5"/>
          </p:nvPr>
        </p:nvSpPr>
        <p:spPr/>
        <p:txBody>
          <a:bodyPr/>
          <a:lstStyle/>
          <a:p>
            <a:fld id="{3CD132FC-2E94-45AA-853F-F5E7029D825A}" type="slidenum">
              <a:rPr lang="en-GB"/>
              <a:t>21</a:t>
            </a:fld>
            <a:endParaRPr lang="en-GB"/>
          </a:p>
        </p:txBody>
      </p:sp>
    </p:spTree>
    <p:extLst>
      <p:ext uri="{BB962C8B-B14F-4D97-AF65-F5344CB8AC3E}">
        <p14:creationId xmlns:p14="http://schemas.microsoft.com/office/powerpoint/2010/main" val="1931322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Beller, S. (2007) </a:t>
            </a:r>
            <a:r>
              <a:rPr lang="en-GB" i="1"/>
              <a:t>Antisemitism: A Very Short Introduction</a:t>
            </a:r>
            <a:r>
              <a:rPr lang="en-GB"/>
              <a:t>. New York: Oxford University Press. </a:t>
            </a:r>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24</a:t>
            </a:fld>
            <a:endParaRPr lang="en-GB"/>
          </a:p>
        </p:txBody>
      </p:sp>
    </p:spTree>
    <p:extLst>
      <p:ext uri="{BB962C8B-B14F-4D97-AF65-F5344CB8AC3E}">
        <p14:creationId xmlns:p14="http://schemas.microsoft.com/office/powerpoint/2010/main" val="3121580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https://www.youtube.com/watch?v=t86V-1dmS6k</a:t>
            </a:r>
          </a:p>
        </p:txBody>
      </p:sp>
      <p:sp>
        <p:nvSpPr>
          <p:cNvPr id="4" name="Slide Number Placeholder 3"/>
          <p:cNvSpPr>
            <a:spLocks noGrp="1"/>
          </p:cNvSpPr>
          <p:nvPr>
            <p:ph type="sldNum" sz="quarter" idx="5"/>
          </p:nvPr>
        </p:nvSpPr>
        <p:spPr/>
        <p:txBody>
          <a:bodyPr/>
          <a:lstStyle/>
          <a:p>
            <a:fld id="{3CD132FC-2E94-45AA-853F-F5E7029D825A}" type="slidenum">
              <a:rPr lang="en-GB"/>
              <a:t>25</a:t>
            </a:fld>
            <a:endParaRPr lang="en-GB"/>
          </a:p>
        </p:txBody>
      </p:sp>
    </p:spTree>
    <p:extLst>
      <p:ext uri="{BB962C8B-B14F-4D97-AF65-F5344CB8AC3E}">
        <p14:creationId xmlns:p14="http://schemas.microsoft.com/office/powerpoint/2010/main" val="16879167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Darren Osborne, 48, was found guilty of murdering Makram Ali, 51, after deliberately ploughing into a crowd leaving Friday</a:t>
            </a:r>
          </a:p>
          <a:p>
            <a:endParaRPr lang="en-US" dirty="0">
              <a:cs typeface="Calibri"/>
            </a:endParaRPr>
          </a:p>
          <a:p>
            <a:r>
              <a:rPr lang="en-US" dirty="0">
                <a:cs typeface="Calibri"/>
              </a:rPr>
              <a:t>7/7/2005 bomb attacks London - </a:t>
            </a:r>
            <a:r>
              <a:rPr lang="en-US" dirty="0"/>
              <a:t>Police recorded 234 hate crime incidents two days after the Westminster incident</a:t>
            </a:r>
            <a:endParaRPr lang="en-US" dirty="0">
              <a:cs typeface="Calibri"/>
            </a:endParaRPr>
          </a:p>
          <a:p>
            <a:endParaRPr lang="en-US" dirty="0"/>
          </a:p>
          <a:p>
            <a:r>
              <a:rPr lang="en-US" dirty="0"/>
              <a:t>https://www.ojp.gov/ncjrs/virtual-library/abstracts/hate-crime-wake-terror-attacks-evidence-77-and-911</a:t>
            </a:r>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27</a:t>
            </a:fld>
            <a:endParaRPr lang="en-GB"/>
          </a:p>
        </p:txBody>
      </p:sp>
    </p:spTree>
    <p:extLst>
      <p:ext uri="{BB962C8B-B14F-4D97-AF65-F5344CB8AC3E}">
        <p14:creationId xmlns:p14="http://schemas.microsoft.com/office/powerpoint/2010/main" val="28397079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Green, T. (2019) </a:t>
            </a:r>
            <a:r>
              <a:rPr lang="en-GB" i="1" dirty="0"/>
              <a:t>The Fear of Islam, Second Edition: An Introduction to Islamophobia in the West</a:t>
            </a:r>
            <a:r>
              <a:rPr lang="en-GB" dirty="0"/>
              <a:t>. Minneapolis: Fortress Press.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29</a:t>
            </a:fld>
            <a:endParaRPr lang="en-GB"/>
          </a:p>
        </p:txBody>
      </p:sp>
    </p:spTree>
    <p:extLst>
      <p:ext uri="{BB962C8B-B14F-4D97-AF65-F5344CB8AC3E}">
        <p14:creationId xmlns:p14="http://schemas.microsoft.com/office/powerpoint/2010/main" val="41672082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https://news.gallup.com/poll/157082/islamophobia-understanding-anti-muslim-sentiment-west.aspx</a:t>
            </a:r>
          </a:p>
        </p:txBody>
      </p:sp>
      <p:sp>
        <p:nvSpPr>
          <p:cNvPr id="4" name="Slide Number Placeholder 3"/>
          <p:cNvSpPr>
            <a:spLocks noGrp="1"/>
          </p:cNvSpPr>
          <p:nvPr>
            <p:ph type="sldNum" sz="quarter" idx="5"/>
          </p:nvPr>
        </p:nvSpPr>
        <p:spPr/>
        <p:txBody>
          <a:bodyPr/>
          <a:lstStyle/>
          <a:p>
            <a:fld id="{3CD132FC-2E94-45AA-853F-F5E7029D825A}" type="slidenum">
              <a:rPr lang="en-GB"/>
              <a:t>30</a:t>
            </a:fld>
            <a:endParaRPr lang="en-GB"/>
          </a:p>
        </p:txBody>
      </p:sp>
    </p:spTree>
    <p:extLst>
      <p:ext uri="{BB962C8B-B14F-4D97-AF65-F5344CB8AC3E}">
        <p14:creationId xmlns:p14="http://schemas.microsoft.com/office/powerpoint/2010/main" val="2018403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CB13C-82BD-5970-7EAA-94535CC37E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FB59F2-D1A9-58C6-9EAD-C7A24089B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D59052-7E58-3D96-65B9-D025092B1B84}"/>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5" name="Footer Placeholder 4">
            <a:extLst>
              <a:ext uri="{FF2B5EF4-FFF2-40B4-BE49-F238E27FC236}">
                <a16:creationId xmlns:a16="http://schemas.microsoft.com/office/drawing/2014/main" id="{E98057A2-25EB-582A-F7E6-423D45614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8BEEA-217F-EC05-A050-CBC54DCCD540}"/>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699012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94B-32A3-BAF6-0400-8E0C665E44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5E2DA0-9DA2-CC23-C437-E3FAE4235F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E64652-263C-CEE6-BB26-E28114599589}"/>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5" name="Footer Placeholder 4">
            <a:extLst>
              <a:ext uri="{FF2B5EF4-FFF2-40B4-BE49-F238E27FC236}">
                <a16:creationId xmlns:a16="http://schemas.microsoft.com/office/drawing/2014/main" id="{C27450D6-4BC7-B7D2-CA8B-1106C8488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ED0D3D-837A-C895-6DED-741556FE876F}"/>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670434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E2712-B84F-CCD9-1EFB-D34FBA453D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F26E07-3102-9188-C1A4-44AC5BF7DA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86F778-E347-90FC-DDAA-B4B9553563F8}"/>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5" name="Footer Placeholder 4">
            <a:extLst>
              <a:ext uri="{FF2B5EF4-FFF2-40B4-BE49-F238E27FC236}">
                <a16:creationId xmlns:a16="http://schemas.microsoft.com/office/drawing/2014/main" id="{34FA43A7-8764-5B3D-9773-A7A462DF3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27994-39DE-3F41-8A62-A5DC60D18576}"/>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950159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F7B46-D884-5295-7051-01DA7F27C0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3B423E-9714-D590-607C-D9A41F0D4A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1CD4E4-2689-6A90-D12B-6362F1E89A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2DDE37-5DAC-B387-C7A7-DE95B6385DC9}"/>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6" name="Footer Placeholder 5">
            <a:extLst>
              <a:ext uri="{FF2B5EF4-FFF2-40B4-BE49-F238E27FC236}">
                <a16:creationId xmlns:a16="http://schemas.microsoft.com/office/drawing/2014/main" id="{BB9C79D1-EB70-1445-6E37-BCFC2C0F51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EC2D11-98A3-CB4C-0902-C72B69321909}"/>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071620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ACA01-3684-CEDF-8783-DA4B9EE3E2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2119A9-E8C1-17E4-F64F-FABC122372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C17345-160E-811C-817A-13412FC1C5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6F46C7-120F-CCCA-1331-FA926E7FA7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CA04F2-CE0B-7245-0F85-5D061156C2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3D5FC8-8D7A-CBB2-2463-BF7B47793834}"/>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8" name="Footer Placeholder 7">
            <a:extLst>
              <a:ext uri="{FF2B5EF4-FFF2-40B4-BE49-F238E27FC236}">
                <a16:creationId xmlns:a16="http://schemas.microsoft.com/office/drawing/2014/main" id="{1133FEB6-F60D-87E6-FB67-2EE0CEEE72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6FBB73-ECB7-6001-1A4F-A0480D617813}"/>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61274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F60D2-B5B3-A921-E5E2-E8333F0E61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A60ABB-0B85-71CE-9BB6-D1A973CCCE45}"/>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4" name="Footer Placeholder 3">
            <a:extLst>
              <a:ext uri="{FF2B5EF4-FFF2-40B4-BE49-F238E27FC236}">
                <a16:creationId xmlns:a16="http://schemas.microsoft.com/office/drawing/2014/main" id="{C8EE87A2-C391-C2CE-7255-0620CD35D0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153350-A3E3-5B81-8D10-FE43CFC04844}"/>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261507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ACB402-2B8D-2151-FFFA-8C86B8E309F4}"/>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3" name="Footer Placeholder 2">
            <a:extLst>
              <a:ext uri="{FF2B5EF4-FFF2-40B4-BE49-F238E27FC236}">
                <a16:creationId xmlns:a16="http://schemas.microsoft.com/office/drawing/2014/main" id="{D56D5C6D-50AF-1339-53C0-55203942E8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F48424-3EBE-9C46-B4BF-68A814D985A2}"/>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671742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0D848-27FF-3B9B-528D-D8E4B23471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89E0DF-9CD0-9053-2405-5690E32DDC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06E500-647A-6B13-61D3-66BC6968AE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B4700-3587-161F-048E-80DD1A411DDC}"/>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6" name="Footer Placeholder 5">
            <a:extLst>
              <a:ext uri="{FF2B5EF4-FFF2-40B4-BE49-F238E27FC236}">
                <a16:creationId xmlns:a16="http://schemas.microsoft.com/office/drawing/2014/main" id="{9165649E-4126-F140-3191-63499E5FF1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C4760F-0B36-70CE-56F0-8E8F9A252845}"/>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924183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39A62-5566-3E42-3824-9356A5F7C0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9F5D56-51EC-CA9C-E2F2-B3B50E9015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01922C-8564-DA63-D3C4-A9CBE902A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55E75A-C5AE-80D6-5073-8142D1A34876}"/>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6" name="Footer Placeholder 5">
            <a:extLst>
              <a:ext uri="{FF2B5EF4-FFF2-40B4-BE49-F238E27FC236}">
                <a16:creationId xmlns:a16="http://schemas.microsoft.com/office/drawing/2014/main" id="{C1A8B71F-1AA8-3616-574A-C16842BDB1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D45730-6037-A1BA-458E-71B3630C8DF4}"/>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3194759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A66C-5FE1-A6BE-1043-03FA5CA139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14E659-BBF8-D311-C933-F02FEEF6AE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43A2C-35F6-8B1F-31D5-5A506A78C505}"/>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5" name="Footer Placeholder 4">
            <a:extLst>
              <a:ext uri="{FF2B5EF4-FFF2-40B4-BE49-F238E27FC236}">
                <a16:creationId xmlns:a16="http://schemas.microsoft.com/office/drawing/2014/main" id="{500905E0-1C66-CD62-F0C2-0D47C8B5C8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3B5DA0-BF21-B080-A399-9496250F6697}"/>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244882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AF846A-21D0-2999-90C7-5937E9768E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079B43-E9E1-2D77-593A-7A2AF7A307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AF07DD-370B-5B86-1580-CA23FABCE33D}"/>
              </a:ext>
            </a:extLst>
          </p:cNvPr>
          <p:cNvSpPr>
            <a:spLocks noGrp="1"/>
          </p:cNvSpPr>
          <p:nvPr>
            <p:ph type="dt" sz="half" idx="10"/>
          </p:nvPr>
        </p:nvSpPr>
        <p:spPr/>
        <p:txBody>
          <a:bodyPr/>
          <a:lstStyle/>
          <a:p>
            <a:fld id="{F5F5C725-B631-486D-81D8-88507FBC99AB}" type="datetimeFigureOut">
              <a:rPr lang="en-GB" smtClean="0"/>
              <a:t>20/11/2023</a:t>
            </a:fld>
            <a:endParaRPr lang="en-GB"/>
          </a:p>
        </p:txBody>
      </p:sp>
      <p:sp>
        <p:nvSpPr>
          <p:cNvPr id="5" name="Footer Placeholder 4">
            <a:extLst>
              <a:ext uri="{FF2B5EF4-FFF2-40B4-BE49-F238E27FC236}">
                <a16:creationId xmlns:a16="http://schemas.microsoft.com/office/drawing/2014/main" id="{C045F010-7BE2-B853-8303-2FD662F744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9F9D31-0FEC-BC0A-61CD-CFF406C9D2B9}"/>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851090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E9439B-CC4E-5646-1CDA-FD14B3A4A6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E9620D-7C84-9943-00C8-0302AB7398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6B6A7-985A-C897-B248-3C7646DB24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F5C725-B631-486D-81D8-88507FBC99AB}" type="datetimeFigureOut">
              <a:rPr lang="en-GB" smtClean="0"/>
              <a:t>20/11/2023</a:t>
            </a:fld>
            <a:endParaRPr lang="en-GB"/>
          </a:p>
        </p:txBody>
      </p:sp>
      <p:sp>
        <p:nvSpPr>
          <p:cNvPr id="5" name="Footer Placeholder 4">
            <a:extLst>
              <a:ext uri="{FF2B5EF4-FFF2-40B4-BE49-F238E27FC236}">
                <a16:creationId xmlns:a16="http://schemas.microsoft.com/office/drawing/2014/main" id="{DAD100F3-ABE3-8197-AE96-8EA25BB5C2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77FF462-90EE-AD3F-14DD-B751A3454F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5796A0-7FC7-457A-A345-09B3CAA45AD1}" type="slidenum">
              <a:rPr lang="en-GB" smtClean="0"/>
              <a:t>‹#›</a:t>
            </a:fld>
            <a:endParaRPr lang="en-GB"/>
          </a:p>
        </p:txBody>
      </p:sp>
    </p:spTree>
    <p:extLst>
      <p:ext uri="{BB962C8B-B14F-4D97-AF65-F5344CB8AC3E}">
        <p14:creationId xmlns:p14="http://schemas.microsoft.com/office/powerpoint/2010/main" val="2599659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39D2-1FC5-987F-F331-D8AA78F403B4}"/>
              </a:ext>
            </a:extLst>
          </p:cNvPr>
          <p:cNvSpPr>
            <a:spLocks noGrp="1"/>
          </p:cNvSpPr>
          <p:nvPr>
            <p:ph type="ctrTitle"/>
          </p:nvPr>
        </p:nvSpPr>
        <p:spPr>
          <a:xfrm>
            <a:off x="651307" y="640081"/>
            <a:ext cx="3377183" cy="3681976"/>
          </a:xfrm>
          <a:noFill/>
        </p:spPr>
        <p:txBody>
          <a:bodyPr>
            <a:normAutofit/>
          </a:bodyPr>
          <a:lstStyle/>
          <a:p>
            <a:pPr algn="r"/>
            <a:r>
              <a:rPr lang="en-GB" sz="5400"/>
              <a:t>Gender, Race, Religion and Crime</a:t>
            </a:r>
          </a:p>
        </p:txBody>
      </p:sp>
      <p:sp>
        <p:nvSpPr>
          <p:cNvPr id="3" name="Subtitle 2">
            <a:extLst>
              <a:ext uri="{FF2B5EF4-FFF2-40B4-BE49-F238E27FC236}">
                <a16:creationId xmlns:a16="http://schemas.microsoft.com/office/drawing/2014/main" id="{5E1E88EC-3E8E-ED1C-E081-626E38F94333}"/>
              </a:ext>
            </a:extLst>
          </p:cNvPr>
          <p:cNvSpPr>
            <a:spLocks noGrp="1"/>
          </p:cNvSpPr>
          <p:nvPr>
            <p:ph type="subTitle" idx="1"/>
          </p:nvPr>
        </p:nvSpPr>
        <p:spPr>
          <a:xfrm>
            <a:off x="651307" y="4460487"/>
            <a:ext cx="3377184" cy="1757433"/>
          </a:xfrm>
          <a:noFill/>
        </p:spPr>
        <p:txBody>
          <a:bodyPr>
            <a:normAutofit/>
          </a:bodyPr>
          <a:lstStyle/>
          <a:p>
            <a:pPr algn="r"/>
            <a:r>
              <a:rPr lang="en-GB" dirty="0"/>
              <a:t>Week 7 – Religion and Crime and Assessment 2</a:t>
            </a:r>
          </a:p>
          <a:p>
            <a:pPr algn="r"/>
            <a:r>
              <a:rPr lang="en-GB" dirty="0"/>
              <a:t>Jane</a:t>
            </a:r>
          </a:p>
          <a:p>
            <a:pPr algn="r"/>
            <a:r>
              <a:rPr lang="en-GB" dirty="0"/>
              <a:t>j.davies2@uwtsd.ac.uk</a:t>
            </a:r>
          </a:p>
        </p:txBody>
      </p:sp>
      <p:pic>
        <p:nvPicPr>
          <p:cNvPr id="4098" name="Picture 2" descr="Crime and Religious Belief | GCSE Religious Studies at HGS">
            <a:extLst>
              <a:ext uri="{FF2B5EF4-FFF2-40B4-BE49-F238E27FC236}">
                <a16:creationId xmlns:a16="http://schemas.microsoft.com/office/drawing/2014/main" id="{E42DC410-FD91-69F5-C846-11C02DF60C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34" r="2612" b="-1"/>
          <a:stretch/>
        </p:blipFill>
        <p:spPr bwMode="auto">
          <a:xfrm>
            <a:off x="4654297"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53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311B8-C80D-E2DD-0351-887C62A64406}"/>
              </a:ext>
            </a:extLst>
          </p:cNvPr>
          <p:cNvSpPr>
            <a:spLocks noGrp="1"/>
          </p:cNvSpPr>
          <p:nvPr>
            <p:ph type="title"/>
          </p:nvPr>
        </p:nvSpPr>
        <p:spPr/>
        <p:txBody>
          <a:bodyPr/>
          <a:lstStyle/>
          <a:p>
            <a:r>
              <a:rPr lang="en-GB" dirty="0">
                <a:cs typeface="Calibri Light"/>
              </a:rPr>
              <a:t>Assignment 1 Feedback</a:t>
            </a:r>
            <a:endParaRPr lang="en-GB" dirty="0"/>
          </a:p>
        </p:txBody>
      </p:sp>
      <p:sp>
        <p:nvSpPr>
          <p:cNvPr id="3" name="Content Placeholder 2">
            <a:extLst>
              <a:ext uri="{FF2B5EF4-FFF2-40B4-BE49-F238E27FC236}">
                <a16:creationId xmlns:a16="http://schemas.microsoft.com/office/drawing/2014/main" id="{59A61148-83BB-CE65-F915-90BAD233ABE9}"/>
              </a:ext>
            </a:extLst>
          </p:cNvPr>
          <p:cNvSpPr>
            <a:spLocks noGrp="1"/>
          </p:cNvSpPr>
          <p:nvPr>
            <p:ph idx="1"/>
          </p:nvPr>
        </p:nvSpPr>
        <p:spPr/>
        <p:txBody>
          <a:bodyPr vert="horz" lIns="91440" tIns="45720" rIns="91440" bIns="45720" rtlCol="0" anchor="t">
            <a:normAutofit fontScale="92500" lnSpcReduction="10000"/>
          </a:bodyPr>
          <a:lstStyle/>
          <a:p>
            <a:r>
              <a:rPr lang="en-GB" dirty="0">
                <a:cs typeface="Calibri"/>
              </a:rPr>
              <a:t>Referencing – use the Harvard Handbook</a:t>
            </a:r>
          </a:p>
          <a:p>
            <a:r>
              <a:rPr lang="en-GB" dirty="0">
                <a:cs typeface="Calibri"/>
              </a:rPr>
              <a:t>Justice, M. O.</a:t>
            </a:r>
          </a:p>
          <a:p>
            <a:r>
              <a:rPr lang="en-GB" dirty="0">
                <a:cs typeface="Calibri"/>
              </a:rPr>
              <a:t>(Online)</a:t>
            </a:r>
          </a:p>
          <a:p>
            <a:r>
              <a:rPr lang="en-GB" dirty="0">
                <a:cs typeface="Calibri"/>
              </a:rPr>
              <a:t>Spacing of referencing lists</a:t>
            </a:r>
          </a:p>
          <a:p>
            <a:r>
              <a:rPr lang="en-GB" dirty="0">
                <a:cs typeface="Calibri"/>
              </a:rPr>
              <a:t>Davies (2019) who wrote a book …...title.....</a:t>
            </a:r>
          </a:p>
          <a:p>
            <a:r>
              <a:rPr lang="en-GB" dirty="0">
                <a:cs typeface="Calibri"/>
              </a:rPr>
              <a:t>"And now I am going to talk about...."</a:t>
            </a:r>
          </a:p>
          <a:p>
            <a:r>
              <a:rPr lang="en-GB" dirty="0">
                <a:cs typeface="Calibri"/>
              </a:rPr>
              <a:t>"This is a really important subject that I am going to discuss...."</a:t>
            </a:r>
          </a:p>
          <a:p>
            <a:r>
              <a:rPr lang="en-GB" dirty="0">
                <a:cs typeface="Calibri"/>
              </a:rPr>
              <a:t>Students touching on areas and not analysing further</a:t>
            </a:r>
          </a:p>
          <a:p>
            <a:pPr lvl="1"/>
            <a:r>
              <a:rPr lang="en-GB" dirty="0">
                <a:cs typeface="Calibri"/>
              </a:rPr>
              <a:t>i.e. "drug abuse effects individuals and should be considered when discussing offenders."</a:t>
            </a:r>
          </a:p>
          <a:p>
            <a:endParaRPr lang="en-GB" dirty="0">
              <a:cs typeface="Calibri"/>
            </a:endParaRPr>
          </a:p>
        </p:txBody>
      </p:sp>
    </p:spTree>
    <p:extLst>
      <p:ext uri="{BB962C8B-B14F-4D97-AF65-F5344CB8AC3E}">
        <p14:creationId xmlns:p14="http://schemas.microsoft.com/office/powerpoint/2010/main" val="1962386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C6E28-06A6-9056-3982-BF32A04DF95E}"/>
              </a:ext>
            </a:extLst>
          </p:cNvPr>
          <p:cNvSpPr>
            <a:spLocks noGrp="1"/>
          </p:cNvSpPr>
          <p:nvPr>
            <p:ph type="title"/>
          </p:nvPr>
        </p:nvSpPr>
        <p:spPr>
          <a:xfrm>
            <a:off x="838200" y="365125"/>
            <a:ext cx="10515600" cy="1325563"/>
          </a:xfrm>
        </p:spPr>
        <p:txBody>
          <a:bodyPr>
            <a:normAutofit/>
          </a:bodyPr>
          <a:lstStyle/>
          <a:p>
            <a:r>
              <a:rPr lang="en-GB" sz="5400"/>
              <a:t>Session Outline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71589F-2719-B68C-1DC2-3EB1617802A2}"/>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dirty="0"/>
              <a:t>Introduce and Discuss Assessment 2</a:t>
            </a:r>
          </a:p>
          <a:p>
            <a:r>
              <a:rPr lang="en-GB" sz="2200" dirty="0"/>
              <a:t>Explore Crimes committed by religious institutions</a:t>
            </a:r>
          </a:p>
          <a:p>
            <a:r>
              <a:rPr lang="en-GB" sz="2200" dirty="0"/>
              <a:t>Explore crimes committed in the name of religion</a:t>
            </a:r>
            <a:endParaRPr lang="en-GB" sz="2200" dirty="0">
              <a:cs typeface="Calibri"/>
            </a:endParaRPr>
          </a:p>
          <a:p>
            <a:r>
              <a:rPr lang="en-GB" sz="2200" dirty="0"/>
              <a:t>Explore crimes against the religious – Hate Crime</a:t>
            </a:r>
            <a:endParaRPr lang="en-GB" sz="2200" dirty="0">
              <a:cs typeface="Calibri"/>
            </a:endParaRPr>
          </a:p>
          <a:p>
            <a:r>
              <a:rPr lang="en-GB" sz="2200" dirty="0"/>
              <a:t>Investigate honour based violence and FGM. Are they religious crime?</a:t>
            </a:r>
            <a:endParaRPr lang="en-GB" sz="2200" dirty="0">
              <a:cs typeface="Calibri"/>
            </a:endParaRPr>
          </a:p>
        </p:txBody>
      </p:sp>
    </p:spTree>
    <p:extLst>
      <p:ext uri="{BB962C8B-B14F-4D97-AF65-F5344CB8AC3E}">
        <p14:creationId xmlns:p14="http://schemas.microsoft.com/office/powerpoint/2010/main" val="2974739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61676-AC57-E8FC-FC78-32C2F181FA09}"/>
              </a:ext>
            </a:extLst>
          </p:cNvPr>
          <p:cNvSpPr>
            <a:spLocks noGrp="1"/>
          </p:cNvSpPr>
          <p:nvPr>
            <p:ph type="title"/>
          </p:nvPr>
        </p:nvSpPr>
        <p:spPr>
          <a:xfrm>
            <a:off x="6513788" y="365126"/>
            <a:ext cx="4840010" cy="910222"/>
          </a:xfrm>
        </p:spPr>
        <p:txBody>
          <a:bodyPr>
            <a:normAutofit/>
          </a:bodyPr>
          <a:lstStyle/>
          <a:p>
            <a:r>
              <a:rPr lang="en-GB" dirty="0"/>
              <a:t>Assessment 2</a:t>
            </a:r>
          </a:p>
        </p:txBody>
      </p:sp>
      <p:pic>
        <p:nvPicPr>
          <p:cNvPr id="5" name="Picture 4" descr="Calendar">
            <a:extLst>
              <a:ext uri="{FF2B5EF4-FFF2-40B4-BE49-F238E27FC236}">
                <a16:creationId xmlns:a16="http://schemas.microsoft.com/office/drawing/2014/main" id="{F643596A-A92D-D8D0-8475-3A9F495CF53D}"/>
              </a:ext>
            </a:extLst>
          </p:cNvPr>
          <p:cNvPicPr>
            <a:picLocks noChangeAspect="1"/>
          </p:cNvPicPr>
          <p:nvPr/>
        </p:nvPicPr>
        <p:blipFill rotWithShape="1">
          <a:blip r:embed="rId2"/>
          <a:srcRect l="22203" r="1826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6B52DEC-462A-F368-8D79-E80D8DF82603}"/>
              </a:ext>
            </a:extLst>
          </p:cNvPr>
          <p:cNvSpPr>
            <a:spLocks noGrp="1"/>
          </p:cNvSpPr>
          <p:nvPr>
            <p:ph idx="1"/>
          </p:nvPr>
        </p:nvSpPr>
        <p:spPr>
          <a:xfrm>
            <a:off x="5630779" y="1479884"/>
            <a:ext cx="6116549" cy="5012991"/>
          </a:xfrm>
        </p:spPr>
        <p:txBody>
          <a:bodyPr vert="horz" lIns="91440" tIns="45720" rIns="91440" bIns="45720" rtlCol="0" anchor="t">
            <a:normAutofit/>
          </a:bodyPr>
          <a:lstStyle/>
          <a:p>
            <a:r>
              <a:rPr lang="en-GB" dirty="0"/>
              <a:t>Deadline: </a:t>
            </a:r>
          </a:p>
          <a:p>
            <a:pPr lvl="1"/>
            <a:r>
              <a:rPr lang="en-GB" sz="2800" dirty="0"/>
              <a:t>23:59hrs, Friday 12</a:t>
            </a:r>
            <a:r>
              <a:rPr lang="en-GB" sz="2800" baseline="30000" dirty="0"/>
              <a:t>th</a:t>
            </a:r>
            <a:r>
              <a:rPr lang="en-GB" sz="2800" dirty="0"/>
              <a:t> January 2024</a:t>
            </a:r>
            <a:endParaRPr lang="en-GB" dirty="0"/>
          </a:p>
          <a:p>
            <a:r>
              <a:rPr lang="en-GB" dirty="0"/>
              <a:t>Results Release:</a:t>
            </a:r>
          </a:p>
          <a:p>
            <a:pPr lvl="1"/>
            <a:r>
              <a:rPr lang="en-GB" sz="2800" dirty="0"/>
              <a:t>10:00hrs, Friday 9</a:t>
            </a:r>
            <a:r>
              <a:rPr lang="en-GB" sz="2800" baseline="30000" dirty="0"/>
              <a:t>th</a:t>
            </a:r>
            <a:r>
              <a:rPr lang="en-GB" sz="2800" dirty="0"/>
              <a:t> Feb 2024</a:t>
            </a:r>
            <a:endParaRPr lang="en-GB" dirty="0"/>
          </a:p>
          <a:p>
            <a:r>
              <a:rPr lang="en-GB" dirty="0"/>
              <a:t>Wordcount: </a:t>
            </a:r>
          </a:p>
          <a:p>
            <a:pPr lvl="1"/>
            <a:r>
              <a:rPr lang="en-GB" sz="2800" dirty="0"/>
              <a:t>2000 words +/- 10%</a:t>
            </a:r>
          </a:p>
          <a:p>
            <a:pPr lvl="1"/>
            <a:endParaRPr lang="en-GB" sz="2800" dirty="0"/>
          </a:p>
          <a:p>
            <a:pPr lvl="1"/>
            <a:r>
              <a:rPr lang="en-GB" sz="2800" b="1" u="sng" dirty="0"/>
              <a:t>Drop-in Sessions will ONLY be held in class on Tuesday 9</a:t>
            </a:r>
            <a:r>
              <a:rPr lang="en-GB" sz="2800" b="1" u="sng" baseline="30000" dirty="0"/>
              <a:t>th</a:t>
            </a:r>
            <a:r>
              <a:rPr lang="en-GB" sz="2800" b="1" u="sng" dirty="0"/>
              <a:t> January during 10.00am to 11.00am.</a:t>
            </a:r>
            <a:endParaRPr lang="en-GB" sz="2800" b="1" u="sng" dirty="0">
              <a:cs typeface="Calibri"/>
            </a:endParaRPr>
          </a:p>
          <a:p>
            <a:pPr lvl="1"/>
            <a:endParaRPr lang="en-GB" sz="2800" dirty="0">
              <a:cs typeface="Calibri"/>
            </a:endParaRPr>
          </a:p>
        </p:txBody>
      </p:sp>
    </p:spTree>
    <p:extLst>
      <p:ext uri="{BB962C8B-B14F-4D97-AF65-F5344CB8AC3E}">
        <p14:creationId xmlns:p14="http://schemas.microsoft.com/office/powerpoint/2010/main" val="1150249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741393E-C764-4C6F-8886-35CFF2E48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90890DC-37FF-4B49-BD4C-FE4232F69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52708" cy="6858000"/>
          </a:xfrm>
          <a:custGeom>
            <a:avLst/>
            <a:gdLst>
              <a:gd name="connsiteX0" fmla="*/ 0 w 5552708"/>
              <a:gd name="connsiteY0" fmla="*/ 0 h 6858000"/>
              <a:gd name="connsiteX1" fmla="*/ 5443651 w 5552708"/>
              <a:gd name="connsiteY1" fmla="*/ 0 h 6858000"/>
              <a:gd name="connsiteX2" fmla="*/ 5443781 w 5552708"/>
              <a:gd name="connsiteY2" fmla="*/ 512 h 6858000"/>
              <a:gd name="connsiteX3" fmla="*/ 5444033 w 5552708"/>
              <a:gd name="connsiteY3" fmla="*/ 20501 h 6858000"/>
              <a:gd name="connsiteX4" fmla="*/ 5439390 w 5552708"/>
              <a:gd name="connsiteY4" fmla="*/ 44768 h 6858000"/>
              <a:gd name="connsiteX5" fmla="*/ 5443913 w 5552708"/>
              <a:gd name="connsiteY5" fmla="*/ 104988 h 6858000"/>
              <a:gd name="connsiteX6" fmla="*/ 5458241 w 5552708"/>
              <a:gd name="connsiteY6" fmla="*/ 204162 h 6858000"/>
              <a:gd name="connsiteX7" fmla="*/ 5459763 w 5552708"/>
              <a:gd name="connsiteY7" fmla="*/ 225360 h 6858000"/>
              <a:gd name="connsiteX8" fmla="*/ 5454996 w 5552708"/>
              <a:gd name="connsiteY8" fmla="*/ 243902 h 6858000"/>
              <a:gd name="connsiteX9" fmla="*/ 5448597 w 5552708"/>
              <a:gd name="connsiteY9" fmla="*/ 248483 h 6858000"/>
              <a:gd name="connsiteX10" fmla="*/ 5448458 w 5552708"/>
              <a:gd name="connsiteY10" fmla="*/ 260196 h 6858000"/>
              <a:gd name="connsiteX11" fmla="*/ 5447150 w 5552708"/>
              <a:gd name="connsiteY11" fmla="*/ 263377 h 6858000"/>
              <a:gd name="connsiteX12" fmla="*/ 5459187 w 5552708"/>
              <a:gd name="connsiteY12" fmla="*/ 318691 h 6858000"/>
              <a:gd name="connsiteX13" fmla="*/ 5455708 w 5552708"/>
              <a:gd name="connsiteY13" fmla="*/ 365759 h 6858000"/>
              <a:gd name="connsiteX14" fmla="*/ 5473651 w 5552708"/>
              <a:gd name="connsiteY14" fmla="*/ 492182 h 6858000"/>
              <a:gd name="connsiteX15" fmla="*/ 5481453 w 5552708"/>
              <a:gd name="connsiteY15" fmla="*/ 689666 h 6858000"/>
              <a:gd name="connsiteX16" fmla="*/ 5488233 w 5552708"/>
              <a:gd name="connsiteY16" fmla="*/ 816332 h 6858000"/>
              <a:gd name="connsiteX17" fmla="*/ 5529718 w 5552708"/>
              <a:gd name="connsiteY17" fmla="*/ 891550 h 6858000"/>
              <a:gd name="connsiteX18" fmla="*/ 5536104 w 5552708"/>
              <a:gd name="connsiteY18" fmla="*/ 903318 h 6858000"/>
              <a:gd name="connsiteX19" fmla="*/ 5535257 w 5552708"/>
              <a:gd name="connsiteY19" fmla="*/ 905308 h 6858000"/>
              <a:gd name="connsiteX20" fmla="*/ 5537840 w 5552708"/>
              <a:gd name="connsiteY20" fmla="*/ 920621 h 6858000"/>
              <a:gd name="connsiteX21" fmla="*/ 5541663 w 5552708"/>
              <a:gd name="connsiteY21" fmla="*/ 922876 h 6858000"/>
              <a:gd name="connsiteX22" fmla="*/ 5544456 w 5552708"/>
              <a:gd name="connsiteY22" fmla="*/ 933037 h 6858000"/>
              <a:gd name="connsiteX23" fmla="*/ 5552708 w 5552708"/>
              <a:gd name="connsiteY23" fmla="*/ 952132 h 6858000"/>
              <a:gd name="connsiteX24" fmla="*/ 5551675 w 5552708"/>
              <a:gd name="connsiteY24" fmla="*/ 956570 h 6858000"/>
              <a:gd name="connsiteX25" fmla="*/ 5531341 w 5552708"/>
              <a:gd name="connsiteY25" fmla="*/ 1064863 h 6858000"/>
              <a:gd name="connsiteX26" fmla="*/ 5539998 w 5552708"/>
              <a:gd name="connsiteY26" fmla="*/ 1096340 h 6858000"/>
              <a:gd name="connsiteX27" fmla="*/ 5541075 w 5552708"/>
              <a:gd name="connsiteY27" fmla="*/ 1102915 h 6858000"/>
              <a:gd name="connsiteX28" fmla="*/ 5540822 w 5552708"/>
              <a:gd name="connsiteY28" fmla="*/ 1103143 h 6858000"/>
              <a:gd name="connsiteX29" fmla="*/ 5541413 w 5552708"/>
              <a:gd name="connsiteY29" fmla="*/ 1110274 h 6858000"/>
              <a:gd name="connsiteX30" fmla="*/ 5543038 w 5552708"/>
              <a:gd name="connsiteY30" fmla="*/ 1114901 h 6858000"/>
              <a:gd name="connsiteX31" fmla="*/ 5545128 w 5552708"/>
              <a:gd name="connsiteY31" fmla="*/ 1127652 h 6858000"/>
              <a:gd name="connsiteX32" fmla="*/ 5544028 w 5552708"/>
              <a:gd name="connsiteY32" fmla="*/ 1132698 h 6858000"/>
              <a:gd name="connsiteX33" fmla="*/ 5514811 w 5552708"/>
              <a:gd name="connsiteY33" fmla="*/ 1177140 h 6858000"/>
              <a:gd name="connsiteX34" fmla="*/ 5496402 w 5552708"/>
              <a:gd name="connsiteY34" fmla="*/ 1265293 h 6858000"/>
              <a:gd name="connsiteX35" fmla="*/ 5481620 w 5552708"/>
              <a:gd name="connsiteY35" fmla="*/ 1353039 h 6858000"/>
              <a:gd name="connsiteX36" fmla="*/ 5477938 w 5552708"/>
              <a:gd name="connsiteY36" fmla="*/ 1385038 h 6858000"/>
              <a:gd name="connsiteX37" fmla="*/ 5464009 w 5552708"/>
              <a:gd name="connsiteY37" fmla="*/ 1441067 h 6858000"/>
              <a:gd name="connsiteX38" fmla="*/ 5453063 w 5552708"/>
              <a:gd name="connsiteY38" fmla="*/ 1466104 h 6858000"/>
              <a:gd name="connsiteX39" fmla="*/ 5453368 w 5552708"/>
              <a:gd name="connsiteY39" fmla="*/ 1467310 h 6858000"/>
              <a:gd name="connsiteX40" fmla="*/ 5449849 w 5552708"/>
              <a:gd name="connsiteY40" fmla="*/ 1469198 h 6858000"/>
              <a:gd name="connsiteX41" fmla="*/ 5447717 w 5552708"/>
              <a:gd name="connsiteY41" fmla="*/ 1473816 h 6858000"/>
              <a:gd name="connsiteX42" fmla="*/ 5446906 w 5552708"/>
              <a:gd name="connsiteY42" fmla="*/ 1487106 h 6858000"/>
              <a:gd name="connsiteX43" fmla="*/ 5447429 w 5552708"/>
              <a:gd name="connsiteY43" fmla="*/ 1492218 h 6858000"/>
              <a:gd name="connsiteX44" fmla="*/ 5446434 w 5552708"/>
              <a:gd name="connsiteY44" fmla="*/ 1499455 h 6858000"/>
              <a:gd name="connsiteX45" fmla="*/ 5446146 w 5552708"/>
              <a:gd name="connsiteY45" fmla="*/ 1499600 h 6858000"/>
              <a:gd name="connsiteX46" fmla="*/ 5445728 w 5552708"/>
              <a:gd name="connsiteY46" fmla="*/ 1506449 h 6858000"/>
              <a:gd name="connsiteX47" fmla="*/ 5447013 w 5552708"/>
              <a:gd name="connsiteY47" fmla="*/ 1540420 h 6858000"/>
              <a:gd name="connsiteX48" fmla="*/ 5416036 w 5552708"/>
              <a:gd name="connsiteY48" fmla="*/ 1580834 h 6858000"/>
              <a:gd name="connsiteX49" fmla="*/ 5409252 w 5552708"/>
              <a:gd name="connsiteY49" fmla="*/ 1598373 h 6858000"/>
              <a:gd name="connsiteX50" fmla="*/ 5404223 w 5552708"/>
              <a:gd name="connsiteY50" fmla="*/ 1607549 h 6858000"/>
              <a:gd name="connsiteX51" fmla="*/ 5403003 w 5552708"/>
              <a:gd name="connsiteY51" fmla="*/ 1607994 h 6858000"/>
              <a:gd name="connsiteX52" fmla="*/ 5404366 w 5552708"/>
              <a:gd name="connsiteY52" fmla="*/ 1640580 h 6858000"/>
              <a:gd name="connsiteX53" fmla="*/ 5402429 w 5552708"/>
              <a:gd name="connsiteY53" fmla="*/ 1644617 h 6858000"/>
              <a:gd name="connsiteX54" fmla="*/ 5406027 w 5552708"/>
              <a:gd name="connsiteY54" fmla="*/ 1666228 h 6858000"/>
              <a:gd name="connsiteX55" fmla="*/ 5409538 w 5552708"/>
              <a:gd name="connsiteY55" fmla="*/ 1680703 h 6858000"/>
              <a:gd name="connsiteX56" fmla="*/ 5405582 w 5552708"/>
              <a:gd name="connsiteY56" fmla="*/ 1870222 h 6858000"/>
              <a:gd name="connsiteX57" fmla="*/ 5418948 w 5552708"/>
              <a:gd name="connsiteY57" fmla="*/ 1979530 h 6858000"/>
              <a:gd name="connsiteX58" fmla="*/ 5405060 w 5552708"/>
              <a:gd name="connsiteY58" fmla="*/ 2051964 h 6858000"/>
              <a:gd name="connsiteX59" fmla="*/ 5378701 w 5552708"/>
              <a:gd name="connsiteY59" fmla="*/ 2073120 h 6858000"/>
              <a:gd name="connsiteX60" fmla="*/ 5366006 w 5552708"/>
              <a:gd name="connsiteY60" fmla="*/ 2256053 h 6858000"/>
              <a:gd name="connsiteX61" fmla="*/ 5352501 w 5552708"/>
              <a:gd name="connsiteY61" fmla="*/ 2301374 h 6858000"/>
              <a:gd name="connsiteX62" fmla="*/ 5361572 w 5552708"/>
              <a:gd name="connsiteY62" fmla="*/ 2344135 h 6858000"/>
              <a:gd name="connsiteX63" fmla="*/ 5351776 w 5552708"/>
              <a:gd name="connsiteY63" fmla="*/ 2360013 h 6858000"/>
              <a:gd name="connsiteX64" fmla="*/ 5349856 w 5552708"/>
              <a:gd name="connsiteY64" fmla="*/ 2362723 h 6858000"/>
              <a:gd name="connsiteX65" fmla="*/ 5347182 w 5552708"/>
              <a:gd name="connsiteY65" fmla="*/ 2374239 h 6858000"/>
              <a:gd name="connsiteX66" fmla="*/ 5340172 w 5552708"/>
              <a:gd name="connsiteY66" fmla="*/ 2376629 h 6858000"/>
              <a:gd name="connsiteX67" fmla="*/ 5331662 w 5552708"/>
              <a:gd name="connsiteY67" fmla="*/ 2393351 h 6858000"/>
              <a:gd name="connsiteX68" fmla="*/ 5328482 w 5552708"/>
              <a:gd name="connsiteY68" fmla="*/ 2414790 h 6858000"/>
              <a:gd name="connsiteX69" fmla="*/ 5316501 w 5552708"/>
              <a:gd name="connsiteY69" fmla="*/ 2490864 h 6858000"/>
              <a:gd name="connsiteX70" fmla="*/ 5318378 w 5552708"/>
              <a:gd name="connsiteY70" fmla="*/ 2503797 h 6858000"/>
              <a:gd name="connsiteX71" fmla="*/ 5307008 w 5552708"/>
              <a:gd name="connsiteY71" fmla="*/ 2543608 h 6858000"/>
              <a:gd name="connsiteX72" fmla="*/ 5300817 w 5552708"/>
              <a:gd name="connsiteY72" fmla="*/ 2579627 h 6858000"/>
              <a:gd name="connsiteX73" fmla="*/ 5300491 w 5552708"/>
              <a:gd name="connsiteY73" fmla="*/ 2603469 h 6858000"/>
              <a:gd name="connsiteX74" fmla="*/ 5297327 w 5552708"/>
              <a:gd name="connsiteY74" fmla="*/ 2609298 h 6858000"/>
              <a:gd name="connsiteX75" fmla="*/ 5292648 w 5552708"/>
              <a:gd name="connsiteY75" fmla="*/ 2632709 h 6858000"/>
              <a:gd name="connsiteX76" fmla="*/ 5294499 w 5552708"/>
              <a:gd name="connsiteY76" fmla="*/ 2645215 h 6858000"/>
              <a:gd name="connsiteX77" fmla="*/ 5284921 w 5552708"/>
              <a:gd name="connsiteY77" fmla="*/ 2655995 h 6858000"/>
              <a:gd name="connsiteX78" fmla="*/ 5278681 w 5552708"/>
              <a:gd name="connsiteY78" fmla="*/ 2658097 h 6858000"/>
              <a:gd name="connsiteX79" fmla="*/ 5279052 w 5552708"/>
              <a:gd name="connsiteY79" fmla="*/ 2675265 h 6858000"/>
              <a:gd name="connsiteX80" fmla="*/ 5271485 w 5552708"/>
              <a:gd name="connsiteY80" fmla="*/ 2688260 h 6858000"/>
              <a:gd name="connsiteX81" fmla="*/ 5273609 w 5552708"/>
              <a:gd name="connsiteY81" fmla="*/ 2700785 h 6858000"/>
              <a:gd name="connsiteX82" fmla="*/ 5272098 w 5552708"/>
              <a:gd name="connsiteY82" fmla="*/ 2705655 h 6858000"/>
              <a:gd name="connsiteX83" fmla="*/ 5267605 w 5552708"/>
              <a:gd name="connsiteY83" fmla="*/ 2717660 h 6858000"/>
              <a:gd name="connsiteX84" fmla="*/ 5258449 w 5552708"/>
              <a:gd name="connsiteY84" fmla="*/ 2738177 h 6858000"/>
              <a:gd name="connsiteX85" fmla="*/ 5256679 w 5552708"/>
              <a:gd name="connsiteY85" fmla="*/ 2744727 h 6858000"/>
              <a:gd name="connsiteX86" fmla="*/ 5245116 w 5552708"/>
              <a:gd name="connsiteY86" fmla="*/ 2757932 h 6858000"/>
              <a:gd name="connsiteX87" fmla="*/ 5233122 w 5552708"/>
              <a:gd name="connsiteY87" fmla="*/ 2784915 h 6858000"/>
              <a:gd name="connsiteX88" fmla="*/ 5197792 w 5552708"/>
              <a:gd name="connsiteY88" fmla="*/ 2830475 h 6858000"/>
              <a:gd name="connsiteX89" fmla="*/ 5180199 w 5552708"/>
              <a:gd name="connsiteY89" fmla="*/ 2857691 h 6858000"/>
              <a:gd name="connsiteX90" fmla="*/ 5164940 w 5552708"/>
              <a:gd name="connsiteY90" fmla="*/ 2875644 h 6858000"/>
              <a:gd name="connsiteX91" fmla="*/ 5139323 w 5552708"/>
              <a:gd name="connsiteY91" fmla="*/ 2931296 h 6858000"/>
              <a:gd name="connsiteX92" fmla="*/ 5102390 w 5552708"/>
              <a:gd name="connsiteY92" fmla="*/ 3027705 h 6858000"/>
              <a:gd name="connsiteX93" fmla="*/ 5093321 w 5552708"/>
              <a:gd name="connsiteY93" fmla="*/ 3047244 h 6858000"/>
              <a:gd name="connsiteX94" fmla="*/ 5080729 w 5552708"/>
              <a:gd name="connsiteY94" fmla="*/ 3060118 h 6858000"/>
              <a:gd name="connsiteX95" fmla="*/ 5073626 w 5552708"/>
              <a:gd name="connsiteY95" fmla="*/ 3059690 h 6858000"/>
              <a:gd name="connsiteX96" fmla="*/ 5067867 w 5552708"/>
              <a:gd name="connsiteY96" fmla="*/ 3069806 h 6858000"/>
              <a:gd name="connsiteX97" fmla="*/ 5065335 w 5552708"/>
              <a:gd name="connsiteY97" fmla="*/ 3071678 h 6858000"/>
              <a:gd name="connsiteX98" fmla="*/ 5051806 w 5552708"/>
              <a:gd name="connsiteY98" fmla="*/ 3083233 h 6858000"/>
              <a:gd name="connsiteX99" fmla="*/ 5047824 w 5552708"/>
              <a:gd name="connsiteY99" fmla="*/ 3128247 h 6858000"/>
              <a:gd name="connsiteX100" fmla="*/ 5022444 w 5552708"/>
              <a:gd name="connsiteY100" fmla="*/ 3166893 h 6858000"/>
              <a:gd name="connsiteX101" fmla="*/ 4961916 w 5552708"/>
              <a:gd name="connsiteY101" fmla="*/ 3312149 h 6858000"/>
              <a:gd name="connsiteX102" fmla="*/ 4928070 w 5552708"/>
              <a:gd name="connsiteY102" fmla="*/ 3349450 h 6858000"/>
              <a:gd name="connsiteX103" fmla="*/ 4858652 w 5552708"/>
              <a:gd name="connsiteY103" fmla="*/ 3443841 h 6858000"/>
              <a:gd name="connsiteX104" fmla="*/ 4821392 w 5552708"/>
              <a:gd name="connsiteY104" fmla="*/ 3661714 h 6858000"/>
              <a:gd name="connsiteX105" fmla="*/ 4825147 w 5552708"/>
              <a:gd name="connsiteY105" fmla="*/ 3676668 h 6858000"/>
              <a:gd name="connsiteX106" fmla="*/ 4824341 w 5552708"/>
              <a:gd name="connsiteY106" fmla="*/ 3691352 h 6858000"/>
              <a:gd name="connsiteX107" fmla="*/ 4822735 w 5552708"/>
              <a:gd name="connsiteY107" fmla="*/ 3692500 h 6858000"/>
              <a:gd name="connsiteX108" fmla="*/ 4817318 w 5552708"/>
              <a:gd name="connsiteY108" fmla="*/ 3707640 h 6858000"/>
              <a:gd name="connsiteX109" fmla="*/ 4819146 w 5552708"/>
              <a:gd name="connsiteY109" fmla="*/ 3712253 h 6858000"/>
              <a:gd name="connsiteX110" fmla="*/ 4816373 w 5552708"/>
              <a:gd name="connsiteY110" fmla="*/ 3723048 h 6858000"/>
              <a:gd name="connsiteX111" fmla="*/ 4813460 w 5552708"/>
              <a:gd name="connsiteY111" fmla="*/ 3745409 h 6858000"/>
              <a:gd name="connsiteX112" fmla="*/ 4810527 w 5552708"/>
              <a:gd name="connsiteY112" fmla="*/ 3748566 h 6858000"/>
              <a:gd name="connsiteX113" fmla="*/ 4742720 w 5552708"/>
              <a:gd name="connsiteY113" fmla="*/ 3828954 h 6858000"/>
              <a:gd name="connsiteX114" fmla="*/ 4731784 w 5552708"/>
              <a:gd name="connsiteY114" fmla="*/ 3868871 h 6858000"/>
              <a:gd name="connsiteX115" fmla="*/ 4731481 w 5552708"/>
              <a:gd name="connsiteY115" fmla="*/ 3868898 h 6858000"/>
              <a:gd name="connsiteX116" fmla="*/ 4728490 w 5552708"/>
              <a:gd name="connsiteY116" fmla="*/ 3875525 h 6858000"/>
              <a:gd name="connsiteX117" fmla="*/ 4727500 w 5552708"/>
              <a:gd name="connsiteY117" fmla="*/ 3880683 h 6858000"/>
              <a:gd name="connsiteX118" fmla="*/ 4719663 w 5552708"/>
              <a:gd name="connsiteY118" fmla="*/ 3896892 h 6858000"/>
              <a:gd name="connsiteX119" fmla="*/ 4715899 w 5552708"/>
              <a:gd name="connsiteY119" fmla="*/ 3897345 h 6858000"/>
              <a:gd name="connsiteX120" fmla="*/ 4715832 w 5552708"/>
              <a:gd name="connsiteY120" fmla="*/ 3898632 h 6858000"/>
              <a:gd name="connsiteX121" fmla="*/ 4618476 w 5552708"/>
              <a:gd name="connsiteY121" fmla="*/ 4076334 h 6858000"/>
              <a:gd name="connsiteX122" fmla="*/ 4576303 w 5552708"/>
              <a:gd name="connsiteY122" fmla="*/ 4154580 h 6858000"/>
              <a:gd name="connsiteX123" fmla="*/ 4536795 w 5552708"/>
              <a:gd name="connsiteY123" fmla="*/ 4186216 h 6858000"/>
              <a:gd name="connsiteX124" fmla="*/ 4534335 w 5552708"/>
              <a:gd name="connsiteY124" fmla="*/ 4190678 h 6858000"/>
              <a:gd name="connsiteX125" fmla="*/ 4532585 w 5552708"/>
              <a:gd name="connsiteY125" fmla="*/ 4203860 h 6858000"/>
              <a:gd name="connsiteX126" fmla="*/ 4532745 w 5552708"/>
              <a:gd name="connsiteY126" fmla="*/ 4208983 h 6858000"/>
              <a:gd name="connsiteX127" fmla="*/ 4531239 w 5552708"/>
              <a:gd name="connsiteY127" fmla="*/ 4216126 h 6858000"/>
              <a:gd name="connsiteX128" fmla="*/ 4530941 w 5552708"/>
              <a:gd name="connsiteY128" fmla="*/ 4216251 h 6858000"/>
              <a:gd name="connsiteX129" fmla="*/ 4530039 w 5552708"/>
              <a:gd name="connsiteY129" fmla="*/ 4223045 h 6858000"/>
              <a:gd name="connsiteX130" fmla="*/ 4528920 w 5552708"/>
              <a:gd name="connsiteY130" fmla="*/ 4256957 h 6858000"/>
              <a:gd name="connsiteX131" fmla="*/ 4495092 w 5552708"/>
              <a:gd name="connsiteY131" fmla="*/ 4295227 h 6858000"/>
              <a:gd name="connsiteX132" fmla="*/ 4487069 w 5552708"/>
              <a:gd name="connsiteY132" fmla="*/ 4312260 h 6858000"/>
              <a:gd name="connsiteX133" fmla="*/ 4481391 w 5552708"/>
              <a:gd name="connsiteY133" fmla="*/ 4321074 h 6858000"/>
              <a:gd name="connsiteX134" fmla="*/ 4480140 w 5552708"/>
              <a:gd name="connsiteY134" fmla="*/ 4321443 h 6858000"/>
              <a:gd name="connsiteX135" fmla="*/ 4479199 w 5552708"/>
              <a:gd name="connsiteY135" fmla="*/ 4353976 h 6858000"/>
              <a:gd name="connsiteX136" fmla="*/ 4476976 w 5552708"/>
              <a:gd name="connsiteY136" fmla="*/ 4357874 h 6858000"/>
              <a:gd name="connsiteX137" fmla="*/ 4479044 w 5552708"/>
              <a:gd name="connsiteY137" fmla="*/ 4379621 h 6858000"/>
              <a:gd name="connsiteX138" fmla="*/ 4478683 w 5552708"/>
              <a:gd name="connsiteY138" fmla="*/ 4390568 h 6858000"/>
              <a:gd name="connsiteX139" fmla="*/ 4481532 w 5552708"/>
              <a:gd name="connsiteY139" fmla="*/ 4394254 h 6858000"/>
              <a:gd name="connsiteX140" fmla="*/ 4479499 w 5552708"/>
              <a:gd name="connsiteY140" fmla="*/ 4410114 h 6858000"/>
              <a:gd name="connsiteX141" fmla="*/ 4478153 w 5552708"/>
              <a:gd name="connsiteY141" fmla="*/ 4411710 h 6858000"/>
              <a:gd name="connsiteX142" fmla="*/ 4480616 w 5552708"/>
              <a:gd name="connsiteY142" fmla="*/ 4425622 h 6858000"/>
              <a:gd name="connsiteX143" fmla="*/ 4487688 w 5552708"/>
              <a:gd name="connsiteY143" fmla="*/ 4438292 h 6858000"/>
              <a:gd name="connsiteX144" fmla="*/ 4454727 w 5552708"/>
              <a:gd name="connsiteY144" fmla="*/ 4569970 h 6858000"/>
              <a:gd name="connsiteX145" fmla="*/ 4469804 w 5552708"/>
              <a:gd name="connsiteY145" fmla="*/ 4692415 h 6858000"/>
              <a:gd name="connsiteX146" fmla="*/ 4450795 w 5552708"/>
              <a:gd name="connsiteY146" fmla="*/ 4763659 h 6858000"/>
              <a:gd name="connsiteX147" fmla="*/ 4422945 w 5552708"/>
              <a:gd name="connsiteY147" fmla="*/ 4783049 h 6858000"/>
              <a:gd name="connsiteX148" fmla="*/ 4397314 w 5552708"/>
              <a:gd name="connsiteY148" fmla="*/ 4964397 h 6858000"/>
              <a:gd name="connsiteX149" fmla="*/ 4380606 w 5552708"/>
              <a:gd name="connsiteY149" fmla="*/ 5008665 h 6858000"/>
              <a:gd name="connsiteX150" fmla="*/ 4386649 w 5552708"/>
              <a:gd name="connsiteY150" fmla="*/ 5051823 h 6858000"/>
              <a:gd name="connsiteX151" fmla="*/ 4375733 w 5552708"/>
              <a:gd name="connsiteY151" fmla="*/ 5067011 h 6858000"/>
              <a:gd name="connsiteX152" fmla="*/ 4373624 w 5552708"/>
              <a:gd name="connsiteY152" fmla="*/ 5069584 h 6858000"/>
              <a:gd name="connsiteX153" fmla="*/ 4370134 w 5552708"/>
              <a:gd name="connsiteY153" fmla="*/ 5080883 h 6858000"/>
              <a:gd name="connsiteX154" fmla="*/ 4362957 w 5552708"/>
              <a:gd name="connsiteY154" fmla="*/ 5082819 h 6858000"/>
              <a:gd name="connsiteX155" fmla="*/ 4333195 w 5552708"/>
              <a:gd name="connsiteY155" fmla="*/ 5221840 h 6858000"/>
              <a:gd name="connsiteX156" fmla="*/ 4320037 w 5552708"/>
              <a:gd name="connsiteY156" fmla="*/ 5281999 h 6858000"/>
              <a:gd name="connsiteX157" fmla="*/ 4308816 w 5552708"/>
              <a:gd name="connsiteY157" fmla="*/ 5303704 h 6858000"/>
              <a:gd name="connsiteX158" fmla="*/ 4272244 w 5552708"/>
              <a:gd name="connsiteY158" fmla="*/ 5388756 h 6858000"/>
              <a:gd name="connsiteX159" fmla="*/ 4246915 w 5552708"/>
              <a:gd name="connsiteY159" fmla="*/ 5462809 h 6858000"/>
              <a:gd name="connsiteX160" fmla="*/ 4255030 w 5552708"/>
              <a:gd name="connsiteY160" fmla="*/ 5521632 h 6858000"/>
              <a:gd name="connsiteX161" fmla="*/ 4249277 w 5552708"/>
              <a:gd name="connsiteY161" fmla="*/ 5525636 h 6858000"/>
              <a:gd name="connsiteX162" fmla="*/ 4241924 w 5552708"/>
              <a:gd name="connsiteY162" fmla="*/ 5563850 h 6858000"/>
              <a:gd name="connsiteX163" fmla="*/ 4248240 w 5552708"/>
              <a:gd name="connsiteY163" fmla="*/ 5703386 h 6858000"/>
              <a:gd name="connsiteX164" fmla="*/ 4232982 w 5552708"/>
              <a:gd name="connsiteY164" fmla="*/ 5777907 h 6858000"/>
              <a:gd name="connsiteX165" fmla="*/ 4222394 w 5552708"/>
              <a:gd name="connsiteY165" fmla="*/ 5803443 h 6858000"/>
              <a:gd name="connsiteX166" fmla="*/ 4204974 w 5552708"/>
              <a:gd name="connsiteY166" fmla="*/ 5846279 h 6858000"/>
              <a:gd name="connsiteX167" fmla="*/ 4179217 w 5552708"/>
              <a:gd name="connsiteY167" fmla="*/ 5876046 h 6858000"/>
              <a:gd name="connsiteX168" fmla="*/ 4169698 w 5552708"/>
              <a:gd name="connsiteY168" fmla="*/ 5912761 h 6858000"/>
              <a:gd name="connsiteX169" fmla="*/ 4183963 w 5552708"/>
              <a:gd name="connsiteY169" fmla="*/ 5924201 h 6858000"/>
              <a:gd name="connsiteX170" fmla="*/ 4143073 w 5552708"/>
              <a:gd name="connsiteY170" fmla="*/ 6020347 h 6858000"/>
              <a:gd name="connsiteX171" fmla="*/ 4132699 w 5552708"/>
              <a:gd name="connsiteY171" fmla="*/ 6054447 h 6858000"/>
              <a:gd name="connsiteX172" fmla="*/ 4099744 w 5552708"/>
              <a:gd name="connsiteY172" fmla="*/ 6146773 h 6858000"/>
              <a:gd name="connsiteX173" fmla="*/ 4063216 w 5552708"/>
              <a:gd name="connsiteY173" fmla="*/ 6238624 h 6858000"/>
              <a:gd name="connsiteX174" fmla="*/ 4021696 w 5552708"/>
              <a:gd name="connsiteY174" fmla="*/ 6289517 h 6858000"/>
              <a:gd name="connsiteX175" fmla="*/ 3993817 w 5552708"/>
              <a:gd name="connsiteY175" fmla="*/ 6365399 h 6858000"/>
              <a:gd name="connsiteX176" fmla="*/ 3986236 w 5552708"/>
              <a:gd name="connsiteY176" fmla="*/ 6377584 h 6858000"/>
              <a:gd name="connsiteX177" fmla="*/ 3911599 w 5552708"/>
              <a:gd name="connsiteY177" fmla="*/ 6509659 h 6858000"/>
              <a:gd name="connsiteX178" fmla="*/ 3858869 w 5552708"/>
              <a:gd name="connsiteY178" fmla="*/ 6582751 h 6858000"/>
              <a:gd name="connsiteX179" fmla="*/ 3770950 w 5552708"/>
              <a:gd name="connsiteY179" fmla="*/ 6757987 h 6858000"/>
              <a:gd name="connsiteX180" fmla="*/ 3749766 w 5552708"/>
              <a:gd name="connsiteY180" fmla="*/ 6858000 h 6858000"/>
              <a:gd name="connsiteX181" fmla="*/ 12348 w 5552708"/>
              <a:gd name="connsiteY181" fmla="*/ 6858000 h 6858000"/>
              <a:gd name="connsiteX182" fmla="*/ 0 w 5552708"/>
              <a:gd name="connsiteY182" fmla="*/ 67256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5552708" h="6858000">
                <a:moveTo>
                  <a:pt x="0" y="0"/>
                </a:moveTo>
                <a:lnTo>
                  <a:pt x="5443651" y="0"/>
                </a:lnTo>
                <a:lnTo>
                  <a:pt x="5443781" y="512"/>
                </a:lnTo>
                <a:cubicBezTo>
                  <a:pt x="5446206" y="7309"/>
                  <a:pt x="5449083" y="15278"/>
                  <a:pt x="5444033" y="20501"/>
                </a:cubicBezTo>
                <a:cubicBezTo>
                  <a:pt x="5435420" y="27795"/>
                  <a:pt x="5439966" y="35996"/>
                  <a:pt x="5439390" y="44768"/>
                </a:cubicBezTo>
                <a:cubicBezTo>
                  <a:pt x="5431962" y="55410"/>
                  <a:pt x="5437588" y="94208"/>
                  <a:pt x="5443913" y="104988"/>
                </a:cubicBezTo>
                <a:cubicBezTo>
                  <a:pt x="5467308" y="131885"/>
                  <a:pt x="5440518" y="182050"/>
                  <a:pt x="5458241" y="204162"/>
                </a:cubicBezTo>
                <a:cubicBezTo>
                  <a:pt x="5460281" y="211583"/>
                  <a:pt x="5460566" y="218611"/>
                  <a:pt x="5459763" y="225360"/>
                </a:cubicBezTo>
                <a:lnTo>
                  <a:pt x="5454996" y="243902"/>
                </a:lnTo>
                <a:lnTo>
                  <a:pt x="5448597" y="248483"/>
                </a:lnTo>
                <a:lnTo>
                  <a:pt x="5448458" y="260196"/>
                </a:lnTo>
                <a:lnTo>
                  <a:pt x="5447150" y="263377"/>
                </a:lnTo>
                <a:cubicBezTo>
                  <a:pt x="5448938" y="273127"/>
                  <a:pt x="5457762" y="301628"/>
                  <a:pt x="5459187" y="318691"/>
                </a:cubicBezTo>
                <a:cubicBezTo>
                  <a:pt x="5456617" y="351374"/>
                  <a:pt x="5481393" y="329570"/>
                  <a:pt x="5455708" y="365759"/>
                </a:cubicBezTo>
                <a:cubicBezTo>
                  <a:pt x="5472236" y="419311"/>
                  <a:pt x="5443611" y="447897"/>
                  <a:pt x="5473651" y="492182"/>
                </a:cubicBezTo>
                <a:cubicBezTo>
                  <a:pt x="5483259" y="556102"/>
                  <a:pt x="5473858" y="624576"/>
                  <a:pt x="5481453" y="689666"/>
                </a:cubicBezTo>
                <a:cubicBezTo>
                  <a:pt x="5481825" y="737836"/>
                  <a:pt x="5505966" y="768312"/>
                  <a:pt x="5488233" y="816332"/>
                </a:cubicBezTo>
                <a:cubicBezTo>
                  <a:pt x="5492515" y="818482"/>
                  <a:pt x="5526923" y="887911"/>
                  <a:pt x="5529718" y="891550"/>
                </a:cubicBezTo>
                <a:lnTo>
                  <a:pt x="5536104" y="903318"/>
                </a:lnTo>
                <a:lnTo>
                  <a:pt x="5535257" y="905308"/>
                </a:lnTo>
                <a:cubicBezTo>
                  <a:pt x="5534066" y="913418"/>
                  <a:pt x="5535399" y="917837"/>
                  <a:pt x="5537840" y="920621"/>
                </a:cubicBezTo>
                <a:lnTo>
                  <a:pt x="5541663" y="922876"/>
                </a:lnTo>
                <a:lnTo>
                  <a:pt x="5544456" y="933037"/>
                </a:lnTo>
                <a:lnTo>
                  <a:pt x="5552708" y="952132"/>
                </a:lnTo>
                <a:lnTo>
                  <a:pt x="5551675" y="956570"/>
                </a:lnTo>
                <a:lnTo>
                  <a:pt x="5531341" y="1064863"/>
                </a:lnTo>
                <a:cubicBezTo>
                  <a:pt x="5534620" y="1074818"/>
                  <a:pt x="5537566" y="1085372"/>
                  <a:pt x="5539998" y="1096340"/>
                </a:cubicBezTo>
                <a:lnTo>
                  <a:pt x="5541075" y="1102915"/>
                </a:lnTo>
                <a:lnTo>
                  <a:pt x="5540822" y="1103143"/>
                </a:lnTo>
                <a:cubicBezTo>
                  <a:pt x="5540471" y="1104784"/>
                  <a:pt x="5540605" y="1107024"/>
                  <a:pt x="5541413" y="1110274"/>
                </a:cubicBezTo>
                <a:lnTo>
                  <a:pt x="5543038" y="1114901"/>
                </a:lnTo>
                <a:cubicBezTo>
                  <a:pt x="5543735" y="1119151"/>
                  <a:pt x="5544432" y="1123402"/>
                  <a:pt x="5545128" y="1127652"/>
                </a:cubicBezTo>
                <a:lnTo>
                  <a:pt x="5544028" y="1132698"/>
                </a:lnTo>
                <a:cubicBezTo>
                  <a:pt x="5534609" y="1151029"/>
                  <a:pt x="5496304" y="1149042"/>
                  <a:pt x="5514811" y="1177140"/>
                </a:cubicBezTo>
                <a:cubicBezTo>
                  <a:pt x="5509719" y="1211798"/>
                  <a:pt x="5486957" y="1231445"/>
                  <a:pt x="5496402" y="1265293"/>
                </a:cubicBezTo>
                <a:cubicBezTo>
                  <a:pt x="5491550" y="1297727"/>
                  <a:pt x="5479431" y="1324727"/>
                  <a:pt x="5481620" y="1353039"/>
                </a:cubicBezTo>
                <a:cubicBezTo>
                  <a:pt x="5473631" y="1363324"/>
                  <a:pt x="5469597" y="1373497"/>
                  <a:pt x="5477938" y="1385038"/>
                </a:cubicBezTo>
                <a:cubicBezTo>
                  <a:pt x="5470625" y="1414924"/>
                  <a:pt x="5455771" y="1420367"/>
                  <a:pt x="5464009" y="1441067"/>
                </a:cubicBezTo>
                <a:cubicBezTo>
                  <a:pt x="5439287" y="1455035"/>
                  <a:pt x="5447714" y="1457216"/>
                  <a:pt x="5453063" y="1466104"/>
                </a:cubicBezTo>
                <a:cubicBezTo>
                  <a:pt x="5453164" y="1466506"/>
                  <a:pt x="5453267" y="1466908"/>
                  <a:pt x="5453368" y="1467310"/>
                </a:cubicBezTo>
                <a:lnTo>
                  <a:pt x="5449849" y="1469198"/>
                </a:lnTo>
                <a:lnTo>
                  <a:pt x="5447717" y="1473816"/>
                </a:lnTo>
                <a:lnTo>
                  <a:pt x="5446906" y="1487106"/>
                </a:lnTo>
                <a:cubicBezTo>
                  <a:pt x="5447081" y="1488810"/>
                  <a:pt x="5447254" y="1490514"/>
                  <a:pt x="5447429" y="1492218"/>
                </a:cubicBezTo>
                <a:cubicBezTo>
                  <a:pt x="5447480" y="1495695"/>
                  <a:pt x="5447119" y="1497953"/>
                  <a:pt x="5446434" y="1499455"/>
                </a:cubicBezTo>
                <a:lnTo>
                  <a:pt x="5446146" y="1499600"/>
                </a:lnTo>
                <a:lnTo>
                  <a:pt x="5445728" y="1506449"/>
                </a:lnTo>
                <a:cubicBezTo>
                  <a:pt x="5445627" y="1518090"/>
                  <a:pt x="5446096" y="1529498"/>
                  <a:pt x="5447013" y="1540420"/>
                </a:cubicBezTo>
                <a:cubicBezTo>
                  <a:pt x="5431084" y="1547368"/>
                  <a:pt x="5443219" y="1588924"/>
                  <a:pt x="5416036" y="1580834"/>
                </a:cubicBezTo>
                <a:cubicBezTo>
                  <a:pt x="5416447" y="1595454"/>
                  <a:pt x="5426812" y="1605684"/>
                  <a:pt x="5409252" y="1598373"/>
                </a:cubicBezTo>
                <a:cubicBezTo>
                  <a:pt x="5408864" y="1603115"/>
                  <a:pt x="5406927" y="1605804"/>
                  <a:pt x="5404223" y="1607549"/>
                </a:cubicBezTo>
                <a:lnTo>
                  <a:pt x="5403003" y="1607994"/>
                </a:lnTo>
                <a:lnTo>
                  <a:pt x="5404366" y="1640580"/>
                </a:lnTo>
                <a:lnTo>
                  <a:pt x="5402429" y="1644617"/>
                </a:lnTo>
                <a:cubicBezTo>
                  <a:pt x="5403628" y="1651821"/>
                  <a:pt x="5404828" y="1659024"/>
                  <a:pt x="5406027" y="1666228"/>
                </a:cubicBezTo>
                <a:lnTo>
                  <a:pt x="5409538" y="1680703"/>
                </a:lnTo>
                <a:lnTo>
                  <a:pt x="5405582" y="1870222"/>
                </a:lnTo>
                <a:cubicBezTo>
                  <a:pt x="5407505" y="1917082"/>
                  <a:pt x="5419912" y="1922890"/>
                  <a:pt x="5418948" y="1979530"/>
                </a:cubicBezTo>
                <a:cubicBezTo>
                  <a:pt x="5381653" y="1974789"/>
                  <a:pt x="5447295" y="2092994"/>
                  <a:pt x="5405060" y="2051964"/>
                </a:cubicBezTo>
                <a:cubicBezTo>
                  <a:pt x="5406099" y="2068965"/>
                  <a:pt x="5389286" y="2084064"/>
                  <a:pt x="5378701" y="2073120"/>
                </a:cubicBezTo>
                <a:cubicBezTo>
                  <a:pt x="5397285" y="2126878"/>
                  <a:pt x="5362129" y="2197651"/>
                  <a:pt x="5366006" y="2256053"/>
                </a:cubicBezTo>
                <a:cubicBezTo>
                  <a:pt x="5334011" y="2283221"/>
                  <a:pt x="5362023" y="2269954"/>
                  <a:pt x="5352501" y="2301374"/>
                </a:cubicBezTo>
                <a:cubicBezTo>
                  <a:pt x="5379308" y="2296096"/>
                  <a:pt x="5332887" y="2338416"/>
                  <a:pt x="5361572" y="2344135"/>
                </a:cubicBezTo>
                <a:cubicBezTo>
                  <a:pt x="5358931" y="2349671"/>
                  <a:pt x="5355467" y="2354856"/>
                  <a:pt x="5351776" y="2360013"/>
                </a:cubicBezTo>
                <a:lnTo>
                  <a:pt x="5349856" y="2362723"/>
                </a:lnTo>
                <a:lnTo>
                  <a:pt x="5347182" y="2374239"/>
                </a:lnTo>
                <a:lnTo>
                  <a:pt x="5340172" y="2376629"/>
                </a:lnTo>
                <a:lnTo>
                  <a:pt x="5331662" y="2393351"/>
                </a:lnTo>
                <a:cubicBezTo>
                  <a:pt x="5329441" y="2399746"/>
                  <a:pt x="5328181" y="2406782"/>
                  <a:pt x="5328482" y="2414790"/>
                </a:cubicBezTo>
                <a:cubicBezTo>
                  <a:pt x="5337359" y="2435605"/>
                  <a:pt x="5319289" y="2463646"/>
                  <a:pt x="5316501" y="2490864"/>
                </a:cubicBezTo>
                <a:cubicBezTo>
                  <a:pt x="5317127" y="2495175"/>
                  <a:pt x="5317754" y="2499486"/>
                  <a:pt x="5318378" y="2503797"/>
                </a:cubicBezTo>
                <a:lnTo>
                  <a:pt x="5307008" y="2543608"/>
                </a:lnTo>
                <a:cubicBezTo>
                  <a:pt x="5304307" y="2555015"/>
                  <a:pt x="5302094" y="2566933"/>
                  <a:pt x="5300817" y="2579627"/>
                </a:cubicBezTo>
                <a:lnTo>
                  <a:pt x="5300491" y="2603469"/>
                </a:lnTo>
                <a:lnTo>
                  <a:pt x="5297327" y="2609298"/>
                </a:lnTo>
                <a:cubicBezTo>
                  <a:pt x="5296149" y="2620041"/>
                  <a:pt x="5302481" y="2635343"/>
                  <a:pt x="5292648" y="2632709"/>
                </a:cubicBezTo>
                <a:lnTo>
                  <a:pt x="5294499" y="2645215"/>
                </a:lnTo>
                <a:lnTo>
                  <a:pt x="5284921" y="2655995"/>
                </a:lnTo>
                <a:cubicBezTo>
                  <a:pt x="5282893" y="2657043"/>
                  <a:pt x="5280790" y="2657749"/>
                  <a:pt x="5278681" y="2658097"/>
                </a:cubicBezTo>
                <a:lnTo>
                  <a:pt x="5279052" y="2675265"/>
                </a:lnTo>
                <a:lnTo>
                  <a:pt x="5271485" y="2688260"/>
                </a:lnTo>
                <a:cubicBezTo>
                  <a:pt x="5272192" y="2692435"/>
                  <a:pt x="5272901" y="2696610"/>
                  <a:pt x="5273609" y="2700785"/>
                </a:cubicBezTo>
                <a:lnTo>
                  <a:pt x="5272098" y="2705655"/>
                </a:lnTo>
                <a:lnTo>
                  <a:pt x="5267605" y="2717660"/>
                </a:lnTo>
                <a:cubicBezTo>
                  <a:pt x="5264770" y="2723740"/>
                  <a:pt x="5261426" y="2730522"/>
                  <a:pt x="5258449" y="2738177"/>
                </a:cubicBezTo>
                <a:lnTo>
                  <a:pt x="5256679" y="2744727"/>
                </a:lnTo>
                <a:lnTo>
                  <a:pt x="5245116" y="2757932"/>
                </a:lnTo>
                <a:cubicBezTo>
                  <a:pt x="5236430" y="2767502"/>
                  <a:pt x="5230416" y="2775146"/>
                  <a:pt x="5233122" y="2784915"/>
                </a:cubicBezTo>
                <a:cubicBezTo>
                  <a:pt x="5221620" y="2799359"/>
                  <a:pt x="5193828" y="2806744"/>
                  <a:pt x="5197792" y="2830475"/>
                </a:cubicBezTo>
                <a:cubicBezTo>
                  <a:pt x="5186798" y="2821932"/>
                  <a:pt x="5192955" y="2855565"/>
                  <a:pt x="5180199" y="2857691"/>
                </a:cubicBezTo>
                <a:cubicBezTo>
                  <a:pt x="5170100" y="2858096"/>
                  <a:pt x="5169614" y="2868393"/>
                  <a:pt x="5164940" y="2875644"/>
                </a:cubicBezTo>
                <a:cubicBezTo>
                  <a:pt x="5154127" y="2879787"/>
                  <a:pt x="5139696" y="2917521"/>
                  <a:pt x="5139323" y="2931296"/>
                </a:cubicBezTo>
                <a:cubicBezTo>
                  <a:pt x="5144210" y="2970932"/>
                  <a:pt x="5099528" y="2996158"/>
                  <a:pt x="5102390" y="3027705"/>
                </a:cubicBezTo>
                <a:cubicBezTo>
                  <a:pt x="5100365" y="3035586"/>
                  <a:pt x="5097192" y="3041915"/>
                  <a:pt x="5093321" y="3047244"/>
                </a:cubicBezTo>
                <a:lnTo>
                  <a:pt x="5080729" y="3060118"/>
                </a:lnTo>
                <a:lnTo>
                  <a:pt x="5073626" y="3059690"/>
                </a:lnTo>
                <a:lnTo>
                  <a:pt x="5067867" y="3069806"/>
                </a:lnTo>
                <a:lnTo>
                  <a:pt x="5065335" y="3071678"/>
                </a:lnTo>
                <a:cubicBezTo>
                  <a:pt x="5060475" y="3075234"/>
                  <a:pt x="5055815" y="3078901"/>
                  <a:pt x="5051806" y="3083233"/>
                </a:cubicBezTo>
                <a:cubicBezTo>
                  <a:pt x="5076417" y="3100024"/>
                  <a:pt x="5021773" y="3122856"/>
                  <a:pt x="5047824" y="3128247"/>
                </a:cubicBezTo>
                <a:cubicBezTo>
                  <a:pt x="5030083" y="3154978"/>
                  <a:pt x="5059535" y="3153095"/>
                  <a:pt x="5022444" y="3166893"/>
                </a:cubicBezTo>
                <a:cubicBezTo>
                  <a:pt x="5009215" y="3225035"/>
                  <a:pt x="4960350" y="3252747"/>
                  <a:pt x="4961916" y="3312149"/>
                </a:cubicBezTo>
                <a:cubicBezTo>
                  <a:pt x="4955371" y="3297387"/>
                  <a:pt x="4932004" y="3332561"/>
                  <a:pt x="4928070" y="3349450"/>
                </a:cubicBezTo>
                <a:cubicBezTo>
                  <a:pt x="4901199" y="3293116"/>
                  <a:pt x="4891428" y="3463059"/>
                  <a:pt x="4858652" y="3443841"/>
                </a:cubicBezTo>
                <a:cubicBezTo>
                  <a:pt x="4840872" y="3495884"/>
                  <a:pt x="4832958" y="3617975"/>
                  <a:pt x="4821392" y="3661714"/>
                </a:cubicBezTo>
                <a:cubicBezTo>
                  <a:pt x="4823621" y="3666551"/>
                  <a:pt x="4824768" y="3671561"/>
                  <a:pt x="4825147" y="3676668"/>
                </a:cubicBezTo>
                <a:lnTo>
                  <a:pt x="4824341" y="3691352"/>
                </a:lnTo>
                <a:lnTo>
                  <a:pt x="4822735" y="3692500"/>
                </a:lnTo>
                <a:cubicBezTo>
                  <a:pt x="4817912" y="3698748"/>
                  <a:pt x="4816795" y="3703524"/>
                  <a:pt x="4817318" y="3707640"/>
                </a:cubicBezTo>
                <a:lnTo>
                  <a:pt x="4819146" y="3712253"/>
                </a:lnTo>
                <a:lnTo>
                  <a:pt x="4816373" y="3723048"/>
                </a:lnTo>
                <a:lnTo>
                  <a:pt x="4813460" y="3745409"/>
                </a:lnTo>
                <a:lnTo>
                  <a:pt x="4810527" y="3748566"/>
                </a:lnTo>
                <a:cubicBezTo>
                  <a:pt x="4798737" y="3762490"/>
                  <a:pt x="4755451" y="3809983"/>
                  <a:pt x="4742720" y="3828954"/>
                </a:cubicBezTo>
                <a:lnTo>
                  <a:pt x="4731784" y="3868871"/>
                </a:lnTo>
                <a:lnTo>
                  <a:pt x="4731481" y="3868898"/>
                </a:lnTo>
                <a:cubicBezTo>
                  <a:pt x="4730422" y="3870084"/>
                  <a:pt x="4729442" y="3872132"/>
                  <a:pt x="4728490" y="3875525"/>
                </a:cubicBezTo>
                <a:lnTo>
                  <a:pt x="4727500" y="3880683"/>
                </a:lnTo>
                <a:lnTo>
                  <a:pt x="4719663" y="3896892"/>
                </a:lnTo>
                <a:lnTo>
                  <a:pt x="4715899" y="3897345"/>
                </a:lnTo>
                <a:cubicBezTo>
                  <a:pt x="4715876" y="3897775"/>
                  <a:pt x="4715854" y="3898203"/>
                  <a:pt x="4715832" y="3898632"/>
                </a:cubicBezTo>
                <a:lnTo>
                  <a:pt x="4618476" y="4076334"/>
                </a:lnTo>
                <a:cubicBezTo>
                  <a:pt x="4617399" y="4112851"/>
                  <a:pt x="4590920" y="4122978"/>
                  <a:pt x="4576303" y="4154580"/>
                </a:cubicBezTo>
                <a:cubicBezTo>
                  <a:pt x="4585172" y="4189077"/>
                  <a:pt x="4550681" y="4172136"/>
                  <a:pt x="4536795" y="4186216"/>
                </a:cubicBezTo>
                <a:lnTo>
                  <a:pt x="4534335" y="4190678"/>
                </a:lnTo>
                <a:lnTo>
                  <a:pt x="4532585" y="4203860"/>
                </a:lnTo>
                <a:cubicBezTo>
                  <a:pt x="4532638" y="4205567"/>
                  <a:pt x="4532692" y="4207276"/>
                  <a:pt x="4532745" y="4208983"/>
                </a:cubicBezTo>
                <a:cubicBezTo>
                  <a:pt x="4532551" y="4212450"/>
                  <a:pt x="4532031" y="4214675"/>
                  <a:pt x="4531239" y="4216126"/>
                </a:cubicBezTo>
                <a:lnTo>
                  <a:pt x="4530941" y="4216251"/>
                </a:lnTo>
                <a:lnTo>
                  <a:pt x="4530039" y="4223045"/>
                </a:lnTo>
                <a:cubicBezTo>
                  <a:pt x="4529114" y="4234633"/>
                  <a:pt x="4528779" y="4246020"/>
                  <a:pt x="4528920" y="4256957"/>
                </a:cubicBezTo>
                <a:cubicBezTo>
                  <a:pt x="4512505" y="4262858"/>
                  <a:pt x="4521695" y="4305010"/>
                  <a:pt x="4495092" y="4295227"/>
                </a:cubicBezTo>
                <a:cubicBezTo>
                  <a:pt x="4494469" y="4309813"/>
                  <a:pt x="4504108" y="4320656"/>
                  <a:pt x="4487069" y="4312260"/>
                </a:cubicBezTo>
                <a:cubicBezTo>
                  <a:pt x="4486347" y="4316957"/>
                  <a:pt x="4484219" y="4319510"/>
                  <a:pt x="4481391" y="4321074"/>
                </a:cubicBezTo>
                <a:lnTo>
                  <a:pt x="4480140" y="4321443"/>
                </a:lnTo>
                <a:lnTo>
                  <a:pt x="4479199" y="4353976"/>
                </a:lnTo>
                <a:lnTo>
                  <a:pt x="4476976" y="4357874"/>
                </a:lnTo>
                <a:cubicBezTo>
                  <a:pt x="4477666" y="4365122"/>
                  <a:pt x="4478355" y="4372372"/>
                  <a:pt x="4479044" y="4379621"/>
                </a:cubicBezTo>
                <a:lnTo>
                  <a:pt x="4478683" y="4390568"/>
                </a:lnTo>
                <a:lnTo>
                  <a:pt x="4481532" y="4394254"/>
                </a:lnTo>
                <a:cubicBezTo>
                  <a:pt x="4482969" y="4397909"/>
                  <a:pt x="4482918" y="4402720"/>
                  <a:pt x="4479499" y="4410114"/>
                </a:cubicBezTo>
                <a:lnTo>
                  <a:pt x="4478153" y="4411710"/>
                </a:lnTo>
                <a:lnTo>
                  <a:pt x="4480616" y="4425622"/>
                </a:lnTo>
                <a:cubicBezTo>
                  <a:pt x="4482131" y="4430247"/>
                  <a:pt x="4484387" y="4434528"/>
                  <a:pt x="4487688" y="4438292"/>
                </a:cubicBezTo>
                <a:cubicBezTo>
                  <a:pt x="4457664" y="4477897"/>
                  <a:pt x="4468221" y="4523123"/>
                  <a:pt x="4454727" y="4569970"/>
                </a:cubicBezTo>
                <a:cubicBezTo>
                  <a:pt x="4417898" y="4583966"/>
                  <a:pt x="4440689" y="4674230"/>
                  <a:pt x="4469804" y="4692415"/>
                </a:cubicBezTo>
                <a:cubicBezTo>
                  <a:pt x="4432851" y="4685322"/>
                  <a:pt x="4490117" y="4807198"/>
                  <a:pt x="4450795" y="4763659"/>
                </a:cubicBezTo>
                <a:cubicBezTo>
                  <a:pt x="4450628" y="4780652"/>
                  <a:pt x="4432755" y="4794620"/>
                  <a:pt x="4422945" y="4783049"/>
                </a:cubicBezTo>
                <a:cubicBezTo>
                  <a:pt x="4437721" y="4837759"/>
                  <a:pt x="4397569" y="4905997"/>
                  <a:pt x="4397314" y="4964397"/>
                </a:cubicBezTo>
                <a:cubicBezTo>
                  <a:pt x="4363407" y="4989414"/>
                  <a:pt x="4392349" y="4977986"/>
                  <a:pt x="4380606" y="5008665"/>
                </a:cubicBezTo>
                <a:cubicBezTo>
                  <a:pt x="4407778" y="5005114"/>
                  <a:pt x="4358378" y="5044304"/>
                  <a:pt x="4386649" y="5051823"/>
                </a:cubicBezTo>
                <a:cubicBezTo>
                  <a:pt x="4383620" y="5057169"/>
                  <a:pt x="4379789" y="5062109"/>
                  <a:pt x="4375733" y="5067011"/>
                </a:cubicBezTo>
                <a:lnTo>
                  <a:pt x="4373624" y="5069584"/>
                </a:lnTo>
                <a:lnTo>
                  <a:pt x="4370134" y="5080883"/>
                </a:lnTo>
                <a:lnTo>
                  <a:pt x="4362957" y="5082819"/>
                </a:lnTo>
                <a:lnTo>
                  <a:pt x="4333195" y="5221840"/>
                </a:lnTo>
                <a:cubicBezTo>
                  <a:pt x="4335888" y="5234770"/>
                  <a:pt x="4329894" y="5274591"/>
                  <a:pt x="4320037" y="5281999"/>
                </a:cubicBezTo>
                <a:cubicBezTo>
                  <a:pt x="4316990" y="5290274"/>
                  <a:pt x="4318795" y="5300010"/>
                  <a:pt x="4308816" y="5303704"/>
                </a:cubicBezTo>
                <a:cubicBezTo>
                  <a:pt x="4300851" y="5321498"/>
                  <a:pt x="4282560" y="5362240"/>
                  <a:pt x="4272244" y="5388756"/>
                </a:cubicBezTo>
                <a:cubicBezTo>
                  <a:pt x="4281980" y="5405143"/>
                  <a:pt x="4255067" y="5425092"/>
                  <a:pt x="4246915" y="5462809"/>
                </a:cubicBezTo>
                <a:cubicBezTo>
                  <a:pt x="4258299" y="5480842"/>
                  <a:pt x="4241233" y="5488203"/>
                  <a:pt x="4255030" y="5521632"/>
                </a:cubicBezTo>
                <a:cubicBezTo>
                  <a:pt x="4253005" y="5522647"/>
                  <a:pt x="4251068" y="5523996"/>
                  <a:pt x="4249277" y="5525636"/>
                </a:cubicBezTo>
                <a:cubicBezTo>
                  <a:pt x="4238872" y="5535166"/>
                  <a:pt x="4235581" y="5552275"/>
                  <a:pt x="4241924" y="5563850"/>
                </a:cubicBezTo>
                <a:cubicBezTo>
                  <a:pt x="4259047" y="5616453"/>
                  <a:pt x="4250256" y="5660812"/>
                  <a:pt x="4248240" y="5703386"/>
                </a:cubicBezTo>
                <a:cubicBezTo>
                  <a:pt x="4243085" y="5751111"/>
                  <a:pt x="4218929" y="5715189"/>
                  <a:pt x="4232982" y="5777907"/>
                </a:cubicBezTo>
                <a:cubicBezTo>
                  <a:pt x="4221558" y="5782651"/>
                  <a:pt x="4219728" y="5790057"/>
                  <a:pt x="4222394" y="5803443"/>
                </a:cubicBezTo>
                <a:cubicBezTo>
                  <a:pt x="4219121" y="5826511"/>
                  <a:pt x="4193576" y="5820653"/>
                  <a:pt x="4204974" y="5846279"/>
                </a:cubicBezTo>
                <a:cubicBezTo>
                  <a:pt x="4191825" y="5839931"/>
                  <a:pt x="4191753" y="5888934"/>
                  <a:pt x="4179217" y="5876046"/>
                </a:cubicBezTo>
                <a:cubicBezTo>
                  <a:pt x="4163863" y="5888983"/>
                  <a:pt x="4183376" y="5899672"/>
                  <a:pt x="4169698" y="5912761"/>
                </a:cubicBezTo>
                <a:cubicBezTo>
                  <a:pt x="4164113" y="5929085"/>
                  <a:pt x="4186281" y="5905514"/>
                  <a:pt x="4183963" y="5924201"/>
                </a:cubicBezTo>
                <a:lnTo>
                  <a:pt x="4143073" y="6020347"/>
                </a:lnTo>
                <a:cubicBezTo>
                  <a:pt x="4148635" y="6035084"/>
                  <a:pt x="4142583" y="6045204"/>
                  <a:pt x="4132699" y="6054447"/>
                </a:cubicBezTo>
                <a:cubicBezTo>
                  <a:pt x="4128762" y="6085993"/>
                  <a:pt x="4111337" y="6112491"/>
                  <a:pt x="4099744" y="6146773"/>
                </a:cubicBezTo>
                <a:cubicBezTo>
                  <a:pt x="4101611" y="6186210"/>
                  <a:pt x="4075513" y="6201974"/>
                  <a:pt x="4063216" y="6238624"/>
                </a:cubicBezTo>
                <a:cubicBezTo>
                  <a:pt x="4076714" y="6279119"/>
                  <a:pt x="4027194" y="6257865"/>
                  <a:pt x="4021696" y="6289517"/>
                </a:cubicBezTo>
                <a:cubicBezTo>
                  <a:pt x="4030060" y="6343907"/>
                  <a:pt x="4004638" y="6285373"/>
                  <a:pt x="3993817" y="6365399"/>
                </a:cubicBezTo>
                <a:cubicBezTo>
                  <a:pt x="3996125" y="6370415"/>
                  <a:pt x="3990553" y="6379380"/>
                  <a:pt x="3986236" y="6377584"/>
                </a:cubicBezTo>
                <a:cubicBezTo>
                  <a:pt x="3984044" y="6395147"/>
                  <a:pt x="3911719" y="6484083"/>
                  <a:pt x="3911599" y="6509659"/>
                </a:cubicBezTo>
                <a:cubicBezTo>
                  <a:pt x="3888028" y="6555694"/>
                  <a:pt x="3870378" y="6548451"/>
                  <a:pt x="3858869" y="6582751"/>
                </a:cubicBezTo>
                <a:cubicBezTo>
                  <a:pt x="3834576" y="6620569"/>
                  <a:pt x="3820634" y="6692927"/>
                  <a:pt x="3770950" y="6757987"/>
                </a:cubicBezTo>
                <a:lnTo>
                  <a:pt x="3749766" y="6858000"/>
                </a:lnTo>
                <a:lnTo>
                  <a:pt x="12348" y="6858000"/>
                </a:lnTo>
                <a:lnTo>
                  <a:pt x="0" y="67256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8C028F-1F85-FD43-C6EE-3E9D92FE0741}"/>
              </a:ext>
            </a:extLst>
          </p:cNvPr>
          <p:cNvSpPr>
            <a:spLocks noGrp="1"/>
          </p:cNvSpPr>
          <p:nvPr>
            <p:ph type="title"/>
          </p:nvPr>
        </p:nvSpPr>
        <p:spPr>
          <a:xfrm>
            <a:off x="1137038" y="896469"/>
            <a:ext cx="3820630" cy="3005643"/>
          </a:xfrm>
        </p:spPr>
        <p:txBody>
          <a:bodyPr anchor="t">
            <a:normAutofit/>
          </a:bodyPr>
          <a:lstStyle/>
          <a:p>
            <a:r>
              <a:rPr lang="en-GB">
                <a:solidFill>
                  <a:schemeClr val="tx1">
                    <a:lumMod val="85000"/>
                    <a:lumOff val="15000"/>
                  </a:schemeClr>
                </a:solidFill>
              </a:rPr>
              <a:t>Assessment 2</a:t>
            </a:r>
          </a:p>
        </p:txBody>
      </p:sp>
      <p:sp>
        <p:nvSpPr>
          <p:cNvPr id="3" name="Content Placeholder 2">
            <a:extLst>
              <a:ext uri="{FF2B5EF4-FFF2-40B4-BE49-F238E27FC236}">
                <a16:creationId xmlns:a16="http://schemas.microsoft.com/office/drawing/2014/main" id="{615F7BF5-227D-B982-5DAB-D5FC8AF15822}"/>
              </a:ext>
            </a:extLst>
          </p:cNvPr>
          <p:cNvSpPr>
            <a:spLocks noGrp="1"/>
          </p:cNvSpPr>
          <p:nvPr>
            <p:ph idx="1"/>
          </p:nvPr>
        </p:nvSpPr>
        <p:spPr>
          <a:xfrm>
            <a:off x="5552708" y="542924"/>
            <a:ext cx="6096000" cy="6029325"/>
          </a:xfrm>
        </p:spPr>
        <p:txBody>
          <a:bodyPr>
            <a:normAutofit lnSpcReduction="10000"/>
          </a:bodyPr>
          <a:lstStyle/>
          <a:p>
            <a:r>
              <a:rPr lang="en-GB" sz="2400" dirty="0">
                <a:solidFill>
                  <a:schemeClr val="tx1">
                    <a:lumMod val="85000"/>
                    <a:lumOff val="15000"/>
                  </a:schemeClr>
                </a:solidFill>
                <a:effectLst/>
                <a:ea typeface="Times New Roman" panose="02020603050405020304" pitchFamily="18" charset="0"/>
              </a:rPr>
              <a:t>Choose </a:t>
            </a:r>
            <a:r>
              <a:rPr lang="en-GB" sz="2400" b="1" u="sng" dirty="0">
                <a:solidFill>
                  <a:schemeClr val="tx1">
                    <a:lumMod val="85000"/>
                    <a:lumOff val="15000"/>
                  </a:schemeClr>
                </a:solidFill>
                <a:effectLst/>
                <a:ea typeface="Times New Roman" panose="02020603050405020304" pitchFamily="18" charset="0"/>
              </a:rPr>
              <a:t>ONE</a:t>
            </a:r>
            <a:r>
              <a:rPr lang="en-GB" sz="2400" dirty="0">
                <a:solidFill>
                  <a:schemeClr val="tx1">
                    <a:lumMod val="85000"/>
                    <a:lumOff val="15000"/>
                  </a:schemeClr>
                </a:solidFill>
                <a:effectLst/>
                <a:ea typeface="Times New Roman" panose="02020603050405020304" pitchFamily="18" charset="0"/>
              </a:rPr>
              <a:t> of the following questions to answer:</a:t>
            </a:r>
          </a:p>
          <a:p>
            <a:endParaRPr lang="en-GB" sz="2400" dirty="0">
              <a:solidFill>
                <a:schemeClr val="tx1">
                  <a:lumMod val="85000"/>
                  <a:lumOff val="15000"/>
                </a:schemeClr>
              </a:solidFill>
            </a:endParaRPr>
          </a:p>
          <a:p>
            <a:pPr marL="457200"/>
            <a:r>
              <a:rPr lang="en-GB" sz="1800" dirty="0">
                <a:effectLst/>
                <a:latin typeface="Arial" panose="020B0604020202020204" pitchFamily="34" charset="0"/>
                <a:ea typeface="Times New Roman" panose="02020603050405020304" pitchFamily="18" charset="0"/>
              </a:rPr>
              <a:t>Critically analyse the effect of UK immigration and criminal behaviours.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OR</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Critically evaluate the rise of the Black Lives Matter movement in response to the killing of George Floyd.</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OR</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Critically evaluate the increase of hate crime. Using a case study of your choice.</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OR</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Is our Criminal Justice System colourblind? Critically investigate if there are racial and ethnic disparities within the criminal justice system.</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endParaRPr lang="en-GB" sz="2400" dirty="0">
              <a:solidFill>
                <a:schemeClr val="tx1">
                  <a:lumMod val="85000"/>
                  <a:lumOff val="15000"/>
                </a:schemeClr>
              </a:solidFill>
              <a:effectLst/>
              <a:ea typeface="Times New Roman" panose="02020603050405020304" pitchFamily="18" charset="0"/>
            </a:endParaRPr>
          </a:p>
        </p:txBody>
      </p:sp>
    </p:spTree>
    <p:extLst>
      <p:ext uri="{BB962C8B-B14F-4D97-AF65-F5344CB8AC3E}">
        <p14:creationId xmlns:p14="http://schemas.microsoft.com/office/powerpoint/2010/main" val="1113378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5CF8D-5E28-4170-85D9-B23379A1A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E0A07-229C-0562-5453-A3C781345045}"/>
              </a:ext>
            </a:extLst>
          </p:cNvPr>
          <p:cNvSpPr>
            <a:spLocks noGrp="1"/>
          </p:cNvSpPr>
          <p:nvPr>
            <p:ph type="title"/>
          </p:nvPr>
        </p:nvSpPr>
        <p:spPr>
          <a:xfrm>
            <a:off x="599411" y="470647"/>
            <a:ext cx="3209335" cy="2344271"/>
          </a:xfrm>
        </p:spPr>
        <p:txBody>
          <a:bodyPr>
            <a:normAutofit/>
          </a:bodyPr>
          <a:lstStyle/>
          <a:p>
            <a:pPr algn="ctr"/>
            <a:r>
              <a:rPr lang="en-GB" sz="2800"/>
              <a:t>How to Answer Your Question</a:t>
            </a:r>
          </a:p>
        </p:txBody>
      </p:sp>
      <p:sp>
        <p:nvSpPr>
          <p:cNvPr id="10" name="Rectangle 9">
            <a:extLst>
              <a:ext uri="{FF2B5EF4-FFF2-40B4-BE49-F238E27FC236}">
                <a16:creationId xmlns:a16="http://schemas.microsoft.com/office/drawing/2014/main" id="{575A2C8F-EFE3-4530-B871-79D0DF461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5554"/>
            <a:ext cx="4380155" cy="3612446"/>
          </a:xfrm>
          <a:prstGeom prst="rect">
            <a:avLst/>
          </a:prstGeom>
          <a:solidFill>
            <a:schemeClr val="tx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8283B2D-BF4E-4773-99DE-61834B033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5554"/>
            <a:ext cx="4380155"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697A4D-2D3E-B619-0142-D46601553FDE}"/>
              </a:ext>
            </a:extLst>
          </p:cNvPr>
          <p:cNvSpPr>
            <a:spLocks noGrp="1"/>
          </p:cNvSpPr>
          <p:nvPr>
            <p:ph idx="1"/>
          </p:nvPr>
        </p:nvSpPr>
        <p:spPr>
          <a:xfrm>
            <a:off x="4951564" y="470647"/>
            <a:ext cx="6641025" cy="5958728"/>
          </a:xfrm>
        </p:spPr>
        <p:txBody>
          <a:bodyPr anchor="ctr">
            <a:normAutofit fontScale="92500" lnSpcReduction="10000"/>
          </a:bodyPr>
          <a:lstStyle/>
          <a:p>
            <a:pPr marL="342900" indent="-342900">
              <a:buFont typeface="Symbol" panose="05050102010706020507" pitchFamily="18" charset="2"/>
              <a:buChar char=""/>
            </a:pPr>
            <a:r>
              <a:rPr lang="en-GB" sz="2400" dirty="0">
                <a:effectLst/>
                <a:ea typeface="Times New Roman" panose="02020603050405020304" pitchFamily="18" charset="0"/>
              </a:rPr>
              <a:t>In your answer you </a:t>
            </a:r>
            <a:r>
              <a:rPr lang="en-GB" sz="2400" dirty="0">
                <a:ea typeface="Times New Roman" panose="02020603050405020304" pitchFamily="18" charset="0"/>
              </a:rPr>
              <a:t>can:</a:t>
            </a:r>
            <a:endParaRPr lang="en-GB" sz="2400" dirty="0">
              <a:effectLst/>
              <a:ea typeface="Times New Roman" panose="02020603050405020304" pitchFamily="18" charset="0"/>
            </a:endParaRPr>
          </a:p>
          <a:p>
            <a:pPr marL="342900" lvl="0" indent="-342900">
              <a:buFont typeface="Symbol" panose="05050102010706020507" pitchFamily="18" charset="2"/>
              <a:buChar char=""/>
            </a:pPr>
            <a:endParaRPr lang="en-GB" sz="2400" dirty="0">
              <a:effectLst/>
              <a:ea typeface="Times New Roman" panose="02020603050405020304" pitchFamily="18" charset="0"/>
            </a:endParaRPr>
          </a:p>
          <a:p>
            <a:pPr marL="800100" lvl="1" indent="-342900">
              <a:buFont typeface="Symbol" panose="05050102010706020507" pitchFamily="18" charset="2"/>
              <a:buChar char=""/>
            </a:pPr>
            <a:r>
              <a:rPr lang="en-GB" dirty="0">
                <a:effectLst/>
                <a:ea typeface="Times New Roman" panose="02020603050405020304" pitchFamily="18" charset="0"/>
              </a:rPr>
              <a:t>Explore definitions and understandings of race, religion and relevant categories of diversity </a:t>
            </a:r>
          </a:p>
          <a:p>
            <a:pPr marL="800100" lvl="1" indent="-342900">
              <a:buFont typeface="Symbol" panose="05050102010706020507" pitchFamily="18" charset="2"/>
              <a:buChar char=""/>
            </a:pPr>
            <a:r>
              <a:rPr lang="en-GB" dirty="0">
                <a:effectLst/>
                <a:ea typeface="Times New Roman" panose="02020603050405020304" pitchFamily="18" charset="0"/>
              </a:rPr>
              <a:t>Explain key sociological and criminological theories around diversity, race and/or religion</a:t>
            </a:r>
          </a:p>
          <a:p>
            <a:pPr marL="800100" lvl="1" indent="-342900">
              <a:buFont typeface="Symbol" panose="05050102010706020507" pitchFamily="18" charset="2"/>
              <a:buChar char=""/>
            </a:pPr>
            <a:r>
              <a:rPr lang="en-GB" dirty="0">
                <a:effectLst/>
                <a:ea typeface="Times New Roman" panose="02020603050405020304" pitchFamily="18" charset="0"/>
              </a:rPr>
              <a:t>Investigate the development from historical to contemporary understandings of the topic</a:t>
            </a:r>
          </a:p>
          <a:p>
            <a:pPr marL="800100" lvl="1" indent="-342900">
              <a:buFont typeface="Symbol" panose="05050102010706020507" pitchFamily="18" charset="2"/>
              <a:buChar char=""/>
            </a:pPr>
            <a:r>
              <a:rPr lang="en-GB" dirty="0">
                <a:effectLst/>
                <a:ea typeface="Times New Roman" panose="02020603050405020304" pitchFamily="18" charset="0"/>
              </a:rPr>
              <a:t>Evaluate definitions of hate crime and the legal impacts of its designation</a:t>
            </a:r>
          </a:p>
          <a:p>
            <a:pPr marL="800100" lvl="1" indent="-342900">
              <a:buFont typeface="Symbol" panose="05050102010706020507" pitchFamily="18" charset="2"/>
              <a:buChar char=""/>
            </a:pPr>
            <a:r>
              <a:rPr lang="en-GB" dirty="0">
                <a:effectLst/>
                <a:ea typeface="Times New Roman" panose="02020603050405020304" pitchFamily="18" charset="0"/>
              </a:rPr>
              <a:t>Use the chosen case study to illustrate and evaluate key definitions, discussions and applications of diversity and hate</a:t>
            </a:r>
          </a:p>
          <a:p>
            <a:pPr marL="800100" lvl="1" indent="-342900">
              <a:buFont typeface="Symbol" panose="05050102010706020507" pitchFamily="18" charset="2"/>
              <a:buChar char=""/>
            </a:pPr>
            <a:r>
              <a:rPr lang="en-GB" dirty="0">
                <a:effectLst/>
                <a:ea typeface="Times New Roman" panose="02020603050405020304" pitchFamily="18" charset="0"/>
              </a:rPr>
              <a:t>Explore the relationship between diverse communities and the police in general and in context of your chose case study</a:t>
            </a:r>
          </a:p>
          <a:p>
            <a:pPr marL="800100" lvl="1" indent="-342900">
              <a:buFont typeface="Symbol" panose="05050102010706020507" pitchFamily="18" charset="2"/>
              <a:buChar char=""/>
            </a:pPr>
            <a:r>
              <a:rPr lang="en-GB" dirty="0">
                <a:effectLst/>
                <a:ea typeface="Times New Roman" panose="02020603050405020304" pitchFamily="18" charset="0"/>
              </a:rPr>
              <a:t>Discuss and evaluate police responses to the hate crime incident chosen</a:t>
            </a:r>
          </a:p>
        </p:txBody>
      </p:sp>
    </p:spTree>
    <p:extLst>
      <p:ext uri="{BB962C8B-B14F-4D97-AF65-F5344CB8AC3E}">
        <p14:creationId xmlns:p14="http://schemas.microsoft.com/office/powerpoint/2010/main" val="567429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4EBA1-C0BD-3077-04CD-507A1203F4B5}"/>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Any Questions?</a:t>
            </a:r>
          </a:p>
        </p:txBody>
      </p:sp>
      <p:pic>
        <p:nvPicPr>
          <p:cNvPr id="7" name="Graphic 6" descr="Help">
            <a:extLst>
              <a:ext uri="{FF2B5EF4-FFF2-40B4-BE49-F238E27FC236}">
                <a16:creationId xmlns:a16="http://schemas.microsoft.com/office/drawing/2014/main" id="{E3FD6CCA-8C2D-289B-661C-81FF93C29A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84059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BFBE5-EE40-814F-D9EF-8195D0F561E4}"/>
              </a:ext>
            </a:extLst>
          </p:cNvPr>
          <p:cNvSpPr>
            <a:spLocks noGrp="1"/>
          </p:cNvSpPr>
          <p:nvPr>
            <p:ph type="title"/>
          </p:nvPr>
        </p:nvSpPr>
        <p:spPr>
          <a:xfrm>
            <a:off x="841248" y="548640"/>
            <a:ext cx="3600860" cy="5431536"/>
          </a:xfrm>
        </p:spPr>
        <p:txBody>
          <a:bodyPr>
            <a:normAutofit/>
          </a:bodyPr>
          <a:lstStyle/>
          <a:p>
            <a:r>
              <a:rPr lang="en-GB" sz="5400"/>
              <a:t>Defining Religion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2A097D-0F91-AB41-BC7D-31718735E30A}"/>
              </a:ext>
            </a:extLst>
          </p:cNvPr>
          <p:cNvSpPr>
            <a:spLocks noGrp="1"/>
          </p:cNvSpPr>
          <p:nvPr>
            <p:ph idx="1"/>
          </p:nvPr>
        </p:nvSpPr>
        <p:spPr>
          <a:xfrm>
            <a:off x="5126418" y="552090"/>
            <a:ext cx="6672292" cy="5789715"/>
          </a:xfrm>
        </p:spPr>
        <p:txBody>
          <a:bodyPr anchor="ctr">
            <a:normAutofit fontScale="85000" lnSpcReduction="10000"/>
          </a:bodyPr>
          <a:lstStyle/>
          <a:p>
            <a:r>
              <a:rPr lang="en-GB" sz="2400" i="0" u="none" strike="noStrike" baseline="0" dirty="0"/>
              <a:t>There are three key elements in this definition:</a:t>
            </a:r>
          </a:p>
          <a:p>
            <a:r>
              <a:rPr lang="en-GB" sz="2400" i="0" u="none" strike="noStrike" baseline="0" dirty="0"/>
              <a:t>1 </a:t>
            </a:r>
            <a:r>
              <a:rPr lang="en-GB" sz="2400" i="1" u="none" strike="noStrike" baseline="0" dirty="0"/>
              <a:t>Religion is a form of culture. </a:t>
            </a:r>
            <a:r>
              <a:rPr lang="en-GB" sz="2400" i="0" u="none" strike="noStrike" baseline="0" dirty="0"/>
              <a:t>Culture consists of the shared beliefs, values, norms and ideas that create a common identity among a group of people. Religion shares all these characteristics.</a:t>
            </a:r>
          </a:p>
          <a:p>
            <a:r>
              <a:rPr lang="en-GB" sz="2400" i="1" u="none" strike="noStrike" baseline="0" dirty="0"/>
              <a:t>2 Religion involves beliefs that take the form of ritualized practices. </a:t>
            </a:r>
            <a:r>
              <a:rPr lang="en-GB" sz="2400" i="0" u="none" strike="noStrike" baseline="0" dirty="0"/>
              <a:t>All religions thus have a behavioural aspect – special activities in which believers take part and that identify them as members of the religious community.</a:t>
            </a:r>
          </a:p>
          <a:p>
            <a:r>
              <a:rPr lang="en-GB" sz="2400" i="1" u="none" strike="noStrike" baseline="0" dirty="0"/>
              <a:t>3 Perhaps most important, religion provides a sense of purpose </a:t>
            </a:r>
            <a:r>
              <a:rPr lang="en-GB" sz="2400" i="0" u="none" strike="noStrike" baseline="0" dirty="0"/>
              <a:t>- a feeling that life is ultimately meaningful. It does so by explaining coherently and compellingly what transcends or overshadows everyday life, in ways that other aspects of culture (such as an educational system or a belief in democracy) typically cannot (</a:t>
            </a:r>
            <a:r>
              <a:rPr lang="en-GB" sz="2400" i="0" u="none" strike="noStrike" baseline="0" dirty="0" err="1"/>
              <a:t>Geenz</a:t>
            </a:r>
            <a:r>
              <a:rPr lang="en-GB" sz="2400" i="0" u="none" strike="noStrike" baseline="0" dirty="0"/>
              <a:t> 1973; </a:t>
            </a:r>
            <a:r>
              <a:rPr lang="en-GB" sz="2400" i="0" u="none" strike="noStrike" baseline="0" dirty="0" err="1"/>
              <a:t>Wuthnow</a:t>
            </a:r>
            <a:r>
              <a:rPr lang="en-GB" sz="2400" dirty="0"/>
              <a:t> </a:t>
            </a:r>
            <a:r>
              <a:rPr lang="en-GB" sz="2400" i="0" u="none" strike="noStrike" baseline="0" dirty="0"/>
              <a:t>1988)</a:t>
            </a:r>
          </a:p>
          <a:p>
            <a:endParaRPr lang="en-GB" sz="2400" dirty="0"/>
          </a:p>
          <a:p>
            <a:endParaRPr lang="en-GB" sz="2400" dirty="0"/>
          </a:p>
          <a:p>
            <a:r>
              <a:rPr lang="en-GB" sz="2400" i="0" dirty="0">
                <a:effectLst/>
              </a:rPr>
              <a:t>Giddens, A. (2001) </a:t>
            </a:r>
            <a:r>
              <a:rPr lang="en-GB" sz="2400" i="1" dirty="0">
                <a:effectLst/>
              </a:rPr>
              <a:t>Sociology</a:t>
            </a:r>
            <a:r>
              <a:rPr lang="en-GB" sz="2400" i="0" dirty="0">
                <a:effectLst/>
              </a:rPr>
              <a:t>. 4th </a:t>
            </a:r>
            <a:r>
              <a:rPr lang="en-GB" sz="2400" i="0" dirty="0" err="1">
                <a:effectLst/>
              </a:rPr>
              <a:t>edn</a:t>
            </a:r>
            <a:r>
              <a:rPr lang="en-GB" sz="2400" i="0" dirty="0">
                <a:effectLst/>
              </a:rPr>
              <a:t> Cambridge: Polity Press. </a:t>
            </a:r>
            <a:endParaRPr lang="en-GB" sz="2400" dirty="0"/>
          </a:p>
        </p:txBody>
      </p:sp>
    </p:spTree>
    <p:extLst>
      <p:ext uri="{BB962C8B-B14F-4D97-AF65-F5344CB8AC3E}">
        <p14:creationId xmlns:p14="http://schemas.microsoft.com/office/powerpoint/2010/main" val="3638087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713DF-B4C0-F9B2-B111-6DA0712E4FDD}"/>
              </a:ext>
            </a:extLst>
          </p:cNvPr>
          <p:cNvSpPr>
            <a:spLocks noGrp="1"/>
          </p:cNvSpPr>
          <p:nvPr>
            <p:ph type="title"/>
          </p:nvPr>
        </p:nvSpPr>
        <p:spPr>
          <a:xfrm>
            <a:off x="838200" y="365125"/>
            <a:ext cx="10515600" cy="1325563"/>
          </a:xfrm>
        </p:spPr>
        <p:txBody>
          <a:bodyPr>
            <a:normAutofit/>
          </a:bodyPr>
          <a:lstStyle/>
          <a:p>
            <a:r>
              <a:rPr lang="en-GB" sz="5400"/>
              <a:t>Social Functions of Religion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D33414-ED9D-8B81-F4D6-2BABCBC3DE25}"/>
              </a:ext>
            </a:extLst>
          </p:cNvPr>
          <p:cNvSpPr>
            <a:spLocks noGrp="1"/>
          </p:cNvSpPr>
          <p:nvPr>
            <p:ph idx="1"/>
          </p:nvPr>
        </p:nvSpPr>
        <p:spPr>
          <a:xfrm>
            <a:off x="442452" y="1929383"/>
            <a:ext cx="11249676" cy="4563492"/>
          </a:xfrm>
        </p:spPr>
        <p:txBody>
          <a:bodyPr vert="horz" lIns="91440" tIns="45720" rIns="91440" bIns="45720" rtlCol="0" anchor="t">
            <a:normAutofit/>
          </a:bodyPr>
          <a:lstStyle/>
          <a:p>
            <a:r>
              <a:rPr lang="en-GB" sz="2400" dirty="0"/>
              <a:t>1. Filling individual needs. Religion provides comfort, hope, perhaps love, definitely a sense of control, and relief from fear and despair. </a:t>
            </a:r>
            <a:endParaRPr lang="en-GB" sz="2400" dirty="0">
              <a:cs typeface="Calibri"/>
            </a:endParaRPr>
          </a:p>
          <a:p>
            <a:r>
              <a:rPr lang="en-GB" sz="2400" dirty="0"/>
              <a:t>2. Explanation of origins. Humans wonder why things are as they are. How did the world start? How did humans start? How did society start? Most religions not only explain  creation of the world but also the origin of specific cultural institutions, like marriage, language, technology, politics, and the like. Religions also explain why things happen in the present: Why do we get sick? Why do bad things happen to us? Why do we die? </a:t>
            </a:r>
            <a:endParaRPr lang="en-GB" sz="2400" dirty="0">
              <a:cs typeface="Calibri"/>
            </a:endParaRPr>
          </a:p>
          <a:p>
            <a:r>
              <a:rPr lang="en-GB" sz="2400" dirty="0"/>
              <a:t>3. Source of rules and norms. Continuing with this idea, religion can provide the answer to where the traditions and laws of the society came from. All religions contain some element of “order-establishment” or “culture-founding.” This is the charter function of religion: It acts as the “charter” or guideline or authority </a:t>
            </a:r>
            <a:endParaRPr lang="en-GB" sz="2400" dirty="0">
              <a:cs typeface="Calibri"/>
            </a:endParaRPr>
          </a:p>
          <a:p>
            <a:endParaRPr lang="en-GB" sz="2400" dirty="0">
              <a:cs typeface="Calibri"/>
            </a:endParaRPr>
          </a:p>
        </p:txBody>
      </p:sp>
    </p:spTree>
    <p:extLst>
      <p:ext uri="{BB962C8B-B14F-4D97-AF65-F5344CB8AC3E}">
        <p14:creationId xmlns:p14="http://schemas.microsoft.com/office/powerpoint/2010/main" val="1474561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A1C79-3CAA-58E5-4B2E-83B98D784DF2}"/>
              </a:ext>
            </a:extLst>
          </p:cNvPr>
          <p:cNvSpPr>
            <a:spLocks noGrp="1"/>
          </p:cNvSpPr>
          <p:nvPr>
            <p:ph type="title"/>
          </p:nvPr>
        </p:nvSpPr>
        <p:spPr>
          <a:xfrm>
            <a:off x="838200" y="365125"/>
            <a:ext cx="10515600" cy="894243"/>
          </a:xfrm>
        </p:spPr>
        <p:txBody>
          <a:bodyPr>
            <a:normAutofit/>
          </a:bodyPr>
          <a:lstStyle/>
          <a:p>
            <a:r>
              <a:rPr lang="en-GB" sz="5400" dirty="0"/>
              <a:t>Church, Sect, Cult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9E6950-6844-B683-FE77-FA0BD6FE166A}"/>
              </a:ext>
            </a:extLst>
          </p:cNvPr>
          <p:cNvSpPr>
            <a:spLocks noGrp="1"/>
          </p:cNvSpPr>
          <p:nvPr>
            <p:ph idx="1"/>
          </p:nvPr>
        </p:nvSpPr>
        <p:spPr>
          <a:xfrm>
            <a:off x="499871" y="1929383"/>
            <a:ext cx="11136605" cy="4659606"/>
          </a:xfrm>
        </p:spPr>
        <p:txBody>
          <a:bodyPr vert="horz" lIns="91440" tIns="45720" rIns="91440" bIns="45720" rtlCol="0" anchor="t">
            <a:normAutofit/>
          </a:bodyPr>
          <a:lstStyle/>
          <a:p>
            <a:r>
              <a:rPr lang="en-GB" sz="2000" i="0" u="none" strike="noStrike" baseline="0" dirty="0"/>
              <a:t>A church is a large, well-established religious body -</a:t>
            </a:r>
            <a:r>
              <a:rPr lang="en-GB" sz="2000" dirty="0"/>
              <a:t> </a:t>
            </a:r>
            <a:r>
              <a:rPr lang="en-GB" sz="2000" i="0" u="none" strike="noStrike" baseline="0" dirty="0"/>
              <a:t> Catholic Church or the Church of </a:t>
            </a:r>
            <a:r>
              <a:rPr lang="en-GB" sz="2000" dirty="0"/>
              <a:t>Wales / England</a:t>
            </a:r>
            <a:r>
              <a:rPr lang="en-GB" sz="2000" i="0" u="none" strike="noStrike" baseline="0" dirty="0"/>
              <a:t>. A sect is a smaller, less highly organized grouping of committed believers, usually setting itself up in protest against what a church has become.</a:t>
            </a:r>
          </a:p>
          <a:p>
            <a:r>
              <a:rPr lang="en-GB" sz="2000" i="0" u="none" strike="noStrike" baseline="0" dirty="0"/>
              <a:t>Churches normally have a formal, bureaucratic structure, with a hierarchy of religious officials, and tend to represent the conservative face of religion, since they are integrated into the existing institutional order</a:t>
            </a:r>
          </a:p>
          <a:p>
            <a:r>
              <a:rPr lang="en-GB" sz="2000" i="0" u="none" strike="noStrike" baseline="0" dirty="0"/>
              <a:t>Sects are comparatively small; they usually aim at discovering and following 'the true way', and tend to withdraw from the surrounding society into communities of their own. </a:t>
            </a:r>
            <a:r>
              <a:rPr lang="en-GB" sz="2000" dirty="0"/>
              <a:t>Some have no officials/ all equal others have established leaders.</a:t>
            </a:r>
          </a:p>
          <a:p>
            <a:r>
              <a:rPr lang="en-GB" sz="2000" i="0" u="none" strike="noStrike" baseline="0" dirty="0"/>
              <a:t>Cults resemble sects, but have different emphases. They are the most loosely knit</a:t>
            </a:r>
            <a:r>
              <a:rPr lang="en-GB" sz="2000" dirty="0"/>
              <a:t> </a:t>
            </a:r>
            <a:r>
              <a:rPr lang="en-GB" sz="2000" i="0" u="none" strike="noStrike" baseline="0" dirty="0"/>
              <a:t> who reject what they see as the values of the outside society. Their focus is on individual experience, bringing like-minded individuals together. People do not formally join a cult, but rather follow particular theories or prescribed ways of behaviour. Like sects, cults quite often form around an inspirational leader.</a:t>
            </a:r>
            <a:endParaRPr lang="en-GB" sz="2000" i="0" u="none" strike="noStrike" baseline="0" dirty="0">
              <a:cs typeface="Calibri"/>
            </a:endParaRPr>
          </a:p>
          <a:p>
            <a:endParaRPr lang="en-GB" sz="2000" dirty="0"/>
          </a:p>
        </p:txBody>
      </p:sp>
    </p:spTree>
    <p:extLst>
      <p:ext uri="{BB962C8B-B14F-4D97-AF65-F5344CB8AC3E}">
        <p14:creationId xmlns:p14="http://schemas.microsoft.com/office/powerpoint/2010/main" val="373488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19231-6568-02D1-0AE9-812D08132454}"/>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Crime Committed by religious institutions </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337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2A811B-0CFC-7688-B1FA-5CDA9CF1DE3B}"/>
              </a:ext>
            </a:extLst>
          </p:cNvPr>
          <p:cNvSpPr>
            <a:spLocks noGrp="1"/>
          </p:cNvSpPr>
          <p:nvPr>
            <p:ph type="title"/>
          </p:nvPr>
        </p:nvSpPr>
        <p:spPr>
          <a:xfrm>
            <a:off x="1137036" y="548640"/>
            <a:ext cx="9916632" cy="1188720"/>
          </a:xfrm>
        </p:spPr>
        <p:txBody>
          <a:bodyPr>
            <a:normAutofit/>
          </a:bodyPr>
          <a:lstStyle/>
          <a:p>
            <a:r>
              <a:rPr lang="en-GB" sz="3700">
                <a:solidFill>
                  <a:schemeClr val="tx1">
                    <a:lumMod val="85000"/>
                    <a:lumOff val="15000"/>
                  </a:schemeClr>
                </a:solidFill>
              </a:rPr>
              <a:t>Child Sexual Abuse in the Roman Catholic Church</a:t>
            </a:r>
          </a:p>
        </p:txBody>
      </p:sp>
      <p:sp>
        <p:nvSpPr>
          <p:cNvPr id="3" name="Content Placeholder 2">
            <a:extLst>
              <a:ext uri="{FF2B5EF4-FFF2-40B4-BE49-F238E27FC236}">
                <a16:creationId xmlns:a16="http://schemas.microsoft.com/office/drawing/2014/main" id="{7BA6E7E3-2D37-0CFD-5478-A59FE40DB40F}"/>
              </a:ext>
            </a:extLst>
          </p:cNvPr>
          <p:cNvSpPr>
            <a:spLocks noGrp="1"/>
          </p:cNvSpPr>
          <p:nvPr>
            <p:ph idx="1"/>
          </p:nvPr>
        </p:nvSpPr>
        <p:spPr>
          <a:xfrm>
            <a:off x="457200" y="2000447"/>
            <a:ext cx="11120283" cy="4444598"/>
          </a:xfrm>
        </p:spPr>
        <p:txBody>
          <a:bodyPr anchor="ctr">
            <a:normAutofit/>
          </a:bodyPr>
          <a:lstStyle/>
          <a:p>
            <a:r>
              <a:rPr lang="en-GB" sz="2400" dirty="0"/>
              <a:t>Real prominence of the issue uncovered by “Globe Spotlight Team” in Boston USA.</a:t>
            </a:r>
            <a:endParaRPr lang="en-GB" sz="2400">
              <a:cs typeface="Calibri"/>
            </a:endParaRPr>
          </a:p>
          <a:p>
            <a:r>
              <a:rPr lang="en-GB" sz="2400" dirty="0"/>
              <a:t>The Archbishop of Boston in the last 11 years has quietly settled child molestation claims against at least 70 priests</a:t>
            </a:r>
            <a:endParaRPr lang="en-GB" sz="2400">
              <a:cs typeface="Calibri"/>
            </a:endParaRPr>
          </a:p>
          <a:p>
            <a:r>
              <a:rPr lang="en-GB" sz="2400" dirty="0"/>
              <a:t>The Globe found court records and other documents that identify 19 present and former priests as accused </a:t>
            </a:r>
            <a:r>
              <a:rPr lang="en-GB" sz="2400"/>
              <a:t>paedophiles</a:t>
            </a:r>
            <a:r>
              <a:rPr lang="en-GB" sz="2400" dirty="0"/>
              <a:t>. Four have been convicted of criminal charges of sex abuse</a:t>
            </a:r>
            <a:endParaRPr lang="en-GB" sz="2400">
              <a:cs typeface="Calibri"/>
            </a:endParaRPr>
          </a:p>
          <a:p>
            <a:r>
              <a:rPr lang="en-GB" sz="2400" dirty="0"/>
              <a:t>The database identified 102 priests who were placed on sick leave or otherwise removed from parish assignments in the early to mid-1990s. The archdiocese settled claims of sexual abuse against at least 30 of those priests, according to public records, lawyers involved in the cases, and, in some instances, their own admissions.</a:t>
            </a:r>
            <a:endParaRPr lang="en-GB" sz="2400">
              <a:cs typeface="Calibri"/>
            </a:endParaRP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1033648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7D504-F94E-5097-7C0E-93A6AAD9F3BB}"/>
              </a:ext>
            </a:extLst>
          </p:cNvPr>
          <p:cNvSpPr>
            <a:spLocks noGrp="1"/>
          </p:cNvSpPr>
          <p:nvPr>
            <p:ph type="title"/>
          </p:nvPr>
        </p:nvSpPr>
        <p:spPr/>
        <p:txBody>
          <a:bodyPr>
            <a:normAutofit/>
          </a:bodyPr>
          <a:lstStyle/>
          <a:p>
            <a:br>
              <a:rPr lang="en-GB" b="1" dirty="0">
                <a:solidFill>
                  <a:srgbClr val="094D5E"/>
                </a:solidFill>
              </a:rPr>
            </a:br>
            <a:r>
              <a:rPr lang="en-GB" sz="3600" b="1" dirty="0"/>
              <a:t>The Roman Catholic Church Investigation Report UK</a:t>
            </a:r>
            <a:endParaRPr lang="en-US" sz="3600"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CE5F7779-77DF-341B-8F4E-31BEB62BC3F0}"/>
              </a:ext>
            </a:extLst>
          </p:cNvPr>
          <p:cNvSpPr>
            <a:spLocks noGrp="1"/>
          </p:cNvSpPr>
          <p:nvPr>
            <p:ph idx="1"/>
          </p:nvPr>
        </p:nvSpPr>
        <p:spPr/>
        <p:txBody>
          <a:bodyPr vert="horz" lIns="91440" tIns="45720" rIns="91440" bIns="45720" rtlCol="0" anchor="t">
            <a:normAutofit/>
          </a:bodyPr>
          <a:lstStyle/>
          <a:p>
            <a:r>
              <a:rPr lang="en-GB" sz="2400" dirty="0">
                <a:ea typeface="+mn-lt"/>
                <a:cs typeface="+mn-lt"/>
              </a:rPr>
              <a:t>Between 1970 and 2015, the Roman Catholic Church received more than 900 complaints involving over 3,000 instances of child sexual abuse </a:t>
            </a:r>
            <a:endParaRPr lang="en-GB" sz="2400">
              <a:ea typeface="+mn-lt"/>
              <a:cs typeface="+mn-lt"/>
            </a:endParaRPr>
          </a:p>
          <a:p>
            <a:r>
              <a:rPr lang="en-GB" sz="2400" dirty="0">
                <a:ea typeface="+mn-lt"/>
                <a:cs typeface="+mn-lt"/>
              </a:rPr>
              <a:t>Complaints connected to the Church, including priests, monks and volunteers. </a:t>
            </a:r>
          </a:p>
          <a:p>
            <a:r>
              <a:rPr lang="en-GB" sz="2400" dirty="0">
                <a:ea typeface="+mn-lt"/>
                <a:cs typeface="+mn-lt"/>
              </a:rPr>
              <a:t>In the same period, there were 177 prosecutions resulting in 133 convictions.</a:t>
            </a:r>
          </a:p>
          <a:p>
            <a:r>
              <a:rPr lang="en-GB" sz="2400" dirty="0">
                <a:ea typeface="+mn-lt"/>
                <a:cs typeface="+mn-lt"/>
              </a:rPr>
              <a:t>Civil claims  have resulted in millions of pounds being paid in compensation.</a:t>
            </a:r>
          </a:p>
          <a:p>
            <a:r>
              <a:rPr lang="en-GB" sz="2400" dirty="0">
                <a:ea typeface="+mn-lt"/>
                <a:cs typeface="+mn-lt"/>
              </a:rPr>
              <a:t>The Church’s protected their reputation over the neglect of the physical and emotional well-being of children and young people.</a:t>
            </a:r>
            <a:endParaRPr lang="en-GB" sz="2400" dirty="0">
              <a:cs typeface="Calibri"/>
            </a:endParaRPr>
          </a:p>
        </p:txBody>
      </p:sp>
    </p:spTree>
    <p:extLst>
      <p:ext uri="{BB962C8B-B14F-4D97-AF65-F5344CB8AC3E}">
        <p14:creationId xmlns:p14="http://schemas.microsoft.com/office/powerpoint/2010/main" val="2020528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CA377C-1697-8CC3-620F-44E598FFC63F}"/>
              </a:ext>
            </a:extLst>
          </p:cNvPr>
          <p:cNvSpPr>
            <a:spLocks noGrp="1"/>
          </p:cNvSpPr>
          <p:nvPr>
            <p:ph type="title"/>
          </p:nvPr>
        </p:nvSpPr>
        <p:spPr>
          <a:xfrm>
            <a:off x="1137036" y="548640"/>
            <a:ext cx="9916632" cy="1188720"/>
          </a:xfrm>
        </p:spPr>
        <p:txBody>
          <a:bodyPr>
            <a:normAutofit/>
          </a:bodyPr>
          <a:lstStyle/>
          <a:p>
            <a:r>
              <a:rPr lang="en-GB" sz="2800" dirty="0">
                <a:solidFill>
                  <a:schemeClr val="tx1">
                    <a:lumMod val="85000"/>
                    <a:lumOff val="15000"/>
                  </a:schemeClr>
                </a:solidFill>
                <a:latin typeface="Calibri"/>
                <a:cs typeface="Calibri"/>
              </a:rPr>
              <a:t>Enquiry into French Catholic Church</a:t>
            </a:r>
          </a:p>
          <a:p>
            <a:endParaRPr lang="en-GB" sz="3700" dirty="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DED969B3-C273-F717-4748-E5FCD73824B1}"/>
              </a:ext>
            </a:extLst>
          </p:cNvPr>
          <p:cNvSpPr>
            <a:spLocks noGrp="1"/>
          </p:cNvSpPr>
          <p:nvPr>
            <p:ph idx="1"/>
          </p:nvPr>
        </p:nvSpPr>
        <p:spPr>
          <a:xfrm>
            <a:off x="619432" y="1885427"/>
            <a:ext cx="10943303" cy="4603862"/>
          </a:xfrm>
        </p:spPr>
        <p:txBody>
          <a:bodyPr vert="horz" lIns="91440" tIns="45720" rIns="91440" bIns="45720" rtlCol="0" anchor="ctr">
            <a:noAutofit/>
          </a:bodyPr>
          <a:lstStyle/>
          <a:p>
            <a:r>
              <a:rPr lang="en-GB" dirty="0"/>
              <a:t>Some 216,000 children - mostly boys - have been sexually abused by clergy in the French Catholic Church since 1950</a:t>
            </a:r>
            <a:endParaRPr lang="en-GB">
              <a:cs typeface="Calibri"/>
            </a:endParaRPr>
          </a:p>
          <a:p>
            <a:r>
              <a:rPr lang="en-GB" b="0" i="0" dirty="0">
                <a:effectLst/>
              </a:rPr>
              <a:t>at least 2,900-3,200 abusers</a:t>
            </a:r>
            <a:endParaRPr lang="en-GB" b="0" i="0">
              <a:effectLst/>
              <a:cs typeface="Calibri"/>
            </a:endParaRPr>
          </a:p>
          <a:p>
            <a:r>
              <a:rPr lang="en-GB" b="0" dirty="0">
                <a:effectLst/>
              </a:rPr>
              <a:t>"There was a whole bunch of negligence, of deficiency, of silence, an institutional cover-up,”</a:t>
            </a:r>
            <a:endParaRPr lang="en-GB" b="0">
              <a:effectLst/>
              <a:cs typeface="Calibri"/>
            </a:endParaRPr>
          </a:p>
          <a:p>
            <a:r>
              <a:rPr lang="en-GB" b="0" i="0" dirty="0">
                <a:effectLst/>
              </a:rPr>
              <a:t>"The victims are not believed, are not listened to. When they are listened to, they are considered to have perhaps contributed to what they had happen to them,“</a:t>
            </a:r>
            <a:endParaRPr lang="en-GB" b="0" i="0">
              <a:effectLst/>
              <a:cs typeface="Calibri"/>
            </a:endParaRPr>
          </a:p>
          <a:p>
            <a:endParaRPr lang="en-GB" dirty="0">
              <a:solidFill>
                <a:schemeClr val="tx1">
                  <a:lumMod val="85000"/>
                  <a:lumOff val="15000"/>
                </a:schemeClr>
              </a:solidFill>
              <a:cs typeface="Calibri"/>
            </a:endParaRPr>
          </a:p>
        </p:txBody>
      </p:sp>
    </p:spTree>
    <p:extLst>
      <p:ext uri="{BB962C8B-B14F-4D97-AF65-F5344CB8AC3E}">
        <p14:creationId xmlns:p14="http://schemas.microsoft.com/office/powerpoint/2010/main" val="3538095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8AF4D-747D-72A9-49B3-0C3FAB883942}"/>
              </a:ext>
            </a:extLst>
          </p:cNvPr>
          <p:cNvSpPr>
            <a:spLocks noGrp="1"/>
          </p:cNvSpPr>
          <p:nvPr>
            <p:ph type="title"/>
          </p:nvPr>
        </p:nvSpPr>
        <p:spPr/>
        <p:txBody>
          <a:bodyPr/>
          <a:lstStyle/>
          <a:p>
            <a:r>
              <a:rPr lang="en-GB" sz="3700" dirty="0">
                <a:solidFill>
                  <a:schemeClr val="tx1">
                    <a:lumMod val="85000"/>
                    <a:lumOff val="15000"/>
                  </a:schemeClr>
                </a:solidFill>
                <a:cs typeface="Calibri Light"/>
              </a:rPr>
              <a:t>Child Sexual Abuse in the Roman Catholic Church</a:t>
            </a:r>
            <a:endParaRPr lang="en-US" dirty="0"/>
          </a:p>
        </p:txBody>
      </p:sp>
      <p:sp>
        <p:nvSpPr>
          <p:cNvPr id="3" name="Content Placeholder 2">
            <a:extLst>
              <a:ext uri="{FF2B5EF4-FFF2-40B4-BE49-F238E27FC236}">
                <a16:creationId xmlns:a16="http://schemas.microsoft.com/office/drawing/2014/main" id="{C4938B1F-F79B-5F6F-97DB-EC47498670D8}"/>
              </a:ext>
            </a:extLst>
          </p:cNvPr>
          <p:cNvSpPr>
            <a:spLocks noGrp="1"/>
          </p:cNvSpPr>
          <p:nvPr>
            <p:ph idx="1"/>
          </p:nvPr>
        </p:nvSpPr>
        <p:spPr>
          <a:xfrm>
            <a:off x="838200" y="1595588"/>
            <a:ext cx="10515600" cy="4883299"/>
          </a:xfrm>
        </p:spPr>
        <p:txBody>
          <a:bodyPr vert="horz" lIns="91440" tIns="45720" rIns="91440" bIns="45720" rtlCol="0" anchor="t">
            <a:noAutofit/>
          </a:bodyPr>
          <a:lstStyle/>
          <a:p>
            <a:r>
              <a:rPr lang="en-GB" sz="2600" dirty="0">
                <a:solidFill>
                  <a:srgbClr val="141414"/>
                </a:solidFill>
                <a:ea typeface="+mn-lt"/>
                <a:cs typeface="+mn-lt"/>
              </a:rPr>
              <a:t>Theodore McCarrick, a former Roman Catholic cardinal in the US, sexual abused a teenager in 1970's – highest ranking US catholic priest. Not guilty, no recollection.</a:t>
            </a:r>
          </a:p>
          <a:p>
            <a:r>
              <a:rPr lang="en-GB" sz="2600" dirty="0">
                <a:solidFill>
                  <a:srgbClr val="141414"/>
                </a:solidFill>
                <a:ea typeface="+mn-lt"/>
                <a:cs typeface="+mn-lt"/>
              </a:rPr>
              <a:t>Germany's top Roman Catholic Cardinal Marx in 2021 offered to resign "to share the responsibility for the catastrophe" – Pope rejected it.  </a:t>
            </a:r>
          </a:p>
          <a:p>
            <a:r>
              <a:rPr lang="en-GB" sz="2600" dirty="0">
                <a:solidFill>
                  <a:srgbClr val="141414"/>
                </a:solidFill>
                <a:ea typeface="+mn-lt"/>
                <a:cs typeface="+mn-lt"/>
              </a:rPr>
              <a:t>French priest Bernard </a:t>
            </a:r>
            <a:r>
              <a:rPr lang="en-GB" sz="2600" err="1">
                <a:solidFill>
                  <a:srgbClr val="141414"/>
                </a:solidFill>
                <a:ea typeface="+mn-lt"/>
                <a:cs typeface="+mn-lt"/>
              </a:rPr>
              <a:t>Preynat</a:t>
            </a:r>
            <a:r>
              <a:rPr lang="en-GB" sz="2600" dirty="0">
                <a:solidFill>
                  <a:srgbClr val="141414"/>
                </a:solidFill>
                <a:ea typeface="+mn-lt"/>
                <a:cs typeface="+mn-lt"/>
              </a:rPr>
              <a:t> was sentenced to 5 years in March 2020 for sexually abusing  children in the 1970s, 1980s and early 1990s. During his trial, he told the court he had not understood how serious or grave his crimes were</a:t>
            </a:r>
            <a:endParaRPr lang="en-GB" sz="2600">
              <a:solidFill>
                <a:srgbClr val="141414"/>
              </a:solidFill>
              <a:cs typeface="Calibri" panose="020F0502020204030204"/>
            </a:endParaRPr>
          </a:p>
          <a:p>
            <a:r>
              <a:rPr lang="en-GB" sz="2600" dirty="0">
                <a:solidFill>
                  <a:srgbClr val="141414"/>
                </a:solidFill>
                <a:ea typeface="+mn-lt"/>
                <a:cs typeface="+mn-lt"/>
              </a:rPr>
              <a:t>Australian Cardinal George Pell - the most senior Catholic figure ever jailed for such crimes but had his conviction over turned and was freed from prison. Pope had said he was innocent.</a:t>
            </a:r>
          </a:p>
          <a:p>
            <a:endParaRPr lang="en-GB" sz="2400" dirty="0">
              <a:solidFill>
                <a:srgbClr val="141414"/>
              </a:solidFill>
              <a:cs typeface="Calibri" panose="020F0502020204030204"/>
            </a:endParaRPr>
          </a:p>
        </p:txBody>
      </p:sp>
    </p:spTree>
    <p:extLst>
      <p:ext uri="{BB962C8B-B14F-4D97-AF65-F5344CB8AC3E}">
        <p14:creationId xmlns:p14="http://schemas.microsoft.com/office/powerpoint/2010/main" val="2475495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9067B3-BCAA-481B-BFB6-8293C49263B3}"/>
              </a:ext>
            </a:extLst>
          </p:cNvPr>
          <p:cNvSpPr>
            <a:spLocks noGrp="1"/>
          </p:cNvSpPr>
          <p:nvPr>
            <p:ph type="title"/>
          </p:nvPr>
        </p:nvSpPr>
        <p:spPr>
          <a:xfrm>
            <a:off x="1137036" y="548640"/>
            <a:ext cx="9916632" cy="958683"/>
          </a:xfrm>
        </p:spPr>
        <p:txBody>
          <a:bodyPr>
            <a:normAutofit fontScale="90000"/>
          </a:bodyPr>
          <a:lstStyle/>
          <a:p>
            <a:r>
              <a:rPr lang="en-GB" sz="3700" dirty="0">
                <a:solidFill>
                  <a:schemeClr val="tx1">
                    <a:lumMod val="85000"/>
                    <a:lumOff val="15000"/>
                  </a:schemeClr>
                </a:solidFill>
              </a:rPr>
              <a:t>Research into Child Sexual Abuse in the Catholic Church</a:t>
            </a:r>
            <a:endParaRPr lang="en-GB" sz="3700" dirty="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B2E673AE-FA10-BC03-DD9D-FCC3D2952664}"/>
              </a:ext>
            </a:extLst>
          </p:cNvPr>
          <p:cNvSpPr>
            <a:spLocks noGrp="1"/>
          </p:cNvSpPr>
          <p:nvPr>
            <p:ph idx="1"/>
          </p:nvPr>
        </p:nvSpPr>
        <p:spPr>
          <a:xfrm>
            <a:off x="516194" y="1468486"/>
            <a:ext cx="11253019" cy="4976559"/>
          </a:xfrm>
        </p:spPr>
        <p:txBody>
          <a:bodyPr anchor="ctr">
            <a:normAutofit/>
          </a:bodyPr>
          <a:lstStyle/>
          <a:p>
            <a:r>
              <a:rPr lang="en-GB" sz="2400" dirty="0">
                <a:solidFill>
                  <a:schemeClr val="tx1">
                    <a:lumMod val="85000"/>
                    <a:lumOff val="15000"/>
                  </a:schemeClr>
                </a:solidFill>
              </a:rPr>
              <a:t>personal Risk Factors: </a:t>
            </a:r>
            <a:endParaRPr lang="en-GB" sz="2400" dirty="0">
              <a:solidFill>
                <a:schemeClr val="tx1">
                  <a:lumMod val="85000"/>
                  <a:lumOff val="15000"/>
                </a:schemeClr>
              </a:solidFill>
              <a:cs typeface="Calibri"/>
            </a:endParaRPr>
          </a:p>
          <a:p>
            <a:pPr lvl="1"/>
            <a:r>
              <a:rPr lang="en-GB" dirty="0">
                <a:solidFill>
                  <a:schemeClr val="tx1">
                    <a:lumMod val="85000"/>
                    <a:lumOff val="15000"/>
                  </a:schemeClr>
                </a:solidFill>
              </a:rPr>
              <a:t>“Analysis of John Jay College Report data found that factors predictive of multiple offending were young victim age, young cleric age at the first offense, more male victims,  (Terry, Perillo, Calkins, &amp; Mercado 2008).”</a:t>
            </a:r>
            <a:endParaRPr lang="en-GB">
              <a:solidFill>
                <a:schemeClr val="tx1">
                  <a:lumMod val="85000"/>
                  <a:lumOff val="15000"/>
                </a:schemeClr>
              </a:solidFill>
              <a:cs typeface="Calibri"/>
            </a:endParaRPr>
          </a:p>
          <a:p>
            <a:pPr lvl="1"/>
            <a:r>
              <a:rPr lang="en-GB" dirty="0">
                <a:solidFill>
                  <a:schemeClr val="tx1">
                    <a:lumMod val="85000"/>
                    <a:lumOff val="15000"/>
                  </a:schemeClr>
                </a:solidFill>
              </a:rPr>
              <a:t>However, it emerged that the average age of onset of offending was at 38.9 years (Nobles, Piquero, Leeper Piquero, Terry, &amp; </a:t>
            </a:r>
            <a:r>
              <a:rPr lang="en-GB" dirty="0" err="1">
                <a:solidFill>
                  <a:schemeClr val="tx1">
                    <a:lumMod val="85000"/>
                    <a:lumOff val="15000"/>
                  </a:schemeClr>
                </a:solidFill>
              </a:rPr>
              <a:t>Youstin</a:t>
            </a:r>
            <a:r>
              <a:rPr lang="en-GB" dirty="0">
                <a:solidFill>
                  <a:schemeClr val="tx1">
                    <a:lumMod val="85000"/>
                    <a:lumOff val="15000"/>
                  </a:schemeClr>
                </a:solidFill>
              </a:rPr>
              <a:t>, 2008).  - This was attributed to priests’ older age at ordination. </a:t>
            </a:r>
            <a:endParaRPr lang="en-GB" dirty="0">
              <a:solidFill>
                <a:schemeClr val="tx1">
                  <a:lumMod val="85000"/>
                  <a:lumOff val="15000"/>
                </a:schemeClr>
              </a:solidFill>
              <a:cs typeface="Calibri"/>
            </a:endParaRPr>
          </a:p>
          <a:p>
            <a:pPr lvl="1"/>
            <a:r>
              <a:rPr lang="en-GB" dirty="0">
                <a:solidFill>
                  <a:schemeClr val="tx1">
                    <a:lumMod val="85000"/>
                    <a:lumOff val="15000"/>
                  </a:schemeClr>
                </a:solidFill>
              </a:rPr>
              <a:t>According to the personnel files, a minority of 274 priests had themselves been victims of abuse, while 753 had had substance misuse problems (Terry, 2008)</a:t>
            </a:r>
          </a:p>
          <a:p>
            <a:pPr lvl="1"/>
            <a:r>
              <a:rPr lang="en-GB" dirty="0">
                <a:solidFill>
                  <a:schemeClr val="tx1">
                    <a:lumMod val="85000"/>
                    <a:lumOff val="15000"/>
                  </a:schemeClr>
                </a:solidFill>
              </a:rPr>
              <a:t>Hughes, </a:t>
            </a:r>
            <a:r>
              <a:rPr lang="en-GB" dirty="0" err="1">
                <a:solidFill>
                  <a:schemeClr val="tx1">
                    <a:lumMod val="85000"/>
                    <a:lumOff val="15000"/>
                  </a:schemeClr>
                </a:solidFill>
              </a:rPr>
              <a:t>Falkenhain</a:t>
            </a:r>
            <a:r>
              <a:rPr lang="en-GB" dirty="0">
                <a:solidFill>
                  <a:schemeClr val="tx1">
                    <a:lumMod val="85000"/>
                    <a:lumOff val="15000"/>
                  </a:schemeClr>
                </a:solidFill>
              </a:rPr>
              <a:t>, Duckro, Rossetti, &amp; Gfeller, (1999) studied 97 sexually offending priests and brothers and found that 42.3% were sexually and emotionally underdeveloped </a:t>
            </a:r>
            <a:endParaRPr lang="en-GB">
              <a:solidFill>
                <a:schemeClr val="tx1">
                  <a:lumMod val="85000"/>
                  <a:lumOff val="15000"/>
                </a:schemeClr>
              </a:solidFill>
              <a:cs typeface="Calibri"/>
            </a:endParaRPr>
          </a:p>
          <a:p>
            <a:pPr lvl="1"/>
            <a:endParaRPr lang="en-GB" dirty="0">
              <a:solidFill>
                <a:schemeClr val="tx1">
                  <a:lumMod val="85000"/>
                  <a:lumOff val="15000"/>
                </a:schemeClr>
              </a:solidFill>
              <a:cs typeface="Calibri"/>
            </a:endParaRPr>
          </a:p>
          <a:p>
            <a:endParaRPr lang="en-GB" sz="2400" dirty="0">
              <a:solidFill>
                <a:schemeClr val="tx1">
                  <a:lumMod val="85000"/>
                  <a:lumOff val="15000"/>
                </a:schemeClr>
              </a:solidFill>
              <a:cs typeface="Calibri"/>
            </a:endParaRPr>
          </a:p>
        </p:txBody>
      </p:sp>
    </p:spTree>
    <p:extLst>
      <p:ext uri="{BB962C8B-B14F-4D97-AF65-F5344CB8AC3E}">
        <p14:creationId xmlns:p14="http://schemas.microsoft.com/office/powerpoint/2010/main" val="871846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D7C4E-3BD5-4BD3-F5B7-C9DD1373A562}"/>
              </a:ext>
            </a:extLst>
          </p:cNvPr>
          <p:cNvSpPr>
            <a:spLocks noGrp="1"/>
          </p:cNvSpPr>
          <p:nvPr>
            <p:ph type="title"/>
          </p:nvPr>
        </p:nvSpPr>
        <p:spPr>
          <a:xfrm>
            <a:off x="1137036" y="609600"/>
            <a:ext cx="8548386" cy="808007"/>
          </a:xfrm>
        </p:spPr>
        <p:txBody>
          <a:bodyPr>
            <a:normAutofit/>
          </a:bodyPr>
          <a:lstStyle/>
          <a:p>
            <a:r>
              <a:rPr lang="en-GB" sz="2800" dirty="0"/>
              <a:t>Research into Child Sexual Abuse in the Catholic Church</a:t>
            </a:r>
            <a:endParaRPr lang="en-GB" sz="2800">
              <a:cs typeface="Calibri Light"/>
            </a:endParaRPr>
          </a:p>
        </p:txBody>
      </p:sp>
      <p:sp>
        <p:nvSpPr>
          <p:cNvPr id="3" name="Content Placeholder 2">
            <a:extLst>
              <a:ext uri="{FF2B5EF4-FFF2-40B4-BE49-F238E27FC236}">
                <a16:creationId xmlns:a16="http://schemas.microsoft.com/office/drawing/2014/main" id="{3E13D48B-9046-792B-FD6E-4484CBEF6584}"/>
              </a:ext>
            </a:extLst>
          </p:cNvPr>
          <p:cNvSpPr>
            <a:spLocks noGrp="1"/>
          </p:cNvSpPr>
          <p:nvPr>
            <p:ph idx="1"/>
          </p:nvPr>
        </p:nvSpPr>
        <p:spPr>
          <a:xfrm>
            <a:off x="294968" y="1615396"/>
            <a:ext cx="10382864" cy="4932888"/>
          </a:xfrm>
        </p:spPr>
        <p:txBody>
          <a:bodyPr vert="horz" lIns="91440" tIns="45720" rIns="91440" bIns="45720" rtlCol="0" anchor="t">
            <a:normAutofit lnSpcReduction="10000"/>
          </a:bodyPr>
          <a:lstStyle/>
          <a:p>
            <a:r>
              <a:rPr lang="en-GB" dirty="0"/>
              <a:t>Institutional Factors:</a:t>
            </a:r>
            <a:endParaRPr lang="en-GB">
              <a:cs typeface="Calibri"/>
            </a:endParaRPr>
          </a:p>
          <a:p>
            <a:pPr lvl="1"/>
            <a:r>
              <a:rPr lang="en-GB" sz="2800" dirty="0"/>
              <a:t>41% of all abuse in the John Jay College Report took place within the priest’s residence (Terry &amp; Ackerman, 2008).</a:t>
            </a:r>
            <a:endParaRPr lang="en-GB" sz="2800" dirty="0">
              <a:cs typeface="Calibri"/>
            </a:endParaRPr>
          </a:p>
          <a:p>
            <a:pPr lvl="1"/>
            <a:r>
              <a:rPr lang="en-GB" sz="2800" dirty="0"/>
              <a:t>Terry and Ackerman (2008) listed further evidence for the role of opportunity, the low incidence of priests abusing children who were strangers, and the low use of child pornography.  </a:t>
            </a:r>
            <a:endParaRPr lang="en-GB" sz="2800" dirty="0">
              <a:cs typeface="Calibri"/>
            </a:endParaRPr>
          </a:p>
          <a:p>
            <a:pPr lvl="1"/>
            <a:r>
              <a:rPr lang="en-GB" sz="2800" dirty="0"/>
              <a:t>Abused tended to happen during one-to-one situations such as confession, suggesting a situational risk</a:t>
            </a:r>
            <a:endParaRPr lang="en-GB" sz="2800" dirty="0">
              <a:cs typeface="Calibri"/>
            </a:endParaRPr>
          </a:p>
          <a:p>
            <a:pPr lvl="1"/>
            <a:r>
              <a:rPr lang="en-GB" sz="2800" dirty="0">
                <a:cs typeface="Calibri"/>
              </a:rPr>
              <a:t>Opportunities given rather than triggered or spontaneous offences </a:t>
            </a:r>
          </a:p>
          <a:p>
            <a:pPr lvl="1"/>
            <a:r>
              <a:rPr lang="en-GB" sz="2800" dirty="0">
                <a:cs typeface="Calibri"/>
              </a:rPr>
              <a:t>Offenders were also active agents in creating opportunities where sexual abuse was possible</a:t>
            </a:r>
          </a:p>
          <a:p>
            <a:pPr lvl="1"/>
            <a:endParaRPr lang="en-GB" sz="2800" dirty="0">
              <a:cs typeface="Calibri"/>
            </a:endParaRPr>
          </a:p>
          <a:p>
            <a:pPr lvl="1"/>
            <a:endParaRPr lang="en-GB" sz="1800" dirty="0"/>
          </a:p>
          <a:p>
            <a:pPr lvl="1"/>
            <a:endParaRPr lang="en-GB" sz="180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68579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284227-67F3-7717-55C2-96354D02FAAF}"/>
              </a:ext>
            </a:extLst>
          </p:cNvPr>
          <p:cNvSpPr>
            <a:spLocks noGrp="1"/>
          </p:cNvSpPr>
          <p:nvPr>
            <p:ph type="title"/>
          </p:nvPr>
        </p:nvSpPr>
        <p:spPr>
          <a:xfrm>
            <a:off x="1137036" y="548640"/>
            <a:ext cx="9916632" cy="1188720"/>
          </a:xfrm>
        </p:spPr>
        <p:txBody>
          <a:bodyPr>
            <a:normAutofit/>
          </a:bodyPr>
          <a:lstStyle/>
          <a:p>
            <a:r>
              <a:rPr lang="en-GB" sz="3700" dirty="0">
                <a:solidFill>
                  <a:schemeClr val="tx1">
                    <a:lumMod val="85000"/>
                    <a:lumOff val="15000"/>
                  </a:schemeClr>
                </a:solidFill>
              </a:rPr>
              <a:t>Research into Child Sexual Abuse in the Catholic Church</a:t>
            </a:r>
            <a:endParaRPr lang="en-GB" sz="370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A90E4198-94F3-4A74-494B-3E9187A053C7}"/>
              </a:ext>
            </a:extLst>
          </p:cNvPr>
          <p:cNvSpPr>
            <a:spLocks noGrp="1"/>
          </p:cNvSpPr>
          <p:nvPr>
            <p:ph idx="1"/>
          </p:nvPr>
        </p:nvSpPr>
        <p:spPr>
          <a:xfrm>
            <a:off x="398206" y="1871050"/>
            <a:ext cx="11371007" cy="4677233"/>
          </a:xfrm>
        </p:spPr>
        <p:txBody>
          <a:bodyPr anchor="ctr">
            <a:normAutofit/>
          </a:bodyPr>
          <a:lstStyle/>
          <a:p>
            <a:pPr marL="0" indent="0">
              <a:buNone/>
            </a:pPr>
            <a:r>
              <a:rPr lang="en-GB" sz="1800" dirty="0">
                <a:solidFill>
                  <a:schemeClr val="tx1">
                    <a:lumMod val="85000"/>
                    <a:lumOff val="15000"/>
                  </a:schemeClr>
                </a:solidFill>
              </a:rPr>
              <a:t>Social Dynamics</a:t>
            </a:r>
            <a:endParaRPr lang="en-US"/>
          </a:p>
          <a:p>
            <a:r>
              <a:rPr lang="en-GB" sz="1800" dirty="0">
                <a:solidFill>
                  <a:schemeClr val="tx1">
                    <a:lumMod val="85000"/>
                    <a:lumOff val="15000"/>
                  </a:schemeClr>
                </a:solidFill>
              </a:rPr>
              <a:t>Considering specific working culture, White and Terry (2008) drew a comparison between the working environments of the Catholic Church and of the police in cases of police brutality. </a:t>
            </a:r>
          </a:p>
          <a:p>
            <a:r>
              <a:rPr lang="en-GB" sz="1800" dirty="0">
                <a:solidFill>
                  <a:schemeClr val="tx1">
                    <a:lumMod val="85000"/>
                    <a:lumOff val="15000"/>
                  </a:schemeClr>
                </a:solidFill>
              </a:rPr>
              <a:t>Both the position of priest and that of police officer share authority, trust, isolation, discretion, lack of </a:t>
            </a:r>
            <a:r>
              <a:rPr lang="en-GB" sz="1800">
                <a:solidFill>
                  <a:schemeClr val="tx1">
                    <a:lumMod val="85000"/>
                    <a:lumOff val="15000"/>
                  </a:schemeClr>
                </a:solidFill>
              </a:rPr>
              <a:t>supervision, and a subculture (secrecy, esprit de corps, maintaining the status quo). </a:t>
            </a:r>
          </a:p>
          <a:p>
            <a:r>
              <a:rPr lang="en-GB" sz="1800" dirty="0">
                <a:solidFill>
                  <a:schemeClr val="tx1">
                    <a:lumMod val="85000"/>
                    <a:lumOff val="15000"/>
                  </a:schemeClr>
                </a:solidFill>
              </a:rPr>
              <a:t>The theme of “power” was discovered to play a role in many self-report studies (e.g., Fegert et al., 2011), as priests used situations of dependency and isolation (e.g., confession) to intimidate the victim, for example by suggesting that a disclosure of the abuse would result in eternal rejection from God or by stating their own proximity to God. </a:t>
            </a:r>
            <a:endParaRPr lang="en-GB" sz="1800">
              <a:solidFill>
                <a:schemeClr val="tx1">
                  <a:lumMod val="85000"/>
                  <a:lumOff val="15000"/>
                </a:schemeClr>
              </a:solidFill>
            </a:endParaRPr>
          </a:p>
          <a:p>
            <a:r>
              <a:rPr lang="en-GB" sz="1800" dirty="0">
                <a:solidFill>
                  <a:schemeClr val="tx1">
                    <a:lumMod val="85000"/>
                    <a:lumOff val="15000"/>
                  </a:schemeClr>
                </a:solidFill>
              </a:rPr>
              <a:t>The perception of their social role in relation to the victim therefore may have played a role in the offense itself. </a:t>
            </a:r>
            <a:endParaRPr lang="en-GB" sz="1800">
              <a:solidFill>
                <a:schemeClr val="tx1">
                  <a:lumMod val="85000"/>
                  <a:lumOff val="15000"/>
                </a:schemeClr>
              </a:solidFill>
            </a:endParaRPr>
          </a:p>
          <a:p>
            <a:r>
              <a:rPr lang="en-GB" sz="1800" dirty="0">
                <a:solidFill>
                  <a:schemeClr val="tx1">
                    <a:lumMod val="85000"/>
                    <a:lumOff val="15000"/>
                  </a:schemeClr>
                </a:solidFill>
              </a:rPr>
              <a:t>This power or authority aspect has likewise been reported in other professional contexts, particularly where children are sexually abused in a situation when they are highly vulnerable and the abuse can be disguised as “necessary treatment” (e.g., medical examinations, psychotherapy – Conversion therapy) </a:t>
            </a:r>
            <a:endParaRPr lang="en-GB" sz="1800" dirty="0">
              <a:solidFill>
                <a:schemeClr val="tx1">
                  <a:lumMod val="85000"/>
                  <a:lumOff val="15000"/>
                </a:schemeClr>
              </a:solidFill>
              <a:cs typeface="Calibri"/>
            </a:endParaRPr>
          </a:p>
          <a:p>
            <a:endParaRPr lang="en-GB" sz="1800" dirty="0">
              <a:solidFill>
                <a:schemeClr val="tx1">
                  <a:lumMod val="85000"/>
                  <a:lumOff val="15000"/>
                </a:schemeClr>
              </a:solidFill>
            </a:endParaRPr>
          </a:p>
        </p:txBody>
      </p:sp>
    </p:spTree>
    <p:extLst>
      <p:ext uri="{BB962C8B-B14F-4D97-AF65-F5344CB8AC3E}">
        <p14:creationId xmlns:p14="http://schemas.microsoft.com/office/powerpoint/2010/main" val="9821510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C36D39-C2B8-9522-7336-F15D3D54F630}"/>
              </a:ext>
            </a:extLst>
          </p:cNvPr>
          <p:cNvSpPr>
            <a:spLocks noGrp="1"/>
          </p:cNvSpPr>
          <p:nvPr>
            <p:ph type="title"/>
          </p:nvPr>
        </p:nvSpPr>
        <p:spPr>
          <a:xfrm>
            <a:off x="1137036" y="548640"/>
            <a:ext cx="9916632" cy="1188720"/>
          </a:xfrm>
        </p:spPr>
        <p:txBody>
          <a:bodyPr>
            <a:normAutofit/>
          </a:bodyPr>
          <a:lstStyle/>
          <a:p>
            <a:r>
              <a:rPr lang="en-GB" dirty="0">
                <a:solidFill>
                  <a:schemeClr val="tx1">
                    <a:lumMod val="85000"/>
                    <a:lumOff val="15000"/>
                  </a:schemeClr>
                </a:solidFill>
              </a:rPr>
              <a:t>Situational Crime Prevention as Response</a:t>
            </a:r>
          </a:p>
        </p:txBody>
      </p:sp>
      <p:sp>
        <p:nvSpPr>
          <p:cNvPr id="3" name="Content Placeholder 2">
            <a:extLst>
              <a:ext uri="{FF2B5EF4-FFF2-40B4-BE49-F238E27FC236}">
                <a16:creationId xmlns:a16="http://schemas.microsoft.com/office/drawing/2014/main" id="{127FAE17-60AF-03FE-C4D1-7D4966621A9A}"/>
              </a:ext>
            </a:extLst>
          </p:cNvPr>
          <p:cNvSpPr>
            <a:spLocks noGrp="1"/>
          </p:cNvSpPr>
          <p:nvPr>
            <p:ph idx="1"/>
          </p:nvPr>
        </p:nvSpPr>
        <p:spPr>
          <a:xfrm>
            <a:off x="634182" y="1971692"/>
            <a:ext cx="10958050" cy="4145231"/>
          </a:xfrm>
        </p:spPr>
        <p:txBody>
          <a:bodyPr anchor="ctr">
            <a:normAutofit/>
          </a:bodyPr>
          <a:lstStyle/>
          <a:p>
            <a:r>
              <a:rPr lang="en-GB" sz="2000" i="0" u="none" strike="noStrike" baseline="0" dirty="0">
                <a:solidFill>
                  <a:schemeClr val="tx1">
                    <a:lumMod val="85000"/>
                    <a:lumOff val="15000"/>
                  </a:schemeClr>
                </a:solidFill>
              </a:rPr>
              <a:t>ABUSE LOCATIONS</a:t>
            </a:r>
          </a:p>
          <a:p>
            <a:r>
              <a:rPr lang="en-GB" sz="2000" i="0" u="none" strike="noStrike" baseline="0" dirty="0">
                <a:solidFill>
                  <a:schemeClr val="tx1">
                    <a:lumMod val="85000"/>
                    <a:lumOff val="15000"/>
                  </a:schemeClr>
                </a:solidFill>
              </a:rPr>
              <a:t>The most significant factor indicating a situational element to the sexual abuse of minors by priests is the location where the abuse took place. </a:t>
            </a:r>
            <a:endParaRPr lang="en-GB" sz="2000" dirty="0">
              <a:solidFill>
                <a:schemeClr val="tx1">
                  <a:lumMod val="85000"/>
                  <a:lumOff val="15000"/>
                </a:schemeClr>
              </a:solidFill>
            </a:endParaRPr>
          </a:p>
          <a:p>
            <a:r>
              <a:rPr lang="en-GB" sz="2000" dirty="0">
                <a:solidFill>
                  <a:schemeClr val="tx1">
                    <a:lumMod val="85000"/>
                    <a:lumOff val="15000"/>
                  </a:schemeClr>
                </a:solidFill>
              </a:rPr>
              <a:t>App. 41</a:t>
            </a:r>
            <a:r>
              <a:rPr lang="en-GB" sz="2000" i="0" u="none" strike="noStrike" baseline="0" dirty="0">
                <a:solidFill>
                  <a:schemeClr val="tx1">
                    <a:lumMod val="85000"/>
                    <a:lumOff val="15000"/>
                  </a:schemeClr>
                </a:solidFill>
              </a:rPr>
              <a:t>% of abusive acts took place in a parish residence or cleric’s home. Other places</a:t>
            </a:r>
            <a:r>
              <a:rPr lang="en-GB" sz="2000" dirty="0">
                <a:solidFill>
                  <a:schemeClr val="tx1">
                    <a:lumMod val="85000"/>
                    <a:lumOff val="15000"/>
                  </a:schemeClr>
                </a:solidFill>
              </a:rPr>
              <a:t> include </a:t>
            </a:r>
            <a:r>
              <a:rPr lang="en-GB" sz="2000" i="0" u="none" strike="noStrike" baseline="0" dirty="0">
                <a:solidFill>
                  <a:schemeClr val="tx1">
                    <a:lumMod val="85000"/>
                    <a:lumOff val="15000"/>
                  </a:schemeClr>
                </a:solidFill>
              </a:rPr>
              <a:t>in a church (16.3%), in the victim’s home (12.4%), in a vacation house (10.3%), and in school (10.3</a:t>
            </a:r>
            <a:r>
              <a:rPr lang="en-GB" sz="2000" dirty="0">
                <a:solidFill>
                  <a:schemeClr val="tx1">
                    <a:lumMod val="85000"/>
                    <a:lumOff val="15000"/>
                  </a:schemeClr>
                </a:solidFill>
              </a:rPr>
              <a:t>%)</a:t>
            </a:r>
            <a:endParaRPr lang="en-GB" dirty="0">
              <a:solidFill>
                <a:schemeClr val="tx1">
                  <a:lumMod val="85000"/>
                  <a:lumOff val="15000"/>
                </a:schemeClr>
              </a:solidFill>
            </a:endParaRPr>
          </a:p>
          <a:p>
            <a:r>
              <a:rPr lang="en-GB" sz="2000" dirty="0">
                <a:solidFill>
                  <a:schemeClr val="tx1">
                    <a:lumMod val="85000"/>
                    <a:lumOff val="15000"/>
                  </a:schemeClr>
                </a:solidFill>
              </a:rPr>
              <a:t> Onset</a:t>
            </a:r>
            <a:r>
              <a:rPr lang="en-GB" sz="2000" i="0" u="none" strike="noStrike" baseline="0" dirty="0">
                <a:solidFill>
                  <a:schemeClr val="tx1">
                    <a:lumMod val="85000"/>
                    <a:lumOff val="15000"/>
                  </a:schemeClr>
                </a:solidFill>
              </a:rPr>
              <a:t> of abuse (after 11 years) correlates with the time when many priests move into the parish residence. Living alone in the parish residence or with only one pastor or associate pastor also allows for the priest to have the opportunity to abuse. In addition to the location of the abuse, it is also worth noting that 17.8% of the abuse took place when the victim </a:t>
            </a:r>
            <a:r>
              <a:rPr lang="en-GB" sz="2000" dirty="0">
                <a:solidFill>
                  <a:schemeClr val="tx1">
                    <a:lumMod val="85000"/>
                    <a:lumOff val="15000"/>
                  </a:schemeClr>
                </a:solidFill>
              </a:rPr>
              <a:t>travelled</a:t>
            </a:r>
            <a:r>
              <a:rPr lang="en-GB" sz="2000" i="0" u="none" strike="noStrike" baseline="0" dirty="0">
                <a:solidFill>
                  <a:schemeClr val="tx1">
                    <a:lumMod val="85000"/>
                    <a:lumOff val="15000"/>
                  </a:schemeClr>
                </a:solidFill>
              </a:rPr>
              <a:t> with the priest</a:t>
            </a:r>
            <a:r>
              <a:rPr lang="en-GB" sz="2000" dirty="0">
                <a:solidFill>
                  <a:schemeClr val="tx1">
                    <a:lumMod val="85000"/>
                    <a:lumOff val="15000"/>
                  </a:schemeClr>
                </a:solidFill>
              </a:rPr>
              <a:t> </a:t>
            </a:r>
            <a:endParaRPr lang="en-GB" dirty="0">
              <a:solidFill>
                <a:schemeClr val="tx1">
                  <a:lumMod val="85000"/>
                  <a:lumOff val="15000"/>
                </a:schemeClr>
              </a:solidFill>
            </a:endParaRPr>
          </a:p>
          <a:p>
            <a:r>
              <a:rPr lang="en-GB" sz="2000" dirty="0">
                <a:solidFill>
                  <a:schemeClr val="tx1">
                    <a:lumMod val="85000"/>
                    <a:lumOff val="15000"/>
                  </a:schemeClr>
                </a:solidFill>
              </a:rPr>
              <a:t>(Terry, 2008)</a:t>
            </a:r>
            <a:endParaRPr lang="en-GB">
              <a:solidFill>
                <a:schemeClr val="tx1">
                  <a:lumMod val="85000"/>
                  <a:lumOff val="15000"/>
                </a:schemeClr>
              </a:solidFill>
              <a:cs typeface="Calibri"/>
            </a:endParaRP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786463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15 Moais at Ahu Tongariki - Easter Isalnd">
            <a:extLst>
              <a:ext uri="{FF2B5EF4-FFF2-40B4-BE49-F238E27FC236}">
                <a16:creationId xmlns:a16="http://schemas.microsoft.com/office/drawing/2014/main" id="{9B833AA4-037F-78E7-2E06-A49FEE4A68A9}"/>
              </a:ext>
            </a:extLst>
          </p:cNvPr>
          <p:cNvPicPr>
            <a:picLocks noChangeAspect="1"/>
          </p:cNvPicPr>
          <p:nvPr/>
        </p:nvPicPr>
        <p:blipFill rotWithShape="1">
          <a:blip r:embed="rId2"/>
          <a:srcRect l="28329" r="26023" b="-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90E8B-9CA0-8CD6-F072-4E8ABE6B37C9}"/>
              </a:ext>
            </a:extLst>
          </p:cNvPr>
          <p:cNvSpPr>
            <a:spLocks noGrp="1"/>
          </p:cNvSpPr>
          <p:nvPr>
            <p:ph type="title"/>
          </p:nvPr>
        </p:nvSpPr>
        <p:spPr>
          <a:xfrm>
            <a:off x="6115317" y="405685"/>
            <a:ext cx="5464968" cy="1559301"/>
          </a:xfrm>
        </p:spPr>
        <p:txBody>
          <a:bodyPr>
            <a:normAutofit/>
          </a:bodyPr>
          <a:lstStyle/>
          <a:p>
            <a:br>
              <a:rPr lang="en-GB" sz="4000">
                <a:cs typeface="Calibri Light"/>
              </a:rPr>
            </a:br>
            <a:r>
              <a:rPr lang="en-GB" sz="4000">
                <a:cs typeface="Calibri Light"/>
              </a:rPr>
              <a:t>Jonestown</a:t>
            </a:r>
          </a:p>
          <a:p>
            <a:endParaRPr lang="en-GB" sz="4000">
              <a:cs typeface="Calibri Light"/>
            </a:endParaRPr>
          </a:p>
        </p:txBody>
      </p:sp>
      <p:sp>
        <p:nvSpPr>
          <p:cNvPr id="3" name="Content Placeholder 2">
            <a:extLst>
              <a:ext uri="{FF2B5EF4-FFF2-40B4-BE49-F238E27FC236}">
                <a16:creationId xmlns:a16="http://schemas.microsoft.com/office/drawing/2014/main" id="{A30311FD-C0CC-6C56-A998-1ED3C9FC2FB9}"/>
              </a:ext>
            </a:extLst>
          </p:cNvPr>
          <p:cNvSpPr>
            <a:spLocks noGrp="1"/>
          </p:cNvSpPr>
          <p:nvPr>
            <p:ph idx="1"/>
          </p:nvPr>
        </p:nvSpPr>
        <p:spPr>
          <a:xfrm>
            <a:off x="6100940" y="1765540"/>
            <a:ext cx="5261717" cy="4474538"/>
          </a:xfrm>
        </p:spPr>
        <p:txBody>
          <a:bodyPr vert="horz" lIns="91440" tIns="45720" rIns="91440" bIns="45720" rtlCol="0" anchor="ctr">
            <a:normAutofit/>
          </a:bodyPr>
          <a:lstStyle/>
          <a:p>
            <a:r>
              <a:rPr lang="en-GB" sz="2000" dirty="0">
                <a:cs typeface="Calibri"/>
              </a:rPr>
              <a:t>The Peoples Temple Agricultural Project, better known by its informal name "Jonestown", was a remote settlement established by the Peoples Temple, a U.S.–based Christian based cult under the leadership of Jim Jones. Before 9/11 the deaths of 909 people was the biggest single non-natural event ever seen in USA.  </a:t>
            </a:r>
          </a:p>
          <a:p>
            <a:r>
              <a:rPr lang="en-GB" sz="2000" dirty="0">
                <a:cs typeface="Calibri"/>
              </a:rPr>
              <a:t>November 18, 1978 followers of Jim Jones drank poison after his request.</a:t>
            </a:r>
          </a:p>
          <a:p>
            <a:r>
              <a:rPr lang="en-GB" sz="2000" dirty="0">
                <a:cs typeface="Calibri"/>
              </a:rPr>
              <a:t>WARNING VIDEO</a:t>
            </a:r>
          </a:p>
          <a:p>
            <a:r>
              <a:rPr lang="en-GB" sz="2000" dirty="0">
                <a:ea typeface="+mn-lt"/>
                <a:cs typeface="+mn-lt"/>
              </a:rPr>
              <a:t>https://www.rollingstone.com/feature/jonestown-13-things-you-should-know-about-cult-massacre-121974/</a:t>
            </a:r>
            <a:endParaRPr lang="en-GB" sz="2000" dirty="0">
              <a:cs typeface="Calibri"/>
            </a:endParaRPr>
          </a:p>
        </p:txBody>
      </p:sp>
    </p:spTree>
    <p:extLst>
      <p:ext uri="{BB962C8B-B14F-4D97-AF65-F5344CB8AC3E}">
        <p14:creationId xmlns:p14="http://schemas.microsoft.com/office/powerpoint/2010/main" val="2327870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593B3-BB4F-1E80-0CCC-0B8E679CA27C}"/>
              </a:ext>
            </a:extLst>
          </p:cNvPr>
          <p:cNvSpPr>
            <a:spLocks noGrp="1"/>
          </p:cNvSpPr>
          <p:nvPr>
            <p:ph type="title"/>
          </p:nvPr>
        </p:nvSpPr>
        <p:spPr>
          <a:xfrm>
            <a:off x="761803" y="350196"/>
            <a:ext cx="4646904" cy="1624520"/>
          </a:xfrm>
        </p:spPr>
        <p:txBody>
          <a:bodyPr anchor="ctr">
            <a:normAutofit/>
          </a:bodyPr>
          <a:lstStyle/>
          <a:p>
            <a:r>
              <a:rPr lang="en-GB" sz="4000"/>
              <a:t>Jonestown</a:t>
            </a:r>
          </a:p>
        </p:txBody>
      </p:sp>
      <p:sp>
        <p:nvSpPr>
          <p:cNvPr id="3" name="Content Placeholder 2">
            <a:extLst>
              <a:ext uri="{FF2B5EF4-FFF2-40B4-BE49-F238E27FC236}">
                <a16:creationId xmlns:a16="http://schemas.microsoft.com/office/drawing/2014/main" id="{A0781199-7005-F411-D64C-CF3B03E07F3B}"/>
              </a:ext>
            </a:extLst>
          </p:cNvPr>
          <p:cNvSpPr>
            <a:spLocks noGrp="1"/>
          </p:cNvSpPr>
          <p:nvPr>
            <p:ph idx="1"/>
          </p:nvPr>
        </p:nvSpPr>
        <p:spPr>
          <a:xfrm>
            <a:off x="761802" y="2743200"/>
            <a:ext cx="4646905" cy="3613149"/>
          </a:xfrm>
        </p:spPr>
        <p:txBody>
          <a:bodyPr anchor="ctr">
            <a:normAutofit/>
          </a:bodyPr>
          <a:lstStyle/>
          <a:p>
            <a:r>
              <a:rPr lang="en-GB" dirty="0"/>
              <a:t>Discussion</a:t>
            </a:r>
            <a:endParaRPr lang="en-GB" dirty="0">
              <a:cs typeface="Calibri"/>
            </a:endParaRPr>
          </a:p>
          <a:p>
            <a:pPr lvl="1"/>
            <a:r>
              <a:rPr lang="en-GB" sz="2800" dirty="0"/>
              <a:t>This the drinking of poison by 900+ members of this cult a mass murder, or a mass suicide?</a:t>
            </a:r>
            <a:endParaRPr lang="en-GB" sz="2800" dirty="0">
              <a:cs typeface="Calibri"/>
            </a:endParaRPr>
          </a:p>
        </p:txBody>
      </p:sp>
      <p:pic>
        <p:nvPicPr>
          <p:cNvPr id="12" name="Picture 11" descr="One in a crowd">
            <a:extLst>
              <a:ext uri="{FF2B5EF4-FFF2-40B4-BE49-F238E27FC236}">
                <a16:creationId xmlns:a16="http://schemas.microsoft.com/office/drawing/2014/main" id="{AD4A3E2C-776B-187C-C993-FB643739A8CD}"/>
              </a:ext>
            </a:extLst>
          </p:cNvPr>
          <p:cNvPicPr>
            <a:picLocks noChangeAspect="1"/>
          </p:cNvPicPr>
          <p:nvPr/>
        </p:nvPicPr>
        <p:blipFill rotWithShape="1">
          <a:blip r:embed="rId3"/>
          <a:srcRect l="20268" r="12993" b="3"/>
          <a:stretch/>
        </p:blipFill>
        <p:spPr>
          <a:xfrm>
            <a:off x="6096000" y="1"/>
            <a:ext cx="6102825" cy="6858000"/>
          </a:xfrm>
          <a:prstGeom prst="rect">
            <a:avLst/>
          </a:prstGeom>
        </p:spPr>
      </p:pic>
    </p:spTree>
    <p:extLst>
      <p:ext uri="{BB962C8B-B14F-4D97-AF65-F5344CB8AC3E}">
        <p14:creationId xmlns:p14="http://schemas.microsoft.com/office/powerpoint/2010/main" val="4161926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12E60-8BC7-7428-AFED-69B156F7ED03}"/>
              </a:ext>
            </a:extLst>
          </p:cNvPr>
          <p:cNvSpPr>
            <a:spLocks noGrp="1"/>
          </p:cNvSpPr>
          <p:nvPr>
            <p:ph type="title"/>
          </p:nvPr>
        </p:nvSpPr>
        <p:spPr>
          <a:xfrm>
            <a:off x="1137036" y="609600"/>
            <a:ext cx="8548386" cy="1282459"/>
          </a:xfrm>
        </p:spPr>
        <p:txBody>
          <a:bodyPr>
            <a:normAutofit/>
          </a:bodyPr>
          <a:lstStyle/>
          <a:p>
            <a:r>
              <a:rPr lang="en-GB" dirty="0"/>
              <a:t>Religious Terrorism</a:t>
            </a:r>
          </a:p>
        </p:txBody>
      </p:sp>
      <p:sp>
        <p:nvSpPr>
          <p:cNvPr id="3" name="Content Placeholder 2">
            <a:extLst>
              <a:ext uri="{FF2B5EF4-FFF2-40B4-BE49-F238E27FC236}">
                <a16:creationId xmlns:a16="http://schemas.microsoft.com/office/drawing/2014/main" id="{9B8EE987-CA76-F449-C1BA-D150DB7715A8}"/>
              </a:ext>
            </a:extLst>
          </p:cNvPr>
          <p:cNvSpPr>
            <a:spLocks noGrp="1"/>
          </p:cNvSpPr>
          <p:nvPr>
            <p:ph idx="1"/>
          </p:nvPr>
        </p:nvSpPr>
        <p:spPr>
          <a:xfrm>
            <a:off x="1137035" y="1902943"/>
            <a:ext cx="8548386" cy="4320809"/>
          </a:xfrm>
        </p:spPr>
        <p:txBody>
          <a:bodyPr vert="horz" lIns="91440" tIns="45720" rIns="91440" bIns="45720" rtlCol="0" anchor="t">
            <a:normAutofit/>
          </a:bodyPr>
          <a:lstStyle/>
          <a:p>
            <a:r>
              <a:rPr lang="en-GB" sz="2400" dirty="0"/>
              <a:t>Car bombs by The IRA (Catholic)</a:t>
            </a:r>
            <a:endParaRPr lang="en-GB" sz="2400" dirty="0">
              <a:cs typeface="Calibri"/>
            </a:endParaRPr>
          </a:p>
          <a:p>
            <a:r>
              <a:rPr lang="en-GB" sz="2400" dirty="0"/>
              <a:t>9/11 by Al Qaeda (Muslim)</a:t>
            </a:r>
            <a:endParaRPr lang="en-GB" sz="2400" dirty="0">
              <a:cs typeface="Calibri"/>
            </a:endParaRPr>
          </a:p>
          <a:p>
            <a:r>
              <a:rPr lang="en-GB" sz="2400" dirty="0"/>
              <a:t>Lonewolf shootings  (All)</a:t>
            </a:r>
            <a:endParaRPr lang="en-GB" sz="2400" dirty="0">
              <a:cs typeface="Calibri"/>
            </a:endParaRPr>
          </a:p>
          <a:p>
            <a:r>
              <a:rPr lang="en-GB" sz="2400" dirty="0"/>
              <a:t>Anders Breivik (Christian fundamentalist)</a:t>
            </a:r>
            <a:endParaRPr lang="en-GB" sz="2400" dirty="0">
              <a:cs typeface="Calibri"/>
            </a:endParaRPr>
          </a:p>
          <a:p>
            <a:endParaRPr lang="en-GB" sz="2400" dirty="0">
              <a:cs typeface="Calibri"/>
            </a:endParaRPr>
          </a:p>
          <a:p>
            <a:r>
              <a:rPr lang="en-GB" sz="2400" dirty="0"/>
              <a:t>While these attacks have an overt religious ideology, they are often more political in their aims and outcomes.</a:t>
            </a:r>
            <a:endParaRPr lang="en-GB" sz="2400" dirty="0">
              <a:cs typeface="Calibri"/>
            </a:endParaRP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747203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DA6BC2-1855-06CD-46FD-277FC4E29770}"/>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Religious Hate Crime - Antisemitism</a:t>
            </a:r>
          </a:p>
        </p:txBody>
      </p:sp>
      <p:sp>
        <p:nvSpPr>
          <p:cNvPr id="3" name="Content Placeholder 2">
            <a:extLst>
              <a:ext uri="{FF2B5EF4-FFF2-40B4-BE49-F238E27FC236}">
                <a16:creationId xmlns:a16="http://schemas.microsoft.com/office/drawing/2014/main" id="{96ED63E4-C55B-5410-38B6-DB06B2942D04}"/>
              </a:ext>
            </a:extLst>
          </p:cNvPr>
          <p:cNvSpPr>
            <a:spLocks noGrp="1"/>
          </p:cNvSpPr>
          <p:nvPr>
            <p:ph idx="1"/>
          </p:nvPr>
        </p:nvSpPr>
        <p:spPr>
          <a:xfrm>
            <a:off x="592138" y="1971692"/>
            <a:ext cx="10346365" cy="4145231"/>
          </a:xfrm>
        </p:spPr>
        <p:txBody>
          <a:bodyPr anchor="ctr">
            <a:normAutofit/>
          </a:bodyPr>
          <a:lstStyle/>
          <a:p>
            <a:r>
              <a:rPr lang="en-GB" sz="2000" dirty="0">
                <a:solidFill>
                  <a:schemeClr val="tx1">
                    <a:lumMod val="85000"/>
                    <a:lumOff val="15000"/>
                  </a:schemeClr>
                </a:solidFill>
              </a:rPr>
              <a:t>“</a:t>
            </a:r>
            <a:r>
              <a:rPr lang="en-GB" dirty="0">
                <a:solidFill>
                  <a:schemeClr val="tx1">
                    <a:lumMod val="85000"/>
                    <a:lumOff val="15000"/>
                  </a:schemeClr>
                </a:solidFill>
              </a:rPr>
              <a:t>Antisemitism is a hatred of Jews that has stretched across millennia and across continents; or it is a relatively modern political movement and ideology that arose in Central Europe in the late 19th century and achieved its evil apogee in the Holocaust; or it is the irrational, psychologically pathological version of an ethnocentric and </a:t>
            </a:r>
            <a:r>
              <a:rPr lang="en-GB" err="1">
                <a:solidFill>
                  <a:schemeClr val="tx1">
                    <a:lumMod val="85000"/>
                    <a:lumOff val="15000"/>
                  </a:schemeClr>
                </a:solidFill>
              </a:rPr>
              <a:t>religiocentric</a:t>
            </a:r>
            <a:r>
              <a:rPr lang="en-GB" dirty="0">
                <a:solidFill>
                  <a:schemeClr val="tx1">
                    <a:lumMod val="85000"/>
                    <a:lumOff val="15000"/>
                  </a:schemeClr>
                </a:solidFill>
              </a:rPr>
              <a:t> anti-Judaism that originated in Christianity’s conflict with its Jewish roots – and achieved its evil apogee in the Holocaust; or it is a combination of all of these. It all depends on how one defines the term.”</a:t>
            </a:r>
            <a:endParaRPr lang="en-GB" dirty="0">
              <a:solidFill>
                <a:schemeClr val="tx1">
                  <a:lumMod val="85000"/>
                  <a:lumOff val="15000"/>
                </a:schemeClr>
              </a:solidFill>
              <a:cs typeface="Calibri"/>
            </a:endParaRPr>
          </a:p>
          <a:p>
            <a:r>
              <a:rPr lang="en-GB" sz="2000" dirty="0">
                <a:solidFill>
                  <a:schemeClr val="tx1">
                    <a:lumMod val="85000"/>
                    <a:lumOff val="15000"/>
                  </a:schemeClr>
                </a:solidFill>
                <a:ea typeface="Calibri"/>
                <a:cs typeface="Calibri"/>
              </a:rPr>
              <a:t>Beller (2007)</a:t>
            </a:r>
            <a:endParaRPr lang="en-GB" sz="2000" dirty="0">
              <a:solidFill>
                <a:schemeClr val="tx1">
                  <a:lumMod val="85000"/>
                  <a:lumOff val="15000"/>
                </a:schemeClr>
              </a:solidFill>
            </a:endParaRPr>
          </a:p>
        </p:txBody>
      </p:sp>
    </p:spTree>
    <p:extLst>
      <p:ext uri="{BB962C8B-B14F-4D97-AF65-F5344CB8AC3E}">
        <p14:creationId xmlns:p14="http://schemas.microsoft.com/office/powerpoint/2010/main" val="1380218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AE640-D1C1-D5E0-8E6B-F90B16F2CF71}"/>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4600" kern="1200" dirty="0">
                <a:latin typeface="+mj-lt"/>
                <a:ea typeface="+mj-ea"/>
                <a:cs typeface="+mj-cs"/>
              </a:rPr>
              <a:t>Antisemitism</a:t>
            </a:r>
            <a:br>
              <a:rPr lang="en-US" sz="4600" dirty="0">
                <a:ea typeface="Calibri Light"/>
                <a:cs typeface="Calibri Light"/>
              </a:rPr>
            </a:br>
            <a:br>
              <a:rPr lang="en-US" sz="4600" dirty="0"/>
            </a:br>
            <a:r>
              <a:rPr lang="en-US" sz="2000" dirty="0">
                <a:ea typeface="+mj-lt"/>
                <a:cs typeface="+mj-lt"/>
              </a:rPr>
              <a:t>https://www.youtube.com/watch?v=t86V-1dmS6k</a:t>
            </a:r>
            <a:endParaRPr lang="en-US" sz="2000" kern="1200" dirty="0">
              <a:latin typeface="+mj-lt"/>
              <a:ea typeface="Calibri Light"/>
              <a:cs typeface="Calibri Light"/>
            </a:endParaRPr>
          </a:p>
        </p:txBody>
      </p:sp>
      <p:sp>
        <p:nvSpPr>
          <p:cNvPr id="2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18-11-2022, 14 43 28">
            <a:hlinkClick r:id="" action="ppaction://media"/>
            <a:extLst>
              <a:ext uri="{FF2B5EF4-FFF2-40B4-BE49-F238E27FC236}">
                <a16:creationId xmlns:a16="http://schemas.microsoft.com/office/drawing/2014/main" id="{D13D1DA0-F2BB-B056-52B1-FAC05FA0704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54296" y="630936"/>
            <a:ext cx="6836040" cy="3913632"/>
          </a:xfrm>
          <a:prstGeom prst="rect">
            <a:avLst/>
          </a:prstGeom>
          <a:solidFill>
            <a:srgbClr val="ED7D31"/>
          </a:solidFill>
          <a:ln>
            <a:solidFill>
              <a:srgbClr val="4472C4"/>
            </a:solidFill>
          </a:ln>
        </p:spPr>
      </p:pic>
      <p:sp>
        <p:nvSpPr>
          <p:cNvPr id="15" name="Content Placeholder 14">
            <a:extLst>
              <a:ext uri="{FF2B5EF4-FFF2-40B4-BE49-F238E27FC236}">
                <a16:creationId xmlns:a16="http://schemas.microsoft.com/office/drawing/2014/main" id="{F4F1D870-FF7A-34D6-8AF1-36CA75AF991C}"/>
              </a:ext>
            </a:extLst>
          </p:cNvPr>
          <p:cNvSpPr>
            <a:spLocks noGrp="1"/>
          </p:cNvSpPr>
          <p:nvPr>
            <p:ph idx="1"/>
          </p:nvPr>
        </p:nvSpPr>
        <p:spPr>
          <a:xfrm>
            <a:off x="4654296" y="4798577"/>
            <a:ext cx="6894576" cy="1428487"/>
          </a:xfrm>
        </p:spPr>
        <p:txBody>
          <a:bodyPr anchor="t">
            <a:normAutofit/>
          </a:bodyPr>
          <a:lstStyle/>
          <a:p>
            <a:endParaRPr lang="en-US" sz="2200"/>
          </a:p>
        </p:txBody>
      </p:sp>
    </p:spTree>
    <p:extLst>
      <p:ext uri="{BB962C8B-B14F-4D97-AF65-F5344CB8AC3E}">
        <p14:creationId xmlns:p14="http://schemas.microsoft.com/office/powerpoint/2010/main" val="3250129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098E2D-38DC-7574-B8EB-202E751AD625}"/>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Antisemitism Discussion</a:t>
            </a:r>
          </a:p>
        </p:txBody>
      </p:sp>
      <p:sp>
        <p:nvSpPr>
          <p:cNvPr id="3" name="Content Placeholder 2">
            <a:extLst>
              <a:ext uri="{FF2B5EF4-FFF2-40B4-BE49-F238E27FC236}">
                <a16:creationId xmlns:a16="http://schemas.microsoft.com/office/drawing/2014/main" id="{80843FFB-8D6E-11A0-31DC-8CF42CAE6C2E}"/>
              </a:ext>
            </a:extLst>
          </p:cNvPr>
          <p:cNvSpPr>
            <a:spLocks noGrp="1"/>
          </p:cNvSpPr>
          <p:nvPr>
            <p:ph idx="1"/>
          </p:nvPr>
        </p:nvSpPr>
        <p:spPr>
          <a:xfrm>
            <a:off x="1957987" y="2431767"/>
            <a:ext cx="8276026" cy="3685156"/>
          </a:xfrm>
        </p:spPr>
        <p:txBody>
          <a:bodyPr anchor="ctr">
            <a:normAutofit/>
          </a:bodyPr>
          <a:lstStyle/>
          <a:p>
            <a:r>
              <a:rPr lang="en-GB" dirty="0">
                <a:solidFill>
                  <a:schemeClr val="tx1">
                    <a:lumMod val="85000"/>
                    <a:lumOff val="15000"/>
                  </a:schemeClr>
                </a:solidFill>
              </a:rPr>
              <a:t>What is Kanye doing here?</a:t>
            </a:r>
            <a:endParaRPr lang="en-GB" dirty="0">
              <a:solidFill>
                <a:schemeClr val="tx1">
                  <a:lumMod val="85000"/>
                  <a:lumOff val="15000"/>
                </a:schemeClr>
              </a:solidFill>
              <a:ea typeface="Calibri"/>
              <a:cs typeface="Calibri"/>
            </a:endParaRPr>
          </a:p>
          <a:p>
            <a:endParaRPr lang="en-GB" dirty="0">
              <a:solidFill>
                <a:schemeClr val="tx1">
                  <a:lumMod val="85000"/>
                  <a:lumOff val="15000"/>
                </a:schemeClr>
              </a:solidFill>
              <a:ea typeface="Calibri"/>
              <a:cs typeface="Calibri"/>
            </a:endParaRPr>
          </a:p>
          <a:p>
            <a:r>
              <a:rPr lang="en-GB" dirty="0">
                <a:solidFill>
                  <a:schemeClr val="tx1">
                    <a:lumMod val="85000"/>
                    <a:lumOff val="15000"/>
                  </a:schemeClr>
                </a:solidFill>
              </a:rPr>
              <a:t>What cultural prejudices is he invoking?</a:t>
            </a:r>
            <a:endParaRPr lang="en-GB" dirty="0">
              <a:solidFill>
                <a:schemeClr val="tx1">
                  <a:lumMod val="85000"/>
                  <a:lumOff val="15000"/>
                </a:schemeClr>
              </a:solidFill>
              <a:ea typeface="Calibri"/>
              <a:cs typeface="Calibri"/>
            </a:endParaRPr>
          </a:p>
          <a:p>
            <a:endParaRPr lang="en-GB" dirty="0">
              <a:solidFill>
                <a:schemeClr val="tx1">
                  <a:lumMod val="85000"/>
                  <a:lumOff val="15000"/>
                </a:schemeClr>
              </a:solidFill>
              <a:ea typeface="Calibri"/>
              <a:cs typeface="Calibri"/>
            </a:endParaRPr>
          </a:p>
          <a:p>
            <a:r>
              <a:rPr lang="en-GB" dirty="0">
                <a:solidFill>
                  <a:schemeClr val="tx1">
                    <a:lumMod val="85000"/>
                    <a:lumOff val="15000"/>
                  </a:schemeClr>
                </a:solidFill>
              </a:rPr>
              <a:t>Thinking back to our theories about identity, labelling, symbolic interaction; what does Kanye “achieve” with his speech here?</a:t>
            </a:r>
            <a:endParaRPr lang="en-GB" dirty="0">
              <a:solidFill>
                <a:schemeClr val="tx1">
                  <a:lumMod val="85000"/>
                  <a:lumOff val="15000"/>
                </a:schemeClr>
              </a:solidFill>
              <a:ea typeface="Calibri"/>
              <a:cs typeface="Calibri"/>
            </a:endParaRPr>
          </a:p>
        </p:txBody>
      </p:sp>
    </p:spTree>
    <p:extLst>
      <p:ext uri="{BB962C8B-B14F-4D97-AF65-F5344CB8AC3E}">
        <p14:creationId xmlns:p14="http://schemas.microsoft.com/office/powerpoint/2010/main" val="4193767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1889FD0-995F-67FD-62CC-BCA6570BFAC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Antisemitism</a:t>
            </a:r>
          </a:p>
        </p:txBody>
      </p:sp>
      <p:pic>
        <p:nvPicPr>
          <p:cNvPr id="5122" name="Picture 2" descr="An antisemitic flier found in Westwood.">
            <a:extLst>
              <a:ext uri="{FF2B5EF4-FFF2-40B4-BE49-F238E27FC236}">
                <a16:creationId xmlns:a16="http://schemas.microsoft.com/office/drawing/2014/main" id="{643F4DAF-9B43-F741-9721-E76177E1B39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47375" y="578738"/>
            <a:ext cx="6055212"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4150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02B272-E315-98C0-28D7-FDBF0448348B}"/>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Islamophobia</a:t>
            </a:r>
          </a:p>
        </p:txBody>
      </p:sp>
      <p:sp>
        <p:nvSpPr>
          <p:cNvPr id="3" name="Content Placeholder 2">
            <a:extLst>
              <a:ext uri="{FF2B5EF4-FFF2-40B4-BE49-F238E27FC236}">
                <a16:creationId xmlns:a16="http://schemas.microsoft.com/office/drawing/2014/main" id="{57126587-B7EB-47FA-6642-457D59A39E91}"/>
              </a:ext>
            </a:extLst>
          </p:cNvPr>
          <p:cNvSpPr>
            <a:spLocks noGrp="1"/>
          </p:cNvSpPr>
          <p:nvPr>
            <p:ph idx="1"/>
          </p:nvPr>
        </p:nvSpPr>
        <p:spPr>
          <a:xfrm>
            <a:off x="793421" y="2043579"/>
            <a:ext cx="10432629" cy="4073344"/>
          </a:xfrm>
        </p:spPr>
        <p:txBody>
          <a:bodyPr anchor="ctr">
            <a:normAutofit/>
          </a:bodyPr>
          <a:lstStyle/>
          <a:p>
            <a:r>
              <a:rPr lang="en-GB" sz="2400" dirty="0">
                <a:solidFill>
                  <a:schemeClr val="tx1">
                    <a:lumMod val="85000"/>
                    <a:lumOff val="15000"/>
                  </a:schemeClr>
                </a:solidFill>
              </a:rPr>
              <a:t>Islamophobia is not a new concept, but was brought seriously into the mainstream following the September 11</a:t>
            </a:r>
            <a:r>
              <a:rPr lang="en-GB" sz="2400" baseline="30000" dirty="0">
                <a:solidFill>
                  <a:schemeClr val="tx1">
                    <a:lumMod val="85000"/>
                    <a:lumOff val="15000"/>
                  </a:schemeClr>
                </a:solidFill>
              </a:rPr>
              <a:t>th</a:t>
            </a:r>
            <a:r>
              <a:rPr lang="en-GB" sz="2400" dirty="0">
                <a:solidFill>
                  <a:schemeClr val="tx1">
                    <a:lumMod val="85000"/>
                    <a:lumOff val="15000"/>
                  </a:schemeClr>
                </a:solidFill>
              </a:rPr>
              <a:t> attacks in New York.</a:t>
            </a:r>
            <a:endParaRPr lang="en-GB" sz="2400" dirty="0">
              <a:solidFill>
                <a:schemeClr val="tx1">
                  <a:lumMod val="85000"/>
                  <a:lumOff val="15000"/>
                </a:schemeClr>
              </a:solidFill>
              <a:ea typeface="Calibri"/>
              <a:cs typeface="Calibri"/>
            </a:endParaRPr>
          </a:p>
          <a:p>
            <a:endParaRPr lang="en-GB" sz="2400" dirty="0">
              <a:solidFill>
                <a:schemeClr val="tx1">
                  <a:lumMod val="85000"/>
                  <a:lumOff val="15000"/>
                </a:schemeClr>
              </a:solidFill>
              <a:ea typeface="Calibri"/>
              <a:cs typeface="Calibri"/>
            </a:endParaRPr>
          </a:p>
          <a:p>
            <a:r>
              <a:rPr lang="en-GB" sz="2400" dirty="0">
                <a:solidFill>
                  <a:schemeClr val="tx1">
                    <a:lumMod val="85000"/>
                    <a:lumOff val="15000"/>
                  </a:schemeClr>
                </a:solidFill>
              </a:rPr>
              <a:t>Following this attack, Muslim people and the Islamic faith were tied to terrorism in media, politics, legislation and popular discourse.</a:t>
            </a:r>
            <a:endParaRPr lang="en-GB" sz="2400" dirty="0">
              <a:solidFill>
                <a:schemeClr val="tx1">
                  <a:lumMod val="85000"/>
                  <a:lumOff val="15000"/>
                </a:schemeClr>
              </a:solidFill>
              <a:ea typeface="Calibri"/>
              <a:cs typeface="Calibri"/>
            </a:endParaRPr>
          </a:p>
          <a:p>
            <a:endParaRPr lang="en-GB" sz="2400" dirty="0">
              <a:solidFill>
                <a:schemeClr val="tx1">
                  <a:lumMod val="85000"/>
                  <a:lumOff val="15000"/>
                </a:schemeClr>
              </a:solidFill>
              <a:ea typeface="Calibri"/>
              <a:cs typeface="Calibri"/>
            </a:endParaRPr>
          </a:p>
          <a:p>
            <a:r>
              <a:rPr lang="en-GB" sz="2400" dirty="0">
                <a:solidFill>
                  <a:schemeClr val="tx1">
                    <a:lumMod val="85000"/>
                    <a:lumOff val="15000"/>
                  </a:schemeClr>
                </a:solidFill>
              </a:rPr>
              <a:t>Islamophobia has become more prevalent following trigger events, like political turmoil and terrorist events. The 7/7 bombings, the Charlie Hebdo shooting, the Brexit Vote and the election of Sadiq Kahn as London mayor all saw upticks in islamophobia in social media and in the streets.</a:t>
            </a:r>
            <a:endParaRPr lang="en-GB" sz="2400" dirty="0">
              <a:solidFill>
                <a:schemeClr val="tx1">
                  <a:lumMod val="85000"/>
                  <a:lumOff val="15000"/>
                </a:schemeClr>
              </a:solidFill>
              <a:ea typeface="Calibri"/>
              <a:cs typeface="Calibri"/>
            </a:endParaRPr>
          </a:p>
        </p:txBody>
      </p:sp>
    </p:spTree>
    <p:extLst>
      <p:ext uri="{BB962C8B-B14F-4D97-AF65-F5344CB8AC3E}">
        <p14:creationId xmlns:p14="http://schemas.microsoft.com/office/powerpoint/2010/main" val="2697253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3F3624-3904-4C8F-64D4-216014281D1D}"/>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Islamophobia</a:t>
            </a:r>
          </a:p>
        </p:txBody>
      </p:sp>
      <p:sp>
        <p:nvSpPr>
          <p:cNvPr id="3" name="Content Placeholder 2">
            <a:extLst>
              <a:ext uri="{FF2B5EF4-FFF2-40B4-BE49-F238E27FC236}">
                <a16:creationId xmlns:a16="http://schemas.microsoft.com/office/drawing/2014/main" id="{939F76E9-7C4B-B2B1-D011-B6BDBCBB3AAB}"/>
              </a:ext>
            </a:extLst>
          </p:cNvPr>
          <p:cNvSpPr>
            <a:spLocks noGrp="1"/>
          </p:cNvSpPr>
          <p:nvPr>
            <p:ph idx="1"/>
          </p:nvPr>
        </p:nvSpPr>
        <p:spPr>
          <a:xfrm>
            <a:off x="1957987" y="2431767"/>
            <a:ext cx="8276026" cy="3685156"/>
          </a:xfrm>
        </p:spPr>
        <p:txBody>
          <a:bodyPr anchor="ctr">
            <a:normAutofit/>
          </a:bodyPr>
          <a:lstStyle/>
          <a:p>
            <a:endParaRPr lang="en-GB" sz="2000" dirty="0">
              <a:solidFill>
                <a:schemeClr val="tx1">
                  <a:lumMod val="85000"/>
                  <a:lumOff val="15000"/>
                </a:schemeClr>
              </a:solidFill>
              <a:cs typeface="Calibri"/>
            </a:endParaRPr>
          </a:p>
        </p:txBody>
      </p:sp>
    </p:spTree>
    <p:extLst>
      <p:ext uri="{BB962C8B-B14F-4D97-AF65-F5344CB8AC3E}">
        <p14:creationId xmlns:p14="http://schemas.microsoft.com/office/powerpoint/2010/main" val="10365075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CA3997-0754-FD85-369A-4903BBD5BC38}"/>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Islamophobia – Gallop Poll</a:t>
            </a:r>
          </a:p>
        </p:txBody>
      </p:sp>
      <p:pic>
        <p:nvPicPr>
          <p:cNvPr id="5" name="Content Placeholder 4" descr="Chart, bar chart&#10;&#10;Description automatically generated">
            <a:extLst>
              <a:ext uri="{FF2B5EF4-FFF2-40B4-BE49-F238E27FC236}">
                <a16:creationId xmlns:a16="http://schemas.microsoft.com/office/drawing/2014/main" id="{AF79A5BB-6900-917F-2DF1-7E135CFD0BC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72393" y="575810"/>
            <a:ext cx="7132007" cy="5388858"/>
          </a:xfrm>
          <a:prstGeom prst="rect">
            <a:avLst/>
          </a:prstGeom>
        </p:spPr>
      </p:pic>
    </p:spTree>
    <p:extLst>
      <p:ext uri="{BB962C8B-B14F-4D97-AF65-F5344CB8AC3E}">
        <p14:creationId xmlns:p14="http://schemas.microsoft.com/office/powerpoint/2010/main" val="17678499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16D572-2DD0-BA44-DE4D-3FDADF59489B}"/>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Islamophobia</a:t>
            </a:r>
            <a:endParaRPr lang="en-GB">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E57C2F16-AEA6-3261-243D-6B127BC34EE9}"/>
              </a:ext>
            </a:extLst>
          </p:cNvPr>
          <p:cNvSpPr>
            <a:spLocks noGrp="1"/>
          </p:cNvSpPr>
          <p:nvPr>
            <p:ph idx="1"/>
          </p:nvPr>
        </p:nvSpPr>
        <p:spPr>
          <a:xfrm>
            <a:off x="1138478" y="1928558"/>
            <a:ext cx="10130704" cy="3823238"/>
          </a:xfrm>
        </p:spPr>
        <p:txBody>
          <a:bodyPr anchor="ctr">
            <a:normAutofit lnSpcReduction="10000"/>
          </a:bodyPr>
          <a:lstStyle/>
          <a:p>
            <a:r>
              <a:rPr lang="en-GB" sz="2000">
                <a:solidFill>
                  <a:schemeClr val="tx1">
                    <a:lumMod val="85000"/>
                    <a:lumOff val="15000"/>
                  </a:schemeClr>
                </a:solidFill>
              </a:rPr>
              <a:t>Legislation like CONTEST and PREVENT, which were brought in to curb terrorism, led to the over surveillance and demonisation of Muslim populations in places like London and Birmingham.</a:t>
            </a:r>
          </a:p>
          <a:p>
            <a:endParaRPr lang="en-GB" sz="2000">
              <a:solidFill>
                <a:schemeClr val="tx1">
                  <a:lumMod val="85000"/>
                  <a:lumOff val="15000"/>
                </a:schemeClr>
              </a:solidFill>
            </a:endParaRPr>
          </a:p>
          <a:p>
            <a:r>
              <a:rPr lang="en-GB" sz="2000" dirty="0">
                <a:solidFill>
                  <a:schemeClr val="tx1">
                    <a:lumMod val="85000"/>
                    <a:lumOff val="15000"/>
                  </a:schemeClr>
                </a:solidFill>
              </a:rPr>
              <a:t>Boris Johnson has compared Muslim women who wear full-face veils to “letter boxes” and “bank robbers” in 2018.</a:t>
            </a:r>
            <a:endParaRPr lang="en-GB" sz="2000" dirty="0">
              <a:solidFill>
                <a:schemeClr val="tx1">
                  <a:lumMod val="85000"/>
                  <a:lumOff val="15000"/>
                </a:schemeClr>
              </a:solidFill>
              <a:cs typeface="Calibri"/>
            </a:endParaRPr>
          </a:p>
          <a:p>
            <a:r>
              <a:rPr lang="en-GB" sz="2000" dirty="0">
                <a:solidFill>
                  <a:schemeClr val="tx1">
                    <a:lumMod val="85000"/>
                    <a:lumOff val="15000"/>
                  </a:schemeClr>
                </a:solidFill>
                <a:cs typeface="Calibri"/>
              </a:rPr>
              <a:t>“Islamophobia: the fear of and hostility toward Muslims and Islam that is rooted in racism and that results in individual and systemic discrimination, exclusion, and violence targeting Muslims and those perceived as Muslim.”  Green (2019)</a:t>
            </a:r>
            <a:endParaRPr lang="en-US" sz="2000" dirty="0">
              <a:solidFill>
                <a:schemeClr val="tx1">
                  <a:lumMod val="85000"/>
                  <a:lumOff val="15000"/>
                </a:schemeClr>
              </a:solidFill>
              <a:cs typeface="Calibri"/>
            </a:endParaRPr>
          </a:p>
          <a:p>
            <a:pPr marL="0" indent="0">
              <a:buNone/>
            </a:pPr>
            <a:endParaRPr lang="en-GB" sz="2000" dirty="0">
              <a:solidFill>
                <a:schemeClr val="tx1">
                  <a:lumMod val="85000"/>
                  <a:lumOff val="15000"/>
                </a:schemeClr>
              </a:solidFill>
              <a:cs typeface="Calibri"/>
            </a:endParaRPr>
          </a:p>
          <a:p>
            <a:endParaRPr lang="en-GB" sz="2000">
              <a:solidFill>
                <a:schemeClr val="tx1">
                  <a:lumMod val="85000"/>
                  <a:lumOff val="15000"/>
                </a:schemeClr>
              </a:solidFill>
              <a:cs typeface="Calibri"/>
            </a:endParaRPr>
          </a:p>
          <a:p>
            <a:r>
              <a:rPr lang="en-GB" sz="2000" dirty="0">
                <a:solidFill>
                  <a:schemeClr val="tx1">
                    <a:lumMod val="85000"/>
                    <a:lumOff val="15000"/>
                  </a:schemeClr>
                </a:solidFill>
              </a:rPr>
              <a:t>How does this enhance and legitimise islamophobia in the UK?</a:t>
            </a:r>
            <a:endParaRPr lang="en-GB" sz="2000" dirty="0">
              <a:solidFill>
                <a:schemeClr val="tx1">
                  <a:lumMod val="85000"/>
                  <a:lumOff val="15000"/>
                </a:schemeClr>
              </a:solidFill>
              <a:cs typeface="Calibri"/>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3402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76C881-4D45-15F7-2EBC-A7401D5EE1DD}"/>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Class Research Task</a:t>
            </a:r>
          </a:p>
        </p:txBody>
      </p:sp>
      <p:sp>
        <p:nvSpPr>
          <p:cNvPr id="3" name="Content Placeholder 2">
            <a:extLst>
              <a:ext uri="{FF2B5EF4-FFF2-40B4-BE49-F238E27FC236}">
                <a16:creationId xmlns:a16="http://schemas.microsoft.com/office/drawing/2014/main" id="{E90B89D2-21FF-F2AD-6845-A36091E3FA64}"/>
              </a:ext>
            </a:extLst>
          </p:cNvPr>
          <p:cNvSpPr>
            <a:spLocks noGrp="1"/>
          </p:cNvSpPr>
          <p:nvPr>
            <p:ph idx="1"/>
          </p:nvPr>
        </p:nvSpPr>
        <p:spPr>
          <a:xfrm>
            <a:off x="1957987" y="2431767"/>
            <a:ext cx="8276026" cy="3685156"/>
          </a:xfrm>
        </p:spPr>
        <p:txBody>
          <a:bodyPr anchor="ctr">
            <a:normAutofit/>
          </a:bodyPr>
          <a:lstStyle/>
          <a:p>
            <a:r>
              <a:rPr lang="en-GB" sz="2000" dirty="0">
                <a:solidFill>
                  <a:schemeClr val="tx1">
                    <a:lumMod val="85000"/>
                    <a:lumOff val="15000"/>
                  </a:schemeClr>
                </a:solidFill>
              </a:rPr>
              <a:t>Split into groups</a:t>
            </a:r>
          </a:p>
          <a:p>
            <a:endParaRPr lang="en-GB" sz="2000" dirty="0">
              <a:solidFill>
                <a:schemeClr val="tx1">
                  <a:lumMod val="85000"/>
                  <a:lumOff val="15000"/>
                </a:schemeClr>
              </a:solidFill>
            </a:endParaRPr>
          </a:p>
          <a:p>
            <a:r>
              <a:rPr lang="en-GB" sz="2000" dirty="0">
                <a:solidFill>
                  <a:schemeClr val="tx1">
                    <a:lumMod val="85000"/>
                    <a:lumOff val="15000"/>
                  </a:schemeClr>
                </a:solidFill>
              </a:rPr>
              <a:t>Research Honour Based Violence and/or Female Genital Mutilation</a:t>
            </a:r>
          </a:p>
          <a:p>
            <a:endParaRPr lang="en-GB" sz="2000" dirty="0">
              <a:solidFill>
                <a:schemeClr val="tx1">
                  <a:lumMod val="85000"/>
                  <a:lumOff val="15000"/>
                </a:schemeClr>
              </a:solidFill>
            </a:endParaRPr>
          </a:p>
          <a:p>
            <a:r>
              <a:rPr lang="en-GB" sz="2000" dirty="0">
                <a:solidFill>
                  <a:schemeClr val="tx1">
                    <a:lumMod val="85000"/>
                    <a:lumOff val="15000"/>
                  </a:schemeClr>
                </a:solidFill>
              </a:rPr>
              <a:t>Create a short presentation:</a:t>
            </a:r>
          </a:p>
          <a:p>
            <a:pPr lvl="1"/>
            <a:r>
              <a:rPr lang="en-GB" sz="2000" dirty="0">
                <a:solidFill>
                  <a:schemeClr val="tx1">
                    <a:lumMod val="85000"/>
                    <a:lumOff val="15000"/>
                  </a:schemeClr>
                </a:solidFill>
              </a:rPr>
              <a:t>What are they?</a:t>
            </a:r>
          </a:p>
          <a:p>
            <a:pPr lvl="1"/>
            <a:r>
              <a:rPr lang="en-GB" sz="2000" dirty="0">
                <a:solidFill>
                  <a:schemeClr val="tx1">
                    <a:lumMod val="85000"/>
                    <a:lumOff val="15000"/>
                  </a:schemeClr>
                </a:solidFill>
              </a:rPr>
              <a:t>Do you believe them to be crimes?</a:t>
            </a:r>
          </a:p>
          <a:p>
            <a:pPr lvl="1"/>
            <a:r>
              <a:rPr lang="en-GB" sz="2000" dirty="0">
                <a:solidFill>
                  <a:schemeClr val="tx1">
                    <a:lumMod val="85000"/>
                    <a:lumOff val="15000"/>
                  </a:schemeClr>
                </a:solidFill>
              </a:rPr>
              <a:t>Are the religious crimes? Cultural crimes? Something else?</a:t>
            </a:r>
          </a:p>
        </p:txBody>
      </p:sp>
    </p:spTree>
    <p:extLst>
      <p:ext uri="{BB962C8B-B14F-4D97-AF65-F5344CB8AC3E}">
        <p14:creationId xmlns:p14="http://schemas.microsoft.com/office/powerpoint/2010/main" val="2721029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2327B-4901-1A1D-7116-B3DA47B9FF54}"/>
              </a:ext>
            </a:extLst>
          </p:cNvPr>
          <p:cNvSpPr>
            <a:spLocks noGrp="1"/>
          </p:cNvSpPr>
          <p:nvPr>
            <p:ph type="title"/>
          </p:nvPr>
        </p:nvSpPr>
        <p:spPr>
          <a:xfrm>
            <a:off x="1137036" y="609600"/>
            <a:ext cx="8548386" cy="1282459"/>
          </a:xfrm>
        </p:spPr>
        <p:txBody>
          <a:bodyPr>
            <a:normAutofit/>
          </a:bodyPr>
          <a:lstStyle/>
          <a:p>
            <a:r>
              <a:rPr lang="en-GB" dirty="0"/>
              <a:t>Conclusions</a:t>
            </a:r>
          </a:p>
        </p:txBody>
      </p:sp>
      <p:sp>
        <p:nvSpPr>
          <p:cNvPr id="3" name="Content Placeholder 2">
            <a:extLst>
              <a:ext uri="{FF2B5EF4-FFF2-40B4-BE49-F238E27FC236}">
                <a16:creationId xmlns:a16="http://schemas.microsoft.com/office/drawing/2014/main" id="{920969D8-D97D-C5D2-2ED0-A3E1A8596742}"/>
              </a:ext>
            </a:extLst>
          </p:cNvPr>
          <p:cNvSpPr>
            <a:spLocks noGrp="1"/>
          </p:cNvSpPr>
          <p:nvPr>
            <p:ph idx="1"/>
          </p:nvPr>
        </p:nvSpPr>
        <p:spPr>
          <a:xfrm>
            <a:off x="634182" y="1716038"/>
            <a:ext cx="9969908" cy="4507714"/>
          </a:xfrm>
        </p:spPr>
        <p:txBody>
          <a:bodyPr>
            <a:normAutofit lnSpcReduction="10000"/>
          </a:bodyPr>
          <a:lstStyle/>
          <a:p>
            <a:r>
              <a:rPr lang="en-GB" sz="2000" dirty="0"/>
              <a:t>We’ve seen today how religion can impact and intersect with issues of crime in society.</a:t>
            </a:r>
          </a:p>
          <a:p>
            <a:endParaRPr lang="en-GB" sz="2000" dirty="0"/>
          </a:p>
          <a:p>
            <a:r>
              <a:rPr lang="en-GB" sz="2000" dirty="0"/>
              <a:t>Religion is not just a marker for victimisation, but can be a justification for, or mediator for kinds of crime.</a:t>
            </a:r>
          </a:p>
          <a:p>
            <a:endParaRPr lang="en-GB" sz="2000" dirty="0"/>
          </a:p>
          <a:p>
            <a:r>
              <a:rPr lang="en-GB" sz="2000" dirty="0"/>
              <a:t>Religious hate crime is a recurring and prominent issue in the debates around hate crime.</a:t>
            </a:r>
          </a:p>
          <a:p>
            <a:endParaRPr lang="en-GB" sz="2000" dirty="0"/>
          </a:p>
          <a:p>
            <a:r>
              <a:rPr lang="en-GB" sz="2000" dirty="0"/>
              <a:t>Islamophobia and antisemitism are often most at the forefront of this discussion, but discrimination against different religions are often enforced at different regions around the world.</a:t>
            </a:r>
          </a:p>
          <a:p>
            <a:endParaRPr lang="en-GB" sz="2000" dirty="0"/>
          </a:p>
          <a:p>
            <a:r>
              <a:rPr lang="en-GB" sz="2000" dirty="0"/>
              <a:t>Issues of religious crime can be difficult to pin-point and define specifically because of the intersection between religion, race, ethnicity, nationality and other markers of identity.</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84994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F9CD2-3FAD-DDD4-1690-70300B394FEB}"/>
              </a:ext>
            </a:extLst>
          </p:cNvPr>
          <p:cNvSpPr>
            <a:spLocks noGrp="1"/>
          </p:cNvSpPr>
          <p:nvPr>
            <p:ph type="title"/>
          </p:nvPr>
        </p:nvSpPr>
        <p:spPr>
          <a:xfrm>
            <a:off x="838200" y="365125"/>
            <a:ext cx="10515600" cy="1325563"/>
          </a:xfrm>
        </p:spPr>
        <p:txBody>
          <a:bodyPr>
            <a:normAutofit/>
          </a:bodyPr>
          <a:lstStyle/>
          <a:p>
            <a:r>
              <a:rPr lang="en-GB" sz="5400"/>
              <a:t>Any questions?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FBFC99-8D48-6106-CD47-69938E7BFF46}"/>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dirty="0"/>
              <a:t>About todays content?</a:t>
            </a:r>
            <a:endParaRPr lang="en-GB" dirty="0">
              <a:ea typeface="Calibri"/>
              <a:cs typeface="Calibri"/>
            </a:endParaRPr>
          </a:p>
          <a:p>
            <a:endParaRPr lang="en-GB" dirty="0">
              <a:ea typeface="Calibri"/>
              <a:cs typeface="Calibri"/>
            </a:endParaRPr>
          </a:p>
          <a:p>
            <a:r>
              <a:rPr lang="en-GB" dirty="0"/>
              <a:t>About second assignment?</a:t>
            </a:r>
            <a:endParaRPr lang="en-GB" dirty="0">
              <a:ea typeface="Calibri"/>
              <a:cs typeface="Calibri"/>
            </a:endParaRPr>
          </a:p>
          <a:p>
            <a:endParaRPr lang="en-GB" dirty="0">
              <a:ea typeface="Calibri"/>
              <a:cs typeface="Calibri"/>
            </a:endParaRPr>
          </a:p>
          <a:p>
            <a:r>
              <a:rPr lang="en-GB" dirty="0"/>
              <a:t>Anything else?</a:t>
            </a:r>
            <a:endParaRPr lang="en-GB" dirty="0">
              <a:ea typeface="Calibri"/>
              <a:cs typeface="Calibri"/>
            </a:endParaRPr>
          </a:p>
          <a:p>
            <a:endParaRPr lang="en-GB" dirty="0">
              <a:ea typeface="Calibri"/>
              <a:cs typeface="Calibri"/>
            </a:endParaRPr>
          </a:p>
          <a:p>
            <a:r>
              <a:rPr lang="en-GB" dirty="0">
                <a:ea typeface="Calibri"/>
                <a:cs typeface="Calibri"/>
              </a:rPr>
              <a:t>Thank you – See you Friday</a:t>
            </a:r>
          </a:p>
          <a:p>
            <a:r>
              <a:rPr lang="en-GB" dirty="0">
                <a:ea typeface="Calibri"/>
                <a:cs typeface="Calibri"/>
              </a:rPr>
              <a:t>Remember Friday's your class!</a:t>
            </a:r>
          </a:p>
        </p:txBody>
      </p:sp>
    </p:spTree>
    <p:extLst>
      <p:ext uri="{BB962C8B-B14F-4D97-AF65-F5344CB8AC3E}">
        <p14:creationId xmlns:p14="http://schemas.microsoft.com/office/powerpoint/2010/main" val="14447530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65CB4-5DB7-2C24-BEEF-09547911B3AA}"/>
              </a:ext>
            </a:extLst>
          </p:cNvPr>
          <p:cNvSpPr>
            <a:spLocks noGrp="1"/>
          </p:cNvSpPr>
          <p:nvPr>
            <p:ph type="title"/>
          </p:nvPr>
        </p:nvSpPr>
        <p:spPr>
          <a:xfrm>
            <a:off x="841248" y="548640"/>
            <a:ext cx="3600860" cy="5431536"/>
          </a:xfrm>
        </p:spPr>
        <p:txBody>
          <a:bodyPr>
            <a:normAutofit/>
          </a:bodyPr>
          <a:lstStyle/>
          <a:p>
            <a:r>
              <a:rPr lang="en-GB" sz="5400"/>
              <a:t>References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290268-249E-66D2-D156-3C7A4154BBB2}"/>
              </a:ext>
            </a:extLst>
          </p:cNvPr>
          <p:cNvSpPr>
            <a:spLocks noGrp="1"/>
          </p:cNvSpPr>
          <p:nvPr>
            <p:ph idx="1"/>
          </p:nvPr>
        </p:nvSpPr>
        <p:spPr>
          <a:xfrm>
            <a:off x="5126418" y="419726"/>
            <a:ext cx="6562612" cy="5981074"/>
          </a:xfrm>
        </p:spPr>
        <p:txBody>
          <a:bodyPr anchor="ctr">
            <a:normAutofit fontScale="92500" lnSpcReduction="10000"/>
          </a:bodyPr>
          <a:lstStyle/>
          <a:p>
            <a:r>
              <a:rPr lang="en-GB" sz="1600" b="0" i="1" dirty="0">
                <a:effectLst/>
              </a:rPr>
              <a:t>BBC </a:t>
            </a:r>
            <a:r>
              <a:rPr lang="en-GB" sz="1600" b="0" i="0" dirty="0">
                <a:effectLst/>
              </a:rPr>
              <a:t>(2021) 'French Church abuse: 216,000 children were victims of clergy - inquiry', 5 October, Page reference. Available at: https://www.bbc.co.uk/news/world-europe-58801183 (Accessed: 18/11/2022).</a:t>
            </a:r>
            <a:endParaRPr lang="en-GB" sz="1600" dirty="0"/>
          </a:p>
          <a:p>
            <a:r>
              <a:rPr lang="en-GB" sz="1600" b="0" i="0" dirty="0" err="1">
                <a:effectLst/>
                <a:latin typeface="avenir-regular-class"/>
              </a:rPr>
              <a:t>Beller</a:t>
            </a:r>
            <a:r>
              <a:rPr lang="en-GB" sz="1600" b="0" i="0" dirty="0">
                <a:effectLst/>
                <a:latin typeface="avenir-regular-class"/>
              </a:rPr>
              <a:t>, S. (2007) </a:t>
            </a:r>
            <a:r>
              <a:rPr lang="en-GB" sz="1600" b="0" i="1" dirty="0">
                <a:effectLst/>
                <a:latin typeface="avenir-regular-class"/>
              </a:rPr>
              <a:t>Antisemitism: A Very Short Introduction</a:t>
            </a:r>
            <a:r>
              <a:rPr lang="en-GB" sz="1600" b="0" i="0" dirty="0">
                <a:effectLst/>
                <a:latin typeface="avenir-regular-class"/>
              </a:rPr>
              <a:t>. New York: Oxford University Press. </a:t>
            </a:r>
            <a:endParaRPr lang="en-GB" sz="1600" dirty="0"/>
          </a:p>
          <a:p>
            <a:r>
              <a:rPr lang="en-GB" sz="1600" dirty="0"/>
              <a:t>Bettina </a:t>
            </a:r>
            <a:r>
              <a:rPr lang="en-GB" sz="1600" dirty="0" err="1"/>
              <a:t>Böhm</a:t>
            </a:r>
            <a:r>
              <a:rPr lang="en-GB" sz="1600" dirty="0"/>
              <a:t>, Hans </a:t>
            </a:r>
            <a:r>
              <a:rPr lang="en-GB" sz="1600" dirty="0" err="1"/>
              <a:t>Zollner</a:t>
            </a:r>
            <a:r>
              <a:rPr lang="en-GB" sz="1600" dirty="0"/>
              <a:t>, </a:t>
            </a:r>
            <a:r>
              <a:rPr lang="en-GB" sz="1600" dirty="0" err="1"/>
              <a:t>Jörg</a:t>
            </a:r>
            <a:r>
              <a:rPr lang="en-GB" sz="1600" dirty="0"/>
              <a:t> M. </a:t>
            </a:r>
            <a:r>
              <a:rPr lang="en-GB" sz="1600" dirty="0" err="1"/>
              <a:t>Fegert</a:t>
            </a:r>
            <a:r>
              <a:rPr lang="en-GB" sz="1600" dirty="0"/>
              <a:t> &amp; Hubert </a:t>
            </a:r>
            <a:r>
              <a:rPr lang="en-GB" sz="1600" dirty="0" err="1"/>
              <a:t>Liebhardt</a:t>
            </a:r>
            <a:r>
              <a:rPr lang="en-GB" sz="1600" dirty="0"/>
              <a:t> (2014) Child Sexual Abuse in the Context of the Roman Catholic Church: A Review of Literature from 1981–2013, </a:t>
            </a:r>
            <a:r>
              <a:rPr lang="en-GB" sz="1600" i="1" dirty="0"/>
              <a:t>Journal of Child Sexual Abuse</a:t>
            </a:r>
            <a:r>
              <a:rPr lang="en-GB" sz="1600" dirty="0"/>
              <a:t>, 23:6, 635-656, </a:t>
            </a:r>
          </a:p>
          <a:p>
            <a:r>
              <a:rPr lang="en-GB" sz="1600" b="0" i="0" dirty="0">
                <a:effectLst/>
              </a:rPr>
              <a:t>Carroll, M., Pfeiffer, S., </a:t>
            </a:r>
            <a:r>
              <a:rPr lang="en-GB" sz="1600" b="0" i="0" dirty="0" err="1">
                <a:effectLst/>
              </a:rPr>
              <a:t>Rezendes</a:t>
            </a:r>
            <a:r>
              <a:rPr lang="en-GB" sz="1600" b="0" i="0" dirty="0">
                <a:effectLst/>
              </a:rPr>
              <a:t>, M. (2002) 'Scores of priests involved in sex abuse cases', </a:t>
            </a:r>
            <a:r>
              <a:rPr lang="en-GB" sz="1600" b="0" i="1" dirty="0">
                <a:effectLst/>
              </a:rPr>
              <a:t>The Boston Globe</a:t>
            </a:r>
            <a:r>
              <a:rPr lang="en-GB" sz="1600" b="0" i="0" dirty="0">
                <a:effectLst/>
              </a:rPr>
              <a:t>, 30 January, Available at: https://www.bostonglobe.com/news/special-reports/2002/01/31/scores-priests-involved-sex-abuse-cases/kmRm7JtqBdEZ8UF0ucR16L/story.html (Accessed: 18/11/2022).</a:t>
            </a:r>
            <a:endParaRPr lang="en-GB" sz="1600" i="0" dirty="0">
              <a:effectLst/>
            </a:endParaRPr>
          </a:p>
          <a:p>
            <a:r>
              <a:rPr lang="en-GB" sz="1600" b="0" i="0" dirty="0">
                <a:effectLst/>
              </a:rPr>
              <a:t>Crockford, S. (2018) 'How Do You Know When You’re in a Cult? The Continuing Influence of Peoples Temple and Jonestown in Contemporary Minority Religions and Popular Culture', </a:t>
            </a:r>
            <a:r>
              <a:rPr lang="en-GB" sz="1600" b="0" i="1" dirty="0">
                <a:effectLst/>
              </a:rPr>
              <a:t>Nova </a:t>
            </a:r>
            <a:r>
              <a:rPr lang="en-GB" sz="1600" b="0" i="1" dirty="0" err="1">
                <a:effectLst/>
              </a:rPr>
              <a:t>Religio</a:t>
            </a:r>
            <a:r>
              <a:rPr lang="en-GB" sz="1600" b="0" i="1" dirty="0">
                <a:effectLst/>
              </a:rPr>
              <a:t>: The Journal of Alternative and Emergent Religions</a:t>
            </a:r>
            <a:r>
              <a:rPr lang="en-GB" sz="1600" b="0" i="0" dirty="0">
                <a:effectLst/>
              </a:rPr>
              <a:t>, 22(2), pp.93-114.</a:t>
            </a:r>
            <a:endParaRPr lang="en-GB" sz="1600" dirty="0"/>
          </a:p>
          <a:p>
            <a:r>
              <a:rPr lang="en-GB" sz="1600" dirty="0"/>
              <a:t>Eller, J. (2007) </a:t>
            </a:r>
            <a:r>
              <a:rPr lang="en-GB" sz="1600" i="1" dirty="0"/>
              <a:t>Introducing anthropology of religion: culture to the ultimate</a:t>
            </a:r>
            <a:r>
              <a:rPr lang="en-GB" sz="1600" dirty="0"/>
              <a:t>. New York: Routledge.</a:t>
            </a:r>
          </a:p>
          <a:p>
            <a:r>
              <a:rPr lang="en-GB" sz="1600" i="0" dirty="0">
                <a:effectLst/>
              </a:rPr>
              <a:t>Giddens, A. (2001) </a:t>
            </a:r>
            <a:r>
              <a:rPr lang="en-GB" sz="1600" i="1" dirty="0">
                <a:effectLst/>
              </a:rPr>
              <a:t>Sociology</a:t>
            </a:r>
            <a:r>
              <a:rPr lang="en-GB" sz="1600" i="0" dirty="0">
                <a:effectLst/>
              </a:rPr>
              <a:t>. 4th </a:t>
            </a:r>
            <a:r>
              <a:rPr lang="en-GB" sz="1600" i="0" dirty="0" err="1">
                <a:effectLst/>
              </a:rPr>
              <a:t>edn</a:t>
            </a:r>
            <a:r>
              <a:rPr lang="en-GB" sz="1600" i="0" dirty="0">
                <a:effectLst/>
              </a:rPr>
              <a:t> Cambridge: Polity Press. </a:t>
            </a:r>
            <a:endParaRPr lang="en-GB" sz="1600" dirty="0"/>
          </a:p>
          <a:p>
            <a:r>
              <a:rPr lang="en-GB" sz="1600" b="0" i="0" dirty="0">
                <a:effectLst/>
                <a:latin typeface="avenir-regular-class"/>
              </a:rPr>
              <a:t>Green, T. (2019) </a:t>
            </a:r>
            <a:r>
              <a:rPr lang="en-GB" sz="1600" b="0" i="1" dirty="0">
                <a:effectLst/>
                <a:latin typeface="avenir-regular-class"/>
              </a:rPr>
              <a:t>The Fear of Islam, Second Edition: An Introduction to Islamophobia in the West</a:t>
            </a:r>
            <a:r>
              <a:rPr lang="en-GB" sz="1600" b="0" i="0" dirty="0">
                <a:effectLst/>
                <a:latin typeface="avenir-regular-class"/>
              </a:rPr>
              <a:t>. Minneapolis: Fortress Press.</a:t>
            </a:r>
            <a:endParaRPr lang="en-GB" sz="1600" dirty="0"/>
          </a:p>
          <a:p>
            <a:r>
              <a:rPr lang="en-GB" sz="1600" dirty="0"/>
              <a:t>Terry, K., Ackerman, A (2008) 'Child Sexual Abuse in the Catholic Church: How Situational Crime Prevention Strategies Can Help Create Safe Environments', </a:t>
            </a:r>
            <a:r>
              <a:rPr lang="en-GB" sz="1600" i="1" dirty="0"/>
              <a:t>Criminal Justice and Behaviour</a:t>
            </a:r>
            <a:r>
              <a:rPr lang="en-GB" sz="1600" dirty="0"/>
              <a:t>, 35(5), pp.643-657.</a:t>
            </a:r>
          </a:p>
        </p:txBody>
      </p:sp>
    </p:spTree>
    <p:extLst>
      <p:ext uri="{BB962C8B-B14F-4D97-AF65-F5344CB8AC3E}">
        <p14:creationId xmlns:p14="http://schemas.microsoft.com/office/powerpoint/2010/main" val="3840918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4074</Words>
  <Application>Microsoft Office PowerPoint</Application>
  <PresentationFormat>Widescreen</PresentationFormat>
  <Paragraphs>217</Paragraphs>
  <Slides>34</Slides>
  <Notes>15</Notes>
  <HiddenSlides>0</HiddenSlides>
  <MMClips>2</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Gender, Race, Religion and Crime</vt:lpstr>
      <vt:lpstr>Assignment 1 Feedback</vt:lpstr>
      <vt:lpstr>Session Outline</vt:lpstr>
      <vt:lpstr>Assessment 2</vt:lpstr>
      <vt:lpstr>Assessment 2</vt:lpstr>
      <vt:lpstr>How to Answer Your Question</vt:lpstr>
      <vt:lpstr>Any Questions?</vt:lpstr>
      <vt:lpstr>Defining Religion</vt:lpstr>
      <vt:lpstr>Social Functions of Religion</vt:lpstr>
      <vt:lpstr>Church, Sect, Cult</vt:lpstr>
      <vt:lpstr>Crime Committed by religious institutions </vt:lpstr>
      <vt:lpstr>Child Sexual Abuse in the Roman Catholic Church</vt:lpstr>
      <vt:lpstr> The Roman Catholic Church Investigation Report UK </vt:lpstr>
      <vt:lpstr>Enquiry into French Catholic Church </vt:lpstr>
      <vt:lpstr>Child Sexual Abuse in the Roman Catholic Church</vt:lpstr>
      <vt:lpstr>Research into Child Sexual Abuse in the Catholic Church</vt:lpstr>
      <vt:lpstr>Research into Child Sexual Abuse in the Catholic Church</vt:lpstr>
      <vt:lpstr>Research into Child Sexual Abuse in the Catholic Church</vt:lpstr>
      <vt:lpstr>Situational Crime Prevention as Response</vt:lpstr>
      <vt:lpstr> Jonestown </vt:lpstr>
      <vt:lpstr>Jonestown</vt:lpstr>
      <vt:lpstr>Religious Terrorism</vt:lpstr>
      <vt:lpstr>Religious Hate Crime - Antisemitism</vt:lpstr>
      <vt:lpstr>Antisemitism  https://www.youtube.com/watch?v=t86V-1dmS6k</vt:lpstr>
      <vt:lpstr>Antisemitism Discussion</vt:lpstr>
      <vt:lpstr>Antisemitism</vt:lpstr>
      <vt:lpstr>Islamophobia</vt:lpstr>
      <vt:lpstr>Islamophobia</vt:lpstr>
      <vt:lpstr>Islamophobia – Gallop Poll</vt:lpstr>
      <vt:lpstr>Islamophobia</vt:lpstr>
      <vt:lpstr>Class Research Task</vt:lpstr>
      <vt:lpstr>Conclusions</vt:lpstr>
      <vt:lpstr>Any questions?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475</cp:revision>
  <dcterms:created xsi:type="dcterms:W3CDTF">2022-11-18T10:49:02Z</dcterms:created>
  <dcterms:modified xsi:type="dcterms:W3CDTF">2023-11-20T10:19:26Z</dcterms:modified>
</cp:coreProperties>
</file>