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32" r:id="rId3"/>
    <p:sldId id="371" r:id="rId4"/>
    <p:sldId id="339" r:id="rId5"/>
    <p:sldId id="379" r:id="rId6"/>
    <p:sldId id="334" r:id="rId7"/>
    <p:sldId id="384" r:id="rId8"/>
    <p:sldId id="376" r:id="rId9"/>
    <p:sldId id="356" r:id="rId10"/>
    <p:sldId id="349" r:id="rId11"/>
    <p:sldId id="381" r:id="rId12"/>
    <p:sldId id="382" r:id="rId13"/>
    <p:sldId id="385" r:id="rId14"/>
    <p:sldId id="364"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4145C-954F-8B4C-A153-3D6288C7E121}" v="1" dt="2025-03-30T14:23:00.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5" d="100"/>
          <a:sy n="105" d="100"/>
        </p:scale>
        <p:origin x="1840" y="17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3714145C-954F-8B4C-A153-3D6288C7E121}"/>
    <pc:docChg chg="modSld">
      <pc:chgData name="Naomi Doerge" userId="c2ba5b26-9392-4f76-82ca-966719aba79f" providerId="ADAL" clId="{3714145C-954F-8B4C-A153-3D6288C7E121}" dt="2025-03-30T14:32:10.119" v="353" actId="20577"/>
      <pc:docMkLst>
        <pc:docMk/>
      </pc:docMkLst>
      <pc:sldChg chg="modSp mod">
        <pc:chgData name="Naomi Doerge" userId="c2ba5b26-9392-4f76-82ca-966719aba79f" providerId="ADAL" clId="{3714145C-954F-8B4C-A153-3D6288C7E121}" dt="2025-03-30T14:32:10.119" v="353" actId="20577"/>
        <pc:sldMkLst>
          <pc:docMk/>
          <pc:sldMk cId="3234928895" sldId="371"/>
        </pc:sldMkLst>
        <pc:spChg chg="mod">
          <ac:chgData name="Naomi Doerge" userId="c2ba5b26-9392-4f76-82ca-966719aba79f" providerId="ADAL" clId="{3714145C-954F-8B4C-A153-3D6288C7E121}" dt="2025-03-30T14:32:10.119" v="353" actId="20577"/>
          <ac:spMkLst>
            <pc:docMk/>
            <pc:sldMk cId="3234928895" sldId="371"/>
            <ac:spMk id="4" creationId="{C16C7A55-0826-F138-63D8-C715D4D0BE1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librarysearch.uwtsd.ac.uk/discovery/fulldisplay?vid=44WHELF_UWTSD:44WHELF_UWTSD_VU1&amp;search_scope=Search_ELEC&amp;tab=Everything&amp;docid=alma99100436002502421&amp;lang=en&amp;context=L&amp;adaptor=Local%20Search%20Engine&amp;query=sub,exact,%20Clinical%20Psychology%20&amp;offset=4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ursinganswers.net/reflective-guides/driscoll-model-of-reflection.php" TargetMode="External"/><Relationship Id="rId7" Type="http://schemas.openxmlformats.org/officeDocument/2006/relationships/hyperlink" Target="https://libguides.cam.ac.uk/reflectivepracticetoolkit/reflectivewriting"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 Id="rId6" Type="http://schemas.openxmlformats.org/officeDocument/2006/relationships/hyperlink" Target="https://help.open.ac.uk/strategic-study-techniques/reflective-learning" TargetMode="External"/><Relationship Id="rId5" Type="http://schemas.openxmlformats.org/officeDocument/2006/relationships/hyperlink" Target="https://reflection.ed.ac.uk/" TargetMode="External"/><Relationship Id="rId4" Type="http://schemas.openxmlformats.org/officeDocument/2006/relationships/hyperlink" Target="https://www.structural-learning.com/post/gibbs-reflectiv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bg1"/>
                </a:solidFill>
                <a:effectLst>
                  <a:outerShdw blurRad="38100" dist="38100" dir="2700000" algn="tl">
                    <a:srgbClr val="000000">
                      <a:alpha val="43137"/>
                    </a:srgbClr>
                  </a:outerShdw>
                </a:effectLst>
              </a:rPr>
              <a:t>Task 2: Report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3600" b="1" dirty="0">
                <a:solidFill>
                  <a:srgbClr val="173AFF"/>
                </a:solidFill>
              </a:rPr>
              <a:t>Task 2: Brief Exploration</a:t>
            </a:r>
          </a:p>
        </p:txBody>
      </p:sp>
      <p:sp>
        <p:nvSpPr>
          <p:cNvPr id="3" name="Content Placeholder 2"/>
          <p:cNvSpPr>
            <a:spLocks noGrp="1"/>
          </p:cNvSpPr>
          <p:nvPr>
            <p:ph idx="1"/>
          </p:nvPr>
        </p:nvSpPr>
        <p:spPr>
          <a:xfrm>
            <a:off x="292608" y="609600"/>
            <a:ext cx="8558784" cy="4752528"/>
          </a:xfrm>
        </p:spPr>
        <p:txBody>
          <a:bodyPr>
            <a:noAutofit/>
          </a:bodyPr>
          <a:lstStyle/>
          <a:p>
            <a:pPr marL="0" indent="0">
              <a:buNone/>
            </a:pPr>
            <a:r>
              <a:rPr lang="en-GB" sz="2400" b="1" dirty="0">
                <a:solidFill>
                  <a:srgbClr val="173AFF"/>
                </a:solidFill>
              </a:rPr>
              <a:t>Discuss and answer these questions with a partner.</a:t>
            </a:r>
            <a:endParaRPr lang="en-GB" sz="2400" dirty="0">
              <a:solidFill>
                <a:srgbClr val="000000"/>
              </a:solidFill>
            </a:endParaRPr>
          </a:p>
          <a:p>
            <a:pPr marL="514350" indent="-514350">
              <a:buAutoNum type="arabicParenR"/>
            </a:pPr>
            <a:r>
              <a:rPr lang="en-GB" sz="2400" b="1" dirty="0"/>
              <a:t>What type of task is Task 2?</a:t>
            </a:r>
          </a:p>
          <a:p>
            <a:pPr marL="514350" indent="-514350">
              <a:buAutoNum type="arabicParenR"/>
            </a:pPr>
            <a:r>
              <a:rPr lang="en-GB" sz="2400" b="1" dirty="0"/>
              <a:t>When is Task 2 due?</a:t>
            </a:r>
          </a:p>
          <a:p>
            <a:pPr marL="514350" indent="-514350">
              <a:buAutoNum type="arabicParenR"/>
            </a:pPr>
            <a:r>
              <a:rPr lang="en-GB" sz="2400" b="1" dirty="0"/>
              <a:t>How long does Task 2 need to be?</a:t>
            </a:r>
          </a:p>
          <a:p>
            <a:pPr marL="514350" indent="-514350">
              <a:buAutoNum type="arabicParenR"/>
            </a:pPr>
            <a:r>
              <a:rPr lang="en-GB" sz="2400" b="1" dirty="0"/>
              <a:t>How many points is Task 2 worth?</a:t>
            </a:r>
          </a:p>
          <a:p>
            <a:pPr marL="514350" indent="-514350">
              <a:buAutoNum type="arabicParenR"/>
            </a:pPr>
            <a:r>
              <a:rPr lang="en-GB" sz="2400" b="1" dirty="0"/>
              <a:t>How many roles should be discussed?</a:t>
            </a:r>
          </a:p>
          <a:p>
            <a:pPr marL="514350" indent="-514350">
              <a:buAutoNum type="arabicParenR"/>
            </a:pPr>
            <a:r>
              <a:rPr lang="en-GB" sz="2400" b="1" dirty="0"/>
              <a:t>Can you choose any career role(s) you like?</a:t>
            </a:r>
          </a:p>
          <a:p>
            <a:pPr marL="514350" indent="-514350">
              <a:buAutoNum type="arabicParenR"/>
            </a:pPr>
            <a:r>
              <a:rPr lang="en-GB" sz="2400" b="1" dirty="0"/>
              <a:t>What do you need to discuss in regards to the roles you have chosen? (3 things)</a:t>
            </a:r>
          </a:p>
          <a:p>
            <a:pPr marL="514350" indent="-514350">
              <a:buAutoNum type="arabicParenR"/>
            </a:pPr>
            <a:r>
              <a:rPr lang="en-GB" sz="2400" b="1" dirty="0"/>
              <a:t>Should you use research to support your ideas/arguments?</a:t>
            </a:r>
          </a:p>
          <a:p>
            <a:pPr marL="514350" indent="-514350">
              <a:buAutoNum type="arabicParenR"/>
            </a:pPr>
            <a:r>
              <a:rPr lang="en-GB" sz="2400" b="1" dirty="0"/>
              <a:t>Can you use AI for this task?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274638"/>
            <a:ext cx="8071491" cy="543502"/>
          </a:xfrm>
        </p:spPr>
        <p:txBody>
          <a:bodyPr/>
          <a:lstStyle/>
          <a:p>
            <a:r>
              <a:rPr lang="en-GB" sz="3200" b="1" dirty="0">
                <a:solidFill>
                  <a:srgbClr val="000000"/>
                </a:solidFill>
                <a:ea typeface="+mj-lt"/>
                <a:cs typeface="+mj-lt"/>
              </a:rPr>
              <a:t>Task 2: Brief Exploration Part 1</a:t>
            </a:r>
            <a:endParaRPr lang="en-GB" sz="3200" dirty="0">
              <a:solidFill>
                <a:srgbClr val="000000"/>
              </a:solidFill>
              <a:ea typeface="+mj-lt"/>
              <a:cs typeface="+mj-lt"/>
            </a:endParaRPr>
          </a:p>
          <a:p>
            <a:endParaRPr lang="en-GB" sz="3200" b="1" dirty="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16C7A55-0826-F138-63D8-C715D4D0BE1C}"/>
              </a:ext>
            </a:extLst>
          </p:cNvPr>
          <p:cNvSpPr txBox="1"/>
          <p:nvPr/>
        </p:nvSpPr>
        <p:spPr>
          <a:xfrm>
            <a:off x="221169" y="544091"/>
            <a:ext cx="870166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i="1" dirty="0">
                <a:latin typeface="Arial"/>
                <a:cs typeface="Arial"/>
              </a:rPr>
              <a:t>1) What type of Task is Task 2?</a:t>
            </a:r>
          </a:p>
          <a:p>
            <a:pPr algn="just"/>
            <a:r>
              <a:rPr lang="en-US" dirty="0">
                <a:latin typeface="Arial"/>
                <a:cs typeface="Arial"/>
              </a:rPr>
              <a:t>Task 2 is a Report. </a:t>
            </a:r>
            <a:endParaRPr lang="en-US" dirty="0"/>
          </a:p>
          <a:p>
            <a:pPr algn="just"/>
            <a:endParaRPr lang="en-US" b="1" i="1" dirty="0">
              <a:latin typeface="Arial"/>
              <a:cs typeface="Arial"/>
            </a:endParaRPr>
          </a:p>
          <a:p>
            <a:pPr algn="just"/>
            <a:r>
              <a:rPr lang="en-US" b="1" i="1" dirty="0">
                <a:latin typeface="Arial"/>
                <a:cs typeface="Arial"/>
              </a:rPr>
              <a:t>2) When is Task 2 due? </a:t>
            </a:r>
          </a:p>
          <a:p>
            <a:pPr algn="just"/>
            <a:r>
              <a:rPr lang="en-US" dirty="0">
                <a:latin typeface="Arial"/>
                <a:cs typeface="Arial"/>
              </a:rPr>
              <a:t>Task 2 is due </a:t>
            </a:r>
            <a:r>
              <a:rPr lang="en-US" b="1" dirty="0">
                <a:solidFill>
                  <a:srgbClr val="C00000"/>
                </a:solidFill>
                <a:latin typeface="Arial"/>
                <a:cs typeface="Arial"/>
              </a:rPr>
              <a:t>via Turn It In on Moodle </a:t>
            </a:r>
            <a:r>
              <a:rPr lang="en-US" dirty="0">
                <a:latin typeface="Arial"/>
                <a:cs typeface="Arial"/>
              </a:rPr>
              <a:t>in </a:t>
            </a:r>
            <a:r>
              <a:rPr lang="en-US" b="1" dirty="0">
                <a:solidFill>
                  <a:srgbClr val="C00000"/>
                </a:solidFill>
                <a:latin typeface="Arial"/>
                <a:cs typeface="Arial"/>
              </a:rPr>
              <a:t>Week 11</a:t>
            </a:r>
            <a:r>
              <a:rPr lang="en-US" dirty="0">
                <a:latin typeface="Arial"/>
                <a:cs typeface="Arial"/>
              </a:rPr>
              <a:t>. You will NOT NEED TO come to campus. You will submit via a link on Moodle </a:t>
            </a:r>
            <a:r>
              <a:rPr lang="en-US" b="1" dirty="0">
                <a:solidFill>
                  <a:srgbClr val="C00000"/>
                </a:solidFill>
                <a:latin typeface="Arial"/>
                <a:cs typeface="Arial"/>
              </a:rPr>
              <a:t>BEFORE 10:00 AM</a:t>
            </a:r>
          </a:p>
          <a:p>
            <a:pPr algn="just"/>
            <a:endParaRPr lang="en-US" b="1" dirty="0">
              <a:solidFill>
                <a:srgbClr val="C00000"/>
              </a:solidFill>
              <a:latin typeface="Arial"/>
              <a:cs typeface="Arial"/>
            </a:endParaRPr>
          </a:p>
          <a:p>
            <a:pPr algn="just"/>
            <a:r>
              <a:rPr lang="en-US" b="1" i="1" dirty="0">
                <a:latin typeface="Arial"/>
                <a:cs typeface="Arial"/>
              </a:rPr>
              <a:t>3) How long does Task 2 need to be?</a:t>
            </a:r>
          </a:p>
          <a:p>
            <a:pPr algn="just"/>
            <a:r>
              <a:rPr lang="en-US" dirty="0">
                <a:latin typeface="Arial"/>
                <a:cs typeface="Arial"/>
              </a:rPr>
              <a:t>Your Task 2 report must be 1500 words (there is a 10% over maximum, which means 150 words extra can be added without penalty. Therefore, your total can be 1650 words, but anything more than this will result in a loss of marks). We count words from the </a:t>
            </a:r>
            <a:r>
              <a:rPr lang="en-US" b="1" u="sng" dirty="0">
                <a:latin typeface="Arial"/>
                <a:cs typeface="Arial"/>
              </a:rPr>
              <a:t>first</a:t>
            </a:r>
            <a:r>
              <a:rPr lang="en-US" dirty="0">
                <a:latin typeface="Arial"/>
                <a:cs typeface="Arial"/>
              </a:rPr>
              <a:t> word of the introduction to the last word of the conclusion. Title page, table of contents, and references </a:t>
            </a:r>
            <a:r>
              <a:rPr lang="en-US" b="1" u="sng" dirty="0">
                <a:latin typeface="Arial"/>
                <a:cs typeface="Arial"/>
              </a:rPr>
              <a:t>are not included in your word count.</a:t>
            </a:r>
          </a:p>
          <a:p>
            <a:pPr algn="just"/>
            <a:endParaRPr lang="en-US" b="1" u="sng" dirty="0">
              <a:latin typeface="Arial"/>
              <a:cs typeface="Arial"/>
            </a:endParaRPr>
          </a:p>
          <a:p>
            <a:pPr algn="just"/>
            <a:r>
              <a:rPr lang="en-US" b="1" i="1" dirty="0">
                <a:latin typeface="Arial"/>
                <a:cs typeface="Arial"/>
              </a:rPr>
              <a:t>4) How many points is Task 2 worth?</a:t>
            </a:r>
          </a:p>
          <a:p>
            <a:pPr algn="just"/>
            <a:r>
              <a:rPr lang="en-US" dirty="0">
                <a:latin typeface="Arial"/>
                <a:cs typeface="Arial"/>
              </a:rPr>
              <a:t>Task 2 is worth 50 points-we will discuss the criteria/point breakdown in further slides</a:t>
            </a:r>
          </a:p>
          <a:p>
            <a:pPr algn="just"/>
            <a:endParaRPr lang="en-US"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612" y="274610"/>
            <a:ext cx="8229600" cy="785818"/>
          </a:xfrm>
        </p:spPr>
        <p:txBody>
          <a:bodyPr/>
          <a:lstStyle/>
          <a:p>
            <a:r>
              <a:rPr lang="en-GB" sz="3600" b="1" dirty="0">
                <a:ea typeface="+mj-lt"/>
                <a:cs typeface="+mj-lt"/>
              </a:rPr>
              <a:t>Task 2: Brief Exploration Part 2</a:t>
            </a:r>
            <a:endParaRPr lang="en-GB" sz="3600" dirty="0">
              <a:ea typeface="+mj-lt"/>
              <a:cs typeface="+mj-lt"/>
            </a:endParaRPr>
          </a:p>
          <a:p>
            <a:endParaRPr lang="en-GB" b="1" dirty="0"/>
          </a:p>
        </p:txBody>
      </p:sp>
      <p:sp>
        <p:nvSpPr>
          <p:cNvPr id="3" name="Content Placeholder 2"/>
          <p:cNvSpPr>
            <a:spLocks noGrp="1"/>
          </p:cNvSpPr>
          <p:nvPr>
            <p:ph idx="1"/>
          </p:nvPr>
        </p:nvSpPr>
        <p:spPr>
          <a:xfrm>
            <a:off x="133620" y="571884"/>
            <a:ext cx="8863584" cy="5714231"/>
          </a:xfrm>
        </p:spPr>
        <p:txBody>
          <a:bodyPr/>
          <a:lstStyle/>
          <a:p>
            <a:pPr algn="just">
              <a:buNone/>
            </a:pPr>
            <a:r>
              <a:rPr lang="en-US" sz="1800" b="1" dirty="0">
                <a:latin typeface="Arial"/>
                <a:cs typeface="Arial"/>
              </a:rPr>
              <a:t>5)</a:t>
            </a:r>
            <a:r>
              <a:rPr lang="en-US" sz="1800" b="1" i="1" dirty="0">
                <a:latin typeface="Arial"/>
                <a:cs typeface="Arial"/>
              </a:rPr>
              <a:t> How many roles should be discussed?</a:t>
            </a:r>
            <a:endParaRPr lang="en-US" sz="1800" b="1" dirty="0">
              <a:latin typeface="Arial"/>
              <a:cs typeface="Arial"/>
            </a:endParaRPr>
          </a:p>
          <a:p>
            <a:pPr algn="just">
              <a:buNone/>
            </a:pPr>
            <a:r>
              <a:rPr lang="en-US" sz="1800" dirty="0">
                <a:latin typeface="Arial"/>
                <a:cs typeface="Arial"/>
              </a:rPr>
              <a:t>You must discuss </a:t>
            </a:r>
            <a:r>
              <a:rPr lang="en-US" sz="1800" b="1" dirty="0">
                <a:solidFill>
                  <a:srgbClr val="C00000"/>
                </a:solidFill>
                <a:latin typeface="Arial"/>
                <a:cs typeface="Arial"/>
              </a:rPr>
              <a:t>TWO </a:t>
            </a:r>
            <a:r>
              <a:rPr lang="en-US" sz="1800" dirty="0">
                <a:latin typeface="Arial"/>
                <a:cs typeface="Arial"/>
              </a:rPr>
              <a:t>healthcare roles</a:t>
            </a:r>
            <a:endParaRPr lang="en-GB" sz="1800" dirty="0">
              <a:latin typeface="Arial"/>
              <a:ea typeface="+mn-lt"/>
              <a:cs typeface="Arial"/>
            </a:endParaRPr>
          </a:p>
          <a:p>
            <a:pPr algn="just">
              <a:buNone/>
            </a:pPr>
            <a:endParaRPr lang="en-GB" sz="500" b="1" dirty="0">
              <a:latin typeface="Arial"/>
              <a:ea typeface="+mn-lt"/>
              <a:cs typeface="Arial"/>
            </a:endParaRPr>
          </a:p>
          <a:p>
            <a:pPr algn="just">
              <a:buNone/>
            </a:pPr>
            <a:r>
              <a:rPr lang="en-GB" sz="1800" b="1" dirty="0">
                <a:latin typeface="Arial"/>
                <a:ea typeface="+mn-lt"/>
                <a:cs typeface="Arial"/>
              </a:rPr>
              <a:t>6) </a:t>
            </a:r>
            <a:r>
              <a:rPr lang="en-GB" sz="1800" b="1" i="1" dirty="0">
                <a:latin typeface="Arial"/>
                <a:ea typeface="+mn-lt"/>
                <a:cs typeface="Arial"/>
              </a:rPr>
              <a:t>Can you choose any roles you like?</a:t>
            </a:r>
            <a:endParaRPr lang="en-GB" sz="1800" dirty="0">
              <a:latin typeface="Arial"/>
              <a:ea typeface="+mn-lt"/>
              <a:cs typeface="Arial"/>
            </a:endParaRPr>
          </a:p>
          <a:p>
            <a:pPr algn="just">
              <a:buNone/>
            </a:pPr>
            <a:r>
              <a:rPr lang="en-GB" sz="1800" dirty="0">
                <a:latin typeface="Arial"/>
                <a:cs typeface="Arial"/>
              </a:rPr>
              <a:t>Yes-there is a list:</a:t>
            </a:r>
          </a:p>
          <a:p>
            <a:pPr algn="just">
              <a:buNone/>
            </a:pPr>
            <a:r>
              <a:rPr lang="en-GB" sz="1800" dirty="0"/>
              <a:t>Care home manager • Social worker • Health care assistant • Nurse</a:t>
            </a:r>
          </a:p>
          <a:p>
            <a:pPr algn="just">
              <a:buNone/>
            </a:pPr>
            <a:r>
              <a:rPr lang="en-GB" sz="1800" dirty="0">
                <a:latin typeface="Arial"/>
                <a:cs typeface="Arial"/>
              </a:rPr>
              <a:t>But you may also choose any other </a:t>
            </a:r>
            <a:r>
              <a:rPr lang="en-GB" sz="1800" b="1" dirty="0">
                <a:latin typeface="Arial"/>
                <a:cs typeface="Arial"/>
              </a:rPr>
              <a:t>healthcare setting </a:t>
            </a:r>
            <a:r>
              <a:rPr lang="en-GB" sz="1800" dirty="0">
                <a:latin typeface="Arial"/>
                <a:cs typeface="Arial"/>
              </a:rPr>
              <a:t>or </a:t>
            </a:r>
            <a:r>
              <a:rPr lang="en-GB" sz="1800" b="1" dirty="0">
                <a:latin typeface="Arial"/>
                <a:cs typeface="Arial"/>
              </a:rPr>
              <a:t>social care </a:t>
            </a:r>
          </a:p>
          <a:p>
            <a:pPr algn="just">
              <a:buNone/>
            </a:pPr>
            <a:r>
              <a:rPr lang="en-GB" sz="1800" b="1" dirty="0">
                <a:latin typeface="Arial"/>
                <a:cs typeface="Arial"/>
              </a:rPr>
              <a:t>setting </a:t>
            </a:r>
            <a:r>
              <a:rPr lang="en-GB" sz="1800" dirty="0">
                <a:latin typeface="Arial"/>
                <a:cs typeface="Arial"/>
              </a:rPr>
              <a:t>roles. It is strongly advised that you </a:t>
            </a:r>
            <a:r>
              <a:rPr lang="en-GB" sz="1800" b="1" i="1" dirty="0">
                <a:latin typeface="Arial"/>
                <a:cs typeface="Arial"/>
              </a:rPr>
              <a:t>check with your lecturer </a:t>
            </a:r>
            <a:r>
              <a:rPr lang="en-GB" sz="1800" dirty="0">
                <a:latin typeface="Arial"/>
                <a:cs typeface="Arial"/>
              </a:rPr>
              <a:t>if you</a:t>
            </a:r>
          </a:p>
          <a:p>
            <a:pPr algn="just">
              <a:buNone/>
            </a:pPr>
            <a:r>
              <a:rPr lang="en-GB" sz="1800" dirty="0">
                <a:latin typeface="Arial"/>
                <a:cs typeface="Arial"/>
              </a:rPr>
              <a:t>have another idea, but you absolutely can choose other </a:t>
            </a:r>
            <a:r>
              <a:rPr lang="en-GB" sz="1800" b="1" dirty="0">
                <a:latin typeface="Arial"/>
                <a:cs typeface="Arial"/>
              </a:rPr>
              <a:t>healthcare setting</a:t>
            </a:r>
          </a:p>
          <a:p>
            <a:pPr algn="just">
              <a:buNone/>
            </a:pPr>
            <a:r>
              <a:rPr lang="en-GB" sz="1800" dirty="0">
                <a:latin typeface="Arial"/>
                <a:cs typeface="Arial"/>
              </a:rPr>
              <a:t>or </a:t>
            </a:r>
            <a:r>
              <a:rPr lang="en-GB" sz="1800" b="1" dirty="0">
                <a:latin typeface="Arial"/>
                <a:cs typeface="Arial"/>
              </a:rPr>
              <a:t>social care setting </a:t>
            </a:r>
            <a:r>
              <a:rPr lang="en-GB" sz="1800" dirty="0">
                <a:latin typeface="Arial"/>
                <a:cs typeface="Arial"/>
              </a:rPr>
              <a:t>roles. </a:t>
            </a:r>
          </a:p>
          <a:p>
            <a:pPr algn="just">
              <a:buNone/>
            </a:pPr>
            <a:r>
              <a:rPr lang="en-GB" sz="1800" b="1" dirty="0">
                <a:latin typeface="Arial"/>
                <a:cs typeface="Arial"/>
              </a:rPr>
              <a:t>7) </a:t>
            </a:r>
            <a:r>
              <a:rPr lang="en-GB" sz="1800" b="1" i="1" dirty="0">
                <a:latin typeface="Arial"/>
                <a:cs typeface="Arial"/>
              </a:rPr>
              <a:t>What 3 areas do you need to discuss in regards to the roles you have chosen?</a:t>
            </a:r>
          </a:p>
          <a:p>
            <a:pPr marL="457200" indent="-457200" algn="just">
              <a:buAutoNum type="alphaUcParenR"/>
            </a:pPr>
            <a:r>
              <a:rPr lang="en-GB" sz="1800" dirty="0"/>
              <a:t>Main skills needed for your chosen first role and chosen second role </a:t>
            </a:r>
          </a:p>
          <a:p>
            <a:pPr marL="457200" indent="-457200" algn="just">
              <a:buAutoNum type="alphaUcParenR"/>
            </a:pPr>
            <a:r>
              <a:rPr lang="en-GB" sz="1800" dirty="0"/>
              <a:t>Challenges for the roles mentioned above </a:t>
            </a:r>
          </a:p>
          <a:p>
            <a:pPr marL="457200" indent="-457200" algn="just">
              <a:buAutoNum type="alphaUcParenR"/>
            </a:pPr>
            <a:r>
              <a:rPr lang="en-GB" sz="1800" dirty="0"/>
              <a:t>Strategies one could use to improve their skills to match the skills required for the chosen roles</a:t>
            </a:r>
            <a:endParaRPr lang="en-GB" sz="1800" b="1" dirty="0">
              <a:latin typeface="Arial"/>
              <a:cs typeface="Arial"/>
            </a:endParaRPr>
          </a:p>
          <a:p>
            <a:pPr algn="just">
              <a:buNone/>
            </a:pPr>
            <a:endParaRPr lang="en-GB" sz="1800" dirty="0">
              <a:latin typeface="Arial"/>
              <a:cs typeface="Arial"/>
            </a:endParaRPr>
          </a:p>
          <a:p>
            <a:pPr marL="514350" indent="-514350" algn="just">
              <a:buAutoNum type="arabicPeriod"/>
            </a:pPr>
            <a:endParaRPr lang="en-GB" sz="1800" dirty="0">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4152-C3B5-7250-15B3-6125956845FF}"/>
              </a:ext>
            </a:extLst>
          </p:cNvPr>
          <p:cNvSpPr>
            <a:spLocks noGrp="1"/>
          </p:cNvSpPr>
          <p:nvPr>
            <p:ph type="title"/>
          </p:nvPr>
        </p:nvSpPr>
        <p:spPr>
          <a:xfrm>
            <a:off x="1520952" y="126147"/>
            <a:ext cx="6102096" cy="466662"/>
          </a:xfrm>
        </p:spPr>
        <p:txBody>
          <a:bodyPr/>
          <a:lstStyle/>
          <a:p>
            <a:r>
              <a:rPr lang="en-GB" sz="3200" b="1" dirty="0">
                <a:ea typeface="+mj-lt"/>
                <a:cs typeface="+mj-lt"/>
              </a:rPr>
              <a:t>Task 2: Brief Exploration Part 3</a:t>
            </a:r>
            <a:endParaRPr lang="en-US" sz="3200" dirty="0"/>
          </a:p>
        </p:txBody>
      </p:sp>
      <p:sp>
        <p:nvSpPr>
          <p:cNvPr id="3" name="Content Placeholder 2">
            <a:extLst>
              <a:ext uri="{FF2B5EF4-FFF2-40B4-BE49-F238E27FC236}">
                <a16:creationId xmlns:a16="http://schemas.microsoft.com/office/drawing/2014/main" id="{D39F941E-BB3E-DCB1-4FE9-78680D11BFFF}"/>
              </a:ext>
            </a:extLst>
          </p:cNvPr>
          <p:cNvSpPr>
            <a:spLocks noGrp="1"/>
          </p:cNvSpPr>
          <p:nvPr>
            <p:ph idx="1"/>
          </p:nvPr>
        </p:nvSpPr>
        <p:spPr>
          <a:xfrm>
            <a:off x="250825" y="592809"/>
            <a:ext cx="8783447" cy="4898135"/>
          </a:xfrm>
        </p:spPr>
        <p:txBody>
          <a:bodyPr/>
          <a:lstStyle/>
          <a:p>
            <a:pPr algn="just">
              <a:buNone/>
            </a:pPr>
            <a:r>
              <a:rPr lang="en-GB" sz="1900" b="1" i="1" dirty="0">
                <a:latin typeface="Arial"/>
                <a:ea typeface="+mn-lt"/>
                <a:cs typeface="Arial"/>
              </a:rPr>
              <a:t>8</a:t>
            </a:r>
            <a:r>
              <a:rPr lang="en-GB" sz="1900" dirty="0">
                <a:latin typeface="Arial"/>
                <a:ea typeface="+mn-lt"/>
                <a:cs typeface="Arial"/>
              </a:rPr>
              <a:t>) </a:t>
            </a:r>
            <a:r>
              <a:rPr lang="en-GB" sz="1900" b="1" i="1" dirty="0">
                <a:latin typeface="Arial"/>
                <a:ea typeface="+mn-lt"/>
                <a:cs typeface="Arial"/>
              </a:rPr>
              <a:t>Should you use research to support your ideas/arguments?</a:t>
            </a:r>
            <a:endParaRPr lang="en-GB" sz="1900" b="1" dirty="0">
              <a:latin typeface="Arial"/>
              <a:ea typeface="+mn-lt"/>
              <a:cs typeface="Arial"/>
            </a:endParaRPr>
          </a:p>
          <a:p>
            <a:pPr algn="just">
              <a:buNone/>
            </a:pPr>
            <a:r>
              <a:rPr lang="en-GB" sz="1900" dirty="0">
                <a:latin typeface="Arial"/>
                <a:ea typeface="+mn-lt"/>
                <a:cs typeface="Arial"/>
              </a:rPr>
              <a:t>Yes </a:t>
            </a:r>
            <a:r>
              <a:rPr lang="en-GB" sz="1900" b="1" dirty="0">
                <a:latin typeface="Arial"/>
                <a:ea typeface="+mn-lt"/>
                <a:cs typeface="Arial"/>
              </a:rPr>
              <a:t>ABSOLUTELY </a:t>
            </a:r>
            <a:r>
              <a:rPr lang="en-GB" sz="1900" dirty="0">
                <a:latin typeface="Arial"/>
                <a:ea typeface="+mn-lt"/>
                <a:cs typeface="Arial"/>
              </a:rPr>
              <a:t>you must! You will need </a:t>
            </a:r>
            <a:r>
              <a:rPr lang="en-GB" sz="1900" b="1" dirty="0">
                <a:solidFill>
                  <a:srgbClr val="C00000"/>
                </a:solidFill>
                <a:latin typeface="Arial"/>
                <a:ea typeface="+mn-lt"/>
                <a:cs typeface="Arial"/>
              </a:rPr>
              <a:t>6 sources</a:t>
            </a:r>
            <a:r>
              <a:rPr lang="en-GB" sz="1900" dirty="0">
                <a:solidFill>
                  <a:srgbClr val="C00000"/>
                </a:solidFill>
                <a:latin typeface="Arial"/>
                <a:ea typeface="+mn-lt"/>
                <a:cs typeface="Arial"/>
              </a:rPr>
              <a:t> </a:t>
            </a:r>
            <a:r>
              <a:rPr lang="en-GB" sz="1900" dirty="0">
                <a:latin typeface="Arial"/>
                <a:ea typeface="+mn-lt"/>
                <a:cs typeface="Arial"/>
              </a:rPr>
              <a:t>minimum in your 1500 word report.</a:t>
            </a:r>
            <a:endParaRPr lang="en-GB" sz="1900" b="1" dirty="0">
              <a:latin typeface="Arial"/>
              <a:ea typeface="+mn-lt"/>
              <a:cs typeface="Arial"/>
            </a:endParaRPr>
          </a:p>
          <a:p>
            <a:pPr algn="just">
              <a:buNone/>
            </a:pPr>
            <a:r>
              <a:rPr lang="en-GB" sz="1900" b="1" i="1" dirty="0">
                <a:latin typeface="Arial"/>
                <a:ea typeface="+mn-lt"/>
                <a:cs typeface="Arial"/>
              </a:rPr>
              <a:t>9) Can you use AI for this task?</a:t>
            </a:r>
          </a:p>
          <a:p>
            <a:pPr algn="just">
              <a:buNone/>
            </a:pPr>
            <a:r>
              <a:rPr lang="en-GB" sz="1850" dirty="0">
                <a:latin typeface="Arial"/>
                <a:ea typeface="+mn-lt"/>
                <a:cs typeface="Arial"/>
              </a:rPr>
              <a:t>Only in a VERY specific way. You </a:t>
            </a:r>
            <a:r>
              <a:rPr lang="en-GB" sz="1850" b="1" dirty="0">
                <a:latin typeface="Arial"/>
                <a:ea typeface="+mn-lt"/>
                <a:cs typeface="Arial"/>
              </a:rPr>
              <a:t>can</a:t>
            </a:r>
            <a:r>
              <a:rPr lang="en-GB" sz="1850" dirty="0">
                <a:latin typeface="Arial"/>
                <a:ea typeface="+mn-lt"/>
                <a:cs typeface="Arial"/>
              </a:rPr>
              <a:t> use AI in the form of </a:t>
            </a:r>
            <a:r>
              <a:rPr lang="en-GB" sz="1850" b="1" dirty="0">
                <a:latin typeface="Arial"/>
                <a:ea typeface="+mn-lt"/>
                <a:cs typeface="Arial"/>
              </a:rPr>
              <a:t>spellcheck</a:t>
            </a:r>
            <a:r>
              <a:rPr lang="en-GB" sz="1850" dirty="0">
                <a:latin typeface="Arial"/>
                <a:ea typeface="+mn-lt"/>
                <a:cs typeface="Arial"/>
              </a:rPr>
              <a:t> or</a:t>
            </a:r>
          </a:p>
          <a:p>
            <a:pPr algn="just">
              <a:buNone/>
            </a:pPr>
            <a:r>
              <a:rPr lang="en-GB" sz="1850" b="1" dirty="0">
                <a:latin typeface="Arial"/>
                <a:ea typeface="+mn-lt"/>
                <a:cs typeface="Arial"/>
              </a:rPr>
              <a:t>grammar check</a:t>
            </a:r>
            <a:r>
              <a:rPr lang="en-GB" sz="1850" dirty="0">
                <a:latin typeface="Arial"/>
                <a:ea typeface="+mn-lt"/>
                <a:cs typeface="Arial"/>
              </a:rPr>
              <a:t>. However, you </a:t>
            </a:r>
            <a:r>
              <a:rPr lang="en-GB" sz="1850" b="1" dirty="0">
                <a:latin typeface="Arial"/>
                <a:ea typeface="+mn-lt"/>
                <a:cs typeface="Arial"/>
              </a:rPr>
              <a:t>CANNOT</a:t>
            </a:r>
            <a:r>
              <a:rPr lang="en-GB" sz="1850" dirty="0">
                <a:latin typeface="Arial"/>
                <a:ea typeface="+mn-lt"/>
                <a:cs typeface="Arial"/>
              </a:rPr>
              <a:t> put your report or paragraphs of your </a:t>
            </a:r>
          </a:p>
          <a:p>
            <a:pPr algn="just">
              <a:buNone/>
            </a:pPr>
            <a:r>
              <a:rPr lang="en-GB" sz="1850" dirty="0">
                <a:latin typeface="Arial"/>
                <a:ea typeface="+mn-lt"/>
                <a:cs typeface="Arial"/>
              </a:rPr>
              <a:t>report in Grammarly (for example!) and ask it to reword the whole report. You </a:t>
            </a:r>
          </a:p>
          <a:p>
            <a:pPr algn="just">
              <a:buNone/>
            </a:pPr>
            <a:r>
              <a:rPr lang="en-GB" sz="1850" dirty="0">
                <a:latin typeface="Arial"/>
                <a:ea typeface="+mn-lt"/>
                <a:cs typeface="Arial"/>
              </a:rPr>
              <a:t>should not do this for entire sentences either. Your writing must be </a:t>
            </a:r>
            <a:r>
              <a:rPr lang="en-GB" sz="1850" b="1" dirty="0">
                <a:latin typeface="Arial"/>
                <a:ea typeface="+mn-lt"/>
                <a:cs typeface="Arial"/>
              </a:rPr>
              <a:t>your own</a:t>
            </a:r>
            <a:r>
              <a:rPr lang="en-GB" sz="1850" dirty="0">
                <a:latin typeface="Arial"/>
                <a:ea typeface="+mn-lt"/>
                <a:cs typeface="Arial"/>
              </a:rPr>
              <a:t> </a:t>
            </a:r>
          </a:p>
          <a:p>
            <a:pPr algn="just">
              <a:buNone/>
            </a:pPr>
            <a:r>
              <a:rPr lang="en-GB" sz="1850" dirty="0">
                <a:latin typeface="Arial"/>
                <a:ea typeface="+mn-lt"/>
                <a:cs typeface="Arial"/>
              </a:rPr>
              <a:t>and </a:t>
            </a:r>
            <a:r>
              <a:rPr lang="en-GB" sz="1850" b="1" dirty="0">
                <a:latin typeface="Arial"/>
                <a:ea typeface="+mn-lt"/>
                <a:cs typeface="Arial"/>
              </a:rPr>
              <a:t>your voice</a:t>
            </a:r>
            <a:r>
              <a:rPr lang="en-GB" sz="1850" dirty="0">
                <a:latin typeface="Arial"/>
                <a:ea typeface="+mn-lt"/>
                <a:cs typeface="Arial"/>
              </a:rPr>
              <a:t>. If you are asking AI to rewrite or rephrase significant amounts </a:t>
            </a:r>
          </a:p>
          <a:p>
            <a:pPr algn="just">
              <a:buNone/>
            </a:pPr>
            <a:r>
              <a:rPr lang="en-GB" sz="1850" dirty="0">
                <a:latin typeface="Arial"/>
                <a:ea typeface="+mn-lt"/>
                <a:cs typeface="Arial"/>
              </a:rPr>
              <a:t>of your work, this is no longer </a:t>
            </a:r>
            <a:r>
              <a:rPr lang="en-GB" sz="1850" b="1" dirty="0">
                <a:latin typeface="Arial"/>
                <a:ea typeface="+mn-lt"/>
                <a:cs typeface="Arial"/>
              </a:rPr>
              <a:t>you.</a:t>
            </a:r>
            <a:r>
              <a:rPr lang="en-GB" sz="1850" dirty="0">
                <a:latin typeface="Arial"/>
                <a:ea typeface="+mn-lt"/>
                <a:cs typeface="Arial"/>
              </a:rPr>
              <a:t> Furthermore, you cannot translate entire </a:t>
            </a:r>
          </a:p>
          <a:p>
            <a:pPr algn="just">
              <a:buNone/>
            </a:pPr>
            <a:r>
              <a:rPr lang="en-GB" sz="1850" dirty="0">
                <a:latin typeface="Arial"/>
                <a:ea typeface="+mn-lt"/>
                <a:cs typeface="Arial"/>
              </a:rPr>
              <a:t>paragraphs from your first language to English. This will be flagged, as your </a:t>
            </a:r>
          </a:p>
          <a:p>
            <a:pPr algn="just">
              <a:buNone/>
            </a:pPr>
            <a:r>
              <a:rPr lang="en-GB" sz="1850" dirty="0">
                <a:latin typeface="Arial"/>
                <a:ea typeface="+mn-lt"/>
                <a:cs typeface="Arial"/>
              </a:rPr>
              <a:t>report will not appear to be your own writing. Translating significant amounts of </a:t>
            </a:r>
          </a:p>
          <a:p>
            <a:pPr algn="just">
              <a:buNone/>
            </a:pPr>
            <a:r>
              <a:rPr lang="en-GB" sz="1850" dirty="0">
                <a:latin typeface="Arial"/>
                <a:ea typeface="+mn-lt"/>
                <a:cs typeface="Arial"/>
              </a:rPr>
              <a:t>your work from one language to English will likely result in Academic </a:t>
            </a:r>
          </a:p>
          <a:p>
            <a:pPr algn="just">
              <a:buNone/>
            </a:pPr>
            <a:r>
              <a:rPr lang="en-GB" sz="1850" dirty="0">
                <a:latin typeface="Arial"/>
                <a:ea typeface="+mn-lt"/>
                <a:cs typeface="Arial"/>
              </a:rPr>
              <a:t>Misconduct. Don’t do it</a:t>
            </a:r>
            <a:r>
              <a:rPr lang="en-GB" sz="1850" b="1" dirty="0">
                <a:solidFill>
                  <a:srgbClr val="C00000"/>
                </a:solidFill>
                <a:latin typeface="Arial"/>
                <a:ea typeface="+mn-lt"/>
                <a:cs typeface="Arial"/>
              </a:rPr>
              <a:t>! It’s okay to make mistakes</a:t>
            </a:r>
            <a:r>
              <a:rPr lang="en-GB" sz="1850" dirty="0">
                <a:latin typeface="Arial"/>
                <a:ea typeface="+mn-lt"/>
                <a:cs typeface="Arial"/>
              </a:rPr>
              <a:t>, your lecturers just want </a:t>
            </a:r>
          </a:p>
          <a:p>
            <a:pPr algn="just">
              <a:buNone/>
            </a:pPr>
            <a:r>
              <a:rPr lang="en-GB" sz="1850" dirty="0">
                <a:latin typeface="Arial"/>
                <a:ea typeface="+mn-lt"/>
                <a:cs typeface="Arial"/>
              </a:rPr>
              <a:t>you to TRY and will reward your efforts when and where possible.</a:t>
            </a:r>
          </a:p>
          <a:p>
            <a:pPr algn="just">
              <a:buNone/>
            </a:pPr>
            <a:endParaRPr lang="en-GB" sz="1900" dirty="0">
              <a:latin typeface="Arial"/>
              <a:cs typeface="Arial"/>
            </a:endParaRPr>
          </a:p>
          <a:p>
            <a:pPr algn="just">
              <a:buNone/>
            </a:pPr>
            <a:endParaRPr lang="en-US" sz="1900" dirty="0"/>
          </a:p>
        </p:txBody>
      </p:sp>
      <p:sp>
        <p:nvSpPr>
          <p:cNvPr id="4" name="Date Placeholder 3">
            <a:extLst>
              <a:ext uri="{FF2B5EF4-FFF2-40B4-BE49-F238E27FC236}">
                <a16:creationId xmlns:a16="http://schemas.microsoft.com/office/drawing/2014/main" id="{391E4BCA-3055-3F7F-BFA7-323955BDE9CF}"/>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07CF2BF8-6BDB-E355-2A5E-24E6C67FF19B}"/>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589471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544" y="296980"/>
            <a:ext cx="7296912" cy="92759"/>
          </a:xfrm>
        </p:spPr>
        <p:txBody>
          <a:bodyPr/>
          <a:lstStyle/>
          <a:p>
            <a:r>
              <a:rPr lang="en-GB" sz="3600" b="1" dirty="0"/>
              <a:t>Content Reminder</a:t>
            </a:r>
            <a:endParaRPr lang="en-US" sz="3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312267" y="609599"/>
            <a:ext cx="8519466" cy="5893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Choose TWO of the following Healthcare and Social Care roles OR suggest 1-2 of your own within the health and/or social care field (run any of your own suggestions by your lecturer first!):</a:t>
            </a:r>
          </a:p>
          <a:p>
            <a:pPr marL="457200" indent="-457200">
              <a:buFont typeface="Arial" panose="020B0604020202020204" pitchFamily="34" charset="0"/>
              <a:buChar char="•"/>
            </a:pPr>
            <a:r>
              <a:rPr lang="en-GB" sz="1600" dirty="0"/>
              <a:t>Care home manager </a:t>
            </a:r>
          </a:p>
          <a:p>
            <a:pPr marL="457200" indent="-457200">
              <a:buFont typeface="Arial" panose="020B0604020202020204" pitchFamily="34" charset="0"/>
              <a:buChar char="•"/>
            </a:pPr>
            <a:r>
              <a:rPr lang="en-GB" sz="1600" dirty="0"/>
              <a:t>Social worker </a:t>
            </a:r>
          </a:p>
          <a:p>
            <a:pPr marL="457200" indent="-457200">
              <a:buFont typeface="Arial" panose="020B0604020202020204" pitchFamily="34" charset="0"/>
              <a:buChar char="•"/>
            </a:pPr>
            <a:r>
              <a:rPr lang="en-GB" sz="1600" dirty="0"/>
              <a:t>Health care assistant </a:t>
            </a:r>
          </a:p>
          <a:p>
            <a:pPr marL="457200" indent="-457200">
              <a:buFont typeface="Arial" panose="020B0604020202020204" pitchFamily="34" charset="0"/>
              <a:buChar char="•"/>
            </a:pPr>
            <a:r>
              <a:rPr lang="en-GB" sz="1600" dirty="0"/>
              <a:t>Nurse</a:t>
            </a:r>
          </a:p>
          <a:p>
            <a:endParaRPr lang="en-GB" sz="1600" dirty="0">
              <a:latin typeface="Arial"/>
              <a:cs typeface="Arial"/>
            </a:endParaRPr>
          </a:p>
          <a:p>
            <a:r>
              <a:rPr lang="en-GB" sz="1600" dirty="0">
                <a:latin typeface="Arial"/>
                <a:cs typeface="Arial"/>
              </a:rPr>
              <a:t>You need to include the following information about the TWO roles you choose:</a:t>
            </a:r>
          </a:p>
          <a:p>
            <a:pPr marL="514350" indent="-514350">
              <a:buAutoNum type="arabicParenR"/>
            </a:pPr>
            <a:r>
              <a:rPr lang="en-GB" sz="1600" dirty="0">
                <a:latin typeface="Arial"/>
                <a:cs typeface="Arial"/>
              </a:rPr>
              <a:t>Description of the skills needed for each role (e.g. might a social worker need time management?)</a:t>
            </a:r>
          </a:p>
          <a:p>
            <a:pPr marL="514350" indent="-514350">
              <a:buAutoNum type="arabicParenR"/>
            </a:pPr>
            <a:r>
              <a:rPr lang="en-GB" sz="1600" dirty="0">
                <a:latin typeface="Arial"/>
                <a:cs typeface="Arial"/>
              </a:rPr>
              <a:t>Potential challenges for each role (e.g. might a nurse struggle with motivation? Why? Might a social care worker struggle with time management because of a big case load? Explain.</a:t>
            </a:r>
          </a:p>
          <a:p>
            <a:pPr marL="514350" indent="-514350">
              <a:buAutoNum type="arabicParenR"/>
            </a:pPr>
            <a:r>
              <a:rPr lang="en-GB" sz="1600" dirty="0">
                <a:latin typeface="Arial"/>
                <a:cs typeface="Arial"/>
              </a:rPr>
              <a:t>Strategies and/or solutions to improve the skills needed for the role (e.g. how might someone who wants to be a social worker improve their time management skills?)</a:t>
            </a:r>
          </a:p>
          <a:p>
            <a:endParaRPr lang="en-GB" sz="1050" b="1" dirty="0">
              <a:latin typeface="Arial"/>
              <a:cs typeface="Arial"/>
            </a:endParaRPr>
          </a:p>
          <a:p>
            <a:r>
              <a:rPr lang="en-GB" sz="1600" b="1" dirty="0">
                <a:latin typeface="Arial"/>
                <a:cs typeface="Arial"/>
              </a:rPr>
              <a:t>PLEASE NOTE: Your ideas must be supported by </a:t>
            </a:r>
            <a:r>
              <a:rPr lang="en-GB" sz="1600" b="1" dirty="0">
                <a:solidFill>
                  <a:srgbClr val="C00000"/>
                </a:solidFill>
                <a:latin typeface="Arial"/>
                <a:cs typeface="Arial"/>
              </a:rPr>
              <a:t>research</a:t>
            </a:r>
            <a:r>
              <a:rPr lang="en-GB" sz="1600" b="1" dirty="0">
                <a:latin typeface="Arial"/>
                <a:cs typeface="Arial"/>
              </a:rPr>
              <a:t>. You cannot simply say “a social worker needs time management skills because I was a social worker so I know” you need to </a:t>
            </a:r>
            <a:r>
              <a:rPr lang="en-GB" sz="1600" b="1" i="1" dirty="0">
                <a:latin typeface="Arial"/>
                <a:cs typeface="Arial"/>
              </a:rPr>
              <a:t>research</a:t>
            </a:r>
            <a:r>
              <a:rPr lang="en-GB" sz="1600" b="1" dirty="0">
                <a:latin typeface="Arial"/>
                <a:cs typeface="Arial"/>
              </a:rPr>
              <a:t> the skills needed for each role, the challenges of each role, and the ways to improve necessary skills.</a:t>
            </a:r>
            <a:endParaRPr lang="en-US" sz="1600" b="1" dirty="0">
              <a:latin typeface="Arial"/>
              <a:cs typeface="Arial"/>
            </a:endParaRPr>
          </a:p>
          <a:p>
            <a:pPr marL="342900" indent="-342900">
              <a:buFont typeface="Arial" panose="020B0604020202020204" pitchFamily="34" charset="0"/>
              <a:buChar char="•"/>
            </a:pPr>
            <a:endParaRPr lang="en-US" sz="1700" dirty="0">
              <a:latin typeface="Arial"/>
              <a:cs typeface="Arial"/>
            </a:endParaRPr>
          </a:p>
          <a:p>
            <a:pPr marL="285750" indent="-285750">
              <a:buFont typeface="Arial"/>
              <a:buChar char="•"/>
            </a:pP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EE0DA-E0D1-EDAC-680D-D9B04F1641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D1B1C3-5633-9CB4-3452-6D8EE5EE3CB8}"/>
              </a:ext>
            </a:extLst>
          </p:cNvPr>
          <p:cNvSpPr>
            <a:spLocks noGrp="1"/>
          </p:cNvSpPr>
          <p:nvPr>
            <p:ph type="title"/>
          </p:nvPr>
        </p:nvSpPr>
        <p:spPr>
          <a:xfrm>
            <a:off x="736600" y="176022"/>
            <a:ext cx="7833360" cy="411480"/>
          </a:xfrm>
        </p:spPr>
        <p:txBody>
          <a:bodyPr/>
          <a:lstStyle/>
          <a:p>
            <a:r>
              <a:rPr lang="en-GB" sz="2400" b="1" dirty="0"/>
              <a:t>Criteria Breakdown: Criteria 1</a:t>
            </a:r>
            <a:br>
              <a:rPr lang="en-GB" sz="2400" b="1" dirty="0"/>
            </a:br>
            <a:r>
              <a:rPr lang="en-GB" sz="2400" b="1" i="1" dirty="0"/>
              <a:t>Use of Sources (10 marks)</a:t>
            </a:r>
            <a:endParaRPr lang="en-US" sz="2400" i="1" dirty="0"/>
          </a:p>
        </p:txBody>
      </p:sp>
      <p:sp>
        <p:nvSpPr>
          <p:cNvPr id="3" name="Content Placeholder 2">
            <a:extLst>
              <a:ext uri="{FF2B5EF4-FFF2-40B4-BE49-F238E27FC236}">
                <a16:creationId xmlns:a16="http://schemas.microsoft.com/office/drawing/2014/main" id="{BC873C24-223F-B872-08EB-F7E20B0B98D0}"/>
              </a:ext>
            </a:extLst>
          </p:cNvPr>
          <p:cNvSpPr>
            <a:spLocks noGrp="1"/>
          </p:cNvSpPr>
          <p:nvPr>
            <p:ph idx="1"/>
          </p:nvPr>
        </p:nvSpPr>
        <p:spPr>
          <a:xfrm>
            <a:off x="310324" y="777240"/>
            <a:ext cx="8685911" cy="4477512"/>
          </a:xfrm>
        </p:spPr>
        <p:txBody>
          <a:bodyPr/>
          <a:lstStyle/>
          <a:p>
            <a:pPr marL="0" indent="0" algn="just">
              <a:buNone/>
            </a:pPr>
            <a:r>
              <a:rPr lang="en-US" sz="1800" dirty="0"/>
              <a:t>To gain marks with this criteria ask yourself these questions when writing:</a:t>
            </a:r>
          </a:p>
          <a:p>
            <a:pPr algn="just"/>
            <a:r>
              <a:rPr lang="en-US" sz="1800" dirty="0"/>
              <a:t>Have you used (e.g. cited and fully referenced) at least </a:t>
            </a:r>
            <a:r>
              <a:rPr lang="en-US" sz="1800" b="1" dirty="0">
                <a:solidFill>
                  <a:srgbClr val="C00000"/>
                </a:solidFill>
              </a:rPr>
              <a:t>6 different sources</a:t>
            </a:r>
          </a:p>
          <a:p>
            <a:pPr algn="just"/>
            <a:r>
              <a:rPr lang="en-US" sz="1800" dirty="0"/>
              <a:t>Have you followed Harvard referencing conventions when you have cited and referenced your sources? (e.g. have you included quotation marks and a page number for direct citations, last names/years for paraphrased AND direct cited quotations?) </a:t>
            </a:r>
          </a:p>
          <a:p>
            <a:pPr algn="just"/>
            <a:r>
              <a:rPr lang="en-US" sz="1800" dirty="0"/>
              <a:t>Have you </a:t>
            </a:r>
            <a:r>
              <a:rPr lang="en-US" sz="1800" b="1" dirty="0">
                <a:hlinkClick r:id="rId2"/>
              </a:rPr>
              <a:t>USED A GUIDE </a:t>
            </a:r>
            <a:r>
              <a:rPr lang="en-US" sz="1800" dirty="0"/>
              <a:t>when writing your reference list to make sure each entry is correct?</a:t>
            </a:r>
          </a:p>
          <a:p>
            <a:pPr algn="just"/>
            <a:r>
              <a:rPr lang="en-US" sz="1800" dirty="0"/>
              <a:t>Have you tried to paraphrase effectively so that your paraphrased citations retain the meaning of the original text but are in your own words?</a:t>
            </a:r>
          </a:p>
          <a:p>
            <a:pPr algn="just"/>
            <a:r>
              <a:rPr lang="en-US" sz="1800" dirty="0"/>
              <a:t>Have you cited EVERY time you have used the ideas and/or words of someone else?</a:t>
            </a:r>
          </a:p>
          <a:p>
            <a:pPr marL="0" indent="0" algn="just">
              <a:buNone/>
            </a:pPr>
            <a:r>
              <a:rPr lang="en-US" sz="1800" b="1" dirty="0"/>
              <a:t>PLEASE NOTE: </a:t>
            </a:r>
            <a:r>
              <a:rPr lang="en-US" sz="1800" dirty="0"/>
              <a:t>For this assessment you do NOT need to use academic journal articles. It’s okay to use reliable websites and books. If you want to try to use an academic journal article, please GO for it, but your marks will not be negatively affected if you stick to reliable websites and/or books for your research this time.</a:t>
            </a:r>
            <a:endParaRPr lang="en-US" sz="1800" b="1" dirty="0"/>
          </a:p>
        </p:txBody>
      </p:sp>
      <p:sp>
        <p:nvSpPr>
          <p:cNvPr id="4" name="Date Placeholder 3">
            <a:extLst>
              <a:ext uri="{FF2B5EF4-FFF2-40B4-BE49-F238E27FC236}">
                <a16:creationId xmlns:a16="http://schemas.microsoft.com/office/drawing/2014/main" id="{960A010F-EB14-B6B5-7575-FE7E1F175BA3}"/>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A53A6657-5807-A1D6-2610-95DA5E84677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826046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457200" y="0"/>
            <a:ext cx="8229600" cy="1143000"/>
          </a:xfrm>
        </p:spPr>
        <p:txBody>
          <a:bodyPr/>
          <a:lstStyle/>
          <a:p>
            <a:r>
              <a:rPr lang="en-GB" sz="2800" b="1" dirty="0"/>
              <a:t>Criteria Breakdown: Criteria 2</a:t>
            </a:r>
            <a:br>
              <a:rPr lang="en-GB" sz="2800" b="1" dirty="0"/>
            </a:br>
            <a:r>
              <a:rPr lang="en-GB" sz="2800" b="1" i="1" dirty="0"/>
              <a:t>Knowledge and Understanding (10 marks)</a:t>
            </a:r>
            <a:endParaRPr lang="en-US" sz="28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143000"/>
            <a:ext cx="8685911" cy="4526280"/>
          </a:xfrm>
        </p:spPr>
        <p:txBody>
          <a:bodyPr/>
          <a:lstStyle/>
          <a:p>
            <a:pPr marL="0" indent="0">
              <a:buNone/>
            </a:pPr>
            <a:r>
              <a:rPr lang="en-US" sz="2100" dirty="0"/>
              <a:t>To gain marks with this criteria ask yourself these questions when writing:</a:t>
            </a:r>
          </a:p>
          <a:p>
            <a:r>
              <a:rPr lang="en-US" sz="2100" dirty="0"/>
              <a:t>Have you clearly explained the skills needed for </a:t>
            </a:r>
            <a:r>
              <a:rPr lang="en-US" sz="2100" b="1" dirty="0"/>
              <a:t>two</a:t>
            </a:r>
            <a:r>
              <a:rPr lang="en-US" sz="2100" dirty="0"/>
              <a:t> health and social care roles from the list provided OR </a:t>
            </a:r>
            <a:r>
              <a:rPr lang="en-US" sz="2100" b="1" dirty="0"/>
              <a:t>two</a:t>
            </a:r>
            <a:r>
              <a:rPr lang="en-US" sz="2100" dirty="0"/>
              <a:t> of your own choice?</a:t>
            </a:r>
          </a:p>
          <a:p>
            <a:r>
              <a:rPr lang="en-US" sz="2100" dirty="0"/>
              <a:t>Have you included sections about:</a:t>
            </a:r>
          </a:p>
          <a:p>
            <a:pPr marL="0" indent="0">
              <a:buNone/>
            </a:pPr>
            <a:r>
              <a:rPr lang="en-US" sz="2100" dirty="0"/>
              <a:t>1) The skills needed for these roles</a:t>
            </a:r>
          </a:p>
          <a:p>
            <a:pPr marL="0" indent="0">
              <a:buNone/>
            </a:pPr>
            <a:r>
              <a:rPr lang="en-US" sz="2100" dirty="0"/>
              <a:t>2) The challenges those working in these roles can face</a:t>
            </a:r>
          </a:p>
          <a:p>
            <a:pPr marL="0" indent="0">
              <a:buNone/>
            </a:pPr>
            <a:r>
              <a:rPr lang="en-US" sz="2100" dirty="0"/>
              <a:t>3) The strategies one might use to improve the skills needed for these roles?</a:t>
            </a:r>
          </a:p>
          <a:p>
            <a:r>
              <a:rPr lang="en-US" sz="2100" dirty="0"/>
              <a:t>Have you written a sufficient amount of words? (e.g. a good rule of thumb is no more than 10% (e.g. 50 words) </a:t>
            </a:r>
            <a:r>
              <a:rPr lang="en-US" sz="2100" b="1" dirty="0"/>
              <a:t>under</a:t>
            </a:r>
            <a:r>
              <a:rPr lang="en-US" sz="2100" dirty="0"/>
              <a:t> the word count, to make sure you’ve included enough!)</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Criteria 3</a:t>
            </a:r>
            <a:br>
              <a:rPr lang="en-GB" sz="2800" b="1" dirty="0"/>
            </a:br>
            <a:r>
              <a:rPr lang="en-GB" sz="2800" b="1" i="1" dirty="0"/>
              <a:t>Cognitive and Intellectual Skills (10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259632"/>
            <a:ext cx="8229600" cy="3917032"/>
          </a:xfrm>
        </p:spPr>
        <p:txBody>
          <a:bodyPr/>
          <a:lstStyle/>
          <a:p>
            <a:pPr marL="0" indent="0">
              <a:buNone/>
            </a:pPr>
            <a:r>
              <a:rPr lang="en-US" sz="2400" dirty="0"/>
              <a:t>To gain marks with this criteria ask yourself these questions when writing:</a:t>
            </a:r>
          </a:p>
          <a:p>
            <a:r>
              <a:rPr lang="en-US" sz="2400" dirty="0"/>
              <a:t>Have you connected your suggested strategies for skill improvement to the skills you described in your earlier sections?</a:t>
            </a:r>
          </a:p>
          <a:p>
            <a:r>
              <a:rPr lang="en-US" sz="2400" dirty="0"/>
              <a:t>Have you used research to make your arguments? E.g. if you’ve suggested a strategy to improve time management, has it been supported by evidence that this strategy would work?</a:t>
            </a:r>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Criteria Breakdown: Criteria 4</a:t>
            </a:r>
            <a:br>
              <a:rPr lang="en-GB" sz="3200" b="1" dirty="0"/>
            </a:br>
            <a:r>
              <a:rPr lang="en-GB" sz="3200" b="1" i="1" dirty="0"/>
              <a:t>Practical Skills (10 marks)</a:t>
            </a:r>
            <a:endParaRPr lang="en-GB" sz="320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3" name="Content Placeholder 2">
            <a:extLst>
              <a:ext uri="{FF2B5EF4-FFF2-40B4-BE49-F238E27FC236}">
                <a16:creationId xmlns:a16="http://schemas.microsoft.com/office/drawing/2014/main" id="{B0AF86C0-9CF2-04E9-0BA1-78FB5DD0E657}"/>
              </a:ext>
            </a:extLst>
          </p:cNvPr>
          <p:cNvSpPr>
            <a:spLocks noGrp="1"/>
          </p:cNvSpPr>
          <p:nvPr>
            <p:ph idx="1"/>
          </p:nvPr>
        </p:nvSpPr>
        <p:spPr>
          <a:xfrm>
            <a:off x="457200" y="1417638"/>
            <a:ext cx="8229600" cy="3917032"/>
          </a:xfrm>
        </p:spPr>
        <p:txBody>
          <a:bodyPr/>
          <a:lstStyle/>
          <a:p>
            <a:pPr marL="0" indent="0">
              <a:buNone/>
            </a:pPr>
            <a:r>
              <a:rPr lang="en-US" sz="2200" dirty="0"/>
              <a:t>To gain marks with this criteria ask yourself these questions when rehearsing:</a:t>
            </a:r>
          </a:p>
          <a:p>
            <a:r>
              <a:rPr lang="en-US" sz="2200" dirty="0"/>
              <a:t>Have you included </a:t>
            </a:r>
            <a:r>
              <a:rPr lang="en-US" sz="2200" b="1" dirty="0"/>
              <a:t>specific strategies</a:t>
            </a:r>
            <a:r>
              <a:rPr lang="en-US" sz="2200" dirty="0"/>
              <a:t> to improve the skills you described in your earlier sections? </a:t>
            </a:r>
          </a:p>
          <a:p>
            <a:r>
              <a:rPr lang="en-US" sz="2200" dirty="0"/>
              <a:t>Have you included </a:t>
            </a:r>
            <a:r>
              <a:rPr lang="en-US" sz="2200" b="1" dirty="0"/>
              <a:t>specific examples</a:t>
            </a:r>
            <a:r>
              <a:rPr lang="en-US" sz="2200" dirty="0"/>
              <a:t> to explain why certain skills are needed in your chosen roles?</a:t>
            </a:r>
          </a:p>
          <a:p>
            <a:pPr marL="0" indent="0">
              <a:buNone/>
            </a:pPr>
            <a:endParaRPr lang="en-US" sz="2000" dirty="0"/>
          </a:p>
          <a:p>
            <a:pPr marL="0" indent="0">
              <a:buNone/>
            </a:pPr>
            <a:endParaRPr lang="en-US" sz="2000" dirty="0"/>
          </a:p>
          <a:p>
            <a:endParaRPr lang="en-US" sz="2000" dirty="0"/>
          </a:p>
          <a:p>
            <a:endParaRPr lang="en-US" sz="1800" dirty="0"/>
          </a:p>
        </p:txBody>
      </p:sp>
    </p:spTree>
    <p:extLst>
      <p:ext uri="{BB962C8B-B14F-4D97-AF65-F5344CB8AC3E}">
        <p14:creationId xmlns:p14="http://schemas.microsoft.com/office/powerpoint/2010/main" val="364112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0"/>
            <a:ext cx="8229600" cy="1143000"/>
          </a:xfrm>
        </p:spPr>
        <p:txBody>
          <a:bodyPr/>
          <a:lstStyle/>
          <a:p>
            <a:r>
              <a:rPr lang="en-GB" sz="2800" b="1" dirty="0"/>
              <a:t>Criteria Breakdown: Criteria 5</a:t>
            </a:r>
            <a:br>
              <a:rPr lang="en-GB" sz="2800" b="1" dirty="0"/>
            </a:br>
            <a:r>
              <a:rPr lang="en-GB" sz="2800" b="1" i="1" dirty="0"/>
              <a:t>Transferable Skills(10 marks)</a:t>
            </a:r>
            <a:endParaRPr lang="en-US" sz="28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50825" y="966217"/>
            <a:ext cx="8624951" cy="3917032"/>
          </a:xfrm>
        </p:spPr>
        <p:txBody>
          <a:bodyPr/>
          <a:lstStyle/>
          <a:p>
            <a:pPr marL="0" indent="0" algn="just">
              <a:buNone/>
            </a:pPr>
            <a:r>
              <a:rPr lang="en-US" sz="2400" dirty="0"/>
              <a:t>To gain marks with this criteria ask yourself these questions when rehearsing:</a:t>
            </a:r>
          </a:p>
          <a:p>
            <a:pPr algn="just"/>
            <a:r>
              <a:rPr lang="en-US" sz="2400" dirty="0"/>
              <a:t>Have you used appropriate academic style?</a:t>
            </a:r>
          </a:p>
          <a:p>
            <a:pPr algn="just"/>
            <a:r>
              <a:rPr lang="en-US" sz="2400" dirty="0"/>
              <a:t>Have you structured your paragraphs in a logical structure </a:t>
            </a:r>
            <a:r>
              <a:rPr lang="en-US" sz="2400" b="1" dirty="0"/>
              <a:t>(recommended: TEEL)</a:t>
            </a:r>
          </a:p>
          <a:p>
            <a:pPr algn="just"/>
            <a:r>
              <a:rPr lang="en-US" sz="2400" dirty="0"/>
              <a:t>Have you used appropriate size, font, and margins? (see page 3 of the assessment brief for more information)</a:t>
            </a:r>
          </a:p>
          <a:p>
            <a:pPr algn="just"/>
            <a:r>
              <a:rPr lang="en-US" sz="2400" dirty="0"/>
              <a:t>Have you used appropriate grammar and sentence construction?</a:t>
            </a:r>
          </a:p>
          <a:p>
            <a:pPr algn="just"/>
            <a:r>
              <a:rPr lang="en-US" sz="2400" dirty="0"/>
              <a:t>Is your report structured in a logical manner and does it include a Title page, Table of Contents, section headings, and a reference list?</a:t>
            </a:r>
          </a:p>
          <a:p>
            <a:pPr algn="just"/>
            <a:endParaRPr lang="en-US" sz="2000" dirty="0"/>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dirty="0">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t>It’s only week 4, but look at the list of possible skills and have a think about which roles you might choose and why!</a:t>
            </a:r>
          </a:p>
          <a:p>
            <a:r>
              <a:rPr lang="en-US" b="1" dirty="0">
                <a:solidFill>
                  <a:srgbClr val="173AFF"/>
                </a:solidFill>
              </a:rPr>
              <a:t>Share your ideas with your partner</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DC38F-01B9-1C4B-FF72-FAD16682A4D9}"/>
              </a:ext>
            </a:extLst>
          </p:cNvPr>
          <p:cNvSpPr>
            <a:spLocks noGrp="1"/>
          </p:cNvSpPr>
          <p:nvPr>
            <p:ph type="title"/>
          </p:nvPr>
        </p:nvSpPr>
        <p:spPr/>
        <p:txBody>
          <a:bodyPr/>
          <a:lstStyle/>
          <a:p>
            <a:r>
              <a:rPr lang="en-US" b="1" dirty="0">
                <a:solidFill>
                  <a:srgbClr val="173AFF"/>
                </a:solidFill>
              </a:rPr>
              <a:t>What do you know already?</a:t>
            </a:r>
          </a:p>
        </p:txBody>
      </p:sp>
      <p:sp>
        <p:nvSpPr>
          <p:cNvPr id="3" name="Content Placeholder 2">
            <a:extLst>
              <a:ext uri="{FF2B5EF4-FFF2-40B4-BE49-F238E27FC236}">
                <a16:creationId xmlns:a16="http://schemas.microsoft.com/office/drawing/2014/main" id="{22A0D84B-FF79-5D14-1123-23B7874BA403}"/>
              </a:ext>
            </a:extLst>
          </p:cNvPr>
          <p:cNvSpPr>
            <a:spLocks noGrp="1"/>
          </p:cNvSpPr>
          <p:nvPr>
            <p:ph idx="1"/>
          </p:nvPr>
        </p:nvSpPr>
        <p:spPr/>
        <p:txBody>
          <a:bodyPr/>
          <a:lstStyle/>
          <a:p>
            <a:r>
              <a:rPr lang="en-US" dirty="0"/>
              <a:t>Individual Task:</a:t>
            </a:r>
          </a:p>
          <a:p>
            <a:r>
              <a:rPr lang="en-US" dirty="0"/>
              <a:t>Write a short paragraph about how you feel about this assessment, your ideas so far, what you know already about the roles you might choose, what you think you might need to research, and what you are nervous for. Hand this in to your lecturer </a:t>
            </a:r>
            <a:r>
              <a:rPr lang="en-US" dirty="0">
                <a:sym typeface="Wingdings" pitchFamily="2" charset="2"/>
              </a:rPr>
              <a:t></a:t>
            </a:r>
            <a:endParaRPr lang="en-US" dirty="0"/>
          </a:p>
        </p:txBody>
      </p:sp>
      <p:sp>
        <p:nvSpPr>
          <p:cNvPr id="4" name="Date Placeholder 3">
            <a:extLst>
              <a:ext uri="{FF2B5EF4-FFF2-40B4-BE49-F238E27FC236}">
                <a16:creationId xmlns:a16="http://schemas.microsoft.com/office/drawing/2014/main" id="{1BA74524-0AD3-6F0A-0123-149CA5DA4C78}"/>
              </a:ext>
            </a:extLst>
          </p:cNvPr>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a:extLst>
              <a:ext uri="{FF2B5EF4-FFF2-40B4-BE49-F238E27FC236}">
                <a16:creationId xmlns:a16="http://schemas.microsoft.com/office/drawing/2014/main" id="{35399E69-97DA-4C59-9AD5-E0CECF8733C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9845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45344"/>
            <a:ext cx="7345680" cy="548641"/>
          </a:xfrm>
        </p:spPr>
        <p:txBody>
          <a:bodyPr/>
          <a:lstStyle/>
          <a:p>
            <a:r>
              <a:rPr lang="en-GB" sz="3200" b="1" dirty="0"/>
              <a:t>References (and further resources!)</a:t>
            </a:r>
          </a:p>
        </p:txBody>
      </p:sp>
      <p:sp>
        <p:nvSpPr>
          <p:cNvPr id="3" name="Content Placeholder 2"/>
          <p:cNvSpPr>
            <a:spLocks noGrp="1"/>
          </p:cNvSpPr>
          <p:nvPr>
            <p:ph idx="1"/>
          </p:nvPr>
        </p:nvSpPr>
        <p:spPr>
          <a:xfrm>
            <a:off x="115824" y="484257"/>
            <a:ext cx="8912352" cy="4464497"/>
          </a:xfrm>
        </p:spPr>
        <p:txBody>
          <a:bodyPr>
            <a:noAutofit/>
          </a:bodyPr>
          <a:lstStyle/>
          <a:p>
            <a:pPr marL="0" indent="0">
              <a:buNone/>
            </a:pPr>
            <a:r>
              <a:rPr lang="en-GB" sz="1550" dirty="0"/>
              <a:t>Gibbs, G. (1988) </a:t>
            </a:r>
            <a:r>
              <a:rPr lang="en-GB" sz="1550" i="1" dirty="0"/>
              <a:t>Learning by doing: a guide to teaching and learning methods</a:t>
            </a:r>
            <a:r>
              <a:rPr lang="en-GB" sz="1550" dirty="0"/>
              <a:t>. [London]: FEU.</a:t>
            </a:r>
          </a:p>
          <a:p>
            <a:pPr marL="0" indent="0">
              <a:buNone/>
            </a:pPr>
            <a:r>
              <a:rPr lang="en-GB" sz="1550" dirty="0"/>
              <a:t>Leeds Beckett University (2015) </a:t>
            </a:r>
            <a:r>
              <a:rPr lang="en-GB" sz="1550" i="1" dirty="0"/>
              <a:t>Content Preview: Models for structuring reflection</a:t>
            </a:r>
            <a:r>
              <a:rPr lang="en-GB" sz="1550" dirty="0"/>
              <a:t>. Available at: </a:t>
            </a:r>
            <a:r>
              <a:rPr lang="en-GB" sz="1550" dirty="0">
                <a:hlinkClick r:id="rId2"/>
              </a:rPr>
              <a:t>https://skillsforlearning.leedsbeckett.ac.uk/preview/content/models/02.shtml</a:t>
            </a:r>
            <a:r>
              <a:rPr lang="en-GB" sz="1550" dirty="0"/>
              <a:t> (Accessed: 8</a:t>
            </a:r>
            <a:r>
              <a:rPr lang="en-GB" sz="1550" baseline="30000" dirty="0"/>
              <a:t>th</a:t>
            </a:r>
            <a:r>
              <a:rPr lang="en-GB" sz="1550" dirty="0"/>
              <a:t> July 2019). </a:t>
            </a:r>
          </a:p>
          <a:p>
            <a:pPr marL="0" indent="0">
              <a:buNone/>
            </a:pPr>
            <a:r>
              <a:rPr lang="en-GB" sz="1550" dirty="0"/>
              <a:t>Kolb, D. A. (1984) </a:t>
            </a:r>
            <a:r>
              <a:rPr lang="en-GB" sz="1550" i="1" dirty="0"/>
              <a:t>Experiential learning: experience as the source of learning and development</a:t>
            </a:r>
            <a:r>
              <a:rPr lang="en-GB" sz="1550" dirty="0"/>
              <a:t>. Englewood Cliffs; London: Prentice-Hall.</a:t>
            </a:r>
          </a:p>
          <a:p>
            <a:pPr marL="0" indent="0">
              <a:buNone/>
            </a:pPr>
            <a:r>
              <a:rPr lang="en-GB" sz="1550" dirty="0"/>
              <a:t>Nursing Answers (2024) </a:t>
            </a:r>
            <a:r>
              <a:rPr lang="en-GB" sz="1550" i="1" dirty="0"/>
              <a:t>Driscoll’s Model of Reflection</a:t>
            </a:r>
            <a:r>
              <a:rPr lang="en-GB" sz="1550" dirty="0"/>
              <a:t>. Available at: </a:t>
            </a:r>
            <a:r>
              <a:rPr lang="en-GB" sz="1550" dirty="0">
                <a:hlinkClick r:id="rId3"/>
              </a:rPr>
              <a:t>https://nursinganswers.net/reflective-guides/driscoll-model-of-reflection.php</a:t>
            </a:r>
            <a:r>
              <a:rPr lang="en-GB" sz="1550" dirty="0"/>
              <a:t> (Accessed: 18</a:t>
            </a:r>
            <a:r>
              <a:rPr lang="en-GB" sz="1550" baseline="30000" dirty="0"/>
              <a:t>th</a:t>
            </a:r>
            <a:r>
              <a:rPr lang="en-GB" sz="1550" dirty="0"/>
              <a:t> December 2024)</a:t>
            </a:r>
          </a:p>
          <a:p>
            <a:pPr marL="0" indent="0">
              <a:buNone/>
            </a:pPr>
            <a:r>
              <a:rPr lang="en-GB" sz="1550" dirty="0"/>
              <a:t>Structural Learning (2023) </a:t>
            </a:r>
            <a:r>
              <a:rPr lang="en-GB" sz="1550" i="1" dirty="0"/>
              <a:t>Gibbs’ Reflective Cycle. </a:t>
            </a:r>
            <a:r>
              <a:rPr lang="en-GB" sz="1550" dirty="0"/>
              <a:t>Available at: </a:t>
            </a:r>
            <a:r>
              <a:rPr lang="en-GB" sz="1550" dirty="0">
                <a:hlinkClick r:id="rId4"/>
              </a:rPr>
              <a:t>https://www.structural-learning.com/post/gibbs-reflective-cycle</a:t>
            </a:r>
            <a:r>
              <a:rPr lang="en-GB" sz="1550" dirty="0"/>
              <a:t> (Accessed: 8</a:t>
            </a:r>
            <a:r>
              <a:rPr lang="en-GB" sz="1550" baseline="30000" dirty="0"/>
              <a:t>th</a:t>
            </a:r>
            <a:r>
              <a:rPr lang="en-GB" sz="1550" dirty="0"/>
              <a:t> January 2025)</a:t>
            </a:r>
            <a:endParaRPr lang="en-GB" sz="1550" i="1" dirty="0"/>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r>
              <a:rPr lang="en-GB" sz="1550" b="1" dirty="0"/>
              <a:t>Further Resources: </a:t>
            </a:r>
            <a:endParaRPr lang="en-GB" sz="1550" dirty="0"/>
          </a:p>
          <a:p>
            <a:pPr marL="0" indent="0">
              <a:buNone/>
            </a:pPr>
            <a:r>
              <a:rPr lang="en-GB" sz="1550" dirty="0"/>
              <a:t>Open University. (n.d</a:t>
            </a:r>
            <a:r>
              <a:rPr lang="en-GB" sz="1550" i="1" dirty="0"/>
              <a:t>.). Reflective Learning</a:t>
            </a:r>
            <a:r>
              <a:rPr lang="en-GB" sz="1550" dirty="0"/>
              <a:t>. Available at: </a:t>
            </a:r>
            <a:r>
              <a:rPr lang="en-GB" sz="1550" dirty="0">
                <a:hlinkClick r:id="rId6"/>
              </a:rPr>
              <a:t>https://help.open.ac.uk/strategic-study-techniques/reflective-learning</a:t>
            </a:r>
            <a:r>
              <a:rPr lang="en-GB" sz="1550" dirty="0"/>
              <a:t>  (Accessed 3 Feb. 2025)</a:t>
            </a:r>
          </a:p>
          <a:p>
            <a:pPr marL="0" indent="0">
              <a:buNone/>
            </a:pPr>
            <a:r>
              <a:rPr lang="en-GB" sz="1550" dirty="0"/>
              <a:t>University of Cambridge. (n.d.). </a:t>
            </a:r>
            <a:r>
              <a:rPr lang="en-GB" sz="1550" i="1" dirty="0"/>
              <a:t>Reflective Writing - Reflective Practice Toolkit</a:t>
            </a:r>
            <a:r>
              <a:rPr lang="en-GB" sz="1550" dirty="0"/>
              <a:t>. Available at: </a:t>
            </a:r>
            <a:r>
              <a:rPr lang="en-GB" sz="1550" dirty="0">
                <a:hlinkClick r:id="rId7"/>
              </a:rPr>
              <a:t>https://libguides.cam.ac.uk/reflectivepracticetoolkit/reflectivewriting</a:t>
            </a:r>
            <a:r>
              <a:rPr lang="en-GB" sz="1550" dirty="0"/>
              <a:t>  (Accessed 20</a:t>
            </a:r>
            <a:r>
              <a:rPr lang="en-GB" sz="1550" baseline="30000" dirty="0"/>
              <a:t>th</a:t>
            </a:r>
            <a:r>
              <a:rPr lang="en-GB" sz="1550" dirty="0"/>
              <a:t>  Feb. 2025)</a:t>
            </a:r>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endParaRPr lang="en-GB" sz="155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28/03/2025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9374</TotalTime>
  <Words>1879</Words>
  <Application>Microsoft Macintosh PowerPoint</Application>
  <PresentationFormat>On-screen Show (4:3)</PresentationFormat>
  <Paragraphs>144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Verdana</vt:lpstr>
      <vt:lpstr>Wingdings</vt:lpstr>
      <vt:lpstr>20140311PresentationUWTSDTemplate</vt:lpstr>
      <vt:lpstr>LCHS4001</vt:lpstr>
      <vt:lpstr>Task 2: Brief Exploration</vt:lpstr>
      <vt:lpstr>Task 2: Brief Exploration Part 1 </vt:lpstr>
      <vt:lpstr>Task 2: Brief Exploration Part 2 </vt:lpstr>
      <vt:lpstr>Task 2: Brief Exploration Part 3</vt:lpstr>
      <vt:lpstr>Content Reminder</vt:lpstr>
      <vt:lpstr>Criteria Breakdown: Criteria 1 Use of Sources (10 marks)</vt:lpstr>
      <vt:lpstr>Criteria Breakdown: Criteria 2 Knowledge and Understanding (10 marks)</vt:lpstr>
      <vt:lpstr>Criteria Breakdown: Criteria 3 Cognitive and Intellectual Skills (10 marks)</vt:lpstr>
      <vt:lpstr>Criteria Breakdown: Criteria 4 Practical Skills (10 marks)</vt:lpstr>
      <vt:lpstr>Criteria Breakdown: Criteria 5 Transferable Skills(10 marks)</vt:lpstr>
      <vt:lpstr>Brainstorm</vt:lpstr>
      <vt:lpstr>What do you know already?</vt:lpstr>
      <vt:lpstr>References (and further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189</cp:revision>
  <cp:lastPrinted>2018-07-09T15:27:01Z</cp:lastPrinted>
  <dcterms:created xsi:type="dcterms:W3CDTF">2002-10-07T19:43:58Z</dcterms:created>
  <dcterms:modified xsi:type="dcterms:W3CDTF">2025-03-30T14:32:17Z</dcterms:modified>
</cp:coreProperties>
</file>