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63" r:id="rId3"/>
    <p:sldId id="264" r:id="rId4"/>
    <p:sldId id="259" r:id="rId5"/>
    <p:sldId id="265" r:id="rId6"/>
    <p:sldId id="266" r:id="rId7"/>
    <p:sldId id="267" r:id="rId8"/>
    <p:sldId id="268" r:id="rId9"/>
    <p:sldId id="269" r:id="rId10"/>
    <p:sldId id="273" r:id="rId11"/>
    <p:sldId id="274" r:id="rId12"/>
    <p:sldId id="271" r:id="rId13"/>
    <p:sldId id="275" r:id="rId14"/>
    <p:sldId id="276" r:id="rId15"/>
    <p:sldId id="278" r:id="rId16"/>
    <p:sldId id="286" r:id="rId17"/>
    <p:sldId id="287" r:id="rId18"/>
    <p:sldId id="288" r:id="rId19"/>
    <p:sldId id="279" r:id="rId20"/>
    <p:sldId id="289" r:id="rId21"/>
    <p:sldId id="280" r:id="rId22"/>
    <p:sldId id="281" r:id="rId23"/>
    <p:sldId id="282" r:id="rId24"/>
    <p:sldId id="283" r:id="rId25"/>
    <p:sldId id="285" r:id="rId26"/>
    <p:sldId id="261" r:id="rId27"/>
    <p:sldId id="257" r:id="rId28"/>
    <p:sldId id="260"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101" d="100"/>
          <a:sy n="101" d="100"/>
        </p:scale>
        <p:origin x="144"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CC56D2-E357-4552-A9B9-2F57895775C5}"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609B9B27-10DC-405C-AE8B-B3651DFCF39C}">
      <dgm:prSet/>
      <dgm:spPr/>
      <dgm:t>
        <a:bodyPr/>
        <a:lstStyle/>
        <a:p>
          <a:r>
            <a:rPr lang="en-GB"/>
            <a:t>Psychological and social consequences of obesity include low self-esteem, depression, and body dissatisfaction.</a:t>
          </a:r>
          <a:endParaRPr lang="en-US"/>
        </a:p>
      </dgm:t>
    </dgm:pt>
    <dgm:pt modelId="{6192FC61-8F22-49DC-A642-BB15952D0D9F}" type="parTrans" cxnId="{B8EFC51B-BA61-450B-B5E3-0AF1D9CEC000}">
      <dgm:prSet/>
      <dgm:spPr/>
      <dgm:t>
        <a:bodyPr/>
        <a:lstStyle/>
        <a:p>
          <a:endParaRPr lang="en-US"/>
        </a:p>
      </dgm:t>
    </dgm:pt>
    <dgm:pt modelId="{9160EE41-0CBA-445D-A804-36F422F9180C}" type="sibTrans" cxnId="{B8EFC51B-BA61-450B-B5E3-0AF1D9CEC000}">
      <dgm:prSet/>
      <dgm:spPr/>
      <dgm:t>
        <a:bodyPr/>
        <a:lstStyle/>
        <a:p>
          <a:endParaRPr lang="en-US"/>
        </a:p>
      </dgm:t>
    </dgm:pt>
    <dgm:pt modelId="{C902882D-F8D8-4C61-ACBD-52DB14FBC8F7}">
      <dgm:prSet/>
      <dgm:spPr/>
      <dgm:t>
        <a:bodyPr/>
        <a:lstStyle/>
        <a:p>
          <a:r>
            <a:rPr lang="en-GB"/>
            <a:t>Obese children are consequently at increased risk of discrimination. Being overweight or obese is more likely to impact girls than boys. This may be because girls are judged on body shape more than boys. </a:t>
          </a:r>
          <a:endParaRPr lang="en-US"/>
        </a:p>
      </dgm:t>
    </dgm:pt>
    <dgm:pt modelId="{6586B730-1276-4A41-8DAF-F2FE27C7AC1E}" type="parTrans" cxnId="{40F06F23-10DA-4005-B7CD-FE0CD6DFCA5C}">
      <dgm:prSet/>
      <dgm:spPr/>
      <dgm:t>
        <a:bodyPr/>
        <a:lstStyle/>
        <a:p>
          <a:endParaRPr lang="en-US"/>
        </a:p>
      </dgm:t>
    </dgm:pt>
    <dgm:pt modelId="{0A9B8C7F-F40A-404F-92F4-A55E28DF8BE0}" type="sibTrans" cxnId="{40F06F23-10DA-4005-B7CD-FE0CD6DFCA5C}">
      <dgm:prSet/>
      <dgm:spPr/>
      <dgm:t>
        <a:bodyPr/>
        <a:lstStyle/>
        <a:p>
          <a:endParaRPr lang="en-US"/>
        </a:p>
      </dgm:t>
    </dgm:pt>
    <dgm:pt modelId="{C47A6079-B8B0-49E5-AD84-E9F44A6031F5}" type="pres">
      <dgm:prSet presAssocID="{FCCC56D2-E357-4552-A9B9-2F57895775C5}" presName="linear" presStyleCnt="0">
        <dgm:presLayoutVars>
          <dgm:animLvl val="lvl"/>
          <dgm:resizeHandles val="exact"/>
        </dgm:presLayoutVars>
      </dgm:prSet>
      <dgm:spPr/>
    </dgm:pt>
    <dgm:pt modelId="{434ECCA3-6F70-43FB-8EC0-F33B58A3ABDE}" type="pres">
      <dgm:prSet presAssocID="{609B9B27-10DC-405C-AE8B-B3651DFCF39C}" presName="parentText" presStyleLbl="node1" presStyleIdx="0" presStyleCnt="2">
        <dgm:presLayoutVars>
          <dgm:chMax val="0"/>
          <dgm:bulletEnabled val="1"/>
        </dgm:presLayoutVars>
      </dgm:prSet>
      <dgm:spPr/>
    </dgm:pt>
    <dgm:pt modelId="{C9C25221-C6BA-48D3-B0DD-86E0471E7631}" type="pres">
      <dgm:prSet presAssocID="{9160EE41-0CBA-445D-A804-36F422F9180C}" presName="spacer" presStyleCnt="0"/>
      <dgm:spPr/>
    </dgm:pt>
    <dgm:pt modelId="{290C1E38-AC8C-4540-9659-F2A6796D31D0}" type="pres">
      <dgm:prSet presAssocID="{C902882D-F8D8-4C61-ACBD-52DB14FBC8F7}" presName="parentText" presStyleLbl="node1" presStyleIdx="1" presStyleCnt="2">
        <dgm:presLayoutVars>
          <dgm:chMax val="0"/>
          <dgm:bulletEnabled val="1"/>
        </dgm:presLayoutVars>
      </dgm:prSet>
      <dgm:spPr/>
    </dgm:pt>
  </dgm:ptLst>
  <dgm:cxnLst>
    <dgm:cxn modelId="{B8EFC51B-BA61-450B-B5E3-0AF1D9CEC000}" srcId="{FCCC56D2-E357-4552-A9B9-2F57895775C5}" destId="{609B9B27-10DC-405C-AE8B-B3651DFCF39C}" srcOrd="0" destOrd="0" parTransId="{6192FC61-8F22-49DC-A642-BB15952D0D9F}" sibTransId="{9160EE41-0CBA-445D-A804-36F422F9180C}"/>
    <dgm:cxn modelId="{40F06F23-10DA-4005-B7CD-FE0CD6DFCA5C}" srcId="{FCCC56D2-E357-4552-A9B9-2F57895775C5}" destId="{C902882D-F8D8-4C61-ACBD-52DB14FBC8F7}" srcOrd="1" destOrd="0" parTransId="{6586B730-1276-4A41-8DAF-F2FE27C7AC1E}" sibTransId="{0A9B8C7F-F40A-404F-92F4-A55E28DF8BE0}"/>
    <dgm:cxn modelId="{275A906C-7617-4DB7-BEAA-4C272D432F0B}" type="presOf" srcId="{609B9B27-10DC-405C-AE8B-B3651DFCF39C}" destId="{434ECCA3-6F70-43FB-8EC0-F33B58A3ABDE}" srcOrd="0" destOrd="0" presId="urn:microsoft.com/office/officeart/2005/8/layout/vList2"/>
    <dgm:cxn modelId="{42A17EA5-BF95-4B63-9BC6-31F6300E6414}" type="presOf" srcId="{C902882D-F8D8-4C61-ACBD-52DB14FBC8F7}" destId="{290C1E38-AC8C-4540-9659-F2A6796D31D0}" srcOrd="0" destOrd="0" presId="urn:microsoft.com/office/officeart/2005/8/layout/vList2"/>
    <dgm:cxn modelId="{1C972CAB-3AE5-43FC-BEC3-9D305D403EFC}" type="presOf" srcId="{FCCC56D2-E357-4552-A9B9-2F57895775C5}" destId="{C47A6079-B8B0-49E5-AD84-E9F44A6031F5}" srcOrd="0" destOrd="0" presId="urn:microsoft.com/office/officeart/2005/8/layout/vList2"/>
    <dgm:cxn modelId="{FC36BACE-2217-458C-8B9C-B4F1CF530355}" type="presParOf" srcId="{C47A6079-B8B0-49E5-AD84-E9F44A6031F5}" destId="{434ECCA3-6F70-43FB-8EC0-F33B58A3ABDE}" srcOrd="0" destOrd="0" presId="urn:microsoft.com/office/officeart/2005/8/layout/vList2"/>
    <dgm:cxn modelId="{BA7AC389-59D8-4572-93D2-48DDD73F8E9D}" type="presParOf" srcId="{C47A6079-B8B0-49E5-AD84-E9F44A6031F5}" destId="{C9C25221-C6BA-48D3-B0DD-86E0471E7631}" srcOrd="1" destOrd="0" presId="urn:microsoft.com/office/officeart/2005/8/layout/vList2"/>
    <dgm:cxn modelId="{E8BA7CFC-26D7-48A6-9366-E9CA3C6F9F18}" type="presParOf" srcId="{C47A6079-B8B0-49E5-AD84-E9F44A6031F5}" destId="{290C1E38-AC8C-4540-9659-F2A6796D31D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4ECCA3-6F70-43FB-8EC0-F33B58A3ABDE}">
      <dsp:nvSpPr>
        <dsp:cNvPr id="0" name=""/>
        <dsp:cNvSpPr/>
      </dsp:nvSpPr>
      <dsp:spPr>
        <a:xfrm>
          <a:off x="0" y="341069"/>
          <a:ext cx="5387501" cy="180435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Psychological and social consequences of obesity include low self-esteem, depression, and body dissatisfaction.</a:t>
          </a:r>
          <a:endParaRPr lang="en-US" sz="2100" kern="1200"/>
        </a:p>
      </dsp:txBody>
      <dsp:txXfrm>
        <a:off x="88082" y="429151"/>
        <a:ext cx="5211337" cy="1628195"/>
      </dsp:txXfrm>
    </dsp:sp>
    <dsp:sp modelId="{290C1E38-AC8C-4540-9659-F2A6796D31D0}">
      <dsp:nvSpPr>
        <dsp:cNvPr id="0" name=""/>
        <dsp:cNvSpPr/>
      </dsp:nvSpPr>
      <dsp:spPr>
        <a:xfrm>
          <a:off x="0" y="2205909"/>
          <a:ext cx="5387501" cy="1804359"/>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Obese children are consequently at increased risk of discrimination. Being overweight or obese is more likely to impact girls than boys. This may be because girls are judged on body shape more than boys. </a:t>
          </a:r>
          <a:endParaRPr lang="en-US" sz="2100" kern="1200"/>
        </a:p>
      </dsp:txBody>
      <dsp:txXfrm>
        <a:off x="88082" y="2293991"/>
        <a:ext cx="5211337" cy="162819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00A68-A85D-4E9D-C676-641D8FA52E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2612289-276F-54B7-27E8-E077806F65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4047F9F-1C73-2E55-27F7-54B845FBE12E}"/>
              </a:ext>
            </a:extLst>
          </p:cNvPr>
          <p:cNvSpPr>
            <a:spLocks noGrp="1"/>
          </p:cNvSpPr>
          <p:nvPr>
            <p:ph type="dt" sz="half" idx="10"/>
          </p:nvPr>
        </p:nvSpPr>
        <p:spPr/>
        <p:txBody>
          <a:bodyPr/>
          <a:lstStyle/>
          <a:p>
            <a:fld id="{8E174C45-DD2D-4951-AB7D-BFF0CAB16D99}" type="datetimeFigureOut">
              <a:rPr lang="en-GB" smtClean="0"/>
              <a:t>02/10/2023</a:t>
            </a:fld>
            <a:endParaRPr lang="en-GB"/>
          </a:p>
        </p:txBody>
      </p:sp>
      <p:sp>
        <p:nvSpPr>
          <p:cNvPr id="5" name="Footer Placeholder 4">
            <a:extLst>
              <a:ext uri="{FF2B5EF4-FFF2-40B4-BE49-F238E27FC236}">
                <a16:creationId xmlns:a16="http://schemas.microsoft.com/office/drawing/2014/main" id="{DF2788EB-5F20-EF14-FB70-C3D6703F4F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635691-6F1B-EAD7-2290-67CD13974E9E}"/>
              </a:ext>
            </a:extLst>
          </p:cNvPr>
          <p:cNvSpPr>
            <a:spLocks noGrp="1"/>
          </p:cNvSpPr>
          <p:nvPr>
            <p:ph type="sldNum" sz="quarter" idx="12"/>
          </p:nvPr>
        </p:nvSpPr>
        <p:spPr/>
        <p:txBody>
          <a:bodyPr/>
          <a:lstStyle/>
          <a:p>
            <a:fld id="{E5E463EB-69AA-4034-95FA-414E32ED48B9}" type="slidenum">
              <a:rPr lang="en-GB" smtClean="0"/>
              <a:t>‹#›</a:t>
            </a:fld>
            <a:endParaRPr lang="en-GB"/>
          </a:p>
        </p:txBody>
      </p:sp>
    </p:spTree>
    <p:extLst>
      <p:ext uri="{BB962C8B-B14F-4D97-AF65-F5344CB8AC3E}">
        <p14:creationId xmlns:p14="http://schemas.microsoft.com/office/powerpoint/2010/main" val="1298098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7601F-2FE1-DD5D-0C51-B2532DD131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0A4DCB-AF4D-C4D6-6E9C-1800C58480C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239E4F-2838-5472-19C7-968FA1BC39E3}"/>
              </a:ext>
            </a:extLst>
          </p:cNvPr>
          <p:cNvSpPr>
            <a:spLocks noGrp="1"/>
          </p:cNvSpPr>
          <p:nvPr>
            <p:ph type="dt" sz="half" idx="10"/>
          </p:nvPr>
        </p:nvSpPr>
        <p:spPr/>
        <p:txBody>
          <a:bodyPr/>
          <a:lstStyle/>
          <a:p>
            <a:fld id="{8E174C45-DD2D-4951-AB7D-BFF0CAB16D99}" type="datetimeFigureOut">
              <a:rPr lang="en-GB" smtClean="0"/>
              <a:t>02/10/2023</a:t>
            </a:fld>
            <a:endParaRPr lang="en-GB"/>
          </a:p>
        </p:txBody>
      </p:sp>
      <p:sp>
        <p:nvSpPr>
          <p:cNvPr id="5" name="Footer Placeholder 4">
            <a:extLst>
              <a:ext uri="{FF2B5EF4-FFF2-40B4-BE49-F238E27FC236}">
                <a16:creationId xmlns:a16="http://schemas.microsoft.com/office/drawing/2014/main" id="{E8B46E10-E35E-E60A-E9A7-A5FB1BF032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9233E5-93EA-9506-A180-DC20C74BDED3}"/>
              </a:ext>
            </a:extLst>
          </p:cNvPr>
          <p:cNvSpPr>
            <a:spLocks noGrp="1"/>
          </p:cNvSpPr>
          <p:nvPr>
            <p:ph type="sldNum" sz="quarter" idx="12"/>
          </p:nvPr>
        </p:nvSpPr>
        <p:spPr/>
        <p:txBody>
          <a:bodyPr/>
          <a:lstStyle/>
          <a:p>
            <a:fld id="{E5E463EB-69AA-4034-95FA-414E32ED48B9}" type="slidenum">
              <a:rPr lang="en-GB" smtClean="0"/>
              <a:t>‹#›</a:t>
            </a:fld>
            <a:endParaRPr lang="en-GB"/>
          </a:p>
        </p:txBody>
      </p:sp>
    </p:spTree>
    <p:extLst>
      <p:ext uri="{BB962C8B-B14F-4D97-AF65-F5344CB8AC3E}">
        <p14:creationId xmlns:p14="http://schemas.microsoft.com/office/powerpoint/2010/main" val="1831627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98E95-F1AD-598C-92E2-EE0656DB108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A560200-475B-CE9F-9796-AB648FDA1E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F2D20B-8B6E-719F-F083-27874887EEFA}"/>
              </a:ext>
            </a:extLst>
          </p:cNvPr>
          <p:cNvSpPr>
            <a:spLocks noGrp="1"/>
          </p:cNvSpPr>
          <p:nvPr>
            <p:ph type="dt" sz="half" idx="10"/>
          </p:nvPr>
        </p:nvSpPr>
        <p:spPr/>
        <p:txBody>
          <a:bodyPr/>
          <a:lstStyle/>
          <a:p>
            <a:fld id="{8E174C45-DD2D-4951-AB7D-BFF0CAB16D99}" type="datetimeFigureOut">
              <a:rPr lang="en-GB" smtClean="0"/>
              <a:t>02/10/2023</a:t>
            </a:fld>
            <a:endParaRPr lang="en-GB"/>
          </a:p>
        </p:txBody>
      </p:sp>
      <p:sp>
        <p:nvSpPr>
          <p:cNvPr id="5" name="Footer Placeholder 4">
            <a:extLst>
              <a:ext uri="{FF2B5EF4-FFF2-40B4-BE49-F238E27FC236}">
                <a16:creationId xmlns:a16="http://schemas.microsoft.com/office/drawing/2014/main" id="{42DD1F0D-896C-D2A7-6DBA-D3AAA431B7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9E3BF3-256E-7F0B-620D-12641C4318BC}"/>
              </a:ext>
            </a:extLst>
          </p:cNvPr>
          <p:cNvSpPr>
            <a:spLocks noGrp="1"/>
          </p:cNvSpPr>
          <p:nvPr>
            <p:ph type="sldNum" sz="quarter" idx="12"/>
          </p:nvPr>
        </p:nvSpPr>
        <p:spPr/>
        <p:txBody>
          <a:bodyPr/>
          <a:lstStyle/>
          <a:p>
            <a:fld id="{E5E463EB-69AA-4034-95FA-414E32ED48B9}" type="slidenum">
              <a:rPr lang="en-GB" smtClean="0"/>
              <a:t>‹#›</a:t>
            </a:fld>
            <a:endParaRPr lang="en-GB"/>
          </a:p>
        </p:txBody>
      </p:sp>
    </p:spTree>
    <p:extLst>
      <p:ext uri="{BB962C8B-B14F-4D97-AF65-F5344CB8AC3E}">
        <p14:creationId xmlns:p14="http://schemas.microsoft.com/office/powerpoint/2010/main" val="4011941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027D2-7368-31FB-80B6-784CEBA036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D5CEF6-1C40-89F7-5C0D-69CCB38F9DF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0A070D-4EE9-D054-1579-F30AB6C114C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AF9BB84-B218-1B3F-0F26-06CC172618D7}"/>
              </a:ext>
            </a:extLst>
          </p:cNvPr>
          <p:cNvSpPr>
            <a:spLocks noGrp="1"/>
          </p:cNvSpPr>
          <p:nvPr>
            <p:ph type="dt" sz="half" idx="10"/>
          </p:nvPr>
        </p:nvSpPr>
        <p:spPr/>
        <p:txBody>
          <a:bodyPr/>
          <a:lstStyle/>
          <a:p>
            <a:fld id="{8E174C45-DD2D-4951-AB7D-BFF0CAB16D99}" type="datetimeFigureOut">
              <a:rPr lang="en-GB" smtClean="0"/>
              <a:t>02/10/2023</a:t>
            </a:fld>
            <a:endParaRPr lang="en-GB"/>
          </a:p>
        </p:txBody>
      </p:sp>
      <p:sp>
        <p:nvSpPr>
          <p:cNvPr id="6" name="Footer Placeholder 5">
            <a:extLst>
              <a:ext uri="{FF2B5EF4-FFF2-40B4-BE49-F238E27FC236}">
                <a16:creationId xmlns:a16="http://schemas.microsoft.com/office/drawing/2014/main" id="{FBE536D3-DFAE-F38F-FFC1-CE86C9A4F8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815F94-4F77-1471-F2C6-2A0A19A1A179}"/>
              </a:ext>
            </a:extLst>
          </p:cNvPr>
          <p:cNvSpPr>
            <a:spLocks noGrp="1"/>
          </p:cNvSpPr>
          <p:nvPr>
            <p:ph type="sldNum" sz="quarter" idx="12"/>
          </p:nvPr>
        </p:nvSpPr>
        <p:spPr/>
        <p:txBody>
          <a:bodyPr/>
          <a:lstStyle/>
          <a:p>
            <a:fld id="{E5E463EB-69AA-4034-95FA-414E32ED48B9}" type="slidenum">
              <a:rPr lang="en-GB" smtClean="0"/>
              <a:t>‹#›</a:t>
            </a:fld>
            <a:endParaRPr lang="en-GB"/>
          </a:p>
        </p:txBody>
      </p:sp>
    </p:spTree>
    <p:extLst>
      <p:ext uri="{BB962C8B-B14F-4D97-AF65-F5344CB8AC3E}">
        <p14:creationId xmlns:p14="http://schemas.microsoft.com/office/powerpoint/2010/main" val="17595806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D6668-359C-BE12-2225-CD7F03C7087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D6EC646-0F63-9F35-F010-CBDB2C73E7F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646947-8E88-217B-C67A-624612B5FC1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E4BFFC7-E13F-F49D-385E-36A26FAEC71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90025F9-E6C8-1B9A-8ED4-E6AB939FCA2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C8DD0D9-1826-A204-01F9-9684C3BF2152}"/>
              </a:ext>
            </a:extLst>
          </p:cNvPr>
          <p:cNvSpPr>
            <a:spLocks noGrp="1"/>
          </p:cNvSpPr>
          <p:nvPr>
            <p:ph type="dt" sz="half" idx="10"/>
          </p:nvPr>
        </p:nvSpPr>
        <p:spPr/>
        <p:txBody>
          <a:bodyPr/>
          <a:lstStyle/>
          <a:p>
            <a:fld id="{8E174C45-DD2D-4951-AB7D-BFF0CAB16D99}" type="datetimeFigureOut">
              <a:rPr lang="en-GB" smtClean="0"/>
              <a:t>02/10/2023</a:t>
            </a:fld>
            <a:endParaRPr lang="en-GB"/>
          </a:p>
        </p:txBody>
      </p:sp>
      <p:sp>
        <p:nvSpPr>
          <p:cNvPr id="8" name="Footer Placeholder 7">
            <a:extLst>
              <a:ext uri="{FF2B5EF4-FFF2-40B4-BE49-F238E27FC236}">
                <a16:creationId xmlns:a16="http://schemas.microsoft.com/office/drawing/2014/main" id="{B928295B-788D-517E-E7EB-5327AFB47D3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C3926D9-C344-8A8A-C81F-37C8072215A6}"/>
              </a:ext>
            </a:extLst>
          </p:cNvPr>
          <p:cNvSpPr>
            <a:spLocks noGrp="1"/>
          </p:cNvSpPr>
          <p:nvPr>
            <p:ph type="sldNum" sz="quarter" idx="12"/>
          </p:nvPr>
        </p:nvSpPr>
        <p:spPr/>
        <p:txBody>
          <a:bodyPr/>
          <a:lstStyle/>
          <a:p>
            <a:fld id="{E5E463EB-69AA-4034-95FA-414E32ED48B9}" type="slidenum">
              <a:rPr lang="en-GB" smtClean="0"/>
              <a:t>‹#›</a:t>
            </a:fld>
            <a:endParaRPr lang="en-GB"/>
          </a:p>
        </p:txBody>
      </p:sp>
    </p:spTree>
    <p:extLst>
      <p:ext uri="{BB962C8B-B14F-4D97-AF65-F5344CB8AC3E}">
        <p14:creationId xmlns:p14="http://schemas.microsoft.com/office/powerpoint/2010/main" val="29352403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7628F-423E-FA03-2A8B-AEE6A63AB64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E2B548-DDDA-029F-D0A3-D2D3778DBC92}"/>
              </a:ext>
            </a:extLst>
          </p:cNvPr>
          <p:cNvSpPr>
            <a:spLocks noGrp="1"/>
          </p:cNvSpPr>
          <p:nvPr>
            <p:ph type="dt" sz="half" idx="10"/>
          </p:nvPr>
        </p:nvSpPr>
        <p:spPr/>
        <p:txBody>
          <a:bodyPr/>
          <a:lstStyle/>
          <a:p>
            <a:fld id="{8E174C45-DD2D-4951-AB7D-BFF0CAB16D99}" type="datetimeFigureOut">
              <a:rPr lang="en-GB" smtClean="0"/>
              <a:t>02/10/2023</a:t>
            </a:fld>
            <a:endParaRPr lang="en-GB"/>
          </a:p>
        </p:txBody>
      </p:sp>
      <p:sp>
        <p:nvSpPr>
          <p:cNvPr id="4" name="Footer Placeholder 3">
            <a:extLst>
              <a:ext uri="{FF2B5EF4-FFF2-40B4-BE49-F238E27FC236}">
                <a16:creationId xmlns:a16="http://schemas.microsoft.com/office/drawing/2014/main" id="{DE634F97-D331-2F41-A148-20CF6770D53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46A93A-1BE2-3BA0-0703-B668D5BFBB8C}"/>
              </a:ext>
            </a:extLst>
          </p:cNvPr>
          <p:cNvSpPr>
            <a:spLocks noGrp="1"/>
          </p:cNvSpPr>
          <p:nvPr>
            <p:ph type="sldNum" sz="quarter" idx="12"/>
          </p:nvPr>
        </p:nvSpPr>
        <p:spPr/>
        <p:txBody>
          <a:bodyPr/>
          <a:lstStyle/>
          <a:p>
            <a:fld id="{E5E463EB-69AA-4034-95FA-414E32ED48B9}" type="slidenum">
              <a:rPr lang="en-GB" smtClean="0"/>
              <a:t>‹#›</a:t>
            </a:fld>
            <a:endParaRPr lang="en-GB"/>
          </a:p>
        </p:txBody>
      </p:sp>
    </p:spTree>
    <p:extLst>
      <p:ext uri="{BB962C8B-B14F-4D97-AF65-F5344CB8AC3E}">
        <p14:creationId xmlns:p14="http://schemas.microsoft.com/office/powerpoint/2010/main" val="2516824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6C217FF-92CC-3BD2-2BE3-2D6293683DDC}"/>
              </a:ext>
            </a:extLst>
          </p:cNvPr>
          <p:cNvSpPr>
            <a:spLocks noGrp="1"/>
          </p:cNvSpPr>
          <p:nvPr>
            <p:ph type="dt" sz="half" idx="10"/>
          </p:nvPr>
        </p:nvSpPr>
        <p:spPr/>
        <p:txBody>
          <a:bodyPr/>
          <a:lstStyle/>
          <a:p>
            <a:fld id="{8E174C45-DD2D-4951-AB7D-BFF0CAB16D99}" type="datetimeFigureOut">
              <a:rPr lang="en-GB" smtClean="0"/>
              <a:t>02/10/2023</a:t>
            </a:fld>
            <a:endParaRPr lang="en-GB"/>
          </a:p>
        </p:txBody>
      </p:sp>
      <p:sp>
        <p:nvSpPr>
          <p:cNvPr id="3" name="Footer Placeholder 2">
            <a:extLst>
              <a:ext uri="{FF2B5EF4-FFF2-40B4-BE49-F238E27FC236}">
                <a16:creationId xmlns:a16="http://schemas.microsoft.com/office/drawing/2014/main" id="{1A552286-63BF-D4CF-669A-40BFA1F8A4B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97CC315-0E35-7BDE-9B25-24ADAEB8390E}"/>
              </a:ext>
            </a:extLst>
          </p:cNvPr>
          <p:cNvSpPr>
            <a:spLocks noGrp="1"/>
          </p:cNvSpPr>
          <p:nvPr>
            <p:ph type="sldNum" sz="quarter" idx="12"/>
          </p:nvPr>
        </p:nvSpPr>
        <p:spPr/>
        <p:txBody>
          <a:bodyPr/>
          <a:lstStyle/>
          <a:p>
            <a:fld id="{E5E463EB-69AA-4034-95FA-414E32ED48B9}" type="slidenum">
              <a:rPr lang="en-GB" smtClean="0"/>
              <a:t>‹#›</a:t>
            </a:fld>
            <a:endParaRPr lang="en-GB"/>
          </a:p>
        </p:txBody>
      </p:sp>
    </p:spTree>
    <p:extLst>
      <p:ext uri="{BB962C8B-B14F-4D97-AF65-F5344CB8AC3E}">
        <p14:creationId xmlns:p14="http://schemas.microsoft.com/office/powerpoint/2010/main" val="4085332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C6E07-B303-3D00-0E14-C056A61259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D31182-453E-3361-EA19-C89BCC7776E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37ACEB9-C734-FA93-06B9-735D82DDF9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8C79F8-C6B4-034D-0F73-A1C6FB2692F8}"/>
              </a:ext>
            </a:extLst>
          </p:cNvPr>
          <p:cNvSpPr>
            <a:spLocks noGrp="1"/>
          </p:cNvSpPr>
          <p:nvPr>
            <p:ph type="dt" sz="half" idx="10"/>
          </p:nvPr>
        </p:nvSpPr>
        <p:spPr/>
        <p:txBody>
          <a:bodyPr/>
          <a:lstStyle/>
          <a:p>
            <a:fld id="{8E174C45-DD2D-4951-AB7D-BFF0CAB16D99}" type="datetimeFigureOut">
              <a:rPr lang="en-GB" smtClean="0"/>
              <a:t>02/10/2023</a:t>
            </a:fld>
            <a:endParaRPr lang="en-GB"/>
          </a:p>
        </p:txBody>
      </p:sp>
      <p:sp>
        <p:nvSpPr>
          <p:cNvPr id="6" name="Footer Placeholder 5">
            <a:extLst>
              <a:ext uri="{FF2B5EF4-FFF2-40B4-BE49-F238E27FC236}">
                <a16:creationId xmlns:a16="http://schemas.microsoft.com/office/drawing/2014/main" id="{7231C42D-54A5-E497-A24A-9CBB520469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194A01-10B0-1FD8-FD8E-9F87F6FB1199}"/>
              </a:ext>
            </a:extLst>
          </p:cNvPr>
          <p:cNvSpPr>
            <a:spLocks noGrp="1"/>
          </p:cNvSpPr>
          <p:nvPr>
            <p:ph type="sldNum" sz="quarter" idx="12"/>
          </p:nvPr>
        </p:nvSpPr>
        <p:spPr/>
        <p:txBody>
          <a:bodyPr/>
          <a:lstStyle/>
          <a:p>
            <a:fld id="{E5E463EB-69AA-4034-95FA-414E32ED48B9}" type="slidenum">
              <a:rPr lang="en-GB" smtClean="0"/>
              <a:t>‹#›</a:t>
            </a:fld>
            <a:endParaRPr lang="en-GB"/>
          </a:p>
        </p:txBody>
      </p:sp>
    </p:spTree>
    <p:extLst>
      <p:ext uri="{BB962C8B-B14F-4D97-AF65-F5344CB8AC3E}">
        <p14:creationId xmlns:p14="http://schemas.microsoft.com/office/powerpoint/2010/main" val="27158748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A9995-E134-6CD4-6285-6EA78E8C9C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19ACE97-597B-5D3D-D3A0-9B26A33125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8AE72A0-A5FA-624A-497A-3F9A28454C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865FB3-5A02-FBBB-0EC3-3890094B9D02}"/>
              </a:ext>
            </a:extLst>
          </p:cNvPr>
          <p:cNvSpPr>
            <a:spLocks noGrp="1"/>
          </p:cNvSpPr>
          <p:nvPr>
            <p:ph type="dt" sz="half" idx="10"/>
          </p:nvPr>
        </p:nvSpPr>
        <p:spPr/>
        <p:txBody>
          <a:bodyPr/>
          <a:lstStyle/>
          <a:p>
            <a:fld id="{8E174C45-DD2D-4951-AB7D-BFF0CAB16D99}" type="datetimeFigureOut">
              <a:rPr lang="en-GB" smtClean="0"/>
              <a:t>02/10/2023</a:t>
            </a:fld>
            <a:endParaRPr lang="en-GB"/>
          </a:p>
        </p:txBody>
      </p:sp>
      <p:sp>
        <p:nvSpPr>
          <p:cNvPr id="6" name="Footer Placeholder 5">
            <a:extLst>
              <a:ext uri="{FF2B5EF4-FFF2-40B4-BE49-F238E27FC236}">
                <a16:creationId xmlns:a16="http://schemas.microsoft.com/office/drawing/2014/main" id="{A4D2340F-B0D2-1F90-A975-F811ED7FB0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288BC5-B5AC-F5C8-E384-908B899C353F}"/>
              </a:ext>
            </a:extLst>
          </p:cNvPr>
          <p:cNvSpPr>
            <a:spLocks noGrp="1"/>
          </p:cNvSpPr>
          <p:nvPr>
            <p:ph type="sldNum" sz="quarter" idx="12"/>
          </p:nvPr>
        </p:nvSpPr>
        <p:spPr/>
        <p:txBody>
          <a:bodyPr/>
          <a:lstStyle/>
          <a:p>
            <a:fld id="{E5E463EB-69AA-4034-95FA-414E32ED48B9}" type="slidenum">
              <a:rPr lang="en-GB" smtClean="0"/>
              <a:t>‹#›</a:t>
            </a:fld>
            <a:endParaRPr lang="en-GB"/>
          </a:p>
        </p:txBody>
      </p:sp>
    </p:spTree>
    <p:extLst>
      <p:ext uri="{BB962C8B-B14F-4D97-AF65-F5344CB8AC3E}">
        <p14:creationId xmlns:p14="http://schemas.microsoft.com/office/powerpoint/2010/main" val="2563080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7DDC1-32E1-13DC-C988-675FDF5AC6D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A11DD0-84D0-8C52-7818-87C919290C9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DDFDC3-091E-4707-FC53-9C041DEEBE41}"/>
              </a:ext>
            </a:extLst>
          </p:cNvPr>
          <p:cNvSpPr>
            <a:spLocks noGrp="1"/>
          </p:cNvSpPr>
          <p:nvPr>
            <p:ph type="dt" sz="half" idx="10"/>
          </p:nvPr>
        </p:nvSpPr>
        <p:spPr/>
        <p:txBody>
          <a:bodyPr/>
          <a:lstStyle/>
          <a:p>
            <a:fld id="{8E174C45-DD2D-4951-AB7D-BFF0CAB16D99}" type="datetimeFigureOut">
              <a:rPr lang="en-GB" smtClean="0"/>
              <a:t>02/10/2023</a:t>
            </a:fld>
            <a:endParaRPr lang="en-GB"/>
          </a:p>
        </p:txBody>
      </p:sp>
      <p:sp>
        <p:nvSpPr>
          <p:cNvPr id="5" name="Footer Placeholder 4">
            <a:extLst>
              <a:ext uri="{FF2B5EF4-FFF2-40B4-BE49-F238E27FC236}">
                <a16:creationId xmlns:a16="http://schemas.microsoft.com/office/drawing/2014/main" id="{84893292-1BD4-CDA5-10DC-B3E7097F41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17C8B8-2F48-CC77-35CE-1D9D916C50B4}"/>
              </a:ext>
            </a:extLst>
          </p:cNvPr>
          <p:cNvSpPr>
            <a:spLocks noGrp="1"/>
          </p:cNvSpPr>
          <p:nvPr>
            <p:ph type="sldNum" sz="quarter" idx="12"/>
          </p:nvPr>
        </p:nvSpPr>
        <p:spPr/>
        <p:txBody>
          <a:bodyPr/>
          <a:lstStyle/>
          <a:p>
            <a:fld id="{E5E463EB-69AA-4034-95FA-414E32ED48B9}" type="slidenum">
              <a:rPr lang="en-GB" smtClean="0"/>
              <a:t>‹#›</a:t>
            </a:fld>
            <a:endParaRPr lang="en-GB"/>
          </a:p>
        </p:txBody>
      </p:sp>
    </p:spTree>
    <p:extLst>
      <p:ext uri="{BB962C8B-B14F-4D97-AF65-F5344CB8AC3E}">
        <p14:creationId xmlns:p14="http://schemas.microsoft.com/office/powerpoint/2010/main" val="2926571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83BB30-8577-D0A3-4889-6E11E48670A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2DD013-68A8-90DB-9274-85483CD2EF8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4167BB-9C35-4E97-A7F8-B68BEA87E12A}"/>
              </a:ext>
            </a:extLst>
          </p:cNvPr>
          <p:cNvSpPr>
            <a:spLocks noGrp="1"/>
          </p:cNvSpPr>
          <p:nvPr>
            <p:ph type="dt" sz="half" idx="10"/>
          </p:nvPr>
        </p:nvSpPr>
        <p:spPr/>
        <p:txBody>
          <a:bodyPr/>
          <a:lstStyle/>
          <a:p>
            <a:fld id="{8E174C45-DD2D-4951-AB7D-BFF0CAB16D99}" type="datetimeFigureOut">
              <a:rPr lang="en-GB" smtClean="0"/>
              <a:t>02/10/2023</a:t>
            </a:fld>
            <a:endParaRPr lang="en-GB"/>
          </a:p>
        </p:txBody>
      </p:sp>
      <p:sp>
        <p:nvSpPr>
          <p:cNvPr id="5" name="Footer Placeholder 4">
            <a:extLst>
              <a:ext uri="{FF2B5EF4-FFF2-40B4-BE49-F238E27FC236}">
                <a16:creationId xmlns:a16="http://schemas.microsoft.com/office/drawing/2014/main" id="{A7220782-1733-B58D-6BB3-DAC3E9D64A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50AD18-4206-CA68-6964-F85531A77A21}"/>
              </a:ext>
            </a:extLst>
          </p:cNvPr>
          <p:cNvSpPr>
            <a:spLocks noGrp="1"/>
          </p:cNvSpPr>
          <p:nvPr>
            <p:ph type="sldNum" sz="quarter" idx="12"/>
          </p:nvPr>
        </p:nvSpPr>
        <p:spPr/>
        <p:txBody>
          <a:bodyPr/>
          <a:lstStyle/>
          <a:p>
            <a:fld id="{E5E463EB-69AA-4034-95FA-414E32ED48B9}" type="slidenum">
              <a:rPr lang="en-GB" smtClean="0"/>
              <a:t>‹#›</a:t>
            </a:fld>
            <a:endParaRPr lang="en-GB"/>
          </a:p>
        </p:txBody>
      </p:sp>
    </p:spTree>
    <p:extLst>
      <p:ext uri="{BB962C8B-B14F-4D97-AF65-F5344CB8AC3E}">
        <p14:creationId xmlns:p14="http://schemas.microsoft.com/office/powerpoint/2010/main" val="12344446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EF72CB0-3BCF-E7BC-EC53-4E0A856DB5C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20950D-70B1-7B5B-1751-73E4214FA57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07AF2E-A9C4-5B2A-BAE7-3B0B9C3B5B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174C45-DD2D-4951-AB7D-BFF0CAB16D99}" type="datetimeFigureOut">
              <a:rPr lang="en-GB" smtClean="0"/>
              <a:t>02/10/2023</a:t>
            </a:fld>
            <a:endParaRPr lang="en-GB"/>
          </a:p>
        </p:txBody>
      </p:sp>
      <p:sp>
        <p:nvSpPr>
          <p:cNvPr id="5" name="Footer Placeholder 4">
            <a:extLst>
              <a:ext uri="{FF2B5EF4-FFF2-40B4-BE49-F238E27FC236}">
                <a16:creationId xmlns:a16="http://schemas.microsoft.com/office/drawing/2014/main" id="{D43FFD98-7DA6-9D9A-92D9-125CDD6E84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B9DC324-BF9E-8838-0D62-3625BE279A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E463EB-69AA-4034-95FA-414E32ED48B9}" type="slidenum">
              <a:rPr lang="en-GB" smtClean="0"/>
              <a:t>‹#›</a:t>
            </a:fld>
            <a:endParaRPr lang="en-GB"/>
          </a:p>
        </p:txBody>
      </p:sp>
    </p:spTree>
    <p:extLst>
      <p:ext uri="{BB962C8B-B14F-4D97-AF65-F5344CB8AC3E}">
        <p14:creationId xmlns:p14="http://schemas.microsoft.com/office/powerpoint/2010/main" val="23005671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digital.nhs.uk/data-and-information/publications/statistical/national-child-measurement-programme"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5A3FE1-77EE-4FFA-A095-1B299058BDC3}"/>
              </a:ext>
            </a:extLst>
          </p:cNvPr>
          <p:cNvSpPr>
            <a:spLocks noGrp="1"/>
          </p:cNvSpPr>
          <p:nvPr>
            <p:ph type="title"/>
          </p:nvPr>
        </p:nvSpPr>
        <p:spPr>
          <a:xfrm>
            <a:off x="4572001" y="601744"/>
            <a:ext cx="6781800" cy="1338696"/>
          </a:xfrm>
        </p:spPr>
        <p:txBody>
          <a:bodyPr>
            <a:normAutofit/>
          </a:bodyPr>
          <a:lstStyle/>
          <a:p>
            <a:r>
              <a:rPr lang="en-GB" sz="3400" b="1" i="0">
                <a:effectLst/>
                <a:latin typeface="PT Serif" panose="020F0502020204030204" pitchFamily="18" charset="0"/>
              </a:rPr>
              <a:t>The benefits of a balanced diet</a:t>
            </a:r>
            <a:br>
              <a:rPr lang="en-GB" sz="3400" b="1" i="0">
                <a:effectLst/>
                <a:latin typeface="PT Serif" panose="020F0502020204030204" pitchFamily="18" charset="0"/>
              </a:rPr>
            </a:br>
            <a:endParaRPr lang="en-GB" sz="3400"/>
          </a:p>
        </p:txBody>
      </p:sp>
      <p:pic>
        <p:nvPicPr>
          <p:cNvPr id="5" name="Picture 4" descr="Assorted vegetables and fruits">
            <a:extLst>
              <a:ext uri="{FF2B5EF4-FFF2-40B4-BE49-F238E27FC236}">
                <a16:creationId xmlns:a16="http://schemas.microsoft.com/office/drawing/2014/main" id="{0F6677D3-79FA-4A98-A697-E7C58ED2FA27}"/>
              </a:ext>
            </a:extLst>
          </p:cNvPr>
          <p:cNvPicPr>
            <a:picLocks noChangeAspect="1"/>
          </p:cNvPicPr>
          <p:nvPr/>
        </p:nvPicPr>
        <p:blipFill rotWithShape="1">
          <a:blip r:embed="rId2"/>
          <a:srcRect l="37778" r="25676"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28E10719-8BDF-A7AC-81C7-548565ACB337}"/>
              </a:ext>
            </a:extLst>
          </p:cNvPr>
          <p:cNvSpPr>
            <a:spLocks noGrp="1"/>
          </p:cNvSpPr>
          <p:nvPr>
            <p:ph idx="1"/>
          </p:nvPr>
        </p:nvSpPr>
        <p:spPr>
          <a:xfrm>
            <a:off x="4572001" y="2201958"/>
            <a:ext cx="6781800" cy="3900730"/>
          </a:xfrm>
        </p:spPr>
        <p:txBody>
          <a:bodyPr anchor="t">
            <a:normAutofit/>
          </a:bodyPr>
          <a:lstStyle/>
          <a:p>
            <a:r>
              <a:rPr lang="en-GB" sz="3200" b="0" i="0" dirty="0">
                <a:effectLst/>
                <a:latin typeface="Helvetica" panose="020B0604020202020204" pitchFamily="34" charset="0"/>
              </a:rPr>
              <a:t>Following a healthy, balanced diet helps make sure that our bodies get all the nutrients needed to work well from day to day and can also reduce the risk of diseases such as heart disease, stroke, type 2 diabetes and some types of cancer.</a:t>
            </a:r>
            <a:endParaRPr lang="en-GB" sz="3200" dirty="0"/>
          </a:p>
        </p:txBody>
      </p:sp>
    </p:spTree>
    <p:extLst>
      <p:ext uri="{BB962C8B-B14F-4D97-AF65-F5344CB8AC3E}">
        <p14:creationId xmlns:p14="http://schemas.microsoft.com/office/powerpoint/2010/main" val="35075075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6A31F0-6484-01A9-A916-F62B274E4EBE}"/>
              </a:ext>
            </a:extLst>
          </p:cNvPr>
          <p:cNvSpPr>
            <a:spLocks noGrp="1"/>
          </p:cNvSpPr>
          <p:nvPr>
            <p:ph type="title"/>
          </p:nvPr>
        </p:nvSpPr>
        <p:spPr>
          <a:xfrm>
            <a:off x="4572001" y="601744"/>
            <a:ext cx="6781800" cy="1338696"/>
          </a:xfrm>
        </p:spPr>
        <p:txBody>
          <a:bodyPr>
            <a:normAutofit/>
          </a:bodyPr>
          <a:lstStyle/>
          <a:p>
            <a:r>
              <a:rPr lang="en-GB" b="0" i="0">
                <a:effectLst/>
                <a:latin typeface="Arial" panose="020B0604020202020204" pitchFamily="34" charset="0"/>
              </a:rPr>
              <a:t>Healthy Diet</a:t>
            </a:r>
            <a:br>
              <a:rPr lang="en-GB" b="0" i="0">
                <a:effectLst/>
                <a:latin typeface="Arial" panose="020B0604020202020204" pitchFamily="34" charset="0"/>
              </a:rPr>
            </a:br>
            <a:endParaRPr lang="en-GB"/>
          </a:p>
        </p:txBody>
      </p:sp>
      <p:pic>
        <p:nvPicPr>
          <p:cNvPr id="5" name="Picture 4" descr="Rolled oats in wooden bowl and table">
            <a:extLst>
              <a:ext uri="{FF2B5EF4-FFF2-40B4-BE49-F238E27FC236}">
                <a16:creationId xmlns:a16="http://schemas.microsoft.com/office/drawing/2014/main" id="{1D982126-6BA7-2D22-3C5E-81019F615A4B}"/>
              </a:ext>
            </a:extLst>
          </p:cNvPr>
          <p:cNvPicPr>
            <a:picLocks noChangeAspect="1"/>
          </p:cNvPicPr>
          <p:nvPr/>
        </p:nvPicPr>
        <p:blipFill rotWithShape="1">
          <a:blip r:embed="rId2"/>
          <a:srcRect l="28444" r="35010"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50450F1C-DCF9-3AB3-D32F-A916E412BB8B}"/>
              </a:ext>
            </a:extLst>
          </p:cNvPr>
          <p:cNvSpPr>
            <a:spLocks noGrp="1"/>
          </p:cNvSpPr>
          <p:nvPr>
            <p:ph idx="1"/>
          </p:nvPr>
        </p:nvSpPr>
        <p:spPr>
          <a:xfrm>
            <a:off x="4572001" y="2201958"/>
            <a:ext cx="6781800" cy="3900730"/>
          </a:xfrm>
        </p:spPr>
        <p:txBody>
          <a:bodyPr anchor="t">
            <a:normAutofit fontScale="92500" lnSpcReduction="10000"/>
          </a:bodyPr>
          <a:lstStyle/>
          <a:p>
            <a:pPr>
              <a:buFont typeface="Arial" panose="020B0604020202020204" pitchFamily="34" charset="0"/>
              <a:buChar char="•"/>
            </a:pPr>
            <a:r>
              <a:rPr lang="en-GB" b="0" i="0" dirty="0">
                <a:effectLst/>
                <a:latin typeface="Times New Roman" panose="02020603050405020304" pitchFamily="18" charset="0"/>
                <a:cs typeface="Times New Roman" panose="02020603050405020304" pitchFamily="18" charset="0"/>
              </a:rPr>
              <a:t>A healthy eating routine is one that keeps up or enhances general well-being</a:t>
            </a:r>
          </a:p>
          <a:p>
            <a:pPr>
              <a:buFont typeface="Arial" panose="020B0604020202020204" pitchFamily="34" charset="0"/>
              <a:buChar char="•"/>
            </a:pPr>
            <a:r>
              <a:rPr lang="en-GB" b="0" i="0" dirty="0">
                <a:effectLst/>
                <a:latin typeface="Times New Roman" panose="02020603050405020304" pitchFamily="18" charset="0"/>
                <a:cs typeface="Times New Roman" panose="02020603050405020304" pitchFamily="18" charset="0"/>
              </a:rPr>
              <a:t>A good eating regimen furnishes the body with key, nourishment fluid, adequate energy, vital fatty acids, vitamins, acceptable vital amino acids from protein, and minerals.</a:t>
            </a:r>
          </a:p>
          <a:p>
            <a:pPr>
              <a:buFont typeface="Arial" panose="020B0604020202020204" pitchFamily="34" charset="0"/>
              <a:buChar char="•"/>
            </a:pPr>
            <a:r>
              <a:rPr lang="en-GB" i="0" dirty="0">
                <a:effectLst/>
                <a:latin typeface="Times New Roman" panose="02020603050405020304" pitchFamily="18" charset="0"/>
                <a:cs typeface="Times New Roman" panose="02020603050405020304" pitchFamily="18" charset="0"/>
              </a:rPr>
              <a:t>Nutrition, </a:t>
            </a:r>
            <a:r>
              <a:rPr lang="en-GB" b="0" i="0" dirty="0">
                <a:effectLst/>
                <a:latin typeface="Times New Roman" panose="02020603050405020304" pitchFamily="18" charset="0"/>
                <a:cs typeface="Times New Roman" panose="02020603050405020304" pitchFamily="18" charset="0"/>
              </a:rPr>
              <a:t>the assimilation by living organisms of food materials that enable them to grow, maintain themselves, and reproduce.</a:t>
            </a:r>
          </a:p>
          <a:p>
            <a:pPr marL="0" indent="0">
              <a:buNone/>
            </a:pPr>
            <a:br>
              <a:rPr lang="en-GB" sz="2000" dirty="0"/>
            </a:br>
            <a:endParaRPr lang="en-GB" sz="2000" dirty="0"/>
          </a:p>
        </p:txBody>
      </p:sp>
    </p:spTree>
    <p:extLst>
      <p:ext uri="{BB962C8B-B14F-4D97-AF65-F5344CB8AC3E}">
        <p14:creationId xmlns:p14="http://schemas.microsoft.com/office/powerpoint/2010/main" val="6826527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4">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A9ADCAC-0354-B162-DAA5-5310DC07EF82}"/>
              </a:ext>
            </a:extLst>
          </p:cNvPr>
          <p:cNvSpPr>
            <a:spLocks noGrp="1"/>
          </p:cNvSpPr>
          <p:nvPr>
            <p:ph type="title"/>
          </p:nvPr>
        </p:nvSpPr>
        <p:spPr>
          <a:xfrm>
            <a:off x="838200" y="365125"/>
            <a:ext cx="5387502" cy="1325563"/>
          </a:xfrm>
        </p:spPr>
        <p:txBody>
          <a:bodyPr>
            <a:normAutofit/>
          </a:bodyPr>
          <a:lstStyle/>
          <a:p>
            <a:r>
              <a:rPr lang="en-GB"/>
              <a:t>Food and nutrition </a:t>
            </a:r>
          </a:p>
        </p:txBody>
      </p:sp>
      <p:sp>
        <p:nvSpPr>
          <p:cNvPr id="3" name="Content Placeholder 2">
            <a:extLst>
              <a:ext uri="{FF2B5EF4-FFF2-40B4-BE49-F238E27FC236}">
                <a16:creationId xmlns:a16="http://schemas.microsoft.com/office/drawing/2014/main" id="{C17E58B3-3AA1-B811-925B-98B02F3B03F5}"/>
              </a:ext>
            </a:extLst>
          </p:cNvPr>
          <p:cNvSpPr>
            <a:spLocks noGrp="1"/>
          </p:cNvSpPr>
          <p:nvPr>
            <p:ph idx="1"/>
          </p:nvPr>
        </p:nvSpPr>
        <p:spPr>
          <a:xfrm>
            <a:off x="838200" y="1825625"/>
            <a:ext cx="5387502" cy="4351338"/>
          </a:xfrm>
        </p:spPr>
        <p:txBody>
          <a:bodyPr>
            <a:noAutofit/>
          </a:bodyPr>
          <a:lstStyle/>
          <a:p>
            <a:r>
              <a:rPr lang="en-GB" sz="2000" i="0" dirty="0">
                <a:effectLst/>
                <a:latin typeface="Times New Roman" panose="02020603050405020304" pitchFamily="18" charset="0"/>
                <a:cs typeface="Times New Roman" panose="02020603050405020304" pitchFamily="18" charset="0"/>
              </a:rPr>
              <a:t>Food serves multiple functions in most living organisms. For example, it provides materials that are metabolized to supply the energy required for the absorption and translocation of nutrients, for the synthesis of cell materials, for movement and locomotion, for excretion of waste products, and for all other activities of the organism.</a:t>
            </a:r>
          </a:p>
          <a:p>
            <a:r>
              <a:rPr lang="en-GB" sz="2000" i="0" dirty="0">
                <a:effectLst/>
                <a:latin typeface="Times New Roman" panose="02020603050405020304" pitchFamily="18" charset="0"/>
                <a:cs typeface="Times New Roman" panose="02020603050405020304" pitchFamily="18" charset="0"/>
              </a:rPr>
              <a:t> Food also provides materials from which all the structural and catalytic components of the living cell can be assembled. Living organisms differ in the particular substances that they require as food, in the manner in which they synthesize food substances or obtain them from the surrounding </a:t>
            </a:r>
            <a:r>
              <a:rPr lang="en-GB" sz="2000" i="0" strike="noStrike" dirty="0">
                <a:effectLst/>
                <a:latin typeface="Times New Roman" panose="02020603050405020304" pitchFamily="18" charset="0"/>
                <a:cs typeface="Times New Roman" panose="02020603050405020304" pitchFamily="18" charset="0"/>
              </a:rPr>
              <a:t>environment</a:t>
            </a:r>
            <a:r>
              <a:rPr lang="en-GB" sz="2000" i="0" dirty="0">
                <a:effectLst/>
                <a:latin typeface="Times New Roman" panose="02020603050405020304" pitchFamily="18" charset="0"/>
                <a:cs typeface="Times New Roman" panose="02020603050405020304" pitchFamily="18" charset="0"/>
              </a:rPr>
              <a:t>, and in the functions that these substances carry out in their cells. </a:t>
            </a:r>
            <a:endParaRPr lang="en-GB" sz="2000" dirty="0">
              <a:latin typeface="Times New Roman" panose="02020603050405020304" pitchFamily="18" charset="0"/>
              <a:cs typeface="Times New Roman" panose="02020603050405020304" pitchFamily="18" charset="0"/>
            </a:endParaRPr>
          </a:p>
        </p:txBody>
      </p:sp>
      <p:pic>
        <p:nvPicPr>
          <p:cNvPr id="14" name="Picture 13" descr="Close up of Barley in the wild">
            <a:extLst>
              <a:ext uri="{FF2B5EF4-FFF2-40B4-BE49-F238E27FC236}">
                <a16:creationId xmlns:a16="http://schemas.microsoft.com/office/drawing/2014/main" id="{40111DFA-4E6B-A757-D9DF-ABCF83A2E405}"/>
              </a:ext>
            </a:extLst>
          </p:cNvPr>
          <p:cNvPicPr>
            <a:picLocks noChangeAspect="1"/>
          </p:cNvPicPr>
          <p:nvPr/>
        </p:nvPicPr>
        <p:blipFill rotWithShape="1">
          <a:blip r:embed="rId2"/>
          <a:srcRect l="2957" r="30196"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3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9"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54726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12571B-C74E-A2D5-18F7-4F9D6559D481}"/>
              </a:ext>
            </a:extLst>
          </p:cNvPr>
          <p:cNvSpPr>
            <a:spLocks noGrp="1"/>
          </p:cNvSpPr>
          <p:nvPr>
            <p:ph type="title"/>
          </p:nvPr>
        </p:nvSpPr>
        <p:spPr>
          <a:xfrm>
            <a:off x="686834" y="1153572"/>
            <a:ext cx="3200400" cy="4461163"/>
          </a:xfrm>
        </p:spPr>
        <p:txBody>
          <a:bodyPr>
            <a:normAutofit/>
          </a:bodyPr>
          <a:lstStyle/>
          <a:p>
            <a:r>
              <a:rPr lang="en-GB">
                <a:solidFill>
                  <a:srgbClr val="FFFFFF"/>
                </a:solidFill>
              </a:rPr>
              <a:t>Not just physical benefits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733DFA1-BBC9-21F5-8DFE-C49DDADE757A}"/>
              </a:ext>
            </a:extLst>
          </p:cNvPr>
          <p:cNvSpPr>
            <a:spLocks noGrp="1"/>
          </p:cNvSpPr>
          <p:nvPr>
            <p:ph idx="1"/>
          </p:nvPr>
        </p:nvSpPr>
        <p:spPr>
          <a:xfrm>
            <a:off x="4447308" y="591344"/>
            <a:ext cx="6906491" cy="5585619"/>
          </a:xfrm>
        </p:spPr>
        <p:txBody>
          <a:bodyPr anchor="ctr">
            <a:normAutofit/>
          </a:bodyPr>
          <a:lstStyle/>
          <a:p>
            <a:r>
              <a:rPr lang="en-GB" b="0" i="0">
                <a:effectLst/>
                <a:latin typeface="interfaceregular"/>
              </a:rPr>
              <a:t>In recent years, the relationships between nutrition and mental health have gained considerable interest. Indeed, epidemiological research has observed that adherence to healthy or Mediterranean dietary patterns—high consumption of fruits, vegetables, nuts, and legumes; moderate consumption of poultry, eggs, and dairy products; and only occasional consumption of red meat—is associated with a reduced risk of depression.</a:t>
            </a:r>
            <a:endParaRPr lang="en-GB" dirty="0"/>
          </a:p>
        </p:txBody>
      </p:sp>
    </p:spTree>
    <p:extLst>
      <p:ext uri="{BB962C8B-B14F-4D97-AF65-F5344CB8AC3E}">
        <p14:creationId xmlns:p14="http://schemas.microsoft.com/office/powerpoint/2010/main" val="16303385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36A115-722E-1BF0-4983-17CE64D176CD}"/>
              </a:ext>
            </a:extLst>
          </p:cNvPr>
          <p:cNvSpPr>
            <a:spLocks noGrp="1"/>
          </p:cNvSpPr>
          <p:nvPr>
            <p:ph type="title"/>
          </p:nvPr>
        </p:nvSpPr>
        <p:spPr>
          <a:xfrm>
            <a:off x="956826" y="1112969"/>
            <a:ext cx="3937298" cy="4166010"/>
          </a:xfrm>
        </p:spPr>
        <p:txBody>
          <a:bodyPr>
            <a:normAutofit/>
          </a:bodyPr>
          <a:lstStyle/>
          <a:p>
            <a:r>
              <a:rPr lang="en-GB">
                <a:solidFill>
                  <a:srgbClr val="FFFFFF"/>
                </a:solidFill>
              </a:rPr>
              <a:t>OBESITY – THE HEALTH TIME BOMB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77CDB43-062E-3725-8774-05523FE02188}"/>
              </a:ext>
            </a:extLst>
          </p:cNvPr>
          <p:cNvSpPr>
            <a:spLocks noGrp="1"/>
          </p:cNvSpPr>
          <p:nvPr>
            <p:ph idx="1"/>
          </p:nvPr>
        </p:nvSpPr>
        <p:spPr>
          <a:xfrm>
            <a:off x="6096000" y="820880"/>
            <a:ext cx="5257799" cy="4889350"/>
          </a:xfrm>
        </p:spPr>
        <p:txBody>
          <a:bodyPr anchor="t">
            <a:normAutofit/>
          </a:bodyPr>
          <a:lstStyle/>
          <a:p>
            <a:r>
              <a:rPr lang="en-GB" sz="2200"/>
              <a:t>The World Health Organisation (WHO) describes obesity as ‘a global public health epidemic’. The WHO predicts that globally there will be a one-third increase in the loss of healthy life because of obesity or being overweight over the next 20 years, with the number of deaths rising from three million to five million each year.1 In 2005, approximately 1.6 billion adults (age 15+) across the world were overweight and at least 400 million were obese. </a:t>
            </a:r>
          </a:p>
          <a:p>
            <a:r>
              <a:rPr lang="en-GB" sz="2200"/>
              <a:t>It is estimated that over 115 million people suffer from obesity-related problems, paradoxically co-existing alongside malnutrition in some cases.2 </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38351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8A6B78-0070-E59C-4E3F-A553552C6407}"/>
              </a:ext>
            </a:extLst>
          </p:cNvPr>
          <p:cNvSpPr>
            <a:spLocks noGrp="1"/>
          </p:cNvSpPr>
          <p:nvPr>
            <p:ph type="title"/>
          </p:nvPr>
        </p:nvSpPr>
        <p:spPr>
          <a:xfrm>
            <a:off x="956826" y="1112969"/>
            <a:ext cx="3937298" cy="4166010"/>
          </a:xfrm>
        </p:spPr>
        <p:txBody>
          <a:bodyPr>
            <a:normAutofit/>
          </a:bodyPr>
          <a:lstStyle/>
          <a:p>
            <a:r>
              <a:rPr lang="en-GB">
                <a:solidFill>
                  <a:srgbClr val="FFFFFF"/>
                </a:solidFill>
              </a:rPr>
              <a:t>Obesity in the United Kingdom</a:t>
            </a:r>
          </a:p>
        </p:txBody>
      </p:sp>
      <p:sp>
        <p:nvSpPr>
          <p:cNvPr id="21"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4"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Content Placeholder 2">
            <a:extLst>
              <a:ext uri="{FF2B5EF4-FFF2-40B4-BE49-F238E27FC236}">
                <a16:creationId xmlns:a16="http://schemas.microsoft.com/office/drawing/2014/main" id="{17A24041-47FC-9B26-E58C-D3A5BE534E8E}"/>
              </a:ext>
            </a:extLst>
          </p:cNvPr>
          <p:cNvSpPr>
            <a:spLocks noGrp="1"/>
          </p:cNvSpPr>
          <p:nvPr>
            <p:ph idx="1"/>
          </p:nvPr>
        </p:nvSpPr>
        <p:spPr>
          <a:xfrm>
            <a:off x="6096000" y="820880"/>
            <a:ext cx="5257799" cy="4889350"/>
          </a:xfrm>
        </p:spPr>
        <p:txBody>
          <a:bodyPr anchor="t">
            <a:normAutofit/>
          </a:bodyPr>
          <a:lstStyle/>
          <a:p>
            <a:r>
              <a:rPr lang="en-GB" sz="2400"/>
              <a:t>Evidence suggests that obesity is increasing more rapidly in England than in other areas of Europe. The proportion of the population who are obese has grown by 400% in the last 25 years.</a:t>
            </a:r>
          </a:p>
          <a:p>
            <a:r>
              <a:rPr lang="en-GB" sz="2400"/>
              <a:t>Should this trend continue, the recent positive trends in combating heart disease will be reversed, obesity will soon surpass smoking as the greatest cause of premature loss of life and this will be the first generation where children die before their parents because of obesity</a:t>
            </a:r>
          </a:p>
        </p:txBody>
      </p:sp>
      <p:sp>
        <p:nvSpPr>
          <p:cNvPr id="26"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7547937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0BD2C3-F430-5F38-A820-25FD0B186057}"/>
              </a:ext>
            </a:extLst>
          </p:cNvPr>
          <p:cNvSpPr>
            <a:spLocks noGrp="1"/>
          </p:cNvSpPr>
          <p:nvPr>
            <p:ph type="title"/>
          </p:nvPr>
        </p:nvSpPr>
        <p:spPr>
          <a:xfrm>
            <a:off x="956826" y="1112969"/>
            <a:ext cx="3937298" cy="4166010"/>
          </a:xfrm>
        </p:spPr>
        <p:txBody>
          <a:bodyPr>
            <a:normAutofit/>
          </a:bodyPr>
          <a:lstStyle/>
          <a:p>
            <a:r>
              <a:rPr lang="en-GB" dirty="0">
                <a:solidFill>
                  <a:srgbClr val="FFFFFF"/>
                </a:solidFill>
              </a:rPr>
              <a:t>The effect of obesity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0100359-CA6A-C7BC-A264-9EB30BDD1D39}"/>
              </a:ext>
            </a:extLst>
          </p:cNvPr>
          <p:cNvSpPr>
            <a:spLocks noGrp="1"/>
          </p:cNvSpPr>
          <p:nvPr>
            <p:ph idx="1"/>
          </p:nvPr>
        </p:nvSpPr>
        <p:spPr>
          <a:xfrm>
            <a:off x="6096000" y="820880"/>
            <a:ext cx="5257799" cy="4889350"/>
          </a:xfrm>
        </p:spPr>
        <p:txBody>
          <a:bodyPr anchor="t">
            <a:normAutofit/>
          </a:bodyPr>
          <a:lstStyle/>
          <a:p>
            <a:r>
              <a:rPr lang="en-GB" sz="2200"/>
              <a:t>As well as being a debilitating condition in itself, obesity predisposes people to type 2 diabetes, heart disease, high blood pressure, some types of cancer (especially cancers of the breast or colon) and mental health problems.4 Consequently, rising levels of obesity could put enormous strains on the health services, perhaps even making a publicly funded health service unsustainable.</a:t>
            </a:r>
          </a:p>
          <a:p>
            <a:r>
              <a:rPr lang="en-GB" sz="2200"/>
              <a:t> The Tackling Obesity in England strategy estimated that more than 30,000 deaths were attributable to obesity in 1998, equivalent to 9 years of lost life for each individual affected</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8487411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1C0343-F2AB-9791-CBD6-2585F81EE4E8}"/>
              </a:ext>
            </a:extLst>
          </p:cNvPr>
          <p:cNvSpPr>
            <a:spLocks noGrp="1"/>
          </p:cNvSpPr>
          <p:nvPr>
            <p:ph type="title"/>
          </p:nvPr>
        </p:nvSpPr>
        <p:spPr>
          <a:xfrm>
            <a:off x="956826" y="1112969"/>
            <a:ext cx="3937298" cy="4166010"/>
          </a:xfrm>
        </p:spPr>
        <p:txBody>
          <a:bodyPr>
            <a:normAutofit/>
          </a:bodyPr>
          <a:lstStyle/>
          <a:p>
            <a:r>
              <a:rPr lang="en-GB">
                <a:solidFill>
                  <a:srgbClr val="FFFFFF"/>
                </a:solidFill>
              </a:rPr>
              <a:t>Economic consequences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8176119-FDB0-E04D-B444-AFE72E58CA7B}"/>
              </a:ext>
            </a:extLst>
          </p:cNvPr>
          <p:cNvSpPr>
            <a:spLocks noGrp="1"/>
          </p:cNvSpPr>
          <p:nvPr>
            <p:ph idx="1"/>
          </p:nvPr>
        </p:nvSpPr>
        <p:spPr>
          <a:xfrm>
            <a:off x="6096000" y="820880"/>
            <a:ext cx="5257799" cy="4889350"/>
          </a:xfrm>
        </p:spPr>
        <p:txBody>
          <a:bodyPr anchor="t">
            <a:normAutofit/>
          </a:bodyPr>
          <a:lstStyle/>
          <a:p>
            <a:r>
              <a:rPr lang="en-GB" sz="2600" dirty="0"/>
              <a:t>Obesity also has serious economic costs. It has been estimated that the cost of obesity to the NHS is approximately £4.2 billion and Foresight forecast this will more than double by 2050. </a:t>
            </a:r>
          </a:p>
          <a:p>
            <a:r>
              <a:rPr lang="en-GB" sz="2600" dirty="0"/>
              <a:t>This includes:  Days lost through certified sickness or invalidity • Costs to the NHS of providing in-patient care • Visits to the GP each year Costs of NHS prescription</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4078868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2093EB-C20C-6E1C-C6C5-54274BB03337}"/>
              </a:ext>
            </a:extLst>
          </p:cNvPr>
          <p:cNvSpPr>
            <a:spLocks noGrp="1"/>
          </p:cNvSpPr>
          <p:nvPr>
            <p:ph type="title"/>
          </p:nvPr>
        </p:nvSpPr>
        <p:spPr>
          <a:xfrm>
            <a:off x="956826" y="1112969"/>
            <a:ext cx="3937298" cy="4166010"/>
          </a:xfrm>
        </p:spPr>
        <p:txBody>
          <a:bodyPr>
            <a:normAutofit/>
          </a:bodyPr>
          <a:lstStyle/>
          <a:p>
            <a:r>
              <a:rPr lang="en-GB">
                <a:solidFill>
                  <a:srgbClr val="FFFFFF"/>
                </a:solidFill>
              </a:rPr>
              <a:t>Definition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5B61F21-32B0-D690-8266-A72A1DA38179}"/>
              </a:ext>
            </a:extLst>
          </p:cNvPr>
          <p:cNvSpPr>
            <a:spLocks noGrp="1"/>
          </p:cNvSpPr>
          <p:nvPr>
            <p:ph idx="1"/>
          </p:nvPr>
        </p:nvSpPr>
        <p:spPr>
          <a:xfrm>
            <a:off x="6096000" y="820880"/>
            <a:ext cx="5257799" cy="4889350"/>
          </a:xfrm>
        </p:spPr>
        <p:txBody>
          <a:bodyPr anchor="t">
            <a:normAutofit/>
          </a:bodyPr>
          <a:lstStyle/>
          <a:p>
            <a:r>
              <a:rPr lang="en-GB" sz="2400"/>
              <a:t>The Faculty of Public Health defines obesity as ‘an excess of body fat frequently resulting in a significant impairment of health and longevity.’ Virtually, all obese people develop some associated physical symptoms by the age of 40; the majority will require medical intervention as a consequence of their obesity before they are 60.5 Body fatness is most commonly assessed using Body Mass Index (BMI), calculated by dividing an individual’s weight in kilograms by their height in metres squared.2</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325579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D230C0-D7A2-8445-8816-49B1E0A4F026}"/>
              </a:ext>
            </a:extLst>
          </p:cNvPr>
          <p:cNvSpPr>
            <a:spLocks noGrp="1"/>
          </p:cNvSpPr>
          <p:nvPr>
            <p:ph type="title"/>
          </p:nvPr>
        </p:nvSpPr>
        <p:spPr>
          <a:xfrm>
            <a:off x="686834" y="1153572"/>
            <a:ext cx="3200400" cy="4461163"/>
          </a:xfrm>
        </p:spPr>
        <p:txBody>
          <a:bodyPr>
            <a:normAutofit/>
          </a:bodyPr>
          <a:lstStyle/>
          <a:p>
            <a:r>
              <a:rPr lang="en-GB" sz="4100">
                <a:solidFill>
                  <a:srgbClr val="FFFFFF"/>
                </a:solidFill>
              </a:rPr>
              <a:t>Epidemiology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83F25C6-DCC7-994C-F8CB-7AD93DF9D1E1}"/>
              </a:ext>
            </a:extLst>
          </p:cNvPr>
          <p:cNvSpPr>
            <a:spLocks noGrp="1"/>
          </p:cNvSpPr>
          <p:nvPr>
            <p:ph idx="1"/>
          </p:nvPr>
        </p:nvSpPr>
        <p:spPr>
          <a:xfrm>
            <a:off x="4447308" y="591344"/>
            <a:ext cx="6906491" cy="5585619"/>
          </a:xfrm>
        </p:spPr>
        <p:txBody>
          <a:bodyPr anchor="ctr">
            <a:normAutofit/>
          </a:bodyPr>
          <a:lstStyle/>
          <a:p>
            <a:r>
              <a:rPr lang="en-GB" sz="2600"/>
              <a:t>According to the most recent NHS Health Survey</a:t>
            </a:r>
          </a:p>
          <a:p>
            <a:r>
              <a:rPr lang="en-GB" sz="2600"/>
              <a:t>25.9% of adults are obese and a further 37.9 % are over weight</a:t>
            </a:r>
          </a:p>
          <a:p>
            <a:r>
              <a:rPr lang="en-GB" sz="2600"/>
              <a:t>Obesity rates in the United Kingdom are higher in men 698.6 % of men are over weight or obese compared o 59% of women.</a:t>
            </a:r>
          </a:p>
          <a:p>
            <a:r>
              <a:rPr lang="en-GB" sz="2600">
                <a:latin typeface="national"/>
              </a:rPr>
              <a:t>10</a:t>
            </a:r>
            <a:r>
              <a:rPr lang="en-GB" sz="2600" b="0" i="0">
                <a:effectLst/>
                <a:latin typeface="national"/>
              </a:rPr>
              <a:t>.1% of reception age children (age 4-5) were obese in 2021/22, with a further 12.1% were overweight. At age 10-11 (year 6), 23.4% were obese and 14.3% overweight. This data is gathered as part of the </a:t>
            </a:r>
            <a:r>
              <a:rPr lang="en-GB" sz="2600" b="0" i="0" u="sng">
                <a:effectLst/>
                <a:latin typeface="national"/>
                <a:hlinkClick r:id="rId2"/>
              </a:rPr>
              <a:t>National Child Measurement Programme</a:t>
            </a:r>
            <a:r>
              <a:rPr lang="en-GB" sz="2600" b="0" i="0">
                <a:effectLst/>
                <a:latin typeface="national"/>
              </a:rPr>
              <a:t> and published by NHS Digital.</a:t>
            </a:r>
            <a:endParaRPr lang="en-GB" sz="2600"/>
          </a:p>
        </p:txBody>
      </p:sp>
    </p:spTree>
    <p:extLst>
      <p:ext uri="{BB962C8B-B14F-4D97-AF65-F5344CB8AC3E}">
        <p14:creationId xmlns:p14="http://schemas.microsoft.com/office/powerpoint/2010/main" val="32664513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325A69-57DE-7029-C1A4-ED0295F2C1AF}"/>
              </a:ext>
            </a:extLst>
          </p:cNvPr>
          <p:cNvSpPr>
            <a:spLocks noGrp="1"/>
          </p:cNvSpPr>
          <p:nvPr>
            <p:ph type="title"/>
          </p:nvPr>
        </p:nvSpPr>
        <p:spPr>
          <a:xfrm>
            <a:off x="1389278" y="1233241"/>
            <a:ext cx="3240506" cy="4064628"/>
          </a:xfrm>
        </p:spPr>
        <p:txBody>
          <a:bodyPr>
            <a:normAutofit/>
          </a:bodyPr>
          <a:lstStyle/>
          <a:p>
            <a:r>
              <a:rPr lang="en-GB">
                <a:solidFill>
                  <a:srgbClr val="FFFFFF"/>
                </a:solidFill>
              </a:rPr>
              <a:t>Research evidence of the benefits of healthy eating.</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B884F5B-6D28-57BB-C38B-E4E0841B5BB5}"/>
              </a:ext>
            </a:extLst>
          </p:cNvPr>
          <p:cNvSpPr>
            <a:spLocks noGrp="1"/>
          </p:cNvSpPr>
          <p:nvPr>
            <p:ph idx="1"/>
          </p:nvPr>
        </p:nvSpPr>
        <p:spPr>
          <a:xfrm>
            <a:off x="6096000" y="820880"/>
            <a:ext cx="5257799" cy="4889350"/>
          </a:xfrm>
        </p:spPr>
        <p:txBody>
          <a:bodyPr anchor="t">
            <a:normAutofit/>
          </a:bodyPr>
          <a:lstStyle/>
          <a:p>
            <a:r>
              <a:rPr lang="en-GB" dirty="0"/>
              <a:t>Reduces over all mortality</a:t>
            </a:r>
          </a:p>
          <a:p>
            <a:r>
              <a:rPr lang="en-GB" dirty="0"/>
              <a:t>Reduces risk of cardiac arrest</a:t>
            </a:r>
          </a:p>
          <a:p>
            <a:r>
              <a:rPr lang="en-GB" dirty="0"/>
              <a:t>Reduces the risk of CVD and stroke</a:t>
            </a:r>
          </a:p>
          <a:p>
            <a:r>
              <a:rPr lang="en-GB" dirty="0"/>
              <a:t>Reduces the risk of diabetes</a:t>
            </a:r>
          </a:p>
          <a:p>
            <a:r>
              <a:rPr lang="en-GB" dirty="0"/>
              <a:t>Reduces the risk of cancer</a:t>
            </a:r>
          </a:p>
          <a:p>
            <a:r>
              <a:rPr lang="en-GB" dirty="0"/>
              <a:t>Reduces risk of arthritis and osteoporosis</a:t>
            </a:r>
          </a:p>
          <a:p>
            <a:r>
              <a:rPr lang="en-GB" dirty="0"/>
              <a:t>Improves well being and mental health </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0131621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68A9611-5208-C773-FF9F-B20D60B88BDA}"/>
              </a:ext>
            </a:extLst>
          </p:cNvPr>
          <p:cNvSpPr>
            <a:spLocks noGrp="1"/>
          </p:cNvSpPr>
          <p:nvPr>
            <p:ph type="title"/>
          </p:nvPr>
        </p:nvSpPr>
        <p:spPr>
          <a:xfrm>
            <a:off x="838200" y="365125"/>
            <a:ext cx="10515600" cy="1325563"/>
          </a:xfrm>
        </p:spPr>
        <p:txBody>
          <a:bodyPr>
            <a:normAutofit/>
          </a:bodyPr>
          <a:lstStyle/>
          <a:p>
            <a:r>
              <a:rPr lang="en-GB" dirty="0"/>
              <a:t>Central Obesity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474949E-A2AC-84D5-05F2-FBEB112AD048}"/>
              </a:ext>
            </a:extLst>
          </p:cNvPr>
          <p:cNvSpPr>
            <a:spLocks noGrp="1"/>
          </p:cNvSpPr>
          <p:nvPr>
            <p:ph idx="1"/>
          </p:nvPr>
        </p:nvSpPr>
        <p:spPr>
          <a:xfrm>
            <a:off x="838200" y="1825625"/>
            <a:ext cx="10515600" cy="4351338"/>
          </a:xfrm>
        </p:spPr>
        <p:txBody>
          <a:bodyPr>
            <a:normAutofit/>
          </a:bodyPr>
          <a:lstStyle/>
          <a:p>
            <a:r>
              <a:rPr lang="en-GB" sz="3200" dirty="0"/>
              <a:t>Central Obesity is another useful measurement and is defined as a high waist: hip ratio - &gt; 0.95 in men and &gt; 0.85 in women. The WHO uses a simpler indicator, which relates to the waist circumference. Increased risk is considered present when the waist exceeds 37 inches for men and 32 inches for women.</a:t>
            </a:r>
          </a:p>
        </p:txBody>
      </p:sp>
    </p:spTree>
    <p:extLst>
      <p:ext uri="{BB962C8B-B14F-4D97-AF65-F5344CB8AC3E}">
        <p14:creationId xmlns:p14="http://schemas.microsoft.com/office/powerpoint/2010/main" val="21375961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3B1629-77FF-555F-B3D7-4A47837E293E}"/>
              </a:ext>
            </a:extLst>
          </p:cNvPr>
          <p:cNvSpPr>
            <a:spLocks noGrp="1"/>
          </p:cNvSpPr>
          <p:nvPr>
            <p:ph type="title"/>
          </p:nvPr>
        </p:nvSpPr>
        <p:spPr>
          <a:xfrm>
            <a:off x="686834" y="1153572"/>
            <a:ext cx="3200400" cy="4461163"/>
          </a:xfrm>
        </p:spPr>
        <p:txBody>
          <a:bodyPr>
            <a:normAutofit/>
          </a:bodyPr>
          <a:lstStyle/>
          <a:p>
            <a:r>
              <a:rPr lang="en-GB" sz="3700">
                <a:solidFill>
                  <a:srgbClr val="FFFFFF"/>
                </a:solidFill>
              </a:rPr>
              <a:t>There are a number of physical and mental health risks associated with being obese and inactive.</a:t>
            </a:r>
          </a:p>
        </p:txBody>
      </p:sp>
      <p:sp>
        <p:nvSpPr>
          <p:cNvPr id="26"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86B052E-56B2-0FA4-D584-0F69721ECF05}"/>
              </a:ext>
            </a:extLst>
          </p:cNvPr>
          <p:cNvSpPr>
            <a:spLocks noGrp="1"/>
          </p:cNvSpPr>
          <p:nvPr>
            <p:ph idx="1"/>
          </p:nvPr>
        </p:nvSpPr>
        <p:spPr>
          <a:xfrm>
            <a:off x="4447308" y="591344"/>
            <a:ext cx="6906491" cy="5585619"/>
          </a:xfrm>
        </p:spPr>
        <p:txBody>
          <a:bodyPr anchor="ctr">
            <a:normAutofit/>
          </a:bodyPr>
          <a:lstStyle/>
          <a:p>
            <a:r>
              <a:rPr lang="en-GB" sz="2400"/>
              <a:t>Metabolic Syndrome Metabolic Syndrome is a complex risk factor and denotes a cluster of conditions, that include high levels of blood pressure, blood sugar and cholesterol, and central obesity.</a:t>
            </a:r>
          </a:p>
          <a:p>
            <a:r>
              <a:rPr lang="en-GB" sz="2400"/>
              <a:t>Diabetes Type 2 diabetes was previously a disease of adults but is now increasingly being seen in children, representing one of the consequences of the obesity epidemic. The onset of diabetes in youth increases the risk of advanced complications of the disorder in early adulthood, for example cardiovascular disease, kidney failure, visual impairment and the need for limb amputations. Health agencies in the United States have coined the term ‘diabesity’ to reflect the fact that many patients with diabetes are also obese</a:t>
            </a:r>
          </a:p>
        </p:txBody>
      </p:sp>
    </p:spTree>
    <p:extLst>
      <p:ext uri="{BB962C8B-B14F-4D97-AF65-F5344CB8AC3E}">
        <p14:creationId xmlns:p14="http://schemas.microsoft.com/office/powerpoint/2010/main" val="8960389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5B95C55-4C6E-0A16-F8F4-0368B85508FC}"/>
              </a:ext>
            </a:extLst>
          </p:cNvPr>
          <p:cNvSpPr>
            <a:spLocks noGrp="1"/>
          </p:cNvSpPr>
          <p:nvPr>
            <p:ph type="title"/>
          </p:nvPr>
        </p:nvSpPr>
        <p:spPr>
          <a:xfrm>
            <a:off x="838200" y="365125"/>
            <a:ext cx="5387502" cy="1325563"/>
          </a:xfrm>
        </p:spPr>
        <p:txBody>
          <a:bodyPr>
            <a:normAutofit/>
          </a:bodyPr>
          <a:lstStyle/>
          <a:p>
            <a:r>
              <a:rPr lang="en-GB" sz="3700"/>
              <a:t>Psychological Consequences of Obesity</a:t>
            </a:r>
          </a:p>
        </p:txBody>
      </p:sp>
      <p:pic>
        <p:nvPicPr>
          <p:cNvPr id="15" name="Picture 14">
            <a:extLst>
              <a:ext uri="{FF2B5EF4-FFF2-40B4-BE49-F238E27FC236}">
                <a16:creationId xmlns:a16="http://schemas.microsoft.com/office/drawing/2014/main" id="{F9D0E4A7-DB1E-A2DF-545C-E753891266DD}"/>
              </a:ext>
            </a:extLst>
          </p:cNvPr>
          <p:cNvPicPr>
            <a:picLocks noChangeAspect="1"/>
          </p:cNvPicPr>
          <p:nvPr/>
        </p:nvPicPr>
        <p:blipFill rotWithShape="1">
          <a:blip r:embed="rId2"/>
          <a:srcRect l="16324" r="16830"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14" name="Content Placeholder 2">
            <a:extLst>
              <a:ext uri="{FF2B5EF4-FFF2-40B4-BE49-F238E27FC236}">
                <a16:creationId xmlns:a16="http://schemas.microsoft.com/office/drawing/2014/main" id="{57999B16-F28F-794D-2908-C6A647BA18F3}"/>
              </a:ext>
            </a:extLst>
          </p:cNvPr>
          <p:cNvGraphicFramePr>
            <a:graphicFrameLocks noGrp="1"/>
          </p:cNvGraphicFramePr>
          <p:nvPr>
            <p:ph idx="1"/>
            <p:extLst>
              <p:ext uri="{D42A27DB-BD31-4B8C-83A1-F6EECF244321}">
                <p14:modId xmlns:p14="http://schemas.microsoft.com/office/powerpoint/2010/main" val="293823056"/>
              </p:ext>
            </p:extLst>
          </p:nvPr>
        </p:nvGraphicFramePr>
        <p:xfrm>
          <a:off x="838200" y="1825625"/>
          <a:ext cx="538750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42012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7B30B4-16DA-B713-5A99-C967171FE0F0}"/>
              </a:ext>
            </a:extLst>
          </p:cNvPr>
          <p:cNvSpPr>
            <a:spLocks noGrp="1"/>
          </p:cNvSpPr>
          <p:nvPr>
            <p:ph type="title"/>
          </p:nvPr>
        </p:nvSpPr>
        <p:spPr>
          <a:xfrm>
            <a:off x="686834" y="1153572"/>
            <a:ext cx="3200400" cy="4461163"/>
          </a:xfrm>
        </p:spPr>
        <p:txBody>
          <a:bodyPr>
            <a:normAutofit/>
          </a:bodyPr>
          <a:lstStyle/>
          <a:p>
            <a:r>
              <a:rPr lang="en-GB">
                <a:solidFill>
                  <a:srgbClr val="FFFFFF"/>
                </a:solidFill>
              </a:rPr>
              <a:t>Health inequalities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1B65ED2-D08A-699F-44EF-633694F826E4}"/>
              </a:ext>
            </a:extLst>
          </p:cNvPr>
          <p:cNvSpPr>
            <a:spLocks noGrp="1"/>
          </p:cNvSpPr>
          <p:nvPr>
            <p:ph idx="1"/>
          </p:nvPr>
        </p:nvSpPr>
        <p:spPr>
          <a:xfrm>
            <a:off x="4447308" y="591344"/>
            <a:ext cx="6906491" cy="5585619"/>
          </a:xfrm>
        </p:spPr>
        <p:txBody>
          <a:bodyPr anchor="ctr">
            <a:normAutofit/>
          </a:bodyPr>
          <a:lstStyle/>
          <a:p>
            <a:r>
              <a:rPr lang="en-GB" dirty="0"/>
              <a:t>Diet related ill-health displays a marked socio-economic gradient. For example, the death rate for coronary heart disease is now three times higher amongst unskilled men of working age than amongst professionals. The picture in relation to dietary consumption is less clear, although there are some differences. For example, children from disadvantaged households eat half as much fruit and vegetables as those from high-income households.</a:t>
            </a:r>
          </a:p>
        </p:txBody>
      </p:sp>
    </p:spTree>
    <p:extLst>
      <p:ext uri="{BB962C8B-B14F-4D97-AF65-F5344CB8AC3E}">
        <p14:creationId xmlns:p14="http://schemas.microsoft.com/office/powerpoint/2010/main" val="21334715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17DB62-18DC-2DE7-E2E9-B6A2F5CF9B15}"/>
              </a:ext>
            </a:extLst>
          </p:cNvPr>
          <p:cNvSpPr>
            <a:spLocks noGrp="1"/>
          </p:cNvSpPr>
          <p:nvPr>
            <p:ph type="title"/>
          </p:nvPr>
        </p:nvSpPr>
        <p:spPr>
          <a:xfrm>
            <a:off x="686834" y="1153572"/>
            <a:ext cx="3200400" cy="4461163"/>
          </a:xfrm>
        </p:spPr>
        <p:txBody>
          <a:bodyPr>
            <a:normAutofit/>
          </a:bodyPr>
          <a:lstStyle/>
          <a:p>
            <a:r>
              <a:rPr lang="en-GB">
                <a:solidFill>
                  <a:srgbClr val="FFFFFF"/>
                </a:solidFill>
              </a:rPr>
              <a:t>Costs of obesity to NHS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B602BE1-5597-7838-5C0C-CBF93260293D}"/>
              </a:ext>
            </a:extLst>
          </p:cNvPr>
          <p:cNvSpPr>
            <a:spLocks noGrp="1"/>
          </p:cNvSpPr>
          <p:nvPr>
            <p:ph idx="1"/>
          </p:nvPr>
        </p:nvSpPr>
        <p:spPr>
          <a:xfrm>
            <a:off x="4447308" y="591344"/>
            <a:ext cx="6906491" cy="5585619"/>
          </a:xfrm>
        </p:spPr>
        <p:txBody>
          <a:bodyPr anchor="ctr">
            <a:normAutofit/>
          </a:bodyPr>
          <a:lstStyle/>
          <a:p>
            <a:r>
              <a:rPr lang="en-GB" sz="2400" dirty="0"/>
              <a:t>The NHS spends at least £5.1 billion a year dealing with ill health caused by overweight and obesity in England. This figure is based on NHS data from 2005-6 so is likely to be an underestimate as rates of obesity have increased since then and the analysis did not include all diseases linked to obesity. </a:t>
            </a:r>
          </a:p>
          <a:p>
            <a:r>
              <a:rPr lang="en-GB" sz="2400" dirty="0"/>
              <a:t> The NHS carried out 6,438 bariatric surgery procedures in 2015/16.5 This is likely to have cost in the region of £36.6 million although in the long-term these procedures can be cost saving to the NHS. </a:t>
            </a:r>
          </a:p>
          <a:p>
            <a:r>
              <a:rPr lang="en-GB" sz="2400" dirty="0"/>
              <a:t>By 2035 the increasing rate of diseases associated with obesity such as heart disease, Type 2 diabetes, stroke and cancer has been estimated to cost an extra £2.5 billion per year. </a:t>
            </a:r>
          </a:p>
        </p:txBody>
      </p:sp>
    </p:spTree>
    <p:extLst>
      <p:ext uri="{BB962C8B-B14F-4D97-AF65-F5344CB8AC3E}">
        <p14:creationId xmlns:p14="http://schemas.microsoft.com/office/powerpoint/2010/main" val="19195043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F8CBA0-3FE9-640C-29A6-D5A5AB9970C5}"/>
              </a:ext>
            </a:extLst>
          </p:cNvPr>
          <p:cNvSpPr>
            <a:spLocks noGrp="1"/>
          </p:cNvSpPr>
          <p:nvPr>
            <p:ph type="title"/>
          </p:nvPr>
        </p:nvSpPr>
        <p:spPr>
          <a:xfrm>
            <a:off x="686834" y="1153572"/>
            <a:ext cx="3200400" cy="4461163"/>
          </a:xfrm>
        </p:spPr>
        <p:txBody>
          <a:bodyPr>
            <a:normAutofit/>
          </a:bodyPr>
          <a:lstStyle/>
          <a:p>
            <a:r>
              <a:rPr lang="en-GB">
                <a:solidFill>
                  <a:srgbClr val="FFFFFF"/>
                </a:solidFill>
              </a:rPr>
              <a:t>Costs of obesity to society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CD9A409-BAFF-3322-3DDC-B935D62EAD48}"/>
              </a:ext>
            </a:extLst>
          </p:cNvPr>
          <p:cNvSpPr>
            <a:spLocks noGrp="1"/>
          </p:cNvSpPr>
          <p:nvPr>
            <p:ph idx="1"/>
          </p:nvPr>
        </p:nvSpPr>
        <p:spPr>
          <a:xfrm>
            <a:off x="4447308" y="591344"/>
            <a:ext cx="6906491" cy="5585619"/>
          </a:xfrm>
        </p:spPr>
        <p:txBody>
          <a:bodyPr anchor="ctr">
            <a:normAutofit/>
          </a:bodyPr>
          <a:lstStyle/>
          <a:p>
            <a:r>
              <a:rPr lang="en-GB" sz="2600"/>
              <a:t>An economic analysis has predicted that overweight and obesity costs UK society at least £27 billion each year. </a:t>
            </a:r>
          </a:p>
          <a:p>
            <a:r>
              <a:rPr lang="en-GB" sz="2600"/>
              <a:t> This figure is based on 2014 data and is an attempt to calculate all the wider societal costs of obesity, beyond the NHS costs. It also identifies that a range of evidence-based policy options can achieve health benefits at surprisingly little cost per improved case of health. </a:t>
            </a:r>
          </a:p>
          <a:p>
            <a:r>
              <a:rPr lang="en-GB" sz="2600"/>
              <a:t> This report also finds that obesity is one of the top three global social burdens caused by human beings, second only to smoking and armed conflict.</a:t>
            </a:r>
          </a:p>
        </p:txBody>
      </p:sp>
    </p:spTree>
    <p:extLst>
      <p:ext uri="{BB962C8B-B14F-4D97-AF65-F5344CB8AC3E}">
        <p14:creationId xmlns:p14="http://schemas.microsoft.com/office/powerpoint/2010/main" val="33551706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0A35CC-7991-9A54-D135-C34606E5EE32}"/>
              </a:ext>
            </a:extLst>
          </p:cNvPr>
          <p:cNvSpPr>
            <a:spLocks noGrp="1"/>
          </p:cNvSpPr>
          <p:nvPr>
            <p:ph type="title"/>
          </p:nvPr>
        </p:nvSpPr>
        <p:spPr>
          <a:xfrm>
            <a:off x="686834" y="1153572"/>
            <a:ext cx="3200400" cy="4461163"/>
          </a:xfrm>
        </p:spPr>
        <p:txBody>
          <a:bodyPr>
            <a:normAutofit/>
          </a:bodyPr>
          <a:lstStyle/>
          <a:p>
            <a:r>
              <a:rPr lang="en-GB">
                <a:solidFill>
                  <a:srgbClr val="FFFFFF"/>
                </a:solidFill>
              </a:rPr>
              <a:t>Putting the costs of obesity into context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4CDA6D8-D475-4893-AF36-CA173B88697B}"/>
              </a:ext>
            </a:extLst>
          </p:cNvPr>
          <p:cNvSpPr>
            <a:spLocks noGrp="1"/>
          </p:cNvSpPr>
          <p:nvPr>
            <p:ph idx="1"/>
          </p:nvPr>
        </p:nvSpPr>
        <p:spPr>
          <a:xfrm>
            <a:off x="4447308" y="591344"/>
            <a:ext cx="6906491" cy="5585619"/>
          </a:xfrm>
        </p:spPr>
        <p:txBody>
          <a:bodyPr anchor="ctr">
            <a:normAutofit/>
          </a:bodyPr>
          <a:lstStyle/>
          <a:p>
            <a:r>
              <a:rPr lang="en-GB" sz="2600" dirty="0"/>
              <a:t>The NHS spend on obesity related disease of £5.1 billion per year is equivalent to;</a:t>
            </a:r>
          </a:p>
          <a:p>
            <a:r>
              <a:rPr lang="en-GB" sz="2600" dirty="0"/>
              <a:t>the salary of around 163,000 nurses or 85,000 hospital doctors</a:t>
            </a:r>
          </a:p>
          <a:p>
            <a:r>
              <a:rPr lang="en-GB" sz="2600" dirty="0"/>
              <a:t>The cost of carrying out more than 115,000 heart transplants or more than 718,000 hip replacements</a:t>
            </a:r>
          </a:p>
          <a:p>
            <a:r>
              <a:rPr lang="en-GB" sz="2600" dirty="0"/>
              <a:t>The cost of 959 fully kitted out new air ambulances. The cost of an eight-hour course of talking therapy for 12.75 million people. </a:t>
            </a:r>
          </a:p>
          <a:p>
            <a:r>
              <a:rPr lang="en-GB" sz="2600" dirty="0"/>
              <a:t> The salary of 222,000 newly qualified teachers. </a:t>
            </a:r>
          </a:p>
          <a:p>
            <a:r>
              <a:rPr lang="en-GB" sz="2600" dirty="0"/>
              <a:t> An annual salary at the Living Wage level for nearly 310,000 people.</a:t>
            </a:r>
          </a:p>
        </p:txBody>
      </p:sp>
    </p:spTree>
    <p:extLst>
      <p:ext uri="{BB962C8B-B14F-4D97-AF65-F5344CB8AC3E}">
        <p14:creationId xmlns:p14="http://schemas.microsoft.com/office/powerpoint/2010/main" val="9897652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C6EAF9-C45F-77EC-396E-462F35DCEB55}"/>
              </a:ext>
            </a:extLst>
          </p:cNvPr>
          <p:cNvSpPr>
            <a:spLocks noGrp="1"/>
          </p:cNvSpPr>
          <p:nvPr>
            <p:ph type="title"/>
          </p:nvPr>
        </p:nvSpPr>
        <p:spPr>
          <a:xfrm>
            <a:off x="686834" y="1153572"/>
            <a:ext cx="3200400" cy="4461163"/>
          </a:xfrm>
        </p:spPr>
        <p:txBody>
          <a:bodyPr>
            <a:normAutofit/>
          </a:bodyPr>
          <a:lstStyle/>
          <a:p>
            <a:r>
              <a:rPr lang="en-GB" sz="3400">
                <a:solidFill>
                  <a:srgbClr val="FFFFFF"/>
                </a:solidFill>
              </a:rPr>
              <a:t>The National Food Survey and the National Diet and Nutrition Survey shows that poorer households consume: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DAB95D6-FE37-2FC1-7809-A3A48783E7AF}"/>
              </a:ext>
            </a:extLst>
          </p:cNvPr>
          <p:cNvSpPr>
            <a:spLocks noGrp="1"/>
          </p:cNvSpPr>
          <p:nvPr>
            <p:ph idx="1"/>
          </p:nvPr>
        </p:nvSpPr>
        <p:spPr>
          <a:xfrm>
            <a:off x="4447308" y="591344"/>
            <a:ext cx="6906491" cy="5585619"/>
          </a:xfrm>
        </p:spPr>
        <p:txBody>
          <a:bodyPr anchor="ctr">
            <a:normAutofit/>
          </a:bodyPr>
          <a:lstStyle/>
          <a:p>
            <a:r>
              <a:rPr lang="en-GB" dirty="0"/>
              <a:t>Less fruits and vegetables; wholemeal bread and whole grain and high fibre cereals; oily fish </a:t>
            </a:r>
          </a:p>
          <a:p>
            <a:r>
              <a:rPr lang="en-GB" dirty="0"/>
              <a:t> More white bread, full fat milk; table sugar; processed meat, products high in saturated fats such as burgers, kebabs, meat pies and pasties</a:t>
            </a:r>
          </a:p>
        </p:txBody>
      </p:sp>
    </p:spTree>
    <p:extLst>
      <p:ext uri="{BB962C8B-B14F-4D97-AF65-F5344CB8AC3E}">
        <p14:creationId xmlns:p14="http://schemas.microsoft.com/office/powerpoint/2010/main" val="28428093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C4DEDD-FAA2-2068-B58A-00802E8FC2A9}"/>
              </a:ext>
            </a:extLst>
          </p:cNvPr>
          <p:cNvSpPr>
            <a:spLocks noGrp="1"/>
          </p:cNvSpPr>
          <p:nvPr>
            <p:ph type="title"/>
          </p:nvPr>
        </p:nvSpPr>
        <p:spPr>
          <a:xfrm>
            <a:off x="686834" y="1153572"/>
            <a:ext cx="3200400" cy="4461163"/>
          </a:xfrm>
        </p:spPr>
        <p:txBody>
          <a:bodyPr>
            <a:normAutofit/>
          </a:bodyPr>
          <a:lstStyle/>
          <a:p>
            <a:r>
              <a:rPr lang="en-GB">
                <a:solidFill>
                  <a:srgbClr val="FFFFFF"/>
                </a:solidFill>
              </a:rPr>
              <a:t>The impact of interventions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02477E8-73A5-10A4-314D-B1D69BB16728}"/>
              </a:ext>
            </a:extLst>
          </p:cNvPr>
          <p:cNvSpPr>
            <a:spLocks noGrp="1"/>
          </p:cNvSpPr>
          <p:nvPr>
            <p:ph idx="1"/>
          </p:nvPr>
        </p:nvSpPr>
        <p:spPr>
          <a:xfrm>
            <a:off x="4447308" y="591344"/>
            <a:ext cx="6906491" cy="5585619"/>
          </a:xfrm>
        </p:spPr>
        <p:txBody>
          <a:bodyPr anchor="ctr">
            <a:normAutofit/>
          </a:bodyPr>
          <a:lstStyle/>
          <a:p>
            <a:r>
              <a:rPr lang="en-GB" sz="2200" dirty="0"/>
              <a:t>Studies suggest that if levels of obesity could be reduced by 1% every year from the predicted trend between 2015 and 2035, £300 million could be saved in direct health and social care costs in the year 2035 alone.1</a:t>
            </a:r>
          </a:p>
          <a:p>
            <a:r>
              <a:rPr lang="en-GB" sz="2200" dirty="0"/>
              <a:t> A 2016 modelling study found that the levy could potentially save up to 144,000 adults and children from obesity every year, prevent 19,000 cases of type 2 diabetes and avoid 270,000 decayed teeth , which would have a knock on effect in reducing costs to the NHS. </a:t>
            </a:r>
          </a:p>
          <a:p>
            <a:r>
              <a:rPr lang="en-GB" sz="2200" dirty="0"/>
              <a:t> Relative to the costs of obesity, a very small amount is invested in bariatric surgery and programmes that support weight loss. These types of interventions have the potential to reduce some of the very serious complications of people being overweight and therefore reduce costs to the NHS and wider society in the long-term.</a:t>
            </a:r>
          </a:p>
        </p:txBody>
      </p:sp>
    </p:spTree>
    <p:extLst>
      <p:ext uri="{BB962C8B-B14F-4D97-AF65-F5344CB8AC3E}">
        <p14:creationId xmlns:p14="http://schemas.microsoft.com/office/powerpoint/2010/main" val="16833470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06DCE7-A6D3-C2F0-894D-C31167813A05}"/>
              </a:ext>
            </a:extLst>
          </p:cNvPr>
          <p:cNvSpPr>
            <a:spLocks noGrp="1"/>
          </p:cNvSpPr>
          <p:nvPr>
            <p:ph type="title"/>
          </p:nvPr>
        </p:nvSpPr>
        <p:spPr>
          <a:xfrm>
            <a:off x="956826" y="1112969"/>
            <a:ext cx="3937298" cy="4166010"/>
          </a:xfrm>
        </p:spPr>
        <p:txBody>
          <a:bodyPr>
            <a:normAutofit/>
          </a:bodyPr>
          <a:lstStyle/>
          <a:p>
            <a:r>
              <a:rPr lang="en-GB">
                <a:solidFill>
                  <a:srgbClr val="FFFFFF"/>
                </a:solidFill>
              </a:rPr>
              <a:t>There are a number of reasons for this: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2530AE5-503C-4450-C78C-7D29D945818F}"/>
              </a:ext>
            </a:extLst>
          </p:cNvPr>
          <p:cNvSpPr>
            <a:spLocks noGrp="1"/>
          </p:cNvSpPr>
          <p:nvPr>
            <p:ph idx="1"/>
          </p:nvPr>
        </p:nvSpPr>
        <p:spPr>
          <a:xfrm>
            <a:off x="6096000" y="820880"/>
            <a:ext cx="5257799" cy="4889350"/>
          </a:xfrm>
        </p:spPr>
        <p:txBody>
          <a:bodyPr anchor="t">
            <a:normAutofit/>
          </a:bodyPr>
          <a:lstStyle/>
          <a:p>
            <a:r>
              <a:rPr lang="en-GB" sz="2400"/>
              <a:t>Cost - People on low incomes consistently say that the main influence on the food they buy is cost. They want food that is going to fill their families up, be acceptable to others and not spoil quickly. Fruit and vegetables are therefore considered as a risky purchase; they deteriorate quickly, result in waste and are not regarded as filling. Fruit in seen as expensive and vegetables are more likely to be rejected – especially by children</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8781369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2BC909-47F4-F3B4-39F0-052B0D406A0C}"/>
              </a:ext>
            </a:extLst>
          </p:cNvPr>
          <p:cNvSpPr>
            <a:spLocks noGrp="1"/>
          </p:cNvSpPr>
          <p:nvPr>
            <p:ph type="title"/>
          </p:nvPr>
        </p:nvSpPr>
        <p:spPr>
          <a:xfrm>
            <a:off x="686834" y="591344"/>
            <a:ext cx="3200400" cy="5585619"/>
          </a:xfrm>
        </p:spPr>
        <p:txBody>
          <a:bodyPr>
            <a:normAutofit/>
          </a:bodyPr>
          <a:lstStyle/>
          <a:p>
            <a:r>
              <a:rPr lang="en-GB">
                <a:solidFill>
                  <a:srgbClr val="FFFFFF"/>
                </a:solidFill>
              </a:rPr>
              <a:t>Inequality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02DFA1E-B07B-26DC-A4DA-35E266765FB1}"/>
              </a:ext>
            </a:extLst>
          </p:cNvPr>
          <p:cNvSpPr>
            <a:spLocks noGrp="1"/>
          </p:cNvSpPr>
          <p:nvPr>
            <p:ph idx="1"/>
          </p:nvPr>
        </p:nvSpPr>
        <p:spPr>
          <a:xfrm>
            <a:off x="4447308" y="591344"/>
            <a:ext cx="6906491" cy="5585619"/>
          </a:xfrm>
        </p:spPr>
        <p:txBody>
          <a:bodyPr anchor="ctr">
            <a:normAutofit/>
          </a:bodyPr>
          <a:lstStyle/>
          <a:p>
            <a:r>
              <a:rPr lang="en-GB" sz="2400"/>
              <a:t>2. Transport - Many people on low incomes do not have access to a car, so bulky items of shopping have to be carried on public transport or bought at local shops. Smaller shops may offer convenience, but basic foodstuffs can cost almost 25% more than in big supermarkets because of higher operating margins. If supermarket ‘own brands’ and value lines are taken into account, the difference could be as much as 60%.</a:t>
            </a:r>
          </a:p>
          <a:p>
            <a:r>
              <a:rPr lang="en-GB" sz="2400"/>
              <a:t> 3. Pre-packed Food - People on low incomes are generally more reluctant to experiment, as well as being less confident about cooking with new food and keen to avoid waste. Buying pre-packed food can avoid these concerns as little preparation is required and food can easily be divided into portions.1</a:t>
            </a:r>
          </a:p>
        </p:txBody>
      </p:sp>
    </p:spTree>
    <p:extLst>
      <p:ext uri="{BB962C8B-B14F-4D97-AF65-F5344CB8AC3E}">
        <p14:creationId xmlns:p14="http://schemas.microsoft.com/office/powerpoint/2010/main" val="37503464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3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0">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Right Triangle 4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2D3FB8-7956-B6C9-1AD2-87F76ADC398C}"/>
              </a:ext>
            </a:extLst>
          </p:cNvPr>
          <p:cNvSpPr>
            <a:spLocks noGrp="1"/>
          </p:cNvSpPr>
          <p:nvPr>
            <p:ph type="title"/>
          </p:nvPr>
        </p:nvSpPr>
        <p:spPr>
          <a:xfrm>
            <a:off x="1006900" y="1188637"/>
            <a:ext cx="3141430" cy="4480726"/>
          </a:xfrm>
        </p:spPr>
        <p:txBody>
          <a:bodyPr>
            <a:normAutofit/>
          </a:bodyPr>
          <a:lstStyle/>
          <a:p>
            <a:pPr algn="r"/>
            <a:r>
              <a:rPr lang="en-GB" sz="2600"/>
              <a:t>Obesity is a complex condition with has contributing factors at many different levels. Interventions to tackle obesity should therefore be conducted at four different levels.</a:t>
            </a:r>
          </a:p>
        </p:txBody>
      </p:sp>
      <p:cxnSp>
        <p:nvCxnSpPr>
          <p:cNvPr id="47" name="Straight Connector 46">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63858C-DA74-DE35-56B7-6B1ADE5A755D}"/>
              </a:ext>
            </a:extLst>
          </p:cNvPr>
          <p:cNvSpPr>
            <a:spLocks noGrp="1"/>
          </p:cNvSpPr>
          <p:nvPr>
            <p:ph idx="1"/>
          </p:nvPr>
        </p:nvSpPr>
        <p:spPr>
          <a:xfrm>
            <a:off x="5138928" y="1338729"/>
            <a:ext cx="4795584" cy="4180542"/>
          </a:xfrm>
        </p:spPr>
        <p:txBody>
          <a:bodyPr anchor="ctr">
            <a:normAutofit/>
          </a:bodyPr>
          <a:lstStyle/>
          <a:p>
            <a:pPr marL="0" indent="0">
              <a:buNone/>
            </a:pPr>
            <a:r>
              <a:rPr lang="en-GB" sz="2400"/>
              <a:t>• Individual –Food consumption </a:t>
            </a:r>
          </a:p>
          <a:p>
            <a:pPr marL="0" indent="0">
              <a:buNone/>
            </a:pPr>
            <a:r>
              <a:rPr lang="en-GB" sz="2400"/>
              <a:t>• Inter-personal – Parental beliefs and   behaviours </a:t>
            </a:r>
          </a:p>
          <a:p>
            <a:pPr marL="0" indent="0">
              <a:buNone/>
            </a:pPr>
            <a:r>
              <a:rPr lang="en-GB" sz="2400"/>
              <a:t>• Organisational – School dinners </a:t>
            </a:r>
          </a:p>
          <a:p>
            <a:pPr marL="0" indent="0">
              <a:buNone/>
            </a:pPr>
            <a:r>
              <a:rPr lang="en-GB" sz="2400"/>
              <a:t>• Governmental – Food labelling</a:t>
            </a:r>
          </a:p>
        </p:txBody>
      </p:sp>
    </p:spTree>
    <p:extLst>
      <p:ext uri="{BB962C8B-B14F-4D97-AF65-F5344CB8AC3E}">
        <p14:creationId xmlns:p14="http://schemas.microsoft.com/office/powerpoint/2010/main" val="15943093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900C75-0592-9D9F-7D39-6E6E28818DD1}"/>
              </a:ext>
            </a:extLst>
          </p:cNvPr>
          <p:cNvSpPr>
            <a:spLocks noGrp="1"/>
          </p:cNvSpPr>
          <p:nvPr>
            <p:ph type="title"/>
          </p:nvPr>
        </p:nvSpPr>
        <p:spPr>
          <a:xfrm>
            <a:off x="4572001" y="601744"/>
            <a:ext cx="6781800" cy="1338696"/>
          </a:xfrm>
        </p:spPr>
        <p:txBody>
          <a:bodyPr>
            <a:normAutofit/>
          </a:bodyPr>
          <a:lstStyle/>
          <a:p>
            <a:r>
              <a:rPr lang="en-GB" dirty="0"/>
              <a:t>Interventions</a:t>
            </a:r>
          </a:p>
        </p:txBody>
      </p:sp>
      <p:pic>
        <p:nvPicPr>
          <p:cNvPr id="5" name="Picture 4" descr="Assorted vegetables and fruits">
            <a:extLst>
              <a:ext uri="{FF2B5EF4-FFF2-40B4-BE49-F238E27FC236}">
                <a16:creationId xmlns:a16="http://schemas.microsoft.com/office/drawing/2014/main" id="{BBCB2DC5-193B-0452-B691-3A071D17B5ED}"/>
              </a:ext>
            </a:extLst>
          </p:cNvPr>
          <p:cNvPicPr>
            <a:picLocks noChangeAspect="1"/>
          </p:cNvPicPr>
          <p:nvPr/>
        </p:nvPicPr>
        <p:blipFill rotWithShape="1">
          <a:blip r:embed="rId2"/>
          <a:srcRect l="37868" r="25586"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7F11FD1E-E772-26C8-9204-271BE781186C}"/>
              </a:ext>
            </a:extLst>
          </p:cNvPr>
          <p:cNvSpPr>
            <a:spLocks noGrp="1"/>
          </p:cNvSpPr>
          <p:nvPr>
            <p:ph idx="1"/>
          </p:nvPr>
        </p:nvSpPr>
        <p:spPr>
          <a:xfrm>
            <a:off x="4572001" y="2201958"/>
            <a:ext cx="6781800" cy="3900730"/>
          </a:xfrm>
        </p:spPr>
        <p:txBody>
          <a:bodyPr anchor="t">
            <a:normAutofit/>
          </a:bodyPr>
          <a:lstStyle/>
          <a:p>
            <a:r>
              <a:rPr lang="en-GB" sz="1900" dirty="0"/>
              <a:t>Increase the average consumption of a variety of fruits and vegetables to at least five portions a day. (Currently 2.8 per day) </a:t>
            </a:r>
          </a:p>
          <a:p>
            <a:r>
              <a:rPr lang="en-GB" sz="1900" dirty="0"/>
              <a:t> Increase the average intake of dietary fibre to 18 grams per day (Currently 13.8 grams per day) </a:t>
            </a:r>
          </a:p>
          <a:p>
            <a:r>
              <a:rPr lang="en-GB" sz="1900" dirty="0"/>
              <a:t> Reduce the average intake of salt to 6 grams per day by 2010. (Currently 9.5grams per day) </a:t>
            </a:r>
          </a:p>
          <a:p>
            <a:r>
              <a:rPr lang="en-GB" sz="1900" dirty="0"/>
              <a:t> Reduce the average intake of saturated fat to 11% of food energy (Currently 13.3%) </a:t>
            </a:r>
          </a:p>
          <a:p>
            <a:r>
              <a:rPr lang="en-GB" sz="1900" dirty="0"/>
              <a:t> Maintain the current trend in the total intake of fat at 35% of food energy.(Currently 35.3%) </a:t>
            </a:r>
          </a:p>
          <a:p>
            <a:r>
              <a:rPr lang="en-GB" sz="1900" dirty="0"/>
              <a:t> Reduce the average intake of added sugar to food energy (Currently 12.7%)</a:t>
            </a:r>
          </a:p>
        </p:txBody>
      </p:sp>
    </p:spTree>
    <p:extLst>
      <p:ext uri="{BB962C8B-B14F-4D97-AF65-F5344CB8AC3E}">
        <p14:creationId xmlns:p14="http://schemas.microsoft.com/office/powerpoint/2010/main" val="34520822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2A6230-F325-CA31-835E-8AE9B5CE9456}"/>
              </a:ext>
            </a:extLst>
          </p:cNvPr>
          <p:cNvSpPr>
            <a:spLocks noGrp="1"/>
          </p:cNvSpPr>
          <p:nvPr>
            <p:ph type="title"/>
          </p:nvPr>
        </p:nvSpPr>
        <p:spPr>
          <a:xfrm>
            <a:off x="4572001" y="601744"/>
            <a:ext cx="6781800" cy="1338696"/>
          </a:xfrm>
        </p:spPr>
        <p:txBody>
          <a:bodyPr>
            <a:normAutofit/>
          </a:bodyPr>
          <a:lstStyle/>
          <a:p>
            <a:r>
              <a:rPr lang="en-GB" dirty="0"/>
              <a:t>Physical Activity: </a:t>
            </a:r>
          </a:p>
        </p:txBody>
      </p:sp>
      <p:pic>
        <p:nvPicPr>
          <p:cNvPr id="5" name="Picture 4" descr="Dumbbells on a gym floor">
            <a:extLst>
              <a:ext uri="{FF2B5EF4-FFF2-40B4-BE49-F238E27FC236}">
                <a16:creationId xmlns:a16="http://schemas.microsoft.com/office/drawing/2014/main" id="{15325312-00E9-6207-7D79-BCB4052B8DBD}"/>
              </a:ext>
            </a:extLst>
          </p:cNvPr>
          <p:cNvPicPr>
            <a:picLocks noChangeAspect="1"/>
          </p:cNvPicPr>
          <p:nvPr/>
        </p:nvPicPr>
        <p:blipFill rotWithShape="1">
          <a:blip r:embed="rId2"/>
          <a:srcRect l="63729" r="-1"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68BF5C72-D45C-2656-5FEC-B7871E090444}"/>
              </a:ext>
            </a:extLst>
          </p:cNvPr>
          <p:cNvSpPr>
            <a:spLocks noGrp="1"/>
          </p:cNvSpPr>
          <p:nvPr>
            <p:ph idx="1"/>
          </p:nvPr>
        </p:nvSpPr>
        <p:spPr>
          <a:xfrm>
            <a:off x="4572001" y="2201958"/>
            <a:ext cx="6781800" cy="3900730"/>
          </a:xfrm>
        </p:spPr>
        <p:txBody>
          <a:bodyPr anchor="t">
            <a:normAutofit/>
          </a:bodyPr>
          <a:lstStyle/>
          <a:p>
            <a:r>
              <a:rPr lang="en-GB" sz="2000"/>
              <a:t>Children and young people should achieve a total of at least 60 minutes of moderate-intensity physical activity each day. At least twice a week this should include activities that improve bone health.• For general health benefits, adults should achieve a total of at least 30 minutes a day of moderate-intensity physical activity on five or more days a week. • Older adults should take particular care to keep moving and retain their mobility through daily activity</a:t>
            </a:r>
          </a:p>
        </p:txBody>
      </p:sp>
    </p:spTree>
    <p:extLst>
      <p:ext uri="{BB962C8B-B14F-4D97-AF65-F5344CB8AC3E}">
        <p14:creationId xmlns:p14="http://schemas.microsoft.com/office/powerpoint/2010/main" val="20568561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4794CD-23C8-0B36-4AD3-0FF2DFDA061C}"/>
              </a:ext>
            </a:extLst>
          </p:cNvPr>
          <p:cNvSpPr>
            <a:spLocks noGrp="1"/>
          </p:cNvSpPr>
          <p:nvPr>
            <p:ph type="title"/>
          </p:nvPr>
        </p:nvSpPr>
        <p:spPr>
          <a:xfrm>
            <a:off x="838200" y="365125"/>
            <a:ext cx="10515600" cy="1325563"/>
          </a:xfrm>
        </p:spPr>
        <p:txBody>
          <a:bodyPr>
            <a:normAutofit/>
          </a:bodyPr>
          <a:lstStyle/>
          <a:p>
            <a:r>
              <a:rPr lang="en-GB" sz="5400"/>
              <a:t>Diet and mental Health </a:t>
            </a:r>
          </a:p>
        </p:txBody>
      </p:sp>
      <p:sp>
        <p:nvSpPr>
          <p:cNvPr id="3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Content Placeholder 2">
            <a:extLst>
              <a:ext uri="{FF2B5EF4-FFF2-40B4-BE49-F238E27FC236}">
                <a16:creationId xmlns:a16="http://schemas.microsoft.com/office/drawing/2014/main" id="{47C93948-5C81-16F9-D8EF-B666944EF716}"/>
              </a:ext>
            </a:extLst>
          </p:cNvPr>
          <p:cNvSpPr>
            <a:spLocks noGrp="1"/>
          </p:cNvSpPr>
          <p:nvPr>
            <p:ph idx="1"/>
          </p:nvPr>
        </p:nvSpPr>
        <p:spPr>
          <a:xfrm>
            <a:off x="838200" y="1929384"/>
            <a:ext cx="10515600" cy="4251960"/>
          </a:xfrm>
        </p:spPr>
        <p:txBody>
          <a:bodyPr>
            <a:normAutofit/>
          </a:bodyPr>
          <a:lstStyle/>
          <a:p>
            <a:r>
              <a:rPr lang="en-GB" sz="2200" b="0" i="0" dirty="0">
                <a:effectLst/>
                <a:latin typeface="BlinkMacSystemFont"/>
              </a:rPr>
              <a:t> </a:t>
            </a:r>
            <a:r>
              <a:rPr lang="en-GB" b="0" i="0" dirty="0">
                <a:effectLst/>
                <a:latin typeface="Times New Roman" panose="02020603050405020304" pitchFamily="18" charset="0"/>
                <a:cs typeface="Times New Roman" panose="02020603050405020304" pitchFamily="18" charset="0"/>
              </a:rPr>
              <a:t>Good nutritional status is important for maintaining normal body function and preventing or mitigating the dysfunction induced by internal or external factors. Nutritional deficiencies often result in impaired function, and, conversely, intakes at recommended levels can resume or further enhance body functions. </a:t>
            </a:r>
          </a:p>
          <a:p>
            <a:r>
              <a:rPr lang="en-GB" b="0" i="0" dirty="0">
                <a:effectLst/>
                <a:latin typeface="Times New Roman" panose="02020603050405020304" pitchFamily="18" charset="0"/>
                <a:cs typeface="Times New Roman" panose="02020603050405020304" pitchFamily="18" charset="0"/>
              </a:rPr>
              <a:t>An increasing number of studies are revealing that diet and nutrition are critical not only for physiology and body composition, but also have significant effects on mood and mental well-being. In particular, Western dietary habits have been the object of several research studies focusing on the relationship between nutrition and mental health.</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4762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B608ED-C1E0-D498-83DA-911CB32FE840}"/>
              </a:ext>
            </a:extLst>
          </p:cNvPr>
          <p:cNvSpPr>
            <a:spLocks noGrp="1"/>
          </p:cNvSpPr>
          <p:nvPr>
            <p:ph type="title"/>
          </p:nvPr>
        </p:nvSpPr>
        <p:spPr>
          <a:xfrm>
            <a:off x="4654296" y="329184"/>
            <a:ext cx="6894576" cy="1783080"/>
          </a:xfrm>
        </p:spPr>
        <p:txBody>
          <a:bodyPr anchor="b">
            <a:normAutofit/>
          </a:bodyPr>
          <a:lstStyle/>
          <a:p>
            <a:r>
              <a:rPr lang="en-GB" sz="5400"/>
              <a:t>BMJ (2020) </a:t>
            </a:r>
          </a:p>
        </p:txBody>
      </p:sp>
      <p:pic>
        <p:nvPicPr>
          <p:cNvPr id="25" name="Picture 24" descr="Assorted vegetables and fruits">
            <a:extLst>
              <a:ext uri="{FF2B5EF4-FFF2-40B4-BE49-F238E27FC236}">
                <a16:creationId xmlns:a16="http://schemas.microsoft.com/office/drawing/2014/main" id="{0CF74454-BB37-F9E9-66AD-73D21DF59B37}"/>
              </a:ext>
            </a:extLst>
          </p:cNvPr>
          <p:cNvPicPr>
            <a:picLocks noChangeAspect="1"/>
          </p:cNvPicPr>
          <p:nvPr/>
        </p:nvPicPr>
        <p:blipFill rotWithShape="1">
          <a:blip r:embed="rId2"/>
          <a:srcRect l="36419" r="24136"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3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2CA0D5-CFF2-3CBD-0622-49B67C80D8E3}"/>
              </a:ext>
            </a:extLst>
          </p:cNvPr>
          <p:cNvSpPr>
            <a:spLocks noGrp="1"/>
          </p:cNvSpPr>
          <p:nvPr>
            <p:ph idx="1"/>
          </p:nvPr>
        </p:nvSpPr>
        <p:spPr>
          <a:xfrm>
            <a:off x="4654296" y="2706624"/>
            <a:ext cx="6894576" cy="3483864"/>
          </a:xfrm>
        </p:spPr>
        <p:txBody>
          <a:bodyPr>
            <a:normAutofit/>
          </a:bodyPr>
          <a:lstStyle/>
          <a:p>
            <a:pPr fontAlgn="base"/>
            <a:r>
              <a:rPr lang="en-GB" sz="2000" b="1" i="0">
                <a:effectLst/>
                <a:latin typeface="interfaceregular"/>
              </a:rPr>
              <a:t>Key messages</a:t>
            </a:r>
          </a:p>
          <a:p>
            <a:pPr fontAlgn="base">
              <a:buFont typeface="Arial" panose="020B0604020202020204" pitchFamily="34" charset="0"/>
              <a:buChar char="•"/>
            </a:pPr>
            <a:r>
              <a:rPr lang="en-GB" sz="2000" b="0" i="0">
                <a:effectLst/>
                <a:latin typeface="inherit"/>
              </a:rPr>
              <a:t>Healthy eating patterns, such as the Mediterranean diet, are associated with better mental health than “unhealthy” eating patterns, such as the Western diet</a:t>
            </a:r>
          </a:p>
          <a:p>
            <a:pPr fontAlgn="base">
              <a:buFont typeface="Arial" panose="020B0604020202020204" pitchFamily="34" charset="0"/>
              <a:buChar char="•"/>
            </a:pPr>
            <a:r>
              <a:rPr lang="en-GB" sz="2000" b="0" i="0">
                <a:effectLst/>
                <a:latin typeface="inherit"/>
              </a:rPr>
              <a:t>The effects of certain foods or dietary patterns on glycaemia, immune activation, and the gut microbiome may play a role in the relationships between food and mood</a:t>
            </a:r>
          </a:p>
          <a:p>
            <a:pPr fontAlgn="base">
              <a:buFont typeface="Arial" panose="020B0604020202020204" pitchFamily="34" charset="0"/>
              <a:buChar char="•"/>
            </a:pPr>
            <a:r>
              <a:rPr lang="en-GB" sz="2000" b="0" i="0">
                <a:effectLst/>
                <a:latin typeface="inherit"/>
              </a:rPr>
              <a:t>More research is needed to understand the mechanisms that link food and mental wellbeing and determine how and when nutrition can be used to improve mental health</a:t>
            </a:r>
          </a:p>
          <a:p>
            <a:endParaRPr lang="en-GB" sz="2000"/>
          </a:p>
        </p:txBody>
      </p:sp>
    </p:spTree>
    <p:extLst>
      <p:ext uri="{BB962C8B-B14F-4D97-AF65-F5344CB8AC3E}">
        <p14:creationId xmlns:p14="http://schemas.microsoft.com/office/powerpoint/2010/main" val="61402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Close-up of purple cells">
            <a:extLst>
              <a:ext uri="{FF2B5EF4-FFF2-40B4-BE49-F238E27FC236}">
                <a16:creationId xmlns:a16="http://schemas.microsoft.com/office/drawing/2014/main" id="{E8B1B924-71E3-64BC-19F7-098F9037DC3E}"/>
              </a:ext>
            </a:extLst>
          </p:cNvPr>
          <p:cNvPicPr>
            <a:picLocks noChangeAspect="1"/>
          </p:cNvPicPr>
          <p:nvPr/>
        </p:nvPicPr>
        <p:blipFill rotWithShape="1">
          <a:blip r:embed="rId2"/>
          <a:srcRect l="29853" r="23955"/>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B1F7972C-9508-D72B-CC2B-F8496C0C57F9}"/>
              </a:ext>
            </a:extLst>
          </p:cNvPr>
          <p:cNvSpPr>
            <a:spLocks noGrp="1"/>
          </p:cNvSpPr>
          <p:nvPr>
            <p:ph type="title"/>
          </p:nvPr>
        </p:nvSpPr>
        <p:spPr>
          <a:xfrm>
            <a:off x="1137034" y="609600"/>
            <a:ext cx="6831188" cy="1322887"/>
          </a:xfrm>
        </p:spPr>
        <p:txBody>
          <a:bodyPr>
            <a:normAutofit/>
          </a:bodyPr>
          <a:lstStyle/>
          <a:p>
            <a:r>
              <a:rPr lang="en-GB" sz="3700" b="1" i="0">
                <a:effectLst/>
                <a:latin typeface="interfaceregular"/>
              </a:rPr>
              <a:t>Brain, gut microbiome, and mood</a:t>
            </a:r>
            <a:br>
              <a:rPr lang="en-GB" sz="3700" b="1" i="0">
                <a:effectLst/>
                <a:latin typeface="interfaceregular"/>
              </a:rPr>
            </a:br>
            <a:endParaRPr lang="en-GB" sz="3700"/>
          </a:p>
        </p:txBody>
      </p:sp>
      <p:sp>
        <p:nvSpPr>
          <p:cNvPr id="3" name="Content Placeholder 2">
            <a:extLst>
              <a:ext uri="{FF2B5EF4-FFF2-40B4-BE49-F238E27FC236}">
                <a16:creationId xmlns:a16="http://schemas.microsoft.com/office/drawing/2014/main" id="{021D5803-7733-8BF0-9CD5-D1A13F824496}"/>
              </a:ext>
            </a:extLst>
          </p:cNvPr>
          <p:cNvSpPr>
            <a:spLocks noGrp="1"/>
          </p:cNvSpPr>
          <p:nvPr>
            <p:ph idx="1"/>
          </p:nvPr>
        </p:nvSpPr>
        <p:spPr>
          <a:xfrm>
            <a:off x="1137035" y="2194102"/>
            <a:ext cx="6516216" cy="3908585"/>
          </a:xfrm>
        </p:spPr>
        <p:txBody>
          <a:bodyPr>
            <a:normAutofit/>
          </a:bodyPr>
          <a:lstStyle/>
          <a:p>
            <a:r>
              <a:rPr lang="en-GB" sz="1900" b="0" i="0">
                <a:effectLst/>
                <a:latin typeface="Times New Roman" panose="02020603050405020304" pitchFamily="18" charset="0"/>
                <a:cs typeface="Times New Roman" panose="02020603050405020304" pitchFamily="18" charset="0"/>
              </a:rPr>
              <a:t>A more recent explanation for the way in which our food may affect our mental wellbeing is the effect of dietary patterns on the gut microbiome—a broad term that refers to the trillions of microbial organisms, including bacteria, viruses, and archaea, living in the human gut. </a:t>
            </a:r>
          </a:p>
          <a:p>
            <a:r>
              <a:rPr lang="en-GB" sz="1900" b="0" i="0">
                <a:effectLst/>
                <a:latin typeface="Times New Roman" panose="02020603050405020304" pitchFamily="18" charset="0"/>
                <a:cs typeface="Times New Roman" panose="02020603050405020304" pitchFamily="18" charset="0"/>
              </a:rPr>
              <a:t>The gut microbiome interacts with the brain in bidirectional ways using neural, inflammatory, and hormonal signalling pathways. The role of altered interactions between the brain and gut microbiome on mental health has been proposed on the basis of the following evidence: emotion-like behaviour in rodents changes with changes in the gut microbiome</a:t>
            </a:r>
          </a:p>
          <a:p>
            <a:r>
              <a:rPr lang="en-GB" sz="1900" b="0" i="0">
                <a:effectLst/>
                <a:latin typeface="Times New Roman" panose="02020603050405020304" pitchFamily="18" charset="0"/>
                <a:cs typeface="Times New Roman" panose="02020603050405020304" pitchFamily="18" charset="0"/>
              </a:rPr>
              <a:t>Such findings suggest a role of altered neuroactive microbial metabolites in depressive symptoms.</a:t>
            </a:r>
            <a:endParaRPr lang="en-GB" sz="19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050585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2643</Words>
  <Application>Microsoft Office PowerPoint</Application>
  <PresentationFormat>Widescreen</PresentationFormat>
  <Paragraphs>102</Paragraphs>
  <Slides>28</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28</vt:i4>
      </vt:variant>
    </vt:vector>
  </HeadingPairs>
  <TitlesOfParts>
    <vt:vector size="39" baseType="lpstr">
      <vt:lpstr>BlinkMacSystemFont</vt:lpstr>
      <vt:lpstr>inherit</vt:lpstr>
      <vt:lpstr>interfaceregular</vt:lpstr>
      <vt:lpstr>national</vt:lpstr>
      <vt:lpstr>Arial</vt:lpstr>
      <vt:lpstr>Calibri</vt:lpstr>
      <vt:lpstr>Calibri Light</vt:lpstr>
      <vt:lpstr>Helvetica</vt:lpstr>
      <vt:lpstr>PT Serif</vt:lpstr>
      <vt:lpstr>Times New Roman</vt:lpstr>
      <vt:lpstr>Office Theme</vt:lpstr>
      <vt:lpstr>The benefits of a balanced diet </vt:lpstr>
      <vt:lpstr>Healthy Diet </vt:lpstr>
      <vt:lpstr>Food and nutrition </vt:lpstr>
      <vt:lpstr>Not just physical benefits </vt:lpstr>
      <vt:lpstr>OBESITY – THE HEALTH TIME BOMB </vt:lpstr>
      <vt:lpstr>Obesity in the United Kingdom</vt:lpstr>
      <vt:lpstr>The effect of obesity </vt:lpstr>
      <vt:lpstr>Economic consequences </vt:lpstr>
      <vt:lpstr>Definition </vt:lpstr>
      <vt:lpstr>Epidemiology </vt:lpstr>
      <vt:lpstr>Research evidence of the benefits of healthy eating.</vt:lpstr>
      <vt:lpstr>Central Obesity</vt:lpstr>
      <vt:lpstr>There are a number of physical and mental health risks associated with being obese and inactive.</vt:lpstr>
      <vt:lpstr>Psychological Consequences of Obesity</vt:lpstr>
      <vt:lpstr>Health inequalities</vt:lpstr>
      <vt:lpstr>Costs of obesity to NHS</vt:lpstr>
      <vt:lpstr>Costs of obesity to society </vt:lpstr>
      <vt:lpstr>Putting the costs of obesity into context</vt:lpstr>
      <vt:lpstr>The National Food Survey and the National Diet and Nutrition Survey shows that poorer households consume:</vt:lpstr>
      <vt:lpstr>The impact of interventions</vt:lpstr>
      <vt:lpstr>There are a number of reasons for this: </vt:lpstr>
      <vt:lpstr>Inequality </vt:lpstr>
      <vt:lpstr>Obesity is a complex condition with has contributing factors at many different levels. Interventions to tackle obesity should therefore be conducted at four different levels.</vt:lpstr>
      <vt:lpstr>Interventions</vt:lpstr>
      <vt:lpstr>Physical Activity: </vt:lpstr>
      <vt:lpstr>Diet and mental Health </vt:lpstr>
      <vt:lpstr>BMJ (2020) </vt:lpstr>
      <vt:lpstr>Brain, gut microbiome, and mood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Felicity Peacock</dc:creator>
  <cp:lastModifiedBy>Felicity Peacock</cp:lastModifiedBy>
  <cp:revision>2</cp:revision>
  <dcterms:created xsi:type="dcterms:W3CDTF">2023-10-02T09:48:34Z</dcterms:created>
  <dcterms:modified xsi:type="dcterms:W3CDTF">2023-10-02T11:06:02Z</dcterms:modified>
</cp:coreProperties>
</file>