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7" r:id="rId2"/>
    <p:sldId id="258" r:id="rId3"/>
    <p:sldId id="259" r:id="rId4"/>
    <p:sldId id="260" r:id="rId5"/>
    <p:sldId id="280" r:id="rId6"/>
    <p:sldId id="279" r:id="rId7"/>
    <p:sldId id="283" r:id="rId8"/>
    <p:sldId id="287" r:id="rId9"/>
    <p:sldId id="284" r:id="rId10"/>
    <p:sldId id="261" r:id="rId11"/>
    <p:sldId id="264" r:id="rId12"/>
    <p:sldId id="265" r:id="rId13"/>
    <p:sldId id="266" r:id="rId14"/>
    <p:sldId id="267" r:id="rId15"/>
    <p:sldId id="274" r:id="rId16"/>
    <p:sldId id="281" r:id="rId17"/>
    <p:sldId id="275" r:id="rId18"/>
    <p:sldId id="276" r:id="rId19"/>
    <p:sldId id="285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D28496-028B-4759-A3F2-A36ABCBB91B5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F00601-E8D9-454E-8026-5DF5443CE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4242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855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45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801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356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606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42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872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734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798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382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047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3396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3625" y="908720"/>
            <a:ext cx="9912096" cy="4998304"/>
          </a:xfrm>
        </p:spPr>
        <p:txBody>
          <a:bodyPr>
            <a:normAutofit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Session 6</a:t>
            </a:r>
            <a:b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sz="36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Leading, Culture and Emotional Intelligence</a:t>
            </a:r>
            <a:endParaRPr lang="en-GB" alt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48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Agenda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After this session you should be able to:</a:t>
            </a:r>
          </a:p>
          <a:p>
            <a:r>
              <a:rPr lang="en-GB" dirty="0"/>
              <a:t>Discuss the relevance of Emotional Intelligence and leadership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Examine culture and its implication for Emotional Intelligence in the workplace </a:t>
            </a:r>
          </a:p>
          <a:p>
            <a:endParaRPr lang="en-GB" dirty="0"/>
          </a:p>
          <a:p>
            <a:r>
              <a:rPr lang="en-GB" dirty="0"/>
              <a:t>Describe MBWA and its integration in the workplace </a:t>
            </a:r>
          </a:p>
        </p:txBody>
      </p:sp>
    </p:spTree>
    <p:extLst>
      <p:ext uri="{BB962C8B-B14F-4D97-AF65-F5344CB8AC3E}">
        <p14:creationId xmlns:p14="http://schemas.microsoft.com/office/powerpoint/2010/main" val="3871112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Defining Leadership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ctr">
              <a:buNone/>
            </a:pPr>
            <a:endParaRPr lang="en-US" altLang="en-US" b="1" i="1" dirty="0">
              <a:solidFill>
                <a:srgbClr val="0000CC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altLang="ja-JP" b="1" i="1" dirty="0">
                <a:latin typeface="Arial" panose="020B0604020202020204" pitchFamily="34" charset="0"/>
                <a:cs typeface="Arial" panose="020B0604020202020204" pitchFamily="34" charset="0"/>
              </a:rPr>
              <a:t>“Leadership is a process whereby an individual influences a group of individuals to achieve a common goal</a:t>
            </a:r>
            <a:r>
              <a:rPr lang="ja-JP" alt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endParaRPr lang="en-GB" altLang="ja-JP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endParaRPr lang="en-US" altLang="en-US" b="1" i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lvl="0" algn="ctr">
              <a:buNone/>
            </a:pPr>
            <a:r>
              <a:rPr lang="en-GB" altLang="en-US" b="1" i="1" dirty="0">
                <a:solidFill>
                  <a:srgbClr val="618FFD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“Leading is the ability to establish vision and direction, to influence and align others towards a common purpose, and to empower and inspire people to achieve success”.</a:t>
            </a:r>
          </a:p>
          <a:p>
            <a:pPr lvl="0" algn="ctr">
              <a:buNone/>
            </a:pPr>
            <a:endParaRPr lang="en-GB" altLang="en-US" b="1" i="1" dirty="0">
              <a:solidFill>
                <a:srgbClr val="618FFD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208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56166"/>
            <a:ext cx="10972800" cy="1143000"/>
          </a:xfrm>
        </p:spPr>
        <p:txBody>
          <a:bodyPr/>
          <a:lstStyle/>
          <a:p>
            <a:r>
              <a:rPr lang="en-GB" b="1" dirty="0"/>
              <a:t>Defining Leadership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over 350 definitions of Leadership (Daft 2005)</a:t>
            </a:r>
          </a:p>
          <a:p>
            <a:endParaRPr lang="en-GB" dirty="0"/>
          </a:p>
          <a:p>
            <a:r>
              <a:rPr lang="en-GB" dirty="0"/>
              <a:t>Leadership styles and theories can be associated with various sectors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Our focus is on generic application of leadership to work place </a:t>
            </a:r>
          </a:p>
        </p:txBody>
      </p:sp>
    </p:spTree>
    <p:extLst>
      <p:ext uri="{BB962C8B-B14F-4D97-AF65-F5344CB8AC3E}">
        <p14:creationId xmlns:p14="http://schemas.microsoft.com/office/powerpoint/2010/main" val="470299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274638"/>
            <a:ext cx="11351491" cy="1143000"/>
          </a:xfrm>
        </p:spPr>
        <p:txBody>
          <a:bodyPr>
            <a:normAutofit/>
          </a:bodyPr>
          <a:lstStyle/>
          <a:p>
            <a:r>
              <a:rPr lang="en-GB" b="1" dirty="0"/>
              <a:t>Positive Characteristics of Leadership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1417638"/>
            <a:ext cx="8986982" cy="4207307"/>
          </a:xfrm>
        </p:spPr>
      </p:pic>
    </p:spTree>
    <p:extLst>
      <p:ext uri="{BB962C8B-B14F-4D97-AF65-F5344CB8AC3E}">
        <p14:creationId xmlns:p14="http://schemas.microsoft.com/office/powerpoint/2010/main" val="3233560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Leading and Emotional Intelligence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7164" y="1716302"/>
            <a:ext cx="6169892" cy="3733151"/>
          </a:xfrm>
        </p:spPr>
      </p:pic>
    </p:spTree>
    <p:extLst>
      <p:ext uri="{BB962C8B-B14F-4D97-AF65-F5344CB8AC3E}">
        <p14:creationId xmlns:p14="http://schemas.microsoft.com/office/powerpoint/2010/main" val="700684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400" y="800865"/>
            <a:ext cx="8562109" cy="4454626"/>
          </a:xfrm>
        </p:spPr>
      </p:pic>
    </p:spTree>
    <p:extLst>
      <p:ext uri="{BB962C8B-B14F-4D97-AF65-F5344CB8AC3E}">
        <p14:creationId xmlns:p14="http://schemas.microsoft.com/office/powerpoint/2010/main" val="3402601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6436" y="1014593"/>
            <a:ext cx="9374909" cy="4250133"/>
          </a:xfrm>
        </p:spPr>
      </p:pic>
    </p:spTree>
    <p:extLst>
      <p:ext uri="{BB962C8B-B14F-4D97-AF65-F5344CB8AC3E}">
        <p14:creationId xmlns:p14="http://schemas.microsoft.com/office/powerpoint/2010/main" val="16390304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does your manager encourage team members to  believe and become part of the workplace vision 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67160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7400" y="1138381"/>
            <a:ext cx="835400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4585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0826" y="0"/>
            <a:ext cx="10515600" cy="1325880"/>
          </a:xfrm>
        </p:spPr>
        <p:txBody>
          <a:bodyPr/>
          <a:lstStyle/>
          <a:p>
            <a:pPr algn="ctr"/>
            <a:r>
              <a:rPr lang="en-GB" sz="4800" b="1" dirty="0"/>
              <a:t>Culture</a:t>
            </a:r>
            <a:r>
              <a:rPr lang="en-GB" sz="48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151" y="952154"/>
            <a:ext cx="11734992" cy="5905846"/>
          </a:xfrm>
        </p:spPr>
        <p:txBody>
          <a:bodyPr/>
          <a:lstStyle/>
          <a:p>
            <a:pPr algn="just"/>
            <a:r>
              <a:rPr lang="en-GB" dirty="0">
                <a:cs typeface="Arial" panose="020B0604020202020204" pitchFamily="34" charset="0"/>
              </a:rPr>
              <a:t>Shared ways of thinking, feeling, and reacting; shared meanings and identities; shared socially constructed environments</a:t>
            </a:r>
          </a:p>
          <a:p>
            <a:pPr algn="just"/>
            <a:endParaRPr lang="en-GB" dirty="0">
              <a:cs typeface="Arial" panose="020B0604020202020204" pitchFamily="34" charset="0"/>
            </a:endParaRPr>
          </a:p>
          <a:p>
            <a:pPr algn="just"/>
            <a:r>
              <a:rPr lang="en-GB" dirty="0">
                <a:cs typeface="Arial" panose="020B0604020202020204" pitchFamily="34" charset="0"/>
              </a:rPr>
              <a:t>National characteristics, ethnic differences, organisational culture or professional</a:t>
            </a:r>
          </a:p>
          <a:p>
            <a:pPr algn="just"/>
            <a:endParaRPr lang="en-GB" dirty="0">
              <a:cs typeface="Arial" panose="020B0604020202020204" pitchFamily="34" charset="0"/>
            </a:endParaRPr>
          </a:p>
          <a:p>
            <a:pPr algn="just"/>
            <a:r>
              <a:rPr lang="en-GB" dirty="0">
                <a:cs typeface="Arial" panose="020B0604020202020204" pitchFamily="34" charset="0"/>
              </a:rPr>
              <a:t>Results in major divergence of working practice and can severely affect the performance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857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117" y="113666"/>
            <a:ext cx="10515600" cy="1325880"/>
          </a:xfrm>
        </p:spPr>
        <p:txBody>
          <a:bodyPr/>
          <a:lstStyle/>
          <a:p>
            <a:pPr algn="ctr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Organisational Culture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117" y="1439546"/>
            <a:ext cx="11587210" cy="4352926"/>
          </a:xfrm>
        </p:spPr>
        <p:txBody>
          <a:bodyPr/>
          <a:lstStyle/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pattern of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basic assumptions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that a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group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has invented, discovered or developed in learning to manage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external adaptation and internal integration,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and that have worked well enough to be considered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valid,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and therefore, to be taught to new members as the correct way to perceive, think, and feel in relation to their activities.</a:t>
            </a:r>
          </a:p>
          <a:p>
            <a:pPr algn="just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 interdependent set of values and ways of behaving that are common in an organisation.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49472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23521" y="200370"/>
            <a:ext cx="11841018" cy="1325880"/>
          </a:xfrm>
          <a:extLst>
            <a:ext uri="{909E8E84-426E-40DD-AFC4-6F175D3DCCD1}">
              <a14:hiddenFill xmlns:a14="http://schemas.microsoft.com/office/drawing/2010/main">
                <a:solidFill>
                  <a:srgbClr val="008080">
                    <a:alpha val="46001"/>
                  </a:srgbClr>
                </a:solidFill>
              </a14:hiddenFill>
            </a:ext>
          </a:extLst>
        </p:spPr>
        <p:txBody>
          <a:bodyPr>
            <a:normAutofit fontScale="90000"/>
          </a:bodyPr>
          <a:lstStyle/>
          <a:p>
            <a:pPr algn="ctr" eaLnBrk="1" hangingPunct="1"/>
            <a:br>
              <a:rPr lang="en-US" altLang="en-US" sz="3600" b="1" dirty="0"/>
            </a:br>
            <a:r>
              <a:rPr lang="en-US" altLang="en-US" sz="4800" b="1" dirty="0"/>
              <a:t>Significance of Organisational Culture </a:t>
            </a:r>
            <a:br>
              <a:rPr lang="en-GB" altLang="en-US" sz="4000" b="1" dirty="0"/>
            </a:br>
            <a:endParaRPr lang="en-GB" altLang="en-US" sz="4000" b="1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3521" y="1612150"/>
            <a:ext cx="11446624" cy="5159951"/>
          </a:xfrm>
        </p:spPr>
        <p:txBody>
          <a:bodyPr/>
          <a:lstStyle/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Generates a corporate identity</a:t>
            </a:r>
          </a:p>
          <a:p>
            <a:pPr marL="0" indent="0" algn="just" eaLnBrk="1" hangingPunct="1"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Guides team members in terms of acceptable conduct and attitudes</a:t>
            </a:r>
          </a:p>
          <a:p>
            <a:pPr algn="just" eaLnBrk="1" hangingPunct="1"/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Creates a sense of social stability </a:t>
            </a:r>
          </a:p>
          <a:p>
            <a:pPr algn="just" eaLnBrk="1" hangingPunct="1"/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Benchmark for evaluating and modification </a:t>
            </a:r>
          </a:p>
          <a:p>
            <a:pPr algn="just"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8196" name="Rectangle 5"/>
          <p:cNvSpPr>
            <a:spLocks noChangeArrowheads="1"/>
          </p:cNvSpPr>
          <p:nvPr/>
        </p:nvSpPr>
        <p:spPr bwMode="auto">
          <a:xfrm>
            <a:off x="1524000" y="5876926"/>
            <a:ext cx="91440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666699">
                    <a:alpha val="58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ZA" altLang="en-US"/>
          </a:p>
        </p:txBody>
      </p:sp>
    </p:spTree>
    <p:extLst>
      <p:ext uri="{BB962C8B-B14F-4D97-AF65-F5344CB8AC3E}">
        <p14:creationId xmlns:p14="http://schemas.microsoft.com/office/powerpoint/2010/main" val="29313140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4864" y="140452"/>
            <a:ext cx="11319354" cy="132588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b="1" dirty="0"/>
              <a:t>Components of Culture in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Branding and symbols (icons, branding, awards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Values, vision and mission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Beliefs 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Systems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Traditions and habits (implicit and explicit)</a:t>
            </a:r>
          </a:p>
        </p:txBody>
      </p:sp>
    </p:spTree>
    <p:extLst>
      <p:ext uri="{BB962C8B-B14F-4D97-AF65-F5344CB8AC3E}">
        <p14:creationId xmlns:p14="http://schemas.microsoft.com/office/powerpoint/2010/main" val="41415746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/>
              <a:t>MBWA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909" y="990601"/>
            <a:ext cx="11582400" cy="4514271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Initially associated with HP then several other companies in the 1970/80’s 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b="1" dirty="0"/>
              <a:t>M</a:t>
            </a:r>
            <a:r>
              <a:rPr lang="en-GB" dirty="0"/>
              <a:t>anagement (</a:t>
            </a:r>
            <a:r>
              <a:rPr lang="en-GB" b="1" dirty="0"/>
              <a:t>M</a:t>
            </a:r>
            <a:r>
              <a:rPr lang="en-GB" dirty="0"/>
              <a:t>anaging) by </a:t>
            </a:r>
            <a:r>
              <a:rPr lang="en-GB" b="1" dirty="0"/>
              <a:t>W</a:t>
            </a:r>
            <a:r>
              <a:rPr lang="en-GB" dirty="0"/>
              <a:t>andering (</a:t>
            </a:r>
            <a:r>
              <a:rPr lang="en-GB" b="1" dirty="0"/>
              <a:t>W</a:t>
            </a:r>
            <a:r>
              <a:rPr lang="en-GB" dirty="0"/>
              <a:t>alking) </a:t>
            </a:r>
            <a:r>
              <a:rPr lang="en-GB" b="1" dirty="0"/>
              <a:t>A</a:t>
            </a:r>
            <a:r>
              <a:rPr lang="en-GB" dirty="0"/>
              <a:t>bout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Manager wanders around in an unstructured manner in the workplace to check with employees, equipment, or on the status of current tasks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Can be seen as an organisation culture i.e. a way of doing things</a:t>
            </a:r>
          </a:p>
        </p:txBody>
      </p:sp>
    </p:spTree>
    <p:extLst>
      <p:ext uri="{BB962C8B-B14F-4D97-AF65-F5344CB8AC3E}">
        <p14:creationId xmlns:p14="http://schemas.microsoft.com/office/powerpoint/2010/main" val="2985458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782" y="748145"/>
            <a:ext cx="11739418" cy="4645891"/>
          </a:xfrm>
        </p:spPr>
      </p:pic>
    </p:spTree>
    <p:extLst>
      <p:ext uri="{BB962C8B-B14F-4D97-AF65-F5344CB8AC3E}">
        <p14:creationId xmlns:p14="http://schemas.microsoft.com/office/powerpoint/2010/main" val="39371968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MBWA: Strengths and Weakness 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Strengths </a:t>
            </a:r>
            <a:endParaRPr lang="en-GB" dirty="0"/>
          </a:p>
          <a:p>
            <a:r>
              <a:rPr lang="en-GB" dirty="0"/>
              <a:t>Potentially builds connections/ relationships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Seeing things from other perspectives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Evidence generation and provides insights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97600" y="1456894"/>
            <a:ext cx="5384800" cy="398904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Weakness </a:t>
            </a:r>
          </a:p>
          <a:p>
            <a:r>
              <a:rPr lang="en-GB" dirty="0"/>
              <a:t>Open to misconception: distrustful, micromanaging or snooping</a:t>
            </a:r>
          </a:p>
          <a:p>
            <a:endParaRPr lang="en-GB" dirty="0"/>
          </a:p>
          <a:p>
            <a:r>
              <a:rPr lang="en-GB" dirty="0"/>
              <a:t>Potentially disruptive if the purpose is to “interact”, it could be disruptive to workflow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Prone to the manager’s subjective insights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8293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855"/>
            <a:ext cx="10972800" cy="1143000"/>
          </a:xfrm>
        </p:spPr>
        <p:txBody>
          <a:bodyPr/>
          <a:lstStyle/>
          <a:p>
            <a:r>
              <a:rPr lang="en-GB" b="1" dirty="0"/>
              <a:t>Leadership and MBWA Integration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709" y="1156855"/>
            <a:ext cx="10972800" cy="4495800"/>
          </a:xfrm>
        </p:spPr>
        <p:txBody>
          <a:bodyPr>
            <a:normAutofit lnSpcReduction="10000"/>
          </a:bodyPr>
          <a:lstStyle/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Leader or manager needs to define the optimum culture</a:t>
            </a: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Assess the current culture with the team</a:t>
            </a: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Performing a gap analysis/ requirements assessment </a:t>
            </a:r>
          </a:p>
          <a:p>
            <a:pPr marL="548640" lvl="1" indent="0" algn="just">
              <a:buNone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Initiate cultural change by using specific strategies</a:t>
            </a: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Feedback, Review, Repeat </a:t>
            </a:r>
          </a:p>
        </p:txBody>
      </p:sp>
    </p:spTree>
    <p:extLst>
      <p:ext uri="{BB962C8B-B14F-4D97-AF65-F5344CB8AC3E}">
        <p14:creationId xmlns:p14="http://schemas.microsoft.com/office/powerpoint/2010/main" val="23071334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Follow instruction by the lecturer </a:t>
            </a:r>
          </a:p>
        </p:txBody>
      </p:sp>
    </p:spTree>
    <p:extLst>
      <p:ext uri="{BB962C8B-B14F-4D97-AF65-F5344CB8AC3E}">
        <p14:creationId xmlns:p14="http://schemas.microsoft.com/office/powerpoint/2010/main" val="39310080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383117" y="-4125"/>
            <a:ext cx="10515600" cy="1325880"/>
          </a:xfrm>
          <a:extLst>
            <a:ext uri="{909E8E84-426E-40DD-AFC4-6F175D3DCCD1}">
              <a14:hiddenFill xmlns:a14="http://schemas.microsoft.com/office/drawing/2010/main">
                <a:solidFill>
                  <a:srgbClr val="008080">
                    <a:alpha val="46001"/>
                  </a:srgbClr>
                </a:solidFill>
              </a14:hiddenFill>
            </a:ext>
          </a:extLst>
        </p:spPr>
        <p:txBody>
          <a:bodyPr/>
          <a:lstStyle/>
          <a:p>
            <a:pPr algn="ctr" eaLnBrk="1" hangingPunct="1"/>
            <a:r>
              <a:rPr lang="en-US" altLang="en-US" sz="4800" b="1" dirty="0"/>
              <a:t>Conclusion</a:t>
            </a:r>
            <a:endParaRPr lang="en-GB" altLang="en-US" sz="4800" b="1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08115" y="976141"/>
            <a:ext cx="9919855" cy="4525963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endParaRPr lang="en-US" altLang="en-US" sz="2800" b="1" dirty="0"/>
          </a:p>
          <a:p>
            <a:pPr algn="ctr" eaLnBrk="1" hangingPunct="1">
              <a:buFontTx/>
              <a:buNone/>
            </a:pPr>
            <a:r>
              <a:rPr lang="en-US" altLang="en-US" sz="4000" b="1" dirty="0">
                <a:latin typeface="Blackadder ITC" panose="04020505051007020D02" pitchFamily="82" charset="0"/>
              </a:rPr>
              <a:t>The work place is like a mini society.</a:t>
            </a:r>
          </a:p>
          <a:p>
            <a:pPr algn="ctr" eaLnBrk="1" hangingPunct="1">
              <a:buFontTx/>
              <a:buNone/>
            </a:pPr>
            <a:r>
              <a:rPr lang="en-US" altLang="en-US" sz="4000" b="1" dirty="0">
                <a:latin typeface="Blackadder ITC" panose="04020505051007020D02" pitchFamily="82" charset="0"/>
              </a:rPr>
              <a:t>Leadership needs to constantly determine which values are most imperative for long-term business success and then consciously manage the integration of these values into the product, processes and behaviour of the </a:t>
            </a:r>
            <a:r>
              <a:rPr lang="en-US" altLang="en-US" sz="4000" b="1" dirty="0" err="1">
                <a:latin typeface="Blackadder ITC" panose="04020505051007020D02" pitchFamily="82" charset="0"/>
              </a:rPr>
              <a:t>organisation</a:t>
            </a:r>
            <a:r>
              <a:rPr lang="en-US" altLang="en-US" sz="4000" b="1" dirty="0">
                <a:latin typeface="Blackadder ITC" panose="04020505051007020D02" pitchFamily="82" charset="0"/>
              </a:rPr>
              <a:t>.</a:t>
            </a: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1524000" y="5876926"/>
            <a:ext cx="91440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666699">
                    <a:alpha val="58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ZA" altLang="en-US"/>
          </a:p>
        </p:txBody>
      </p:sp>
    </p:spTree>
    <p:extLst>
      <p:ext uri="{BB962C8B-B14F-4D97-AF65-F5344CB8AC3E}">
        <p14:creationId xmlns:p14="http://schemas.microsoft.com/office/powerpoint/2010/main" val="393323678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2774</TotalTime>
  <Words>571</Words>
  <Application>Microsoft Office PowerPoint</Application>
  <PresentationFormat>Widescreen</PresentationFormat>
  <Paragraphs>88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Blackadder ITC</vt:lpstr>
      <vt:lpstr>Calibri</vt:lpstr>
      <vt:lpstr>Myriad Pro</vt:lpstr>
      <vt:lpstr>Wingdings</vt:lpstr>
      <vt:lpstr>20140311PresentationUWTSDTemplate</vt:lpstr>
      <vt:lpstr> BA Leadership and Management Skills for the Workplace   Developing Emotional Intelligence Skills for the Workplace  (BMSW6106) Session 6 Leading, Culture and Emotional Intelligence</vt:lpstr>
      <vt:lpstr>Agenda </vt:lpstr>
      <vt:lpstr>Defining Leadership  </vt:lpstr>
      <vt:lpstr>Defining Leadership </vt:lpstr>
      <vt:lpstr>Positive Characteristics of Leadership </vt:lpstr>
      <vt:lpstr>Leading and Emotional Intelligence </vt:lpstr>
      <vt:lpstr>PowerPoint Presentation</vt:lpstr>
      <vt:lpstr>PowerPoint Presentation</vt:lpstr>
      <vt:lpstr>Discussion </vt:lpstr>
      <vt:lpstr>PowerPoint Presentation</vt:lpstr>
      <vt:lpstr>Culture </vt:lpstr>
      <vt:lpstr>Organisational Culture </vt:lpstr>
      <vt:lpstr> Significance of Organisational Culture  </vt:lpstr>
      <vt:lpstr>Components of Culture in Organisations</vt:lpstr>
      <vt:lpstr>MBWA</vt:lpstr>
      <vt:lpstr>PowerPoint Presentation</vt:lpstr>
      <vt:lpstr>MBWA: Strengths and Weakness  </vt:lpstr>
      <vt:lpstr>Leadership and MBWA Integration </vt:lpstr>
      <vt:lpstr>Activity </vt:lpstr>
      <vt:lpstr>Conclusion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6 Leading, Culture, Ethics and Emotional Intelligence</dc:title>
  <dc:creator>Tarila Zuofa</dc:creator>
  <cp:lastModifiedBy>Tarila Zuofa</cp:lastModifiedBy>
  <cp:revision>29</cp:revision>
  <dcterms:created xsi:type="dcterms:W3CDTF">2020-06-12T19:20:41Z</dcterms:created>
  <dcterms:modified xsi:type="dcterms:W3CDTF">2021-02-21T23:46:51Z</dcterms:modified>
</cp:coreProperties>
</file>