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77" r:id="rId5"/>
    <p:sldMasterId id="2147483679" r:id="rId6"/>
    <p:sldMasterId id="2147483680" r:id="rId7"/>
    <p:sldMasterId id="2147483682" r:id="rId8"/>
    <p:sldMasterId id="2147483683" r:id="rId9"/>
    <p:sldMasterId id="2147483686" r:id="rId10"/>
    <p:sldMasterId id="2147483689" r:id="rId11"/>
    <p:sldMasterId id="2147483696" r:id="rId12"/>
    <p:sldMasterId id="2147483702" r:id="rId13"/>
    <p:sldMasterId id="2147483707" r:id="rId14"/>
    <p:sldMasterId id="2147483709" r:id="rId15"/>
    <p:sldMasterId id="2147483711" r:id="rId16"/>
    <p:sldMasterId id="2147483713" r:id="rId17"/>
    <p:sldMasterId id="2147483715" r:id="rId18"/>
    <p:sldMasterId id="2147483717" r:id="rId19"/>
    <p:sldMasterId id="2147483719" r:id="rId20"/>
    <p:sldMasterId id="2147483721" r:id="rId21"/>
    <p:sldMasterId id="2147483723" r:id="rId22"/>
  </p:sldMasterIdLst>
  <p:notesMasterIdLst>
    <p:notesMasterId r:id="rId32"/>
  </p:notesMasterIdLst>
  <p:sldIdLst>
    <p:sldId id="256" r:id="rId23"/>
    <p:sldId id="263" r:id="rId24"/>
    <p:sldId id="257" r:id="rId25"/>
    <p:sldId id="258" r:id="rId26"/>
    <p:sldId id="265" r:id="rId27"/>
    <p:sldId id="259" r:id="rId28"/>
    <p:sldId id="260" r:id="rId29"/>
    <p:sldId id="261" r:id="rId30"/>
    <p:sldId id="26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005A7-8094-0A9E-E364-9F36EF5812B1}" v="13" dt="2025-09-29T14:46:38.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1" d="100"/>
          <a:sy n="91" d="100"/>
        </p:scale>
        <p:origin x="5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21" Type="http://schemas.openxmlformats.org/officeDocument/2006/relationships/slideMaster" Target="slideMasters/slideMaster18.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Morgans" userId="S::natasha.morgans@uwtsd.ac.uk::3537e397-1aee-4e05-9cd1-5d76b1e2a31e" providerId="AD" clId="Web-{247BE3C8-1F62-847D-C938-FD33DBCFF3C9}"/>
    <pc:docChg chg="addSld modSld">
      <pc:chgData name="Natasha Morgans" userId="S::natasha.morgans@uwtsd.ac.uk::3537e397-1aee-4e05-9cd1-5d76b1e2a31e" providerId="AD" clId="Web-{247BE3C8-1F62-847D-C938-FD33DBCFF3C9}" dt="2025-09-15T13:14:23.372" v="356" actId="20577"/>
      <pc:docMkLst>
        <pc:docMk/>
      </pc:docMkLst>
      <pc:sldChg chg="addSp delSp modSp mod modClrScheme chgLayout">
        <pc:chgData name="Natasha Morgans" userId="S::natasha.morgans@uwtsd.ac.uk::3537e397-1aee-4e05-9cd1-5d76b1e2a31e" providerId="AD" clId="Web-{247BE3C8-1F62-847D-C938-FD33DBCFF3C9}" dt="2025-09-15T13:13:39.304" v="350" actId="20577"/>
        <pc:sldMkLst>
          <pc:docMk/>
          <pc:sldMk cId="1333014348" sldId="257"/>
        </pc:sldMkLst>
        <pc:spChg chg="mod ord">
          <ac:chgData name="Natasha Morgans" userId="S::natasha.morgans@uwtsd.ac.uk::3537e397-1aee-4e05-9cd1-5d76b1e2a31e" providerId="AD" clId="Web-{247BE3C8-1F62-847D-C938-FD33DBCFF3C9}" dt="2025-09-15T13:10:33.607" v="325"/>
          <ac:spMkLst>
            <pc:docMk/>
            <pc:sldMk cId="1333014348" sldId="257"/>
            <ac:spMk id="2" creationId="{A128C701-2389-1915-2A3B-30E1872ECB1D}"/>
          </ac:spMkLst>
        </pc:spChg>
        <pc:spChg chg="mod ord">
          <ac:chgData name="Natasha Morgans" userId="S::natasha.morgans@uwtsd.ac.uk::3537e397-1aee-4e05-9cd1-5d76b1e2a31e" providerId="AD" clId="Web-{247BE3C8-1F62-847D-C938-FD33DBCFF3C9}" dt="2025-09-15T13:13:34.647" v="349" actId="20577"/>
          <ac:spMkLst>
            <pc:docMk/>
            <pc:sldMk cId="1333014348" sldId="257"/>
            <ac:spMk id="3" creationId="{603CDC5A-41CD-BEA1-3DB4-59799C07DC8B}"/>
          </ac:spMkLst>
        </pc:spChg>
        <pc:spChg chg="add mod ord">
          <ac:chgData name="Natasha Morgans" userId="S::natasha.morgans@uwtsd.ac.uk::3537e397-1aee-4e05-9cd1-5d76b1e2a31e" providerId="AD" clId="Web-{247BE3C8-1F62-847D-C938-FD33DBCFF3C9}" dt="2025-09-15T13:13:39.304" v="350" actId="20577"/>
          <ac:spMkLst>
            <pc:docMk/>
            <pc:sldMk cId="1333014348" sldId="257"/>
            <ac:spMk id="6" creationId="{0B87EA43-3FC3-74A2-C274-628C3516DA8B}"/>
          </ac:spMkLst>
        </pc:spChg>
      </pc:sldChg>
      <pc:sldChg chg="modSp">
        <pc:chgData name="Natasha Morgans" userId="S::natasha.morgans@uwtsd.ac.uk::3537e397-1aee-4e05-9cd1-5d76b1e2a31e" providerId="AD" clId="Web-{247BE3C8-1F62-847D-C938-FD33DBCFF3C9}" dt="2025-09-15T13:13:46.446" v="352" actId="20577"/>
        <pc:sldMkLst>
          <pc:docMk/>
          <pc:sldMk cId="3092376628" sldId="258"/>
        </pc:sldMkLst>
        <pc:spChg chg="mod">
          <ac:chgData name="Natasha Morgans" userId="S::natasha.morgans@uwtsd.ac.uk::3537e397-1aee-4e05-9cd1-5d76b1e2a31e" providerId="AD" clId="Web-{247BE3C8-1F62-847D-C938-FD33DBCFF3C9}" dt="2025-09-15T13:13:46.446" v="352" actId="20577"/>
          <ac:spMkLst>
            <pc:docMk/>
            <pc:sldMk cId="3092376628" sldId="258"/>
            <ac:spMk id="3" creationId="{BF53B4D2-9DA3-F459-2201-B03F53B1ED11}"/>
          </ac:spMkLst>
        </pc:spChg>
      </pc:sldChg>
      <pc:sldChg chg="addSp modSp">
        <pc:chgData name="Natasha Morgans" userId="S::natasha.morgans@uwtsd.ac.uk::3537e397-1aee-4e05-9cd1-5d76b1e2a31e" providerId="AD" clId="Web-{247BE3C8-1F62-847D-C938-FD33DBCFF3C9}" dt="2025-09-15T13:14:03.667" v="355" actId="20577"/>
        <pc:sldMkLst>
          <pc:docMk/>
          <pc:sldMk cId="474807194" sldId="259"/>
        </pc:sldMkLst>
        <pc:spChg chg="mod">
          <ac:chgData name="Natasha Morgans" userId="S::natasha.morgans@uwtsd.ac.uk::3537e397-1aee-4e05-9cd1-5d76b1e2a31e" providerId="AD" clId="Web-{247BE3C8-1F62-847D-C938-FD33DBCFF3C9}" dt="2025-09-15T13:14:03.667" v="355" actId="20577"/>
          <ac:spMkLst>
            <pc:docMk/>
            <pc:sldMk cId="474807194" sldId="259"/>
            <ac:spMk id="3" creationId="{AC5AE365-FD43-5772-61D1-BAAAB6632C90}"/>
          </ac:spMkLst>
        </pc:spChg>
        <pc:spChg chg="add mod">
          <ac:chgData name="Natasha Morgans" userId="S::natasha.morgans@uwtsd.ac.uk::3537e397-1aee-4e05-9cd1-5d76b1e2a31e" providerId="AD" clId="Web-{247BE3C8-1F62-847D-C938-FD33DBCFF3C9}" dt="2025-09-15T12:41:25.437" v="131" actId="20577"/>
          <ac:spMkLst>
            <pc:docMk/>
            <pc:sldMk cId="474807194" sldId="259"/>
            <ac:spMk id="5" creationId="{CBFB212B-5BBF-A816-3733-59C0801C4F21}"/>
          </ac:spMkLst>
        </pc:spChg>
        <pc:picChg chg="add mod">
          <ac:chgData name="Natasha Morgans" userId="S::natasha.morgans@uwtsd.ac.uk::3537e397-1aee-4e05-9cd1-5d76b1e2a31e" providerId="AD" clId="Web-{247BE3C8-1F62-847D-C938-FD33DBCFF3C9}" dt="2025-09-15T12:41:00.827" v="120" actId="1076"/>
          <ac:picMkLst>
            <pc:docMk/>
            <pc:sldMk cId="474807194" sldId="259"/>
            <ac:picMk id="4" creationId="{1A25B769-001C-C5CC-247F-FF6CB1E95845}"/>
          </ac:picMkLst>
        </pc:picChg>
      </pc:sldChg>
      <pc:sldChg chg="modSp">
        <pc:chgData name="Natasha Morgans" userId="S::natasha.morgans@uwtsd.ac.uk::3537e397-1aee-4e05-9cd1-5d76b1e2a31e" providerId="AD" clId="Web-{247BE3C8-1F62-847D-C938-FD33DBCFF3C9}" dt="2025-09-15T13:08:18.295" v="257" actId="20577"/>
        <pc:sldMkLst>
          <pc:docMk/>
          <pc:sldMk cId="3943133202" sldId="260"/>
        </pc:sldMkLst>
        <pc:spChg chg="mod">
          <ac:chgData name="Natasha Morgans" userId="S::natasha.morgans@uwtsd.ac.uk::3537e397-1aee-4e05-9cd1-5d76b1e2a31e" providerId="AD" clId="Web-{247BE3C8-1F62-847D-C938-FD33DBCFF3C9}" dt="2025-09-15T13:08:18.295" v="257" actId="20577"/>
          <ac:spMkLst>
            <pc:docMk/>
            <pc:sldMk cId="3943133202" sldId="260"/>
            <ac:spMk id="3" creationId="{B44345A4-7902-F786-9E54-7E587AA3514F}"/>
          </ac:spMkLst>
        </pc:spChg>
      </pc:sldChg>
      <pc:sldChg chg="addSp modSp">
        <pc:chgData name="Natasha Morgans" userId="S::natasha.morgans@uwtsd.ac.uk::3537e397-1aee-4e05-9cd1-5d76b1e2a31e" providerId="AD" clId="Web-{247BE3C8-1F62-847D-C938-FD33DBCFF3C9}" dt="2025-09-15T13:14:23.372" v="356" actId="20577"/>
        <pc:sldMkLst>
          <pc:docMk/>
          <pc:sldMk cId="2714095490" sldId="261"/>
        </pc:sldMkLst>
        <pc:spChg chg="mod">
          <ac:chgData name="Natasha Morgans" userId="S::natasha.morgans@uwtsd.ac.uk::3537e397-1aee-4e05-9cd1-5d76b1e2a31e" providerId="AD" clId="Web-{247BE3C8-1F62-847D-C938-FD33DBCFF3C9}" dt="2025-09-15T13:14:23.372" v="356" actId="20577"/>
          <ac:spMkLst>
            <pc:docMk/>
            <pc:sldMk cId="2714095490" sldId="261"/>
            <ac:spMk id="3" creationId="{1A334802-50EC-BE4A-958D-C94988A20AB6}"/>
          </ac:spMkLst>
        </pc:spChg>
        <pc:picChg chg="add mod">
          <ac:chgData name="Natasha Morgans" userId="S::natasha.morgans@uwtsd.ac.uk::3537e397-1aee-4e05-9cd1-5d76b1e2a31e" providerId="AD" clId="Web-{247BE3C8-1F62-847D-C938-FD33DBCFF3C9}" dt="2025-09-15T13:06:30.716" v="213" actId="1076"/>
          <ac:picMkLst>
            <pc:docMk/>
            <pc:sldMk cId="2714095490" sldId="261"/>
            <ac:picMk id="4" creationId="{FE0E7F42-2C9D-50D5-8EF5-2617944BB2E6}"/>
          </ac:picMkLst>
        </pc:picChg>
      </pc:sldChg>
      <pc:sldChg chg="modNotes">
        <pc:chgData name="Natasha Morgans" userId="S::natasha.morgans@uwtsd.ac.uk::3537e397-1aee-4e05-9cd1-5d76b1e2a31e" providerId="AD" clId="Web-{247BE3C8-1F62-847D-C938-FD33DBCFF3C9}" dt="2025-09-15T12:36:21.280" v="100"/>
        <pc:sldMkLst>
          <pc:docMk/>
          <pc:sldMk cId="803794248" sldId="263"/>
        </pc:sldMkLst>
      </pc:sldChg>
      <pc:sldChg chg="modSp new">
        <pc:chgData name="Natasha Morgans" userId="S::natasha.morgans@uwtsd.ac.uk::3537e397-1aee-4e05-9cd1-5d76b1e2a31e" providerId="AD" clId="Web-{247BE3C8-1F62-847D-C938-FD33DBCFF3C9}" dt="2025-09-15T13:09:32.310" v="321" actId="20577"/>
        <pc:sldMkLst>
          <pc:docMk/>
          <pc:sldMk cId="20959152" sldId="264"/>
        </pc:sldMkLst>
        <pc:spChg chg="mod">
          <ac:chgData name="Natasha Morgans" userId="S::natasha.morgans@uwtsd.ac.uk::3537e397-1aee-4e05-9cd1-5d76b1e2a31e" providerId="AD" clId="Web-{247BE3C8-1F62-847D-C938-FD33DBCFF3C9}" dt="2025-09-15T13:05:26.340" v="183" actId="20577"/>
          <ac:spMkLst>
            <pc:docMk/>
            <pc:sldMk cId="20959152" sldId="264"/>
            <ac:spMk id="2" creationId="{BAB24DBB-BF8B-1187-9448-665C46BF5117}"/>
          </ac:spMkLst>
        </pc:spChg>
        <pc:spChg chg="mod">
          <ac:chgData name="Natasha Morgans" userId="S::natasha.morgans@uwtsd.ac.uk::3537e397-1aee-4e05-9cd1-5d76b1e2a31e" providerId="AD" clId="Web-{247BE3C8-1F62-847D-C938-FD33DBCFF3C9}" dt="2025-09-15T13:09:32.310" v="321" actId="20577"/>
          <ac:spMkLst>
            <pc:docMk/>
            <pc:sldMk cId="20959152" sldId="264"/>
            <ac:spMk id="3" creationId="{D8E76002-02F8-B79D-4F5F-DD7AEECDBA30}"/>
          </ac:spMkLst>
        </pc:spChg>
      </pc:sldChg>
    </pc:docChg>
  </pc:docChgLst>
  <pc:docChgLst>
    <pc:chgData name="Natasha Morgans" userId="S::natasha.morgans@uwtsd.ac.uk::3537e397-1aee-4e05-9cd1-5d76b1e2a31e" providerId="AD" clId="Web-{52E324B3-5B07-C0C0-636D-560E9FB2A27A}"/>
    <pc:docChg chg="modSld">
      <pc:chgData name="Natasha Morgans" userId="S::natasha.morgans@uwtsd.ac.uk::3537e397-1aee-4e05-9cd1-5d76b1e2a31e" providerId="AD" clId="Web-{52E324B3-5B07-C0C0-636D-560E9FB2A27A}" dt="2025-09-22T12:04:47.947" v="200" actId="20577"/>
      <pc:docMkLst>
        <pc:docMk/>
      </pc:docMkLst>
      <pc:sldChg chg="modSp">
        <pc:chgData name="Natasha Morgans" userId="S::natasha.morgans@uwtsd.ac.uk::3537e397-1aee-4e05-9cd1-5d76b1e2a31e" providerId="AD" clId="Web-{52E324B3-5B07-C0C0-636D-560E9FB2A27A}" dt="2025-09-22T12:04:47.947" v="200" actId="20577"/>
        <pc:sldMkLst>
          <pc:docMk/>
          <pc:sldMk cId="20959152" sldId="264"/>
        </pc:sldMkLst>
        <pc:spChg chg="mod">
          <ac:chgData name="Natasha Morgans" userId="S::natasha.morgans@uwtsd.ac.uk::3537e397-1aee-4e05-9cd1-5d76b1e2a31e" providerId="AD" clId="Web-{52E324B3-5B07-C0C0-636D-560E9FB2A27A}" dt="2025-09-22T12:04:47.947" v="200" actId="20577"/>
          <ac:spMkLst>
            <pc:docMk/>
            <pc:sldMk cId="20959152" sldId="264"/>
            <ac:spMk id="3" creationId="{D8E76002-02F8-B79D-4F5F-DD7AEECDBA30}"/>
          </ac:spMkLst>
        </pc:spChg>
      </pc:sldChg>
    </pc:docChg>
  </pc:docChgLst>
  <pc:docChgLst>
    <pc:chgData name="Natasha Young" userId="S::n.young@uwtsd.ac.uk::450ac887-d51d-4f28-b5bb-9aa773a39bcf" providerId="AD" clId="Web-{9B1EC5D4-3508-A1F1-CB55-70620DB1C3D7}"/>
    <pc:docChg chg="addSld modSld">
      <pc:chgData name="Natasha Young" userId="S::n.young@uwtsd.ac.uk::450ac887-d51d-4f28-b5bb-9aa773a39bcf" providerId="AD" clId="Web-{9B1EC5D4-3508-A1F1-CB55-70620DB1C3D7}" dt="2025-09-25T14:15:59.198" v="126" actId="20577"/>
      <pc:docMkLst>
        <pc:docMk/>
      </pc:docMkLst>
      <pc:sldChg chg="addSp modSp new modNotes">
        <pc:chgData name="Natasha Young" userId="S::n.young@uwtsd.ac.uk::450ac887-d51d-4f28-b5bb-9aa773a39bcf" providerId="AD" clId="Web-{9B1EC5D4-3508-A1F1-CB55-70620DB1C3D7}" dt="2025-09-25T14:15:59.198" v="126" actId="20577"/>
        <pc:sldMkLst>
          <pc:docMk/>
          <pc:sldMk cId="136892533" sldId="265"/>
        </pc:sldMkLst>
        <pc:spChg chg="mod">
          <ac:chgData name="Natasha Young" userId="S::n.young@uwtsd.ac.uk::450ac887-d51d-4f28-b5bb-9aa773a39bcf" providerId="AD" clId="Web-{9B1EC5D4-3508-A1F1-CB55-70620DB1C3D7}" dt="2025-09-25T14:11:38.836" v="17" actId="20577"/>
          <ac:spMkLst>
            <pc:docMk/>
            <pc:sldMk cId="136892533" sldId="265"/>
            <ac:spMk id="2" creationId="{91D73F45-09EF-6C9D-7881-6B963545BE96}"/>
          </ac:spMkLst>
        </pc:spChg>
        <pc:spChg chg="mod">
          <ac:chgData name="Natasha Young" userId="S::n.young@uwtsd.ac.uk::450ac887-d51d-4f28-b5bb-9aa773a39bcf" providerId="AD" clId="Web-{9B1EC5D4-3508-A1F1-CB55-70620DB1C3D7}" dt="2025-09-25T14:13:52.431" v="83" actId="1076"/>
          <ac:spMkLst>
            <pc:docMk/>
            <pc:sldMk cId="136892533" sldId="265"/>
            <ac:spMk id="3" creationId="{051FBABD-95FC-00F6-B47E-136217941756}"/>
          </ac:spMkLst>
        </pc:spChg>
        <pc:spChg chg="add mod">
          <ac:chgData name="Natasha Young" userId="S::n.young@uwtsd.ac.uk::450ac887-d51d-4f28-b5bb-9aa773a39bcf" providerId="AD" clId="Web-{9B1EC5D4-3508-A1F1-CB55-70620DB1C3D7}" dt="2025-09-25T14:15:59.198" v="126" actId="20577"/>
          <ac:spMkLst>
            <pc:docMk/>
            <pc:sldMk cId="136892533" sldId="265"/>
            <ac:spMk id="5" creationId="{7CCAE933-FB02-5F57-EBF6-67C040150F38}"/>
          </ac:spMkLst>
        </pc:spChg>
      </pc:sldChg>
    </pc:docChg>
  </pc:docChgLst>
  <pc:docChgLst>
    <pc:chgData name="Natasha Morgans" userId="S::natasha.morgans@uwtsd.ac.uk::3537e397-1aee-4e05-9cd1-5d76b1e2a31e" providerId="AD" clId="Web-{42095619-C412-9AD4-168B-8C739B0B035C}"/>
    <pc:docChg chg="modSld">
      <pc:chgData name="Natasha Morgans" userId="S::natasha.morgans@uwtsd.ac.uk::3537e397-1aee-4e05-9cd1-5d76b1e2a31e" providerId="AD" clId="Web-{42095619-C412-9AD4-168B-8C739B0B035C}" dt="2025-09-22T12:07:25.257" v="43" actId="20577"/>
      <pc:docMkLst>
        <pc:docMk/>
      </pc:docMkLst>
      <pc:sldChg chg="modSp">
        <pc:chgData name="Natasha Morgans" userId="S::natasha.morgans@uwtsd.ac.uk::3537e397-1aee-4e05-9cd1-5d76b1e2a31e" providerId="AD" clId="Web-{42095619-C412-9AD4-168B-8C739B0B035C}" dt="2025-09-22T12:07:25.257" v="43" actId="20577"/>
        <pc:sldMkLst>
          <pc:docMk/>
          <pc:sldMk cId="20959152" sldId="264"/>
        </pc:sldMkLst>
        <pc:spChg chg="mod">
          <ac:chgData name="Natasha Morgans" userId="S::natasha.morgans@uwtsd.ac.uk::3537e397-1aee-4e05-9cd1-5d76b1e2a31e" providerId="AD" clId="Web-{42095619-C412-9AD4-168B-8C739B0B035C}" dt="2025-09-22T12:07:25.257" v="43" actId="20577"/>
          <ac:spMkLst>
            <pc:docMk/>
            <pc:sldMk cId="20959152" sldId="264"/>
            <ac:spMk id="3" creationId="{D8E76002-02F8-B79D-4F5F-DD7AEECDBA30}"/>
          </ac:spMkLst>
        </pc:spChg>
      </pc:sldChg>
    </pc:docChg>
  </pc:docChgLst>
  <pc:docChgLst>
    <pc:chgData name="Natasha Morgans" userId="S::natasha.morgans@uwtsd.ac.uk::3537e397-1aee-4e05-9cd1-5d76b1e2a31e" providerId="AD" clId="Web-{0B2005A7-8094-0A9E-E364-9F36EF5812B1}"/>
    <pc:docChg chg="addSld delSld modSld">
      <pc:chgData name="Natasha Morgans" userId="S::natasha.morgans@uwtsd.ac.uk::3537e397-1aee-4e05-9cd1-5d76b1e2a31e" providerId="AD" clId="Web-{0B2005A7-8094-0A9E-E364-9F36EF5812B1}" dt="2025-09-29T14:46:36.515" v="10" actId="20577"/>
      <pc:docMkLst>
        <pc:docMk/>
      </pc:docMkLst>
      <pc:sldChg chg="modSp">
        <pc:chgData name="Natasha Morgans" userId="S::natasha.morgans@uwtsd.ac.uk::3537e397-1aee-4e05-9cd1-5d76b1e2a31e" providerId="AD" clId="Web-{0B2005A7-8094-0A9E-E364-9F36EF5812B1}" dt="2025-09-29T14:46:36.515" v="10" actId="20577"/>
        <pc:sldMkLst>
          <pc:docMk/>
          <pc:sldMk cId="3092376628" sldId="258"/>
        </pc:sldMkLst>
        <pc:spChg chg="mod">
          <ac:chgData name="Natasha Morgans" userId="S::natasha.morgans@uwtsd.ac.uk::3537e397-1aee-4e05-9cd1-5d76b1e2a31e" providerId="AD" clId="Web-{0B2005A7-8094-0A9E-E364-9F36EF5812B1}" dt="2025-09-29T14:46:36.515" v="10" actId="20577"/>
          <ac:spMkLst>
            <pc:docMk/>
            <pc:sldMk cId="3092376628" sldId="258"/>
            <ac:spMk id="3" creationId="{BF53B4D2-9DA3-F459-2201-B03F53B1ED11}"/>
          </ac:spMkLst>
        </pc:spChg>
      </pc:sldChg>
      <pc:sldChg chg="modSp">
        <pc:chgData name="Natasha Morgans" userId="S::natasha.morgans@uwtsd.ac.uk::3537e397-1aee-4e05-9cd1-5d76b1e2a31e" providerId="AD" clId="Web-{0B2005A7-8094-0A9E-E364-9F36EF5812B1}" dt="2025-09-29T14:40:01.492" v="6" actId="20577"/>
        <pc:sldMkLst>
          <pc:docMk/>
          <pc:sldMk cId="803794248" sldId="263"/>
        </pc:sldMkLst>
        <pc:spChg chg="mod">
          <ac:chgData name="Natasha Morgans" userId="S::natasha.morgans@uwtsd.ac.uk::3537e397-1aee-4e05-9cd1-5d76b1e2a31e" providerId="AD" clId="Web-{0B2005A7-8094-0A9E-E364-9F36EF5812B1}" dt="2025-09-29T14:39:57.726" v="3" actId="20577"/>
          <ac:spMkLst>
            <pc:docMk/>
            <pc:sldMk cId="803794248" sldId="263"/>
            <ac:spMk id="3" creationId="{6E2947C0-328C-1AD5-53B9-82581E1F221E}"/>
          </ac:spMkLst>
        </pc:spChg>
        <pc:spChg chg="mod">
          <ac:chgData name="Natasha Morgans" userId="S::natasha.morgans@uwtsd.ac.uk::3537e397-1aee-4e05-9cd1-5d76b1e2a31e" providerId="AD" clId="Web-{0B2005A7-8094-0A9E-E364-9F36EF5812B1}" dt="2025-09-29T14:40:01.492" v="6" actId="20577"/>
          <ac:spMkLst>
            <pc:docMk/>
            <pc:sldMk cId="803794248" sldId="263"/>
            <ac:spMk id="4" creationId="{D8A3F723-BC09-813A-5EE8-4A2EEB79185C}"/>
          </ac:spMkLst>
        </pc:spChg>
      </pc:sldChg>
      <pc:sldChg chg="new del">
        <pc:chgData name="Natasha Morgans" userId="S::natasha.morgans@uwtsd.ac.uk::3537e397-1aee-4e05-9cd1-5d76b1e2a31e" providerId="AD" clId="Web-{0B2005A7-8094-0A9E-E364-9F36EF5812B1}" dt="2025-09-29T14:43:38.341" v="8"/>
        <pc:sldMkLst>
          <pc:docMk/>
          <pc:sldMk cId="227765037"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97A558-7B69-4FC6-B28A-BB0BBFF28137}" type="datetimeFigureOut">
              <a:t>9/29/2025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871D0F-40D4-41FB-A751-F76A36A7E4A0}" type="slidenum">
              <a:t>‹#›</a:t>
            </a:fld>
            <a:endParaRPr lang="en-US"/>
          </a:p>
        </p:txBody>
      </p:sp>
    </p:spTree>
    <p:extLst>
      <p:ext uri="{BB962C8B-B14F-4D97-AF65-F5344CB8AC3E}">
        <p14:creationId xmlns:p14="http://schemas.microsoft.com/office/powerpoint/2010/main" val="2179875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Split into groups- each group research one of the above</a:t>
            </a:r>
          </a:p>
          <a:p>
            <a:r>
              <a:rPr lang="en-US" dirty="0">
                <a:ea typeface="Calibri"/>
                <a:cs typeface="Calibri"/>
              </a:rPr>
              <a:t>Feed back to class</a:t>
            </a:r>
          </a:p>
          <a:p>
            <a:r>
              <a:rPr lang="en-US" dirty="0">
                <a:ea typeface="Calibri"/>
                <a:cs typeface="Calibri"/>
              </a:rPr>
              <a:t>Be critical- similarities differences</a:t>
            </a:r>
          </a:p>
          <a:p>
            <a:r>
              <a:rPr lang="en-US" dirty="0">
                <a:ea typeface="Calibri"/>
                <a:cs typeface="Calibri"/>
              </a:rPr>
              <a:t>Link to assignment</a:t>
            </a:r>
          </a:p>
        </p:txBody>
      </p:sp>
      <p:sp>
        <p:nvSpPr>
          <p:cNvPr id="4" name="Slide Number Placeholder 3"/>
          <p:cNvSpPr>
            <a:spLocks noGrp="1"/>
          </p:cNvSpPr>
          <p:nvPr>
            <p:ph type="sldNum" sz="quarter" idx="5"/>
          </p:nvPr>
        </p:nvSpPr>
        <p:spPr/>
        <p:txBody>
          <a:bodyPr/>
          <a:lstStyle/>
          <a:p>
            <a:fld id="{4F871D0F-40D4-41FB-A751-F76A36A7E4A0}" type="slidenum">
              <a:t>2</a:t>
            </a:fld>
            <a:endParaRPr lang="en-US"/>
          </a:p>
        </p:txBody>
      </p:sp>
    </p:spTree>
    <p:extLst>
      <p:ext uri="{BB962C8B-B14F-4D97-AF65-F5344CB8AC3E}">
        <p14:creationId xmlns:p14="http://schemas.microsoft.com/office/powerpoint/2010/main" val="2608446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solidFill>
                  <a:srgbClr val="424242"/>
                </a:solidFill>
              </a:rPr>
              <a:t>Four Capacities</a:t>
            </a:r>
            <a:r>
              <a:rPr lang="en-GB" dirty="0">
                <a:solidFill>
                  <a:srgbClr val="424242"/>
                </a:solidFill>
              </a:rPr>
              <a:t>: The </a:t>
            </a:r>
            <a:r>
              <a:rPr lang="en-GB" dirty="0" err="1">
                <a:solidFill>
                  <a:srgbClr val="424242"/>
                </a:solidFill>
              </a:rPr>
              <a:t>CfE</a:t>
            </a:r>
            <a:r>
              <a:rPr lang="en-GB" dirty="0">
                <a:solidFill>
                  <a:srgbClr val="424242"/>
                </a:solidFill>
              </a:rPr>
              <a:t> aims to develop children and young people as:</a:t>
            </a:r>
            <a:endParaRPr lang="en-GB" dirty="0"/>
          </a:p>
          <a:p>
            <a:pPr lvl="1">
              <a:lnSpc>
                <a:spcPct val="90000"/>
              </a:lnSpc>
              <a:spcBef>
                <a:spcPts val="500"/>
              </a:spcBef>
              <a:buFont typeface="Arial"/>
              <a:buChar char="•"/>
            </a:pPr>
            <a:r>
              <a:rPr lang="en-GB" dirty="0">
                <a:solidFill>
                  <a:srgbClr val="424242"/>
                </a:solidFill>
              </a:rPr>
              <a:t>Successful learners</a:t>
            </a:r>
            <a:endParaRPr lang="en-GB" dirty="0"/>
          </a:p>
          <a:p>
            <a:pPr lvl="1">
              <a:lnSpc>
                <a:spcPct val="90000"/>
              </a:lnSpc>
              <a:spcBef>
                <a:spcPts val="500"/>
              </a:spcBef>
              <a:buFont typeface="Arial"/>
              <a:buChar char="•"/>
            </a:pPr>
            <a:r>
              <a:rPr lang="en-GB" dirty="0">
                <a:solidFill>
                  <a:srgbClr val="424242"/>
                </a:solidFill>
              </a:rPr>
              <a:t>Confident individuals</a:t>
            </a:r>
            <a:endParaRPr lang="en-GB" dirty="0"/>
          </a:p>
          <a:p>
            <a:pPr lvl="1">
              <a:lnSpc>
                <a:spcPct val="90000"/>
              </a:lnSpc>
              <a:spcBef>
                <a:spcPts val="500"/>
              </a:spcBef>
              <a:buFont typeface="Arial"/>
              <a:buChar char="•"/>
            </a:pPr>
            <a:r>
              <a:rPr lang="en-GB" dirty="0">
                <a:solidFill>
                  <a:srgbClr val="424242"/>
                </a:solidFill>
              </a:rPr>
              <a:t>Responsible citizens</a:t>
            </a:r>
            <a:endParaRPr lang="en-GB" dirty="0"/>
          </a:p>
          <a:p>
            <a:pPr lvl="1">
              <a:lnSpc>
                <a:spcPct val="90000"/>
              </a:lnSpc>
              <a:spcBef>
                <a:spcPts val="500"/>
              </a:spcBef>
              <a:buFont typeface="Arial"/>
              <a:buChar char="•"/>
            </a:pPr>
            <a:r>
              <a:rPr lang="en-GB" dirty="0">
                <a:solidFill>
                  <a:srgbClr val="424242"/>
                </a:solidFill>
              </a:rPr>
              <a:t>Effective contributors</a:t>
            </a:r>
            <a:endParaRPr lang="en-GB" dirty="0">
              <a:solidFill>
                <a:srgbClr val="424242"/>
              </a:solidFill>
              <a:ea typeface="Calibri"/>
              <a:cs typeface="Calibri"/>
            </a:endParaRPr>
          </a:p>
          <a:p>
            <a:pPr marL="171450" indent="-171450">
              <a:lnSpc>
                <a:spcPct val="90000"/>
              </a:lnSpc>
              <a:spcBef>
                <a:spcPts val="1000"/>
              </a:spcBef>
              <a:buFont typeface="Arial"/>
              <a:buChar char="•"/>
            </a:pPr>
            <a:r>
              <a:rPr lang="en-GB" b="1" dirty="0">
                <a:solidFill>
                  <a:srgbClr val="424242"/>
                </a:solidFill>
              </a:rPr>
              <a:t>Eight Curriculum Areas</a:t>
            </a:r>
            <a:r>
              <a:rPr lang="en-GB" dirty="0">
                <a:solidFill>
                  <a:srgbClr val="424242"/>
                </a:solidFill>
              </a:rPr>
              <a:t>:</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Expressive Arts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Health and Wellbeing</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Languages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Mathematics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Religious and Moral Education</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Sciences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Social Studies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Technologies</a:t>
            </a:r>
            <a:endParaRPr lang="en-GB" dirty="0">
              <a:solidFill>
                <a:srgbClr val="424242"/>
              </a:solidFill>
              <a:ea typeface="Calibri"/>
              <a:cs typeface="Calibri"/>
            </a:endParaRPr>
          </a:p>
          <a:p>
            <a:pPr marL="171450" indent="-171450">
              <a:lnSpc>
                <a:spcPct val="90000"/>
              </a:lnSpc>
              <a:spcBef>
                <a:spcPts val="1000"/>
              </a:spcBef>
              <a:buFont typeface="Arial"/>
              <a:buChar char="•"/>
            </a:pPr>
            <a:r>
              <a:rPr lang="en-GB" b="1" dirty="0">
                <a:solidFill>
                  <a:srgbClr val="424242"/>
                </a:solidFill>
              </a:rPr>
              <a:t>Levels and Stages</a:t>
            </a:r>
            <a:r>
              <a:rPr lang="en-GB" dirty="0">
                <a:solidFill>
                  <a:srgbClr val="424242"/>
                </a:solidFill>
              </a:rPr>
              <a:t>: Learning is organised into levels:</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Early Level (pre-school and P1)</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First Level (P2–P4)</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Second Level (P5–P7)</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Third and Fourth Levels (S1–S3)</a:t>
            </a:r>
            <a:endParaRPr lang="en-GB" dirty="0">
              <a:solidFill>
                <a:srgbClr val="000000"/>
              </a:solidFill>
            </a:endParaRPr>
          </a:p>
          <a:p>
            <a:pPr marL="628650" lvl="1" indent="-171450">
              <a:lnSpc>
                <a:spcPct val="90000"/>
              </a:lnSpc>
              <a:spcBef>
                <a:spcPts val="500"/>
              </a:spcBef>
              <a:buFont typeface="Arial"/>
              <a:buChar char="•"/>
            </a:pPr>
            <a:r>
              <a:rPr lang="en-GB" dirty="0">
                <a:solidFill>
                  <a:srgbClr val="424242"/>
                </a:solidFill>
              </a:rPr>
              <a:t>Senior Phase (S4–S6)</a:t>
            </a:r>
            <a:endParaRPr lang="en-GB" dirty="0">
              <a:solidFill>
                <a:srgbClr val="000000"/>
              </a:solidFill>
              <a:ea typeface="Calibri" panose="020F0502020204030204"/>
              <a:cs typeface="Calibri" panose="020F0502020204030204"/>
            </a:endParaRPr>
          </a:p>
          <a:p>
            <a:pPr lvl="1">
              <a:lnSpc>
                <a:spcPct val="90000"/>
              </a:lnSpc>
              <a:spcBef>
                <a:spcPts val="500"/>
              </a:spcBef>
            </a:pPr>
            <a:r>
              <a:rPr lang="en-GB" b="1" dirty="0">
                <a:solidFill>
                  <a:srgbClr val="424242"/>
                </a:solidFill>
              </a:rPr>
              <a:t>Assessment and Progression</a:t>
            </a:r>
            <a:r>
              <a:rPr lang="en-GB" dirty="0">
                <a:solidFill>
                  <a:srgbClr val="424242"/>
                </a:solidFill>
              </a:rPr>
              <a:t>: Focuses on continuous assessment through observation, dialogue, and tasks, with national qualifications introduced in the Senior Phase.</a:t>
            </a:r>
            <a:endParaRPr lang="en-GB" dirty="0"/>
          </a:p>
        </p:txBody>
      </p:sp>
      <p:sp>
        <p:nvSpPr>
          <p:cNvPr id="4" name="Slide Number Placeholder 3"/>
          <p:cNvSpPr>
            <a:spLocks noGrp="1"/>
          </p:cNvSpPr>
          <p:nvPr>
            <p:ph type="sldNum" sz="quarter" idx="5"/>
          </p:nvPr>
        </p:nvSpPr>
        <p:spPr/>
        <p:txBody>
          <a:bodyPr/>
          <a:lstStyle/>
          <a:p>
            <a:fld id="{4F871D0F-40D4-41FB-A751-F76A36A7E4A0}" type="slidenum">
              <a:rPr lang="en-GB"/>
              <a:t>5</a:t>
            </a:fld>
            <a:endParaRPr lang="en-GB"/>
          </a:p>
        </p:txBody>
      </p:sp>
    </p:spTree>
    <p:extLst>
      <p:ext uri="{BB962C8B-B14F-4D97-AF65-F5344CB8AC3E}">
        <p14:creationId xmlns:p14="http://schemas.microsoft.com/office/powerpoint/2010/main" val="1470596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6185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2541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6583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3723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983654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FD263-A6CD-4670-6C61-1F4CCC015E41}"/>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DE87864-A518-241D-5984-496A6CD63823}"/>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8767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496871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BD3F-3265-5894-9307-C1FCEBB6E758}"/>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25F1193-BBA6-8746-D58F-44524F02F5E7}"/>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04480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6005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08481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89983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00225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48158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4576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5618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4510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35181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45933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15266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8528516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052575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801974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843235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308267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84021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04117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338266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223154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661864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777409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419629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758494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6452479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266996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608436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6724701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6307318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8959742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44844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7060193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609367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064621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290730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4040080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948260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2364232"/>
      </p:ext>
    </p:extLst>
  </p:cSld>
  <p:clrMap bg1="lt1" tx1="dk1" bg2="lt2" tx2="dk2" accent1="accent1" accent2="accent2" accent3="accent3" accent4="accent4" accent5="accent5" accent6="accent6" hlink="hlink" folHlink="folHlink"/>
  <p:sldLayoutIdLst>
    <p:sldLayoutId id="21474837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41553926"/>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1537822"/>
      </p:ext>
    </p:extLst>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01589001"/>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9/29/2025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65270759"/>
      </p:ext>
    </p:extLst>
  </p:cSld>
  <p:clrMap bg1="lt1" tx1="dk1" bg2="lt2" tx2="dk2" accent1="accent1" accent2="accent2" accent3="accent3" accent4="accent4" accent5="accent5" accent6="accent6" hlink="hlink" folHlink="folHlink"/>
  <p:sldLayoutIdLst>
    <p:sldLayoutId id="2147483687" r:id="rId1"/>
    <p:sldLayoutId id="21474836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16496327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9/29/2025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06038517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9/29/2025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55063602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77389946"/>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7978774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36621228"/>
      </p:ext>
    </p:extLst>
  </p:cSld>
  <p:clrMap bg1="lt1" tx1="dk1" bg2="lt2" tx2="dk2" accent1="accent1" accent2="accent2" accent3="accent3" accent4="accent4" accent5="accent5" accent6="accent6" hlink="hlink" folHlink="folHlink"/>
  <p:sldLayoutIdLst>
    <p:sldLayoutId id="21474837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186390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65879150"/>
      </p:ext>
    </p:extLst>
  </p:cSld>
  <p:clrMap bg1="lt1" tx1="dk1" bg2="lt2" tx2="dk2" accent1="accent1" accent2="accent2" accent3="accent3" accent4="accent4" accent5="accent5" accent6="accent6" hlink="hlink" folHlink="folHlink"/>
  <p:sldLayoutIdLst>
    <p:sldLayoutId id="21474837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22612616"/>
      </p:ext>
    </p:extLst>
  </p:cSld>
  <p:clrMap bg1="lt1" tx1="dk1" bg2="lt2" tx2="dk2" accent1="accent1" accent2="accent2" accent3="accent3" accent4="accent4" accent5="accent5" accent6="accent6" hlink="hlink" folHlink="folHlink"/>
  <p:sldLayoutIdLst>
    <p:sldLayoutId id="21474837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37790484"/>
      </p:ext>
    </p:extLst>
  </p:cSld>
  <p:clrMap bg1="lt1" tx1="dk1" bg2="lt2" tx2="dk2" accent1="accent1" accent2="accent2" accent3="accent3" accent4="accent4" accent5="accent5" accent6="accent6" hlink="hlink" folHlink="folHlink"/>
  <p:sldLayoutIdLst>
    <p:sldLayoutId id="21474837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39232129"/>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516141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hyperlink" Target="https://tewhariki.tahurangi.education.govt.nz/te-whariki-online/our-curriculum/te-wh-riki/te-wh-riki-early-childhood-curriculum-document/5637184332.p" TargetMode="Externa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hyperlink" Target="https://www.reggiochildren.it/en/reggio-emilia-approach/valori-en/" TargetMode="Externa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slideLayout" Target="../slideLayouts/slideLayout14.xml"/><Relationship Id="rId1" Type="http://schemas.openxmlformats.org/officeDocument/2006/relationships/video" Target="https://www.youtube.com/embed/SCMLnc8lMxE?feature=oembed" TargetMode="External"/><Relationship Id="rId5" Type="http://schemas.openxmlformats.org/officeDocument/2006/relationships/hyperlink" Target="https://www.youtube.com/watch?v=SCMLnc8lMxE" TargetMode="External"/><Relationship Id="rId4" Type="http://schemas.openxmlformats.org/officeDocument/2006/relationships/image" Target="../media/image26.jpeg"/></Relationships>
</file>

<file path=ppt/slides/_rels/slide7.xml.rels><?xml version="1.0" encoding="UTF-8" standalone="yes"?>
<Relationships xmlns="http://schemas.openxmlformats.org/package/2006/relationships"><Relationship Id="rId2" Type="http://schemas.openxmlformats.org/officeDocument/2006/relationships/hyperlink" Target="https://files.eric.ed.gov/fulltext/EJ848818.pdf" TargetMode="Externa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forestschoolassociation.org/what-is-forest-school/" TargetMode="External"/><Relationship Id="rId2" Type="http://schemas.openxmlformats.org/officeDocument/2006/relationships/slideLayout" Target="../slideLayouts/slideLayout14.xml"/><Relationship Id="rId1" Type="http://schemas.openxmlformats.org/officeDocument/2006/relationships/video" Target="https://www.youtube.com/embed/5qCN0JHeR-Y?start=16&amp;feature=oembed" TargetMode="External"/><Relationship Id="rId4" Type="http://schemas.openxmlformats.org/officeDocument/2006/relationships/image" Target="../media/image27.jpeg"/></Relationships>
</file>

<file path=ppt/slides/_rels/slide9.xml.rels><?xml version="1.0" encoding="UTF-8" standalone="yes"?>
<Relationships xmlns="http://schemas.openxmlformats.org/package/2006/relationships"><Relationship Id="rId3" Type="http://schemas.openxmlformats.org/officeDocument/2006/relationships/hyperlink" Target="https://tewhariki.tahurangi.education.govt.nz/te-whariki-online/our-curriculum/te-wh-riki/te-wh-riki-early-childhood-curriculum-document/5637184332.p" TargetMode="External"/><Relationship Id="rId2" Type="http://schemas.openxmlformats.org/officeDocument/2006/relationships/hyperlink" Target="https://files.eric.ed.gov/fulltext/EJ848818.pdf" TargetMode="External"/><Relationship Id="rId1" Type="http://schemas.openxmlformats.org/officeDocument/2006/relationships/slideLayout" Target="../slideLayouts/slideLayout14.xml"/><Relationship Id="rId6" Type="http://schemas.openxmlformats.org/officeDocument/2006/relationships/hyperlink" Target="https://hwb.gov.wales/curriculum-for-wales" TargetMode="External"/><Relationship Id="rId5" Type="http://schemas.openxmlformats.org/officeDocument/2006/relationships/hyperlink" Target="https://forestschoolassociation.org/what-is-forest-school/" TargetMode="External"/><Relationship Id="rId4" Type="http://schemas.openxmlformats.org/officeDocument/2006/relationships/hyperlink" Target="https://www.reggiochildren.it/en/reggio-emilia-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ECEY6010/C</a:t>
            </a:r>
            <a:br>
              <a:rPr lang="en-US" dirty="0"/>
            </a:br>
            <a:r>
              <a:rPr lang="en-US" err="1"/>
              <a:t>Pasbort</a:t>
            </a:r>
            <a:r>
              <a:rPr lang="en-US" dirty="0"/>
              <a:t> I </a:t>
            </a:r>
            <a:r>
              <a:rPr lang="en-US" err="1"/>
              <a:t>chwarae</a:t>
            </a:r>
            <a:br>
              <a:rPr lang="en-US" dirty="0"/>
            </a:br>
            <a:r>
              <a:rPr lang="en-US" dirty="0">
                <a:solidFill>
                  <a:srgbClr val="0070C0"/>
                </a:solidFill>
              </a:rPr>
              <a:t>Passport to Play</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err="1"/>
              <a:t>Cwriciwlwm</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chwarae</a:t>
            </a:r>
            <a:r>
              <a:rPr lang="en-US" dirty="0"/>
              <a:t> </a:t>
            </a:r>
            <a:r>
              <a:rPr lang="en-US" dirty="0" err="1"/>
              <a:t>rhyngwladol</a:t>
            </a:r>
            <a:endParaRPr lang="en-US" dirty="0"/>
          </a:p>
          <a:p>
            <a:r>
              <a:rPr lang="en-US" dirty="0">
                <a:solidFill>
                  <a:srgbClr val="0070C0"/>
                </a:solidFill>
              </a:rPr>
              <a:t>International play-based curriculum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BEB9-0734-3B81-0947-9C736F2CA6E4}"/>
              </a:ext>
            </a:extLst>
          </p:cNvPr>
          <p:cNvSpPr>
            <a:spLocks noGrp="1"/>
          </p:cNvSpPr>
          <p:nvPr>
            <p:ph type="title"/>
          </p:nvPr>
        </p:nvSpPr>
        <p:spPr/>
        <p:txBody>
          <a:bodyPr/>
          <a:lstStyle/>
          <a:p>
            <a:r>
              <a:rPr lang="en-US" dirty="0" err="1"/>
              <a:t>Gweithgaredd</a:t>
            </a:r>
            <a:r>
              <a:rPr lang="en-US" dirty="0"/>
              <a:t> </a:t>
            </a:r>
            <a:r>
              <a:rPr lang="en-US" dirty="0" err="1"/>
              <a:t>ymchwil</a:t>
            </a:r>
            <a:r>
              <a:rPr lang="en-US" dirty="0"/>
              <a:t>/ </a:t>
            </a:r>
            <a:r>
              <a:rPr lang="en-US" dirty="0">
                <a:solidFill>
                  <a:srgbClr val="0070C0"/>
                </a:solidFill>
              </a:rPr>
              <a:t>Research activity</a:t>
            </a:r>
          </a:p>
        </p:txBody>
      </p:sp>
      <p:sp>
        <p:nvSpPr>
          <p:cNvPr id="3" name="Content Placeholder 2">
            <a:extLst>
              <a:ext uri="{FF2B5EF4-FFF2-40B4-BE49-F238E27FC236}">
                <a16:creationId xmlns:a16="http://schemas.microsoft.com/office/drawing/2014/main" id="{6E2947C0-328C-1AD5-53B9-82581E1F221E}"/>
              </a:ext>
            </a:extLst>
          </p:cNvPr>
          <p:cNvSpPr>
            <a:spLocks noGrp="1"/>
          </p:cNvSpPr>
          <p:nvPr>
            <p:ph sz="half" idx="1"/>
          </p:nvPr>
        </p:nvSpPr>
        <p:spPr/>
        <p:txBody>
          <a:bodyPr vert="horz" lIns="91440" tIns="45720" rIns="91440" bIns="45720" rtlCol="0" anchor="t">
            <a:normAutofit fontScale="70000" lnSpcReduction="20000"/>
          </a:bodyPr>
          <a:lstStyle/>
          <a:p>
            <a:pPr>
              <a:buNone/>
            </a:pPr>
            <a:r>
              <a:rPr lang="en-US" err="1">
                <a:ea typeface="+mn-lt"/>
                <a:cs typeface="+mn-lt"/>
              </a:rPr>
              <a:t>Ystyriwch</a:t>
            </a:r>
            <a:r>
              <a:rPr lang="en-US" dirty="0">
                <a:ea typeface="+mn-lt"/>
                <a:cs typeface="+mn-lt"/>
              </a:rPr>
              <a:t>; </a:t>
            </a:r>
            <a:endParaRPr lang="en-US" dirty="0" err="1">
              <a:ea typeface="+mn-lt"/>
              <a:cs typeface="+mn-lt"/>
            </a:endParaRPr>
          </a:p>
          <a:p>
            <a:pPr>
              <a:buNone/>
            </a:pPr>
            <a:r>
              <a:rPr lang="en-US" dirty="0" err="1">
                <a:ea typeface="+mn-lt"/>
                <a:cs typeface="+mn-lt"/>
              </a:rPr>
              <a:t>Ffocws</a:t>
            </a:r>
            <a:r>
              <a:rPr lang="en-US" dirty="0">
                <a:ea typeface="+mn-lt"/>
                <a:cs typeface="+mn-lt"/>
              </a:rPr>
              <a:t> y </a:t>
            </a:r>
            <a:r>
              <a:rPr lang="en-US" dirty="0" err="1">
                <a:ea typeface="+mn-lt"/>
                <a:cs typeface="+mn-lt"/>
              </a:rPr>
              <a:t>cwriciwliwm</a:t>
            </a:r>
            <a:r>
              <a:rPr lang="en-US" dirty="0">
                <a:ea typeface="+mn-lt"/>
                <a:cs typeface="+mn-lt"/>
              </a:rPr>
              <a:t>, Sut </a:t>
            </a:r>
            <a:r>
              <a:rPr lang="en-US" dirty="0" err="1">
                <a:ea typeface="+mn-lt"/>
                <a:cs typeface="+mn-lt"/>
              </a:rPr>
              <a:t>mae</a:t>
            </a:r>
            <a:endParaRPr lang="en-US" dirty="0"/>
          </a:p>
          <a:p>
            <a:pPr>
              <a:buNone/>
            </a:pPr>
            <a:r>
              <a:rPr lang="en-US" dirty="0" err="1">
                <a:ea typeface="+mn-lt"/>
                <a:cs typeface="+mn-lt"/>
              </a:rPr>
              <a:t>chwarae</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ei</a:t>
            </a:r>
            <a:r>
              <a:rPr lang="en-US" dirty="0">
                <a:ea typeface="+mn-lt"/>
                <a:cs typeface="+mn-lt"/>
              </a:rPr>
              <a:t> weld, </a:t>
            </a:r>
            <a:r>
              <a:rPr lang="en-US" dirty="0" err="1">
                <a:ea typeface="+mn-lt"/>
                <a:cs typeface="+mn-lt"/>
              </a:rPr>
              <a:t>rôl</a:t>
            </a:r>
            <a:r>
              <a:rPr lang="en-US" dirty="0">
                <a:ea typeface="+mn-lt"/>
                <a:cs typeface="+mn-lt"/>
              </a:rPr>
              <a:t> yr</a:t>
            </a:r>
            <a:endParaRPr lang="en-US" dirty="0"/>
          </a:p>
          <a:p>
            <a:pPr marL="0" indent="0">
              <a:buNone/>
            </a:pPr>
            <a:r>
              <a:rPr lang="en-US" err="1">
                <a:ea typeface="+mn-lt"/>
                <a:cs typeface="+mn-lt"/>
              </a:rPr>
              <a:t>Oedolyn</a:t>
            </a:r>
            <a:endParaRPr lang="en-US" dirty="0" err="1">
              <a:ea typeface="+mn-lt"/>
              <a:cs typeface="+mn-lt"/>
            </a:endParaRPr>
          </a:p>
          <a:p>
            <a:pPr marL="0" indent="0">
              <a:buNone/>
            </a:pPr>
            <a:endParaRPr lang="en-US" dirty="0"/>
          </a:p>
          <a:p>
            <a:r>
              <a:rPr lang="en-US" dirty="0">
                <a:ea typeface="+mn-lt"/>
                <a:cs typeface="+mn-lt"/>
              </a:rPr>
              <a:t>Seland Newydd </a:t>
            </a:r>
            <a:endParaRPr lang="en-US" dirty="0"/>
          </a:p>
          <a:p>
            <a:r>
              <a:rPr lang="en-US" dirty="0">
                <a:ea typeface="+mn-lt"/>
                <a:cs typeface="+mn-lt"/>
              </a:rPr>
              <a:t>Yr Eidal </a:t>
            </a:r>
            <a:endParaRPr lang="en-US" dirty="0"/>
          </a:p>
          <a:p>
            <a:r>
              <a:rPr lang="en-US" dirty="0">
                <a:ea typeface="+mn-lt"/>
                <a:cs typeface="+mn-lt"/>
              </a:rPr>
              <a:t>Yr Alban</a:t>
            </a:r>
          </a:p>
          <a:p>
            <a:r>
              <a:rPr lang="en-US" dirty="0">
                <a:ea typeface="+mn-lt"/>
                <a:cs typeface="+mn-lt"/>
              </a:rPr>
              <a:t>Cymru </a:t>
            </a:r>
            <a:endParaRPr lang="en-US" dirty="0"/>
          </a:p>
          <a:p>
            <a:r>
              <a:rPr lang="en-US" dirty="0">
                <a:ea typeface="+mn-lt"/>
                <a:cs typeface="+mn-lt"/>
              </a:rPr>
              <a:t>Japan </a:t>
            </a:r>
            <a:endParaRPr lang="en-US" dirty="0"/>
          </a:p>
          <a:p>
            <a:r>
              <a:rPr lang="en-US" dirty="0" err="1">
                <a:ea typeface="+mn-lt"/>
                <a:cs typeface="+mn-lt"/>
              </a:rPr>
              <a:t>Denmarc</a:t>
            </a:r>
            <a:endParaRPr lang="en-US" dirty="0" err="1"/>
          </a:p>
        </p:txBody>
      </p:sp>
      <p:sp>
        <p:nvSpPr>
          <p:cNvPr id="4" name="Content Placeholder 3">
            <a:extLst>
              <a:ext uri="{FF2B5EF4-FFF2-40B4-BE49-F238E27FC236}">
                <a16:creationId xmlns:a16="http://schemas.microsoft.com/office/drawing/2014/main" id="{D8A3F723-BC09-813A-5EE8-4A2EEB79185C}"/>
              </a:ext>
            </a:extLst>
          </p:cNvPr>
          <p:cNvSpPr>
            <a:spLocks noGrp="1"/>
          </p:cNvSpPr>
          <p:nvPr>
            <p:ph sz="half" idx="2"/>
          </p:nvPr>
        </p:nvSpPr>
        <p:spPr>
          <a:xfrm>
            <a:off x="6180221" y="1825625"/>
            <a:ext cx="5181600" cy="4351338"/>
          </a:xfrm>
        </p:spPr>
        <p:txBody>
          <a:bodyPr vert="horz" lIns="91440" tIns="45720" rIns="91440" bIns="45720" rtlCol="0" anchor="t">
            <a:normAutofit fontScale="70000" lnSpcReduction="20000"/>
          </a:bodyPr>
          <a:lstStyle/>
          <a:p>
            <a:pPr marL="0" indent="0">
              <a:buNone/>
            </a:pPr>
            <a:r>
              <a:rPr lang="en-US" dirty="0">
                <a:solidFill>
                  <a:srgbClr val="0070C0"/>
                </a:solidFill>
              </a:rPr>
              <a:t>Consider; </a:t>
            </a:r>
            <a:endParaRPr lang="en-US"/>
          </a:p>
          <a:p>
            <a:pPr marL="0" indent="0">
              <a:buNone/>
            </a:pPr>
            <a:r>
              <a:rPr lang="en-US" dirty="0">
                <a:solidFill>
                  <a:srgbClr val="0070C0"/>
                </a:solidFill>
              </a:rPr>
              <a:t>Curriculum focus, How play is viewed, role of the adult</a:t>
            </a:r>
            <a:endParaRPr lang="en-US"/>
          </a:p>
          <a:p>
            <a:pPr marL="0" indent="0">
              <a:buNone/>
            </a:pPr>
            <a:endParaRPr lang="en-US" dirty="0">
              <a:solidFill>
                <a:srgbClr val="0070C0"/>
              </a:solidFill>
            </a:endParaRPr>
          </a:p>
          <a:p>
            <a:r>
              <a:rPr lang="en-US" dirty="0">
                <a:solidFill>
                  <a:srgbClr val="0070C0"/>
                </a:solidFill>
              </a:rPr>
              <a:t>New Zealand</a:t>
            </a:r>
            <a:endParaRPr lang="en-US" dirty="0"/>
          </a:p>
          <a:p>
            <a:r>
              <a:rPr lang="en-US" dirty="0">
                <a:solidFill>
                  <a:srgbClr val="0070C0"/>
                </a:solidFill>
              </a:rPr>
              <a:t>Italy</a:t>
            </a:r>
          </a:p>
          <a:p>
            <a:r>
              <a:rPr lang="en-US" dirty="0">
                <a:solidFill>
                  <a:srgbClr val="0070C0"/>
                </a:solidFill>
                <a:ea typeface="Calibri"/>
                <a:cs typeface="Calibri"/>
              </a:rPr>
              <a:t>Scotland</a:t>
            </a:r>
            <a:endParaRPr lang="en-US" dirty="0">
              <a:solidFill>
                <a:srgbClr val="0070C0"/>
              </a:solidFill>
            </a:endParaRPr>
          </a:p>
          <a:p>
            <a:r>
              <a:rPr lang="en-US" dirty="0">
                <a:solidFill>
                  <a:srgbClr val="0070C0"/>
                </a:solidFill>
              </a:rPr>
              <a:t>Wales</a:t>
            </a:r>
          </a:p>
          <a:p>
            <a:r>
              <a:rPr lang="en-US" dirty="0">
                <a:solidFill>
                  <a:srgbClr val="0070C0"/>
                </a:solidFill>
              </a:rPr>
              <a:t>Japan</a:t>
            </a:r>
          </a:p>
          <a:p>
            <a:r>
              <a:rPr lang="en-US" dirty="0">
                <a:solidFill>
                  <a:srgbClr val="0070C0"/>
                </a:solidFill>
              </a:rPr>
              <a:t>Denmark</a:t>
            </a:r>
          </a:p>
        </p:txBody>
      </p:sp>
    </p:spTree>
    <p:extLst>
      <p:ext uri="{BB962C8B-B14F-4D97-AF65-F5344CB8AC3E}">
        <p14:creationId xmlns:p14="http://schemas.microsoft.com/office/powerpoint/2010/main" val="80379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8C701-2389-1915-2A3B-30E1872ECB1D}"/>
              </a:ext>
            </a:extLst>
          </p:cNvPr>
          <p:cNvSpPr>
            <a:spLocks noGrp="1"/>
          </p:cNvSpPr>
          <p:nvPr>
            <p:ph type="title"/>
          </p:nvPr>
        </p:nvSpPr>
        <p:spPr/>
        <p:txBody>
          <a:bodyPr/>
          <a:lstStyle/>
          <a:p>
            <a:r>
              <a:rPr lang="en-US" dirty="0">
                <a:latin typeface="Aptos"/>
              </a:rPr>
              <a:t>Seland Newydd /</a:t>
            </a:r>
            <a:r>
              <a:rPr lang="en-US" dirty="0">
                <a:solidFill>
                  <a:srgbClr val="0070C0"/>
                </a:solidFill>
              </a:rPr>
              <a:t>New Zealand</a:t>
            </a:r>
          </a:p>
        </p:txBody>
      </p:sp>
      <p:sp>
        <p:nvSpPr>
          <p:cNvPr id="3" name="Content Placeholder 2">
            <a:extLst>
              <a:ext uri="{FF2B5EF4-FFF2-40B4-BE49-F238E27FC236}">
                <a16:creationId xmlns:a16="http://schemas.microsoft.com/office/drawing/2014/main" id="{603CDC5A-41CD-BEA1-3DB4-59799C07DC8B}"/>
              </a:ext>
            </a:extLst>
          </p:cNvPr>
          <p:cNvSpPr>
            <a:spLocks noGrp="1"/>
          </p:cNvSpPr>
          <p:nvPr>
            <p:ph sz="half" idx="1"/>
          </p:nvPr>
        </p:nvSpPr>
        <p:spPr/>
        <p:txBody>
          <a:bodyPr vert="horz" lIns="91440" tIns="45720" rIns="91440" bIns="45720" rtlCol="0" anchor="t">
            <a:normAutofit fontScale="85000" lnSpcReduction="10000"/>
          </a:bodyPr>
          <a:lstStyle/>
          <a:p>
            <a:r>
              <a:rPr lang="en-US" sz="2200" b="1" err="1">
                <a:latin typeface="Arial"/>
                <a:cs typeface="Arial"/>
              </a:rPr>
              <a:t>Te</a:t>
            </a:r>
            <a:r>
              <a:rPr lang="en-US" sz="2200" b="1" dirty="0">
                <a:latin typeface="Arial"/>
                <a:cs typeface="Arial"/>
              </a:rPr>
              <a:t> </a:t>
            </a:r>
            <a:r>
              <a:rPr lang="en-US" sz="2200" b="1" err="1">
                <a:latin typeface="Arial"/>
                <a:cs typeface="Arial"/>
              </a:rPr>
              <a:t>Whariki</a:t>
            </a:r>
            <a:endParaRPr lang="en-US" sz="2200">
              <a:latin typeface="Arial"/>
              <a:cs typeface="Arial"/>
            </a:endParaRPr>
          </a:p>
          <a:p>
            <a:pPr>
              <a:buNone/>
            </a:pPr>
            <a:r>
              <a:rPr lang="en-US" sz="2200" dirty="0">
                <a:latin typeface="Arial"/>
                <a:ea typeface="+mn-lt"/>
                <a:cs typeface="+mn-lt"/>
              </a:rPr>
              <a:t>Factors that may contribute to the distinctive character of this local curriculum include: </a:t>
            </a:r>
            <a:endParaRPr lang="en-US" sz="2200">
              <a:latin typeface="Arial"/>
              <a:cs typeface="Arial"/>
            </a:endParaRPr>
          </a:p>
          <a:p>
            <a:pPr>
              <a:buFont typeface="Arial"/>
              <a:buChar char="•"/>
            </a:pPr>
            <a:r>
              <a:rPr lang="en-US" sz="2200" dirty="0">
                <a:latin typeface="Arial"/>
                <a:ea typeface="+mn-lt"/>
                <a:cs typeface="+mn-lt"/>
              </a:rPr>
              <a:t>cultural perspectives, for example, those found in bilingual or language immersion services, such as </a:t>
            </a:r>
            <a:r>
              <a:rPr lang="en-US" sz="2200" err="1">
                <a:latin typeface="Arial"/>
                <a:ea typeface="+mn-lt"/>
                <a:cs typeface="+mn-lt"/>
              </a:rPr>
              <a:t>ngā</a:t>
            </a:r>
            <a:r>
              <a:rPr lang="en-US" sz="2200" dirty="0">
                <a:latin typeface="Arial"/>
                <a:ea typeface="+mn-lt"/>
                <a:cs typeface="+mn-lt"/>
              </a:rPr>
              <a:t> </a:t>
            </a:r>
            <a:r>
              <a:rPr lang="en-US" sz="2200" err="1">
                <a:latin typeface="Arial"/>
                <a:ea typeface="+mn-lt"/>
                <a:cs typeface="+mn-lt"/>
              </a:rPr>
              <a:t>puna</a:t>
            </a:r>
            <a:r>
              <a:rPr lang="en-US" sz="2200" dirty="0">
                <a:latin typeface="Arial"/>
                <a:ea typeface="+mn-lt"/>
                <a:cs typeface="+mn-lt"/>
              </a:rPr>
              <a:t> </a:t>
            </a:r>
            <a:r>
              <a:rPr lang="en-US" sz="2200" err="1">
                <a:latin typeface="Arial"/>
                <a:ea typeface="+mn-lt"/>
                <a:cs typeface="+mn-lt"/>
              </a:rPr>
              <a:t>reo</a:t>
            </a:r>
            <a:r>
              <a:rPr lang="en-US" sz="2200" dirty="0">
                <a:latin typeface="Arial"/>
                <a:ea typeface="+mn-lt"/>
                <a:cs typeface="+mn-lt"/>
              </a:rPr>
              <a:t> </a:t>
            </a:r>
            <a:endParaRPr lang="en-US" sz="2200">
              <a:latin typeface="Arial"/>
              <a:cs typeface="Arial"/>
            </a:endParaRPr>
          </a:p>
          <a:p>
            <a:pPr>
              <a:buFont typeface="Arial"/>
              <a:buChar char="•"/>
            </a:pPr>
            <a:r>
              <a:rPr lang="en-US" sz="2200" dirty="0">
                <a:latin typeface="Arial"/>
                <a:ea typeface="+mn-lt"/>
                <a:cs typeface="+mn-lt"/>
              </a:rPr>
              <a:t>the specific learning needs of individual children </a:t>
            </a:r>
            <a:endParaRPr lang="en-US" sz="2200">
              <a:latin typeface="Arial"/>
              <a:cs typeface="Arial"/>
            </a:endParaRPr>
          </a:p>
          <a:p>
            <a:pPr>
              <a:buFont typeface="Arial"/>
              <a:buChar char="•"/>
            </a:pPr>
            <a:r>
              <a:rPr lang="en-US" sz="2200" dirty="0">
                <a:latin typeface="Arial"/>
                <a:ea typeface="+mn-lt"/>
                <a:cs typeface="+mn-lt"/>
              </a:rPr>
              <a:t>structural differences, such as whether the service is sessional, school- or full-day </a:t>
            </a:r>
            <a:endParaRPr lang="en-US" sz="2200">
              <a:latin typeface="Arial"/>
              <a:cs typeface="Arial"/>
            </a:endParaRPr>
          </a:p>
          <a:p>
            <a:pPr>
              <a:buFont typeface="Arial"/>
              <a:buChar char="•"/>
            </a:pPr>
            <a:r>
              <a:rPr lang="en-US" sz="2200" dirty="0">
                <a:latin typeface="Arial"/>
                <a:ea typeface="+mn-lt"/>
                <a:cs typeface="+mn-lt"/>
              </a:rPr>
              <a:t>the age range of the children in the setting </a:t>
            </a:r>
            <a:endParaRPr lang="en-US" sz="2200">
              <a:latin typeface="Arial"/>
              <a:cs typeface="Arial"/>
            </a:endParaRPr>
          </a:p>
          <a:p>
            <a:pPr>
              <a:buFont typeface="Arial"/>
              <a:buChar char="•"/>
            </a:pPr>
            <a:r>
              <a:rPr lang="en-US" sz="2200" dirty="0">
                <a:latin typeface="Arial"/>
                <a:ea typeface="+mn-lt"/>
                <a:cs typeface="+mn-lt"/>
              </a:rPr>
              <a:t>environmental opportunities and constraint</a:t>
            </a:r>
            <a:r>
              <a:rPr lang="en-US" sz="1400" dirty="0">
                <a:latin typeface="Arial"/>
                <a:ea typeface="+mn-lt"/>
                <a:cs typeface="+mn-lt"/>
              </a:rPr>
              <a:t>s </a:t>
            </a:r>
            <a:endParaRPr lang="en-US" sz="1400">
              <a:latin typeface="Arial"/>
              <a:ea typeface="Calibri"/>
              <a:cs typeface="Calibri"/>
            </a:endParaRPr>
          </a:p>
          <a:p>
            <a:pPr marL="0" indent="0">
              <a:buNone/>
            </a:pPr>
            <a:endParaRPr lang="en-US" sz="1400" dirty="0">
              <a:latin typeface="Arial"/>
              <a:ea typeface="Calibri"/>
              <a:cs typeface="Calibri"/>
            </a:endParaRPr>
          </a:p>
          <a:p>
            <a:pPr>
              <a:buFont typeface="Arial"/>
              <a:buChar char="•"/>
            </a:pPr>
            <a:endParaRPr lang="en-US" sz="1300" dirty="0">
              <a:latin typeface="Aptos"/>
              <a:ea typeface="Calibri"/>
              <a:cs typeface="Calibri"/>
            </a:endParaRPr>
          </a:p>
          <a:p>
            <a:pPr marL="0" indent="0">
              <a:buNone/>
            </a:pPr>
            <a:endParaRPr lang="en-US" sz="1400" dirty="0">
              <a:latin typeface="Aptos"/>
              <a:ea typeface="Calibri"/>
              <a:cs typeface="Calibri"/>
            </a:endParaRPr>
          </a:p>
        </p:txBody>
      </p:sp>
      <p:sp>
        <p:nvSpPr>
          <p:cNvPr id="6" name="Content Placeholder 5">
            <a:extLst>
              <a:ext uri="{FF2B5EF4-FFF2-40B4-BE49-F238E27FC236}">
                <a16:creationId xmlns:a16="http://schemas.microsoft.com/office/drawing/2014/main" id="{0B87EA43-3FC3-74A2-C274-628C3516DA8B}"/>
              </a:ext>
            </a:extLst>
          </p:cNvPr>
          <p:cNvSpPr>
            <a:spLocks noGrp="1"/>
          </p:cNvSpPr>
          <p:nvPr>
            <p:ph sz="half" idx="2"/>
          </p:nvPr>
        </p:nvSpPr>
        <p:spPr/>
        <p:txBody>
          <a:bodyPr vert="horz" lIns="91440" tIns="45720" rIns="91440" bIns="45720" rtlCol="0" anchor="t">
            <a:normAutofit fontScale="85000" lnSpcReduction="10000"/>
          </a:bodyPr>
          <a:lstStyle/>
          <a:p>
            <a:pPr>
              <a:buFont typeface="Arial,Sans-Serif" panose="020B0604020202020204" pitchFamily="34" charset="0"/>
            </a:pPr>
            <a:r>
              <a:rPr lang="en-US" sz="1900" dirty="0">
                <a:latin typeface="Arial"/>
                <a:cs typeface="Arial"/>
              </a:rPr>
              <a:t>the ethnic and cultural makeup of the community </a:t>
            </a:r>
          </a:p>
          <a:p>
            <a:pPr>
              <a:buFont typeface="Arial,Sans-Serif" panose="020B0604020202020204" pitchFamily="34" charset="0"/>
            </a:pPr>
            <a:r>
              <a:rPr lang="en-US" sz="1900" dirty="0" err="1">
                <a:latin typeface="Arial"/>
                <a:cs typeface="Arial"/>
              </a:rPr>
              <a:t>organisational</a:t>
            </a:r>
            <a:r>
              <a:rPr lang="en-US" sz="1900" dirty="0">
                <a:latin typeface="Arial"/>
                <a:cs typeface="Arial"/>
              </a:rPr>
              <a:t> and philosophical emphases, such as Montessori or Steiner </a:t>
            </a:r>
          </a:p>
          <a:p>
            <a:pPr>
              <a:buFont typeface="Arial,Sans-Serif" panose="020B0604020202020204" pitchFamily="34" charset="0"/>
            </a:pPr>
            <a:r>
              <a:rPr lang="en-US" sz="1900" dirty="0">
                <a:latin typeface="Arial"/>
                <a:cs typeface="Arial"/>
              </a:rPr>
              <a:t>the different resources available in urban and rural settings </a:t>
            </a:r>
          </a:p>
          <a:p>
            <a:pPr>
              <a:buFont typeface="Arial,Sans-Serif" panose="020B0604020202020204" pitchFamily="34" charset="0"/>
            </a:pPr>
            <a:r>
              <a:rPr lang="en-US" sz="1900" dirty="0">
                <a:latin typeface="Arial"/>
                <a:cs typeface="Arial"/>
              </a:rPr>
              <a:t>the ways in which parents, whānau, and communities are involved.</a:t>
            </a:r>
          </a:p>
          <a:p>
            <a:pPr>
              <a:buFont typeface="Arial,Sans-Serif" panose="020B0604020202020204" pitchFamily="34" charset="0"/>
            </a:pPr>
            <a:r>
              <a:rPr lang="en-US" sz="1900" dirty="0">
                <a:latin typeface="Arial"/>
                <a:cs typeface="Arial"/>
                <a:hlinkClick r:id="rId2"/>
              </a:rPr>
              <a:t>Te Whāriki Early Childhood Curriculum Document</a:t>
            </a:r>
            <a:endParaRPr lang="en-US" sz="1900" dirty="0">
              <a:latin typeface="Arial"/>
              <a:cs typeface="Arial"/>
            </a:endParaRPr>
          </a:p>
        </p:txBody>
      </p:sp>
    </p:spTree>
    <p:extLst>
      <p:ext uri="{BB962C8B-B14F-4D97-AF65-F5344CB8AC3E}">
        <p14:creationId xmlns:p14="http://schemas.microsoft.com/office/powerpoint/2010/main" val="1333014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944E-4971-D95B-EA96-0179CE2E3E8D}"/>
              </a:ext>
            </a:extLst>
          </p:cNvPr>
          <p:cNvSpPr>
            <a:spLocks noGrp="1"/>
          </p:cNvSpPr>
          <p:nvPr>
            <p:ph type="title"/>
          </p:nvPr>
        </p:nvSpPr>
        <p:spPr/>
        <p:txBody>
          <a:bodyPr/>
          <a:lstStyle/>
          <a:p>
            <a:r>
              <a:rPr lang="en-US" dirty="0">
                <a:latin typeface="Aptos Display"/>
              </a:rPr>
              <a:t>Yr Eidal /</a:t>
            </a:r>
            <a:r>
              <a:rPr lang="en-US" dirty="0">
                <a:solidFill>
                  <a:srgbClr val="0070C0"/>
                </a:solidFill>
              </a:rPr>
              <a:t>Italy</a:t>
            </a:r>
          </a:p>
        </p:txBody>
      </p:sp>
      <p:sp>
        <p:nvSpPr>
          <p:cNvPr id="3" name="Content Placeholder 2">
            <a:extLst>
              <a:ext uri="{FF2B5EF4-FFF2-40B4-BE49-F238E27FC236}">
                <a16:creationId xmlns:a16="http://schemas.microsoft.com/office/drawing/2014/main" id="{BF53B4D2-9DA3-F459-2201-B03F53B1ED11}"/>
              </a:ext>
            </a:extLst>
          </p:cNvPr>
          <p:cNvSpPr>
            <a:spLocks noGrp="1"/>
          </p:cNvSpPr>
          <p:nvPr>
            <p:ph idx="1"/>
          </p:nvPr>
        </p:nvSpPr>
        <p:spPr/>
        <p:txBody>
          <a:bodyPr vert="horz" lIns="91440" tIns="45720" rIns="91440" bIns="45720" rtlCol="0" anchor="t">
            <a:normAutofit fontScale="77500" lnSpcReduction="20000"/>
          </a:bodyPr>
          <a:lstStyle/>
          <a:p>
            <a:r>
              <a:rPr lang="en-US" b="1" dirty="0">
                <a:latin typeface="Arial"/>
                <a:cs typeface="Arial"/>
              </a:rPr>
              <a:t>Reggio Emilia</a:t>
            </a:r>
          </a:p>
          <a:p>
            <a:pPr marL="0" indent="0">
              <a:buNone/>
            </a:pPr>
            <a:r>
              <a:rPr lang="en-US" sz="2900" dirty="0">
                <a:latin typeface="Arial"/>
                <a:ea typeface="Source Sans Pro"/>
                <a:cs typeface="Calibri"/>
              </a:rPr>
              <a:t>“Education is a right of all, of all children, and as such is a responsibility of the community. Education is an opportunity for the growth and emancipation of the individual and the collective; it is a resource for gaining knowledge and for learning to live together; it is a meeting place where freedom, democracy, and solidarity are practiced and where the value of peace is promoted. Within the plurality of cultural, ideological, political, and religious conceptions, education lives by listening, dialogue and participation; it is based on mutual respect, valuing the diversity of </a:t>
            </a:r>
            <a:r>
              <a:rPr lang="en-US" sz="2900" dirty="0" err="1">
                <a:latin typeface="Arial"/>
                <a:ea typeface="Source Sans Pro"/>
                <a:cs typeface="Calibri"/>
              </a:rPr>
              <a:t>identititIes</a:t>
            </a:r>
            <a:r>
              <a:rPr lang="en-US" sz="2900" dirty="0">
                <a:latin typeface="Arial"/>
                <a:ea typeface="Source Sans Pro"/>
                <a:cs typeface="Calibri"/>
              </a:rPr>
              <a:t>, competencies, and knowledge held by each individual and is therefore qualified as secular and open to exchange and cooperation.”</a:t>
            </a:r>
            <a:endParaRPr lang="en-US" sz="3200">
              <a:latin typeface="Arial"/>
              <a:ea typeface="Calibri" panose="020F0502020204030204"/>
              <a:cs typeface="Calibri" panose="020F0502020204030204"/>
            </a:endParaRPr>
          </a:p>
          <a:p>
            <a:pPr marL="0" indent="0">
              <a:buNone/>
            </a:pPr>
            <a:r>
              <a:rPr lang="en-US" sz="2400" dirty="0">
                <a:latin typeface="Arial"/>
                <a:ea typeface="Source Sans Pro"/>
                <a:cs typeface="+mn-lt"/>
              </a:rPr>
              <a:t>From “Indications, Preschools and Infant-Toddler </a:t>
            </a:r>
            <a:r>
              <a:rPr lang="en-US" sz="2400" err="1">
                <a:latin typeface="Arial"/>
                <a:ea typeface="Source Sans Pro"/>
                <a:cs typeface="+mn-lt"/>
              </a:rPr>
              <a:t>Centres</a:t>
            </a:r>
            <a:r>
              <a:rPr lang="en-US" sz="2400" dirty="0">
                <a:latin typeface="Arial"/>
                <a:ea typeface="Source Sans Pro"/>
                <a:cs typeface="+mn-lt"/>
              </a:rPr>
              <a:t> of the Municipality of Reggio Emilia”, 1.1 Education is a right, (2009)</a:t>
            </a:r>
            <a:endParaRPr lang="en-US" dirty="0">
              <a:latin typeface="Arial"/>
            </a:endParaRPr>
          </a:p>
          <a:p>
            <a:pPr marL="0" indent="0">
              <a:buNone/>
            </a:pPr>
            <a:r>
              <a:rPr lang="en-US" dirty="0">
                <a:ea typeface="+mn-lt"/>
                <a:cs typeface="+mn-lt"/>
                <a:hlinkClick r:id="rId2"/>
              </a:rPr>
              <a:t>Reggio Children - Values</a:t>
            </a:r>
            <a:endParaRPr lang="en-US"/>
          </a:p>
        </p:txBody>
      </p:sp>
    </p:spTree>
    <p:extLst>
      <p:ext uri="{BB962C8B-B14F-4D97-AF65-F5344CB8AC3E}">
        <p14:creationId xmlns:p14="http://schemas.microsoft.com/office/powerpoint/2010/main" val="309237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73F45-09EF-6C9D-7881-6B963545BE96}"/>
              </a:ext>
            </a:extLst>
          </p:cNvPr>
          <p:cNvSpPr>
            <a:spLocks noGrp="1"/>
          </p:cNvSpPr>
          <p:nvPr>
            <p:ph type="title"/>
          </p:nvPr>
        </p:nvSpPr>
        <p:spPr/>
        <p:txBody>
          <a:bodyPr/>
          <a:lstStyle/>
          <a:p>
            <a:pPr algn="ctr"/>
            <a:r>
              <a:rPr lang="en-GB" b="1" dirty="0">
                <a:ea typeface="Calibri Light"/>
                <a:cs typeface="Calibri Light"/>
              </a:rPr>
              <a:t>Yr Alban</a:t>
            </a:r>
            <a:br>
              <a:rPr lang="en-GB" b="1" dirty="0">
                <a:ea typeface="Calibri Light"/>
                <a:cs typeface="Calibri Light"/>
              </a:rPr>
            </a:br>
            <a:r>
              <a:rPr lang="en-GB" b="1" dirty="0">
                <a:solidFill>
                  <a:schemeClr val="accent1">
                    <a:lumMod val="76000"/>
                  </a:schemeClr>
                </a:solidFill>
                <a:ea typeface="Calibri Light"/>
                <a:cs typeface="Calibri Light"/>
              </a:rPr>
              <a:t>Scotland</a:t>
            </a:r>
          </a:p>
        </p:txBody>
      </p:sp>
      <p:sp>
        <p:nvSpPr>
          <p:cNvPr id="3" name="Content Placeholder 2">
            <a:extLst>
              <a:ext uri="{FF2B5EF4-FFF2-40B4-BE49-F238E27FC236}">
                <a16:creationId xmlns:a16="http://schemas.microsoft.com/office/drawing/2014/main" id="{051FBABD-95FC-00F6-B47E-136217941756}"/>
              </a:ext>
            </a:extLst>
          </p:cNvPr>
          <p:cNvSpPr>
            <a:spLocks noGrp="1"/>
          </p:cNvSpPr>
          <p:nvPr>
            <p:ph idx="1"/>
          </p:nvPr>
        </p:nvSpPr>
        <p:spPr>
          <a:xfrm>
            <a:off x="7192297" y="2052997"/>
            <a:ext cx="4892778" cy="3640897"/>
          </a:xfrm>
        </p:spPr>
        <p:txBody>
          <a:bodyPr vert="horz" lIns="91440" tIns="45720" rIns="91440" bIns="45720" rtlCol="0" anchor="t">
            <a:normAutofit/>
          </a:bodyPr>
          <a:lstStyle/>
          <a:p>
            <a:r>
              <a:rPr lang="en-GB" b="1" dirty="0">
                <a:solidFill>
                  <a:schemeClr val="accent1">
                    <a:lumMod val="76000"/>
                  </a:schemeClr>
                </a:solidFill>
                <a:ea typeface="+mn-lt"/>
                <a:cs typeface="+mn-lt"/>
              </a:rPr>
              <a:t>Curriculum for Excellence (</a:t>
            </a:r>
            <a:r>
              <a:rPr lang="en-GB" b="1" err="1">
                <a:solidFill>
                  <a:schemeClr val="accent1">
                    <a:lumMod val="76000"/>
                  </a:schemeClr>
                </a:solidFill>
                <a:ea typeface="+mn-lt"/>
                <a:cs typeface="+mn-lt"/>
              </a:rPr>
              <a:t>CfE</a:t>
            </a:r>
            <a:r>
              <a:rPr lang="en-GB" b="1" dirty="0">
                <a:solidFill>
                  <a:schemeClr val="accent1">
                    <a:lumMod val="76000"/>
                  </a:schemeClr>
                </a:solidFill>
                <a:ea typeface="+mn-lt"/>
                <a:cs typeface="+mn-lt"/>
              </a:rPr>
              <a:t>)</a:t>
            </a:r>
            <a:r>
              <a:rPr lang="en-GB" dirty="0">
                <a:solidFill>
                  <a:schemeClr val="accent1">
                    <a:lumMod val="76000"/>
                  </a:schemeClr>
                </a:solidFill>
                <a:ea typeface="+mn-lt"/>
                <a:cs typeface="+mn-lt"/>
              </a:rPr>
              <a:t>: </a:t>
            </a:r>
            <a:endParaRPr lang="en-GB">
              <a:solidFill>
                <a:schemeClr val="accent1">
                  <a:lumMod val="76000"/>
                </a:schemeClr>
              </a:solidFill>
              <a:ea typeface="Calibri" panose="020F0502020204030204"/>
              <a:cs typeface="Calibri" panose="020F0502020204030204"/>
            </a:endParaRPr>
          </a:p>
          <a:p>
            <a:r>
              <a:rPr lang="en-GB" b="1" dirty="0">
                <a:solidFill>
                  <a:schemeClr val="accent1">
                    <a:lumMod val="76000"/>
                  </a:schemeClr>
                </a:solidFill>
                <a:ea typeface="+mn-lt"/>
                <a:cs typeface="+mn-lt"/>
              </a:rPr>
              <a:t>Four Capacities</a:t>
            </a:r>
            <a:endParaRPr lang="en-GB">
              <a:solidFill>
                <a:schemeClr val="accent1">
                  <a:lumMod val="76000"/>
                </a:schemeClr>
              </a:solidFill>
              <a:ea typeface="Calibri"/>
              <a:cs typeface="Calibri"/>
            </a:endParaRPr>
          </a:p>
          <a:p>
            <a:r>
              <a:rPr lang="en-GB" b="1" dirty="0">
                <a:solidFill>
                  <a:schemeClr val="accent1">
                    <a:lumMod val="76000"/>
                  </a:schemeClr>
                </a:solidFill>
                <a:ea typeface="+mn-lt"/>
                <a:cs typeface="+mn-lt"/>
              </a:rPr>
              <a:t>Eight Curriculum Areas</a:t>
            </a:r>
            <a:endParaRPr lang="en-GB" dirty="0">
              <a:solidFill>
                <a:schemeClr val="accent1">
                  <a:lumMod val="76000"/>
                </a:schemeClr>
              </a:solidFill>
              <a:ea typeface="Calibri" panose="020F0502020204030204"/>
              <a:cs typeface="Calibri" panose="020F0502020204030204"/>
            </a:endParaRPr>
          </a:p>
          <a:p>
            <a:r>
              <a:rPr lang="en-GB" b="1" dirty="0">
                <a:solidFill>
                  <a:schemeClr val="accent1">
                    <a:lumMod val="76000"/>
                  </a:schemeClr>
                </a:solidFill>
                <a:ea typeface="+mn-lt"/>
                <a:cs typeface="+mn-lt"/>
              </a:rPr>
              <a:t>Levels and Stages</a:t>
            </a:r>
            <a:endParaRPr lang="en-GB" dirty="0">
              <a:solidFill>
                <a:schemeClr val="accent1">
                  <a:lumMod val="76000"/>
                </a:schemeClr>
              </a:solidFill>
              <a:ea typeface="Calibri" panose="020F0502020204030204"/>
              <a:cs typeface="Calibri" panose="020F0502020204030204"/>
            </a:endParaRPr>
          </a:p>
          <a:p>
            <a:r>
              <a:rPr lang="en-GB" b="1" dirty="0">
                <a:solidFill>
                  <a:schemeClr val="accent1">
                    <a:lumMod val="76000"/>
                  </a:schemeClr>
                </a:solidFill>
                <a:ea typeface="+mn-lt"/>
                <a:cs typeface="+mn-lt"/>
              </a:rPr>
              <a:t>Assessment and Progression</a:t>
            </a:r>
            <a:endParaRPr lang="en-GB" dirty="0">
              <a:solidFill>
                <a:schemeClr val="accent1">
                  <a:lumMod val="76000"/>
                </a:schemeClr>
              </a:solidFill>
              <a:ea typeface="Calibri"/>
              <a:cs typeface="Calibri"/>
            </a:endParaRPr>
          </a:p>
        </p:txBody>
      </p:sp>
      <p:sp>
        <p:nvSpPr>
          <p:cNvPr id="5" name="Content Placeholder 2">
            <a:extLst>
              <a:ext uri="{FF2B5EF4-FFF2-40B4-BE49-F238E27FC236}">
                <a16:creationId xmlns:a16="http://schemas.microsoft.com/office/drawing/2014/main" id="{7CCAE933-FB02-5F57-EBF6-67C040150F38}"/>
              </a:ext>
            </a:extLst>
          </p:cNvPr>
          <p:cNvSpPr txBox="1">
            <a:spLocks/>
          </p:cNvSpPr>
          <p:nvPr/>
        </p:nvSpPr>
        <p:spPr>
          <a:xfrm>
            <a:off x="1205681" y="2057913"/>
            <a:ext cx="4892778" cy="36408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ea typeface="+mn-lt"/>
                <a:cs typeface="+mn-lt"/>
              </a:rPr>
              <a:t>Curriculum for Excellence (</a:t>
            </a:r>
            <a:r>
              <a:rPr lang="en-GB" b="1" err="1">
                <a:ea typeface="+mn-lt"/>
                <a:cs typeface="+mn-lt"/>
              </a:rPr>
              <a:t>CfE</a:t>
            </a:r>
            <a:r>
              <a:rPr lang="en-GB" b="1" dirty="0">
                <a:ea typeface="+mn-lt"/>
                <a:cs typeface="+mn-lt"/>
              </a:rPr>
              <a:t>)</a:t>
            </a:r>
            <a:r>
              <a:rPr lang="en-GB" dirty="0">
                <a:ea typeface="+mn-lt"/>
                <a:cs typeface="+mn-lt"/>
              </a:rPr>
              <a:t>: </a:t>
            </a:r>
            <a:endParaRPr lang="en-GB" dirty="0">
              <a:ea typeface="Calibri" panose="020F0502020204030204"/>
              <a:cs typeface="Calibri" panose="020F0502020204030204"/>
            </a:endParaRPr>
          </a:p>
          <a:p>
            <a:r>
              <a:rPr lang="en-GB" b="1" dirty="0">
                <a:ea typeface="Calibri"/>
                <a:cs typeface="Calibri"/>
              </a:rPr>
              <a:t>4 </a:t>
            </a:r>
            <a:r>
              <a:rPr lang="en-GB" b="1" err="1">
                <a:ea typeface="Calibri"/>
                <a:cs typeface="Calibri"/>
              </a:rPr>
              <a:t>gallu</a:t>
            </a:r>
            <a:endParaRPr lang="en-GB" b="1">
              <a:ea typeface="Calibri"/>
              <a:cs typeface="Calibri"/>
            </a:endParaRPr>
          </a:p>
          <a:p>
            <a:r>
              <a:rPr lang="en-GB" b="1" dirty="0">
                <a:ea typeface="Calibri"/>
                <a:cs typeface="Calibri"/>
              </a:rPr>
              <a:t>8 </a:t>
            </a:r>
            <a:r>
              <a:rPr lang="en-GB" b="1" err="1">
                <a:ea typeface="Calibri"/>
                <a:cs typeface="Calibri"/>
              </a:rPr>
              <a:t>meysydd</a:t>
            </a:r>
            <a:r>
              <a:rPr lang="en-GB" b="1" dirty="0">
                <a:ea typeface="Calibri"/>
                <a:cs typeface="Calibri"/>
              </a:rPr>
              <a:t> </a:t>
            </a:r>
            <a:r>
              <a:rPr lang="en-GB" b="1" err="1">
                <a:ea typeface="Calibri"/>
                <a:cs typeface="Calibri"/>
              </a:rPr>
              <a:t>dysgu</a:t>
            </a:r>
            <a:endParaRPr lang="en-GB" b="1">
              <a:ea typeface="Calibri"/>
              <a:cs typeface="Calibri"/>
            </a:endParaRPr>
          </a:p>
          <a:p>
            <a:r>
              <a:rPr lang="en-GB" b="1" err="1">
                <a:ea typeface="Calibri"/>
                <a:cs typeface="Calibri"/>
              </a:rPr>
              <a:t>Lefelau</a:t>
            </a:r>
            <a:r>
              <a:rPr lang="en-GB" b="1" dirty="0">
                <a:ea typeface="Calibri"/>
                <a:cs typeface="Calibri"/>
              </a:rPr>
              <a:t> a </a:t>
            </a:r>
            <a:r>
              <a:rPr lang="en-GB" b="1" err="1">
                <a:ea typeface="Calibri"/>
                <a:cs typeface="Calibri"/>
              </a:rPr>
              <a:t>Chamau</a:t>
            </a:r>
            <a:endParaRPr lang="en-GB" b="1">
              <a:ea typeface="Calibri"/>
              <a:cs typeface="Calibri"/>
            </a:endParaRPr>
          </a:p>
          <a:p>
            <a:r>
              <a:rPr lang="en-GB" b="1" err="1">
                <a:ea typeface="Calibri"/>
                <a:cs typeface="Calibri"/>
              </a:rPr>
              <a:t>Asesu</a:t>
            </a:r>
            <a:r>
              <a:rPr lang="en-GB" b="1" dirty="0">
                <a:ea typeface="Calibri"/>
                <a:cs typeface="Calibri"/>
              </a:rPr>
              <a:t> a </a:t>
            </a:r>
            <a:r>
              <a:rPr lang="en-GB" b="1" err="1">
                <a:ea typeface="Calibri"/>
                <a:cs typeface="Calibri"/>
              </a:rPr>
              <a:t>Chynnydd</a:t>
            </a:r>
            <a:endParaRPr lang="en-GB" b="1">
              <a:ea typeface="Calibri"/>
              <a:cs typeface="Calibri"/>
            </a:endParaRPr>
          </a:p>
          <a:p>
            <a:endParaRPr lang="en-GB" b="1" dirty="0">
              <a:solidFill>
                <a:schemeClr val="accent1">
                  <a:lumMod val="76000"/>
                </a:schemeClr>
              </a:solidFill>
              <a:ea typeface="Calibri"/>
              <a:cs typeface="Calibri"/>
            </a:endParaRPr>
          </a:p>
        </p:txBody>
      </p:sp>
    </p:spTree>
    <p:extLst>
      <p:ext uri="{BB962C8B-B14F-4D97-AF65-F5344CB8AC3E}">
        <p14:creationId xmlns:p14="http://schemas.microsoft.com/office/powerpoint/2010/main" val="136892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D4F5-7360-EE44-92BF-20814E4FC4EC}"/>
              </a:ext>
            </a:extLst>
          </p:cNvPr>
          <p:cNvSpPr>
            <a:spLocks noGrp="1"/>
          </p:cNvSpPr>
          <p:nvPr>
            <p:ph type="title"/>
          </p:nvPr>
        </p:nvSpPr>
        <p:spPr/>
        <p:txBody>
          <a:bodyPr/>
          <a:lstStyle/>
          <a:p>
            <a:r>
              <a:rPr lang="en-US" dirty="0"/>
              <a:t>Cymru/ </a:t>
            </a:r>
            <a:r>
              <a:rPr lang="en-US" dirty="0">
                <a:solidFill>
                  <a:srgbClr val="0070C0"/>
                </a:solidFill>
              </a:rPr>
              <a:t>Wales</a:t>
            </a:r>
          </a:p>
        </p:txBody>
      </p:sp>
      <p:sp>
        <p:nvSpPr>
          <p:cNvPr id="3" name="Content Placeholder 2">
            <a:extLst>
              <a:ext uri="{FF2B5EF4-FFF2-40B4-BE49-F238E27FC236}">
                <a16:creationId xmlns:a16="http://schemas.microsoft.com/office/drawing/2014/main" id="{AC5AE365-FD43-5772-61D1-BAAAB6632C90}"/>
              </a:ext>
            </a:extLst>
          </p:cNvPr>
          <p:cNvSpPr>
            <a:spLocks noGrp="1"/>
          </p:cNvSpPr>
          <p:nvPr>
            <p:ph idx="1"/>
          </p:nvPr>
        </p:nvSpPr>
        <p:spPr/>
        <p:txBody>
          <a:bodyPr vert="horz" lIns="91440" tIns="45720" rIns="91440" bIns="45720" rtlCol="0" anchor="t">
            <a:normAutofit/>
          </a:bodyPr>
          <a:lstStyle/>
          <a:p>
            <a:r>
              <a:rPr lang="en-US" sz="2400" b="1" dirty="0">
                <a:latin typeface="Arial"/>
                <a:cs typeface="Arial"/>
              </a:rPr>
              <a:t>Curriculum for Wales</a:t>
            </a:r>
          </a:p>
          <a:p>
            <a:pPr marL="0" indent="0">
              <a:buNone/>
            </a:pPr>
            <a:r>
              <a:rPr lang="en-US" dirty="0">
                <a:ea typeface="+mn-lt"/>
                <a:cs typeface="+mn-lt"/>
                <a:hlinkClick r:id="rId3"/>
              </a:rPr>
              <a:t>Curriculum for Wales - Hwb</a:t>
            </a:r>
            <a:endParaRPr lang="en-US">
              <a:ea typeface="Calibri"/>
              <a:cs typeface="Calibri"/>
            </a:endParaRPr>
          </a:p>
        </p:txBody>
      </p:sp>
      <p:pic>
        <p:nvPicPr>
          <p:cNvPr id="4" name="Online Media 3" title="A new curriculum for Wales has arrived">
            <a:hlinkClick r:id="" action="ppaction://noaction"/>
            <a:extLst>
              <a:ext uri="{FF2B5EF4-FFF2-40B4-BE49-F238E27FC236}">
                <a16:creationId xmlns:a16="http://schemas.microsoft.com/office/drawing/2014/main" id="{1A25B769-001C-C5CC-247F-FF6CB1E95845}"/>
              </a:ext>
            </a:extLst>
          </p:cNvPr>
          <p:cNvPicPr>
            <a:picLocks noRot="1" noChangeAspect="1"/>
          </p:cNvPicPr>
          <p:nvPr>
            <a:videoFile r:link="rId1"/>
          </p:nvPr>
        </p:nvPicPr>
        <p:blipFill>
          <a:blip r:embed="rId4"/>
          <a:stretch>
            <a:fillRect/>
          </a:stretch>
        </p:blipFill>
        <p:spPr>
          <a:xfrm>
            <a:off x="5033908" y="1027386"/>
            <a:ext cx="6899220" cy="3892331"/>
          </a:xfrm>
          <a:prstGeom prst="rect">
            <a:avLst/>
          </a:prstGeom>
        </p:spPr>
      </p:pic>
      <p:sp>
        <p:nvSpPr>
          <p:cNvPr id="5" name="TextBox 4">
            <a:extLst>
              <a:ext uri="{FF2B5EF4-FFF2-40B4-BE49-F238E27FC236}">
                <a16:creationId xmlns:a16="http://schemas.microsoft.com/office/drawing/2014/main" id="{CBFB212B-5BBF-A816-3733-59C0801C4F21}"/>
              </a:ext>
            </a:extLst>
          </p:cNvPr>
          <p:cNvSpPr txBox="1"/>
          <p:nvPr/>
        </p:nvSpPr>
        <p:spPr>
          <a:xfrm>
            <a:off x="5030952" y="4925848"/>
            <a:ext cx="48102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5"/>
              </a:rPr>
              <a:t>A new curriculum for Wales has arrived - YouTube</a:t>
            </a:r>
            <a:r>
              <a:rPr lang="en-US" dirty="0"/>
              <a:t> </a:t>
            </a:r>
          </a:p>
          <a:p>
            <a:r>
              <a:rPr lang="en-US" dirty="0">
                <a:ea typeface="Calibri"/>
                <a:cs typeface="Calibri"/>
              </a:rPr>
              <a:t>Video link</a:t>
            </a:r>
          </a:p>
        </p:txBody>
      </p:sp>
    </p:spTree>
    <p:extLst>
      <p:ext uri="{BB962C8B-B14F-4D97-AF65-F5344CB8AC3E}">
        <p14:creationId xmlns:p14="http://schemas.microsoft.com/office/powerpoint/2010/main" val="47480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7A196-38F5-CA21-D0B9-725658C2D683}"/>
              </a:ext>
            </a:extLst>
          </p:cNvPr>
          <p:cNvSpPr>
            <a:spLocks noGrp="1"/>
          </p:cNvSpPr>
          <p:nvPr>
            <p:ph type="title"/>
          </p:nvPr>
        </p:nvSpPr>
        <p:spPr/>
        <p:txBody>
          <a:bodyPr/>
          <a:lstStyle/>
          <a:p>
            <a:r>
              <a:rPr lang="en-US" dirty="0"/>
              <a:t>Japan</a:t>
            </a:r>
          </a:p>
        </p:txBody>
      </p:sp>
      <p:sp>
        <p:nvSpPr>
          <p:cNvPr id="3" name="Content Placeholder 2">
            <a:extLst>
              <a:ext uri="{FF2B5EF4-FFF2-40B4-BE49-F238E27FC236}">
                <a16:creationId xmlns:a16="http://schemas.microsoft.com/office/drawing/2014/main" id="{B44345A4-7902-F786-9E54-7E587AA3514F}"/>
              </a:ext>
            </a:extLst>
          </p:cNvPr>
          <p:cNvSpPr>
            <a:spLocks noGrp="1"/>
          </p:cNvSpPr>
          <p:nvPr>
            <p:ph idx="1"/>
          </p:nvPr>
        </p:nvSpPr>
        <p:spPr/>
        <p:txBody>
          <a:bodyPr vert="horz" lIns="91440" tIns="45720" rIns="91440" bIns="45720" rtlCol="0" anchor="t">
            <a:normAutofit/>
          </a:bodyPr>
          <a:lstStyle/>
          <a:p>
            <a:r>
              <a:rPr lang="en-US" dirty="0"/>
              <a:t>Structured learning and play</a:t>
            </a:r>
          </a:p>
          <a:p>
            <a:r>
              <a:rPr lang="en-US" dirty="0">
                <a:ea typeface="Calibri"/>
                <a:cs typeface="Calibri"/>
              </a:rPr>
              <a:t>Know-Do-Understand</a:t>
            </a:r>
          </a:p>
          <a:p>
            <a:pPr marL="0" indent="0">
              <a:buNone/>
            </a:pPr>
            <a:endParaRPr lang="en-US" dirty="0">
              <a:ea typeface="Calibri"/>
              <a:cs typeface="Calibri"/>
            </a:endParaRPr>
          </a:p>
          <a:p>
            <a:pPr marL="0" indent="0">
              <a:buNone/>
            </a:pPr>
            <a:r>
              <a:rPr lang="en-US" dirty="0">
                <a:ea typeface="+mn-lt"/>
                <a:cs typeface="+mn-lt"/>
              </a:rPr>
              <a:t>Article by Yoko Yamamoto-</a:t>
            </a:r>
          </a:p>
          <a:p>
            <a:pPr marL="0" indent="0">
              <a:buNone/>
            </a:pPr>
            <a:r>
              <a:rPr lang="en-US" dirty="0">
                <a:ea typeface="+mn-lt"/>
                <a:cs typeface="+mn-lt"/>
                <a:hlinkClick r:id="rId2"/>
              </a:rPr>
              <a:t>http://ecrp.uiuc.edu/v10n1/holloway.html</a:t>
            </a:r>
            <a:endParaRPr lang="en-US"/>
          </a:p>
          <a:p>
            <a:pPr marL="0" indent="0">
              <a:buNone/>
            </a:pPr>
            <a:r>
              <a:rPr lang="en-US" dirty="0">
                <a:ea typeface="Calibri"/>
                <a:cs typeface="Calibri"/>
              </a:rPr>
              <a:t>(Yamamoto, 2006)</a:t>
            </a:r>
          </a:p>
          <a:p>
            <a:pPr marL="0" indent="0">
              <a:buNone/>
            </a:pPr>
            <a:endParaRPr lang="en-US" dirty="0">
              <a:ea typeface="Calibri"/>
              <a:cs typeface="Calibri"/>
            </a:endParaRPr>
          </a:p>
        </p:txBody>
      </p:sp>
    </p:spTree>
    <p:extLst>
      <p:ext uri="{BB962C8B-B14F-4D97-AF65-F5344CB8AC3E}">
        <p14:creationId xmlns:p14="http://schemas.microsoft.com/office/powerpoint/2010/main" val="3943133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09AC3-31BD-F9E1-BF75-B4BBD0C4832B}"/>
              </a:ext>
            </a:extLst>
          </p:cNvPr>
          <p:cNvSpPr>
            <a:spLocks noGrp="1"/>
          </p:cNvSpPr>
          <p:nvPr>
            <p:ph type="title"/>
          </p:nvPr>
        </p:nvSpPr>
        <p:spPr/>
        <p:txBody>
          <a:bodyPr/>
          <a:lstStyle/>
          <a:p>
            <a:r>
              <a:rPr lang="en-US" err="1"/>
              <a:t>Denmarc</a:t>
            </a:r>
            <a:r>
              <a:rPr lang="en-US" dirty="0"/>
              <a:t>/ </a:t>
            </a:r>
            <a:r>
              <a:rPr lang="en-US" dirty="0">
                <a:solidFill>
                  <a:srgbClr val="0070C0"/>
                </a:solidFill>
              </a:rPr>
              <a:t>Denmark</a:t>
            </a:r>
          </a:p>
        </p:txBody>
      </p:sp>
      <p:sp>
        <p:nvSpPr>
          <p:cNvPr id="3" name="Content Placeholder 2">
            <a:extLst>
              <a:ext uri="{FF2B5EF4-FFF2-40B4-BE49-F238E27FC236}">
                <a16:creationId xmlns:a16="http://schemas.microsoft.com/office/drawing/2014/main" id="{1A334802-50EC-BE4A-958D-C94988A20AB6}"/>
              </a:ext>
            </a:extLst>
          </p:cNvPr>
          <p:cNvSpPr>
            <a:spLocks noGrp="1"/>
          </p:cNvSpPr>
          <p:nvPr>
            <p:ph idx="1"/>
          </p:nvPr>
        </p:nvSpPr>
        <p:spPr>
          <a:xfrm>
            <a:off x="838200" y="1378936"/>
            <a:ext cx="10515600" cy="3640897"/>
          </a:xfrm>
        </p:spPr>
        <p:txBody>
          <a:bodyPr vert="horz" lIns="91440" tIns="45720" rIns="91440" bIns="45720" rtlCol="0" anchor="t">
            <a:normAutofit/>
          </a:bodyPr>
          <a:lstStyle/>
          <a:p>
            <a:r>
              <a:rPr lang="en-US" b="1" dirty="0"/>
              <a:t>Forest schools</a:t>
            </a:r>
            <a:r>
              <a:rPr lang="en-US" dirty="0"/>
              <a:t> and outdoor play</a:t>
            </a:r>
            <a:endParaRPr lang="en-US" dirty="0">
              <a:ea typeface="Calibri" panose="020F0502020204030204"/>
              <a:cs typeface="Calibri" panose="020F0502020204030204"/>
            </a:endParaRPr>
          </a:p>
          <a:p>
            <a:pPr marL="0" indent="0">
              <a:buNone/>
            </a:pPr>
            <a:r>
              <a:rPr lang="en-US" dirty="0">
                <a:ea typeface="+mn-lt"/>
                <a:cs typeface="+mn-lt"/>
                <a:hlinkClick r:id="rId3"/>
              </a:rPr>
              <a:t>What is Forest School? | Forest School Association</a:t>
            </a:r>
            <a:endParaRPr lang="en-US">
              <a:ea typeface="+mn-lt"/>
              <a:cs typeface="+mn-lt"/>
            </a:endParaRPr>
          </a:p>
        </p:txBody>
      </p:sp>
      <p:pic>
        <p:nvPicPr>
          <p:cNvPr id="4" name="Online Media 3" title="What is Forest School? (In a 5 minute nutshell)">
            <a:hlinkClick r:id="" action="ppaction://noaction"/>
            <a:extLst>
              <a:ext uri="{FF2B5EF4-FFF2-40B4-BE49-F238E27FC236}">
                <a16:creationId xmlns:a16="http://schemas.microsoft.com/office/drawing/2014/main" id="{FE0E7F42-2C9D-50D5-8EF5-2617944BB2E6}"/>
              </a:ext>
            </a:extLst>
          </p:cNvPr>
          <p:cNvPicPr>
            <a:picLocks noRot="1" noChangeAspect="1"/>
          </p:cNvPicPr>
          <p:nvPr>
            <a:videoFile r:link="rId1"/>
          </p:nvPr>
        </p:nvPicPr>
        <p:blipFill>
          <a:blip r:embed="rId4"/>
          <a:stretch>
            <a:fillRect/>
          </a:stretch>
        </p:blipFill>
        <p:spPr>
          <a:xfrm>
            <a:off x="2966872" y="2384973"/>
            <a:ext cx="6259842" cy="3533229"/>
          </a:xfrm>
          <a:prstGeom prst="rect">
            <a:avLst/>
          </a:prstGeom>
        </p:spPr>
      </p:pic>
    </p:spTree>
    <p:extLst>
      <p:ext uri="{BB962C8B-B14F-4D97-AF65-F5344CB8AC3E}">
        <p14:creationId xmlns:p14="http://schemas.microsoft.com/office/powerpoint/2010/main" val="2714095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24DBB-BF8B-1187-9448-665C46BF5117}"/>
              </a:ext>
            </a:extLst>
          </p:cNvPr>
          <p:cNvSpPr>
            <a:spLocks noGrp="1"/>
          </p:cNvSpPr>
          <p:nvPr>
            <p:ph type="title"/>
          </p:nvPr>
        </p:nvSpPr>
        <p:spPr/>
        <p:txBody>
          <a:bodyPr/>
          <a:lstStyle/>
          <a:p>
            <a:r>
              <a:rPr lang="en-US" dirty="0">
                <a:ea typeface="Calibri Light"/>
                <a:cs typeface="Calibri Light"/>
              </a:rPr>
              <a:t>Reference list</a:t>
            </a:r>
            <a:endParaRPr lang="en-US" dirty="0"/>
          </a:p>
        </p:txBody>
      </p:sp>
      <p:sp>
        <p:nvSpPr>
          <p:cNvPr id="3" name="Content Placeholder 2">
            <a:extLst>
              <a:ext uri="{FF2B5EF4-FFF2-40B4-BE49-F238E27FC236}">
                <a16:creationId xmlns:a16="http://schemas.microsoft.com/office/drawing/2014/main" id="{D8E76002-02F8-B79D-4F5F-DD7AEECDBA30}"/>
              </a:ext>
            </a:extLst>
          </p:cNvPr>
          <p:cNvSpPr>
            <a:spLocks noGrp="1"/>
          </p:cNvSpPr>
          <p:nvPr>
            <p:ph idx="1"/>
          </p:nvPr>
        </p:nvSpPr>
        <p:spPr/>
        <p:txBody>
          <a:bodyPr vert="horz" lIns="91440" tIns="45720" rIns="91440" bIns="45720" rtlCol="0" anchor="t">
            <a:normAutofit/>
          </a:bodyPr>
          <a:lstStyle/>
          <a:p>
            <a:r>
              <a:rPr lang="en-US" sz="1400" dirty="0">
                <a:latin typeface="Arial"/>
                <a:ea typeface="Calibri"/>
                <a:cs typeface="Calibri"/>
              </a:rPr>
              <a:t>Yamamoto, Y., (2006). Determinants of parental involvement in early years schooling: Evidence from Japan. Early Childhood research and practice, 8(1). Available at: </a:t>
            </a:r>
            <a:r>
              <a:rPr lang="en-US" sz="1400" dirty="0">
                <a:latin typeface="Arial"/>
                <a:ea typeface="Calibri"/>
                <a:cs typeface="Calibri"/>
                <a:hlinkClick r:id="rId2"/>
              </a:rPr>
              <a:t>http://ecrp.uiuc.edu/v10n1/holloway.html</a:t>
            </a:r>
            <a:endParaRPr lang="en-US" sz="1400" dirty="0">
              <a:latin typeface="Arial"/>
              <a:ea typeface="Calibri"/>
              <a:cs typeface="Calibri"/>
            </a:endParaRPr>
          </a:p>
          <a:p>
            <a:r>
              <a:rPr lang="en-US" sz="1400" dirty="0">
                <a:latin typeface="Arial"/>
                <a:ea typeface="Calibri"/>
                <a:cs typeface="Calibri"/>
              </a:rPr>
              <a:t>Ministry of Education. (2017). </a:t>
            </a:r>
            <a:r>
              <a:rPr lang="en-US" sz="1400" err="1">
                <a:latin typeface="Arial"/>
                <a:ea typeface="Calibri" panose="020F0502020204030204"/>
                <a:cs typeface="Calibri" panose="020F0502020204030204"/>
              </a:rPr>
              <a:t>Te</a:t>
            </a:r>
            <a:r>
              <a:rPr lang="en-US" sz="1400" dirty="0">
                <a:latin typeface="Arial"/>
                <a:ea typeface="Calibri" panose="020F0502020204030204"/>
                <a:cs typeface="Calibri" panose="020F0502020204030204"/>
              </a:rPr>
              <a:t> </a:t>
            </a:r>
            <a:r>
              <a:rPr lang="en-US" sz="1400" err="1">
                <a:latin typeface="Arial"/>
                <a:ea typeface="Calibri" panose="020F0502020204030204"/>
                <a:cs typeface="Calibri" panose="020F0502020204030204"/>
              </a:rPr>
              <a:t>Whariki</a:t>
            </a:r>
            <a:r>
              <a:rPr lang="en-US" sz="1400" dirty="0">
                <a:latin typeface="Arial"/>
                <a:ea typeface="Calibri" panose="020F0502020204030204"/>
                <a:cs typeface="Calibri" panose="020F0502020204030204"/>
              </a:rPr>
              <a:t>: He </a:t>
            </a:r>
            <a:r>
              <a:rPr lang="en-US" sz="1400" err="1">
                <a:latin typeface="Arial"/>
                <a:ea typeface="Calibri" panose="020F0502020204030204"/>
                <a:cs typeface="Calibri" panose="020F0502020204030204"/>
              </a:rPr>
              <a:t>whariki</a:t>
            </a:r>
            <a:r>
              <a:rPr lang="en-US" sz="1400" dirty="0">
                <a:latin typeface="Arial"/>
                <a:ea typeface="Calibri" panose="020F0502020204030204"/>
                <a:cs typeface="Calibri" panose="020F0502020204030204"/>
              </a:rPr>
              <a:t> </a:t>
            </a:r>
            <a:r>
              <a:rPr lang="en-US" sz="1400" err="1">
                <a:latin typeface="Arial"/>
                <a:ea typeface="Calibri" panose="020F0502020204030204"/>
                <a:cs typeface="Calibri" panose="020F0502020204030204"/>
              </a:rPr>
              <a:t>matauranga</a:t>
            </a:r>
            <a:r>
              <a:rPr lang="en-US" sz="1400" dirty="0">
                <a:latin typeface="Arial"/>
                <a:ea typeface="Calibri" panose="020F0502020204030204"/>
                <a:cs typeface="Calibri" panose="020F0502020204030204"/>
              </a:rPr>
              <a:t> </a:t>
            </a:r>
            <a:r>
              <a:rPr lang="en-US" sz="1400" err="1">
                <a:latin typeface="Arial"/>
                <a:ea typeface="Calibri" panose="020F0502020204030204"/>
                <a:cs typeface="Calibri" panose="020F0502020204030204"/>
              </a:rPr>
              <a:t>mo</a:t>
            </a:r>
            <a:r>
              <a:rPr lang="en-US" sz="1400" dirty="0">
                <a:latin typeface="Arial"/>
                <a:ea typeface="Calibri" panose="020F0502020204030204"/>
                <a:cs typeface="Calibri" panose="020F0502020204030204"/>
              </a:rPr>
              <a:t> </a:t>
            </a:r>
            <a:r>
              <a:rPr lang="en-US" sz="1400" err="1">
                <a:latin typeface="Arial"/>
                <a:ea typeface="Calibri" panose="020F0502020204030204"/>
                <a:cs typeface="Calibri" panose="020F0502020204030204"/>
              </a:rPr>
              <a:t>nga</a:t>
            </a:r>
            <a:r>
              <a:rPr lang="en-US" sz="1400" dirty="0">
                <a:latin typeface="Arial"/>
                <a:ea typeface="Calibri" panose="020F0502020204030204"/>
                <a:cs typeface="Calibri" panose="020F0502020204030204"/>
              </a:rPr>
              <a:t> mokopuna o Aotearoa: Early childhood curriculum. Available at: </a:t>
            </a:r>
            <a:r>
              <a:rPr lang="en-US" sz="1400" dirty="0">
                <a:latin typeface="Arial"/>
                <a:ea typeface="Calibri" panose="020F0502020204030204"/>
                <a:cs typeface="Arial"/>
                <a:hlinkClick r:id="rId3"/>
              </a:rPr>
              <a:t>Te Whāriki Early Childhood Curriculum Document</a:t>
            </a:r>
            <a:r>
              <a:rPr lang="en-US" sz="1400" dirty="0">
                <a:latin typeface="Arial"/>
                <a:ea typeface="Calibri" panose="020F0502020204030204"/>
                <a:cs typeface="Calibri"/>
              </a:rPr>
              <a:t> </a:t>
            </a:r>
          </a:p>
          <a:p>
            <a:r>
              <a:rPr lang="en-US" sz="1400" dirty="0">
                <a:latin typeface="Arial"/>
                <a:ea typeface="Calibri" panose="020F0502020204030204"/>
                <a:cs typeface="Calibri"/>
              </a:rPr>
              <a:t>Reggio Children. (</a:t>
            </a:r>
            <a:r>
              <a:rPr lang="en-US" sz="1400" err="1">
                <a:latin typeface="Arial"/>
                <a:ea typeface="Calibri" panose="020F0502020204030204"/>
                <a:cs typeface="Calibri"/>
              </a:rPr>
              <a:t>n.d</a:t>
            </a:r>
            <a:r>
              <a:rPr lang="en-US" sz="1400" dirty="0">
                <a:latin typeface="Arial"/>
                <a:ea typeface="Calibri" panose="020F0502020204030204"/>
                <a:cs typeface="Calibri"/>
              </a:rPr>
              <a:t>) </a:t>
            </a:r>
            <a:r>
              <a:rPr lang="en-US" sz="1400" i="1" dirty="0">
                <a:latin typeface="Arial"/>
                <a:ea typeface="Calibri" panose="020F0502020204030204"/>
                <a:cs typeface="Calibri"/>
              </a:rPr>
              <a:t>Reggio Emilia Approach.</a:t>
            </a:r>
            <a:r>
              <a:rPr lang="en-US" sz="1400" dirty="0">
                <a:latin typeface="Arial"/>
                <a:ea typeface="Calibri" panose="020F0502020204030204"/>
                <a:cs typeface="Calibri"/>
              </a:rPr>
              <a:t> Reggio Children. Available at: </a:t>
            </a:r>
            <a:r>
              <a:rPr lang="en-US" sz="1400" dirty="0">
                <a:latin typeface="Arial"/>
                <a:ea typeface="+mn-lt"/>
                <a:cs typeface="+mn-lt"/>
                <a:hlinkClick r:id="rId4"/>
              </a:rPr>
              <a:t>Reggio Children - Reggio Emilia Approach</a:t>
            </a:r>
            <a:endParaRPr lang="en-US" sz="1400">
              <a:latin typeface="Arial"/>
              <a:ea typeface="+mn-lt"/>
              <a:cs typeface="+mn-lt"/>
            </a:endParaRPr>
          </a:p>
          <a:p>
            <a:r>
              <a:rPr lang="en-US" sz="1400" dirty="0">
                <a:latin typeface="Arial"/>
                <a:ea typeface="Calibri" panose="020F0502020204030204"/>
                <a:cs typeface="Calibri"/>
              </a:rPr>
              <a:t>Forest school association. (</a:t>
            </a:r>
            <a:r>
              <a:rPr lang="en-US" sz="1400" err="1">
                <a:latin typeface="Arial"/>
                <a:ea typeface="Calibri" panose="020F0502020204030204"/>
                <a:cs typeface="Calibri"/>
              </a:rPr>
              <a:t>n.d</a:t>
            </a:r>
            <a:r>
              <a:rPr lang="en-US" sz="1400" dirty="0">
                <a:latin typeface="Arial"/>
                <a:ea typeface="Calibri" panose="020F0502020204030204"/>
                <a:cs typeface="Calibri"/>
              </a:rPr>
              <a:t>) </a:t>
            </a:r>
            <a:r>
              <a:rPr lang="en-US" sz="1400" i="1" dirty="0">
                <a:latin typeface="Arial"/>
                <a:ea typeface="Calibri" panose="020F0502020204030204"/>
                <a:cs typeface="Calibri"/>
              </a:rPr>
              <a:t>What is Forest school? Forest School Association. </a:t>
            </a:r>
            <a:r>
              <a:rPr lang="en-US" sz="1400" dirty="0">
                <a:latin typeface="Arial"/>
                <a:ea typeface="Calibri" panose="020F0502020204030204"/>
                <a:cs typeface="Calibri"/>
              </a:rPr>
              <a:t>Available at: </a:t>
            </a:r>
            <a:r>
              <a:rPr lang="en-US" sz="1400" dirty="0">
                <a:latin typeface="Arial"/>
                <a:ea typeface="+mn-lt"/>
                <a:cs typeface="+mn-lt"/>
                <a:hlinkClick r:id="rId5"/>
              </a:rPr>
              <a:t>What is Forest School? | Forest School Association</a:t>
            </a:r>
            <a:endParaRPr lang="en-US" sz="1400" dirty="0">
              <a:latin typeface="Arial"/>
              <a:ea typeface="Calibri" panose="020F0502020204030204"/>
              <a:cs typeface="Calibri"/>
            </a:endParaRPr>
          </a:p>
          <a:p>
            <a:r>
              <a:rPr lang="en-US" sz="1400">
                <a:latin typeface="Arial"/>
                <a:ea typeface="Calibri" panose="020F0502020204030204"/>
                <a:cs typeface="Calibri"/>
              </a:rPr>
              <a:t>Welsh Government. (2022)</a:t>
            </a:r>
            <a:r>
              <a:rPr lang="en-US" sz="1400" i="1">
                <a:latin typeface="Arial"/>
                <a:ea typeface="Calibri" panose="020F0502020204030204"/>
                <a:cs typeface="Calibri"/>
              </a:rPr>
              <a:t> Curriculum for Wales: Guidance.</a:t>
            </a:r>
            <a:r>
              <a:rPr lang="en-US" sz="1400">
                <a:latin typeface="Arial"/>
                <a:ea typeface="Calibri" panose="020F0502020204030204"/>
                <a:cs typeface="Calibri"/>
              </a:rPr>
              <a:t> Hwb. Available at: </a:t>
            </a:r>
            <a:r>
              <a:rPr lang="en-US" sz="1400" dirty="0">
                <a:latin typeface="Arial"/>
                <a:ea typeface="+mn-lt"/>
                <a:cs typeface="+mn-lt"/>
                <a:hlinkClick r:id="rId6"/>
              </a:rPr>
              <a:t>Curriculum for Wales - Hwb</a:t>
            </a:r>
            <a:endParaRPr lang="en-US" sz="1400" dirty="0">
              <a:latin typeface="Arial"/>
              <a:ea typeface="+mn-lt"/>
              <a:cs typeface="+mn-lt"/>
            </a:endParaRPr>
          </a:p>
        </p:txBody>
      </p:sp>
    </p:spTree>
    <p:extLst>
      <p:ext uri="{BB962C8B-B14F-4D97-AF65-F5344CB8AC3E}">
        <p14:creationId xmlns:p14="http://schemas.microsoft.com/office/powerpoint/2010/main" val="2095915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CA41E5-F014-430F-A647-2F9E83390F4A}">
  <ds:schemaRefs>
    <ds:schemaRef ds:uri="http://schemas.microsoft.com/sharepoint/v3/contenttype/forms"/>
  </ds:schemaRefs>
</ds:datastoreItem>
</file>

<file path=customXml/itemProps2.xml><?xml version="1.0" encoding="utf-8"?>
<ds:datastoreItem xmlns:ds="http://schemas.openxmlformats.org/officeDocument/2006/customXml" ds:itemID="{FC51231F-2AA3-48C2-AA02-726F302BD71C}">
  <ds:schemaRefs>
    <ds:schemaRef ds:uri="http://schemas.microsoft.com/office/2006/documentManagement/types"/>
    <ds:schemaRef ds:uri="http://purl.org/dc/terms/"/>
    <ds:schemaRef ds:uri="http://purl.org/dc/dcmitype/"/>
    <ds:schemaRef ds:uri="http://www.w3.org/XML/1998/namespace"/>
    <ds:schemaRef ds:uri="http://purl.org/dc/elements/1.1/"/>
    <ds:schemaRef ds:uri="e4a72011-89be-41d7-bd49-565121a9e247"/>
    <ds:schemaRef ds:uri="http://schemas.openxmlformats.org/package/2006/metadata/core-properties"/>
    <ds:schemaRef ds:uri="http://schemas.microsoft.com/office/infopath/2007/PartnerControls"/>
    <ds:schemaRef ds:uri="16bfc89a-06a0-41d6-ae50-6ff65b36cb8b"/>
    <ds:schemaRef ds:uri="http://schemas.microsoft.com/office/2006/metadata/properties"/>
  </ds:schemaRefs>
</ds:datastoreItem>
</file>

<file path=customXml/itemProps3.xml><?xml version="1.0" encoding="utf-8"?>
<ds:datastoreItem xmlns:ds="http://schemas.openxmlformats.org/officeDocument/2006/customXml" ds:itemID="{16DFA1B3-B9B4-48C1-BFB4-A8CBA72B75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BLUE</Template>
  <TotalTime>3</TotalTime>
  <Words>99</Words>
  <Application>Microsoft Office PowerPoint</Application>
  <PresentationFormat>Widescreen</PresentationFormat>
  <Paragraphs>32</Paragraphs>
  <Slides>9</Slides>
  <Notes>2</Notes>
  <HiddenSlides>0</HiddenSlides>
  <MMClips>0</MMClips>
  <ScaleCrop>false</ScaleCrop>
  <HeadingPairs>
    <vt:vector size="4" baseType="variant">
      <vt:variant>
        <vt:lpstr>Theme</vt:lpstr>
      </vt:variant>
      <vt:variant>
        <vt:i4>19</vt:i4>
      </vt:variant>
      <vt:variant>
        <vt:lpstr>Slide Titles</vt:lpstr>
      </vt:variant>
      <vt:variant>
        <vt:i4>9</vt:i4>
      </vt:variant>
    </vt:vector>
  </HeadingPairs>
  <TitlesOfParts>
    <vt:vector size="28"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ECEY6010/C Pasbort I chwarae Passport to Play</vt:lpstr>
      <vt:lpstr>Gweithgaredd ymchwil/ Research activity</vt:lpstr>
      <vt:lpstr>Seland Newydd /New Zealand</vt:lpstr>
      <vt:lpstr>Yr Eidal /Italy</vt:lpstr>
      <vt:lpstr>Yr Alban Scotland</vt:lpstr>
      <vt:lpstr>Cymru/ Wales</vt:lpstr>
      <vt:lpstr>Japan</vt:lpstr>
      <vt:lpstr>Denmarc/ Denmark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Natasha Morgans</cp:lastModifiedBy>
  <cp:revision>268</cp:revision>
  <dcterms:created xsi:type="dcterms:W3CDTF">2025-09-15T11:51:43Z</dcterms:created>
  <dcterms:modified xsi:type="dcterms:W3CDTF">2025-09-29T14:46:47Z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