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7"/>
  </p:notesMasterIdLst>
  <p:sldIdLst>
    <p:sldId id="256" r:id="rId7"/>
    <p:sldId id="303" r:id="rId8"/>
    <p:sldId id="260" r:id="rId9"/>
    <p:sldId id="261" r:id="rId10"/>
    <p:sldId id="263" r:id="rId11"/>
    <p:sldId id="295" r:id="rId12"/>
    <p:sldId id="296" r:id="rId13"/>
    <p:sldId id="305" r:id="rId14"/>
    <p:sldId id="297" r:id="rId15"/>
    <p:sldId id="299" r:id="rId16"/>
    <p:sldId id="300" r:id="rId17"/>
    <p:sldId id="274" r:id="rId18"/>
    <p:sldId id="264" r:id="rId19"/>
    <p:sldId id="302" r:id="rId20"/>
    <p:sldId id="277" r:id="rId21"/>
    <p:sldId id="298" r:id="rId22"/>
    <p:sldId id="306" r:id="rId23"/>
    <p:sldId id="308" r:id="rId24"/>
    <p:sldId id="307" r:id="rId25"/>
    <p:sldId id="30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32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9262" autoAdjust="0"/>
  </p:normalViewPr>
  <p:slideViewPr>
    <p:cSldViewPr snapToGrid="0" snapToObjects="1">
      <p:cViewPr varScale="1">
        <p:scale>
          <a:sx n="81" d="100"/>
          <a:sy n="81" d="100"/>
        </p:scale>
        <p:origin x="42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996C09-24FF-44B9-96BE-0E6D49A23A39}"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3ACEE0-2842-4211-913A-054B84C9FA13}" type="slidenum">
              <a:rPr lang="en-GB" smtClean="0"/>
              <a:t>‹#›</a:t>
            </a:fld>
            <a:endParaRPr lang="en-GB"/>
          </a:p>
        </p:txBody>
      </p:sp>
    </p:spTree>
    <p:extLst>
      <p:ext uri="{BB962C8B-B14F-4D97-AF65-F5344CB8AC3E}">
        <p14:creationId xmlns:p14="http://schemas.microsoft.com/office/powerpoint/2010/main" val="3189155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1. Copyright and Intellectual Property</a:t>
            </a:r>
          </a:p>
          <a:p>
            <a:pPr fontAlgn="t"/>
            <a:r>
              <a:rPr lang="en-GB" sz="1200" b="0" i="0" kern="1200" dirty="0">
                <a:solidFill>
                  <a:schemeClr val="tx1"/>
                </a:solidFill>
                <a:effectLst/>
                <a:latin typeface="+mn-lt"/>
                <a:ea typeface="+mn-ea"/>
                <a:cs typeface="+mn-cs"/>
              </a:rPr>
              <a:t>Downloading material (articles, images, reports) without permission can breach copyright law.</a:t>
            </a:r>
          </a:p>
          <a:p>
            <a:pPr fontAlgn="t"/>
            <a:r>
              <a:rPr lang="en-GB" sz="1200" b="0" i="0" kern="1200" dirty="0">
                <a:solidFill>
                  <a:schemeClr val="tx1"/>
                </a:solidFill>
                <a:effectLst/>
                <a:latin typeface="+mn-lt"/>
                <a:ea typeface="+mn-ea"/>
                <a:cs typeface="+mn-cs"/>
              </a:rPr>
              <a:t>Using content without proper citation is plagiarism, which is an academic integrity issue.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2. Privacy and Confidentiality</a:t>
            </a:r>
          </a:p>
          <a:p>
            <a:pPr fontAlgn="t"/>
            <a:r>
              <a:rPr lang="en-GB" sz="1200" b="0" i="0" kern="1200" dirty="0">
                <a:solidFill>
                  <a:schemeClr val="tx1"/>
                </a:solidFill>
                <a:effectLst/>
                <a:latin typeface="+mn-lt"/>
                <a:ea typeface="+mn-ea"/>
                <a:cs typeface="+mn-cs"/>
              </a:rPr>
              <a:t>Social media content may appear public, but: </a:t>
            </a:r>
          </a:p>
          <a:p>
            <a:pPr lvl="1" fontAlgn="t"/>
            <a:r>
              <a:rPr lang="en-GB" sz="1200" b="0" i="0" kern="1200" dirty="0">
                <a:solidFill>
                  <a:schemeClr val="tx1"/>
                </a:solidFill>
                <a:effectLst/>
                <a:latin typeface="+mn-lt"/>
                <a:ea typeface="+mn-ea"/>
                <a:cs typeface="+mn-cs"/>
              </a:rPr>
              <a:t>Users may not expect their posts to be used for research.</a:t>
            </a:r>
          </a:p>
          <a:p>
            <a:pPr lvl="1" fontAlgn="t"/>
            <a:r>
              <a:rPr lang="en-GB" sz="1200" b="0" i="0" kern="1200" dirty="0">
                <a:solidFill>
                  <a:schemeClr val="tx1"/>
                </a:solidFill>
                <a:effectLst/>
                <a:latin typeface="+mn-lt"/>
                <a:ea typeface="+mn-ea"/>
                <a:cs typeface="+mn-cs"/>
              </a:rPr>
              <a:t>There may still be privacy expectations, especially in closed groups or forums.</a:t>
            </a:r>
          </a:p>
          <a:p>
            <a:pPr fontAlgn="t"/>
            <a:r>
              <a:rPr lang="en-GB" sz="1200" b="0" i="0" kern="1200" dirty="0">
                <a:solidFill>
                  <a:schemeClr val="tx1"/>
                </a:solidFill>
                <a:effectLst/>
                <a:latin typeface="+mn-lt"/>
                <a:ea typeface="+mn-ea"/>
                <a:cs typeface="+mn-cs"/>
              </a:rPr>
              <a:t>Collecting or storing identifiable data (usernames, photos, comments) can violate confidentiality.</a:t>
            </a:r>
          </a:p>
          <a:p>
            <a:endParaRPr lang="en-GB" dirty="0"/>
          </a:p>
        </p:txBody>
      </p:sp>
      <p:sp>
        <p:nvSpPr>
          <p:cNvPr id="4" name="Slide Number Placeholder 3"/>
          <p:cNvSpPr>
            <a:spLocks noGrp="1"/>
          </p:cNvSpPr>
          <p:nvPr>
            <p:ph type="sldNum" sz="quarter" idx="5"/>
          </p:nvPr>
        </p:nvSpPr>
        <p:spPr/>
        <p:txBody>
          <a:bodyPr/>
          <a:lstStyle/>
          <a:p>
            <a:fld id="{A03ACEE0-2842-4211-913A-054B84C9FA13}" type="slidenum">
              <a:rPr lang="en-GB" smtClean="0"/>
              <a:t>11</a:t>
            </a:fld>
            <a:endParaRPr lang="en-GB"/>
          </a:p>
        </p:txBody>
      </p:sp>
    </p:spTree>
    <p:extLst>
      <p:ext uri="{BB962C8B-B14F-4D97-AF65-F5344CB8AC3E}">
        <p14:creationId xmlns:p14="http://schemas.microsoft.com/office/powerpoint/2010/main" val="2547194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8DF2C4-6DBC-0117-5125-AEC91511839F}"/>
              </a:ext>
            </a:extLst>
          </p:cNvPr>
          <p:cNvSpPr>
            <a:spLocks noGrp="1"/>
          </p:cNvSpPr>
          <p:nvPr>
            <p:ph type="dt" sz="half" idx="10"/>
          </p:nvPr>
        </p:nvSpPr>
        <p:spPr/>
        <p:txBody>
          <a:bodyPr/>
          <a:lstStyle>
            <a:lvl1pPr>
              <a:defRPr/>
            </a:lvl1pPr>
          </a:lstStyle>
          <a:p>
            <a:pPr>
              <a:defRPr/>
            </a:pPr>
            <a:fld id="{D6753DBD-204F-4264-84C4-DBB0FB082D46}" type="datetime1">
              <a:rPr lang="en-GB" altLang="en-US"/>
              <a:pPr>
                <a:defRPr/>
              </a:pPr>
              <a:t>17/10/2026</a:t>
            </a:fld>
            <a:endParaRPr lang="en-GB" altLang="en-US" dirty="0"/>
          </a:p>
        </p:txBody>
      </p:sp>
      <p:sp>
        <p:nvSpPr>
          <p:cNvPr id="5" name="Footer Placeholder 4">
            <a:extLst>
              <a:ext uri="{FF2B5EF4-FFF2-40B4-BE49-F238E27FC236}">
                <a16:creationId xmlns:a16="http://schemas.microsoft.com/office/drawing/2014/main" id="{2A6CF3C4-5418-7475-B654-310A1EF34624}"/>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905EFBD-8E24-8773-943E-BCA98180250B}"/>
              </a:ext>
            </a:extLst>
          </p:cNvPr>
          <p:cNvSpPr>
            <a:spLocks noGrp="1"/>
          </p:cNvSpPr>
          <p:nvPr>
            <p:ph type="sldNum" sz="quarter" idx="12"/>
          </p:nvPr>
        </p:nvSpPr>
        <p:spPr/>
        <p:txBody>
          <a:bodyPr/>
          <a:lstStyle>
            <a:lvl1pPr>
              <a:defRPr/>
            </a:lvl1pPr>
          </a:lstStyle>
          <a:p>
            <a:pPr>
              <a:defRPr/>
            </a:pPr>
            <a:fld id="{868E97A6-5A66-4D42-ABD6-62F6C94C51FB}" type="slidenum">
              <a:rPr lang="en-GB" altLang="en-US"/>
              <a:pPr>
                <a:defRPr/>
              </a:pPr>
              <a:t>‹#›</a:t>
            </a:fld>
            <a:endParaRPr lang="en-GB" altLang="en-US"/>
          </a:p>
        </p:txBody>
      </p:sp>
    </p:spTree>
    <p:extLst>
      <p:ext uri="{BB962C8B-B14F-4D97-AF65-F5344CB8AC3E}">
        <p14:creationId xmlns:p14="http://schemas.microsoft.com/office/powerpoint/2010/main" val="374670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BCFD524-BC83-6429-60DC-92F588C3CDE2}"/>
              </a:ext>
            </a:extLst>
          </p:cNvPr>
          <p:cNvSpPr>
            <a:spLocks noGrp="1"/>
          </p:cNvSpPr>
          <p:nvPr>
            <p:ph type="dt" sz="half" idx="10"/>
          </p:nvPr>
        </p:nvSpPr>
        <p:spPr/>
        <p:txBody>
          <a:bodyPr/>
          <a:lstStyle>
            <a:lvl1pPr>
              <a:defRPr/>
            </a:lvl1pPr>
          </a:lstStyle>
          <a:p>
            <a:pPr>
              <a:defRPr/>
            </a:pPr>
            <a:fld id="{D09EA863-3E49-4FE1-9E39-6BCEA1AF3969}" type="datetime1">
              <a:rPr lang="en-GB" altLang="en-US"/>
              <a:pPr>
                <a:defRPr/>
              </a:pPr>
              <a:t>17/10/2026</a:t>
            </a:fld>
            <a:endParaRPr lang="en-GB" altLang="en-US" dirty="0"/>
          </a:p>
        </p:txBody>
      </p:sp>
      <p:sp>
        <p:nvSpPr>
          <p:cNvPr id="4" name="Slide Number Placeholder 5">
            <a:extLst>
              <a:ext uri="{FF2B5EF4-FFF2-40B4-BE49-F238E27FC236}">
                <a16:creationId xmlns:a16="http://schemas.microsoft.com/office/drawing/2014/main" id="{DDA6F0F5-52DC-A961-C355-4E5B88E4B3D3}"/>
              </a:ext>
            </a:extLst>
          </p:cNvPr>
          <p:cNvSpPr>
            <a:spLocks noGrp="1"/>
          </p:cNvSpPr>
          <p:nvPr>
            <p:ph type="sldNum" sz="quarter" idx="11"/>
          </p:nvPr>
        </p:nvSpPr>
        <p:spPr/>
        <p:txBody>
          <a:bodyPr/>
          <a:lstStyle>
            <a:lvl1pPr>
              <a:defRPr/>
            </a:lvl1pPr>
          </a:lstStyle>
          <a:p>
            <a:pPr>
              <a:defRPr/>
            </a:pPr>
            <a:fld id="{D944C7B0-0F1C-4BA1-AB42-535DE37E2D74}" type="slidenum">
              <a:rPr lang="en-GB" altLang="en-US"/>
              <a:pPr>
                <a:defRPr/>
              </a:pPr>
              <a:t>‹#›</a:t>
            </a:fld>
            <a:endParaRPr lang="en-GB" altLang="en-US"/>
          </a:p>
        </p:txBody>
      </p:sp>
    </p:spTree>
    <p:extLst>
      <p:ext uri="{BB962C8B-B14F-4D97-AF65-F5344CB8AC3E}">
        <p14:creationId xmlns:p14="http://schemas.microsoft.com/office/powerpoint/2010/main" val="299507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3122CD8-4C94-5EBA-A179-208FE3B33AA3}"/>
              </a:ext>
            </a:extLst>
          </p:cNvPr>
          <p:cNvSpPr>
            <a:spLocks noGrp="1"/>
          </p:cNvSpPr>
          <p:nvPr>
            <p:ph type="dt" sz="half" idx="10"/>
          </p:nvPr>
        </p:nvSpPr>
        <p:spPr/>
        <p:txBody>
          <a:bodyPr/>
          <a:lstStyle>
            <a:lvl1pPr>
              <a:defRPr/>
            </a:lvl1pPr>
          </a:lstStyle>
          <a:p>
            <a:pPr>
              <a:defRPr/>
            </a:pPr>
            <a:fld id="{F57B3DB3-92EE-4661-B146-058E919AB843}" type="datetime1">
              <a:rPr lang="en-GB" altLang="en-US"/>
              <a:pPr>
                <a:defRPr/>
              </a:pPr>
              <a:t>17/10/2026</a:t>
            </a:fld>
            <a:endParaRPr lang="en-GB" altLang="en-US" dirty="0"/>
          </a:p>
        </p:txBody>
      </p:sp>
      <p:sp>
        <p:nvSpPr>
          <p:cNvPr id="6" name="Slide Number Placeholder 5">
            <a:extLst>
              <a:ext uri="{FF2B5EF4-FFF2-40B4-BE49-F238E27FC236}">
                <a16:creationId xmlns:a16="http://schemas.microsoft.com/office/drawing/2014/main" id="{1110232F-4F7D-0572-F6D7-E2024AE0526C}"/>
              </a:ext>
            </a:extLst>
          </p:cNvPr>
          <p:cNvSpPr>
            <a:spLocks noGrp="1"/>
          </p:cNvSpPr>
          <p:nvPr>
            <p:ph type="sldNum" sz="quarter" idx="11"/>
          </p:nvPr>
        </p:nvSpPr>
        <p:spPr/>
        <p:txBody>
          <a:bodyPr/>
          <a:lstStyle>
            <a:lvl1pPr>
              <a:defRPr/>
            </a:lvl1pPr>
          </a:lstStyle>
          <a:p>
            <a:pPr>
              <a:defRPr/>
            </a:pPr>
            <a:fld id="{DC914313-D2F1-4FDA-A493-CD76D8EE6D65}" type="slidenum">
              <a:rPr lang="en-GB" altLang="en-US"/>
              <a:pPr>
                <a:defRPr/>
              </a:pPr>
              <a:t>‹#›</a:t>
            </a:fld>
            <a:endParaRPr lang="en-GB" altLang="en-US"/>
          </a:p>
        </p:txBody>
      </p:sp>
    </p:spTree>
    <p:extLst>
      <p:ext uri="{BB962C8B-B14F-4D97-AF65-F5344CB8AC3E}">
        <p14:creationId xmlns:p14="http://schemas.microsoft.com/office/powerpoint/2010/main" val="178292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section.php?id=177368" TargetMode="External"/><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hyperlink" Target="https://moodle.uwtsd.ac.uk/course/section.php?id=177368"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36/jme.2005.015115" TargetMode="External"/><Relationship Id="rId2" Type="http://schemas.openxmlformats.org/officeDocument/2006/relationships/hyperlink" Target="https://www.ukri.org/publications/mrc-guidance-for-applicants/ethics-and-approvals/" TargetMode="External"/><Relationship Id="rId1" Type="http://schemas.openxmlformats.org/officeDocument/2006/relationships/slideLayout" Target="../slideLayouts/slideLayout8.xml"/><Relationship Id="rId4" Type="http://schemas.openxmlformats.org/officeDocument/2006/relationships/hyperlink" Target="https://doi.org/10.1071/HE15034"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9F4774-7141-DAEE-2A24-8AD03EB8727D}"/>
              </a:ext>
            </a:extLst>
          </p:cNvPr>
          <p:cNvSpPr txBox="1"/>
          <p:nvPr/>
        </p:nvSpPr>
        <p:spPr>
          <a:xfrm>
            <a:off x="1828800" y="488729"/>
            <a:ext cx="7258493" cy="769441"/>
          </a:xfrm>
          <a:prstGeom prst="rect">
            <a:avLst/>
          </a:prstGeom>
          <a:noFill/>
        </p:spPr>
        <p:txBody>
          <a:bodyPr wrap="square">
            <a:spAutoFit/>
          </a:bodyPr>
          <a:lstStyle/>
          <a:p>
            <a:pPr algn="ctr"/>
            <a:r>
              <a:rPr lang="en-GB" altLang="en-US" sz="4400" b="1" dirty="0">
                <a:solidFill>
                  <a:schemeClr val="bg1"/>
                </a:solidFill>
                <a:latin typeface="Arial" panose="020B0604020202020204" pitchFamily="34" charset="0"/>
                <a:cs typeface="Arial" panose="020B0604020202020204" pitchFamily="34" charset="0"/>
              </a:rPr>
              <a:t>Practice Based Research</a:t>
            </a:r>
            <a:endParaRPr lang="en-GB" sz="4400" dirty="0"/>
          </a:p>
        </p:txBody>
      </p:sp>
      <p:sp>
        <p:nvSpPr>
          <p:cNvPr id="5" name="TextBox 4">
            <a:extLst>
              <a:ext uri="{FF2B5EF4-FFF2-40B4-BE49-F238E27FC236}">
                <a16:creationId xmlns:a16="http://schemas.microsoft.com/office/drawing/2014/main" id="{0EA352AF-BFD0-BB08-9642-72D941896C6C}"/>
              </a:ext>
            </a:extLst>
          </p:cNvPr>
          <p:cNvSpPr txBox="1"/>
          <p:nvPr/>
        </p:nvSpPr>
        <p:spPr>
          <a:xfrm>
            <a:off x="2991293" y="2423670"/>
            <a:ext cx="6096000" cy="3231654"/>
          </a:xfrm>
          <a:prstGeom prst="rect">
            <a:avLst/>
          </a:prstGeom>
          <a:noFill/>
        </p:spPr>
        <p:txBody>
          <a:bodyPr wrap="square">
            <a:spAutoFit/>
          </a:bodyPr>
          <a:lstStyle/>
          <a:p>
            <a:pPr algn="ctr" eaLnBrk="1" hangingPunct="1"/>
            <a:r>
              <a:rPr lang="en-GB" altLang="en-US" sz="3500" b="1" i="1" dirty="0">
                <a:solidFill>
                  <a:schemeClr val="bg1"/>
                </a:solidFill>
              </a:rPr>
              <a:t>Research Governance and the Ethical Approval Processes</a:t>
            </a:r>
          </a:p>
          <a:p>
            <a:pPr algn="ctr" eaLnBrk="1" hangingPunct="1"/>
            <a:endParaRPr lang="en-GB" altLang="en-US" sz="3500" b="1" dirty="0">
              <a:solidFill>
                <a:schemeClr val="bg1"/>
              </a:solidFill>
            </a:endParaRPr>
          </a:p>
          <a:p>
            <a:pPr algn="ctr" eaLnBrk="1" hangingPunct="1"/>
            <a:r>
              <a:rPr lang="en-GB" altLang="en-US" sz="3300" b="1" dirty="0">
                <a:solidFill>
                  <a:schemeClr val="bg1"/>
                </a:solidFill>
                <a:latin typeface="Arial" panose="020B0604020202020204" pitchFamily="34" charset="0"/>
                <a:cs typeface="Arial" panose="020B0604020202020204" pitchFamily="34" charset="0"/>
              </a:rPr>
              <a:t>LCHS7008</a:t>
            </a:r>
          </a:p>
          <a:p>
            <a:pPr algn="ctr" eaLnBrk="1" hangingPunct="1"/>
            <a:r>
              <a:rPr lang="en-GB" altLang="en-US" sz="3300" b="1" dirty="0">
                <a:solidFill>
                  <a:schemeClr val="bg1"/>
                </a:solidFill>
                <a:latin typeface="Arial" panose="020B0604020202020204" pitchFamily="34" charset="0"/>
                <a:cs typeface="Arial" panose="020B0604020202020204" pitchFamily="34" charset="0"/>
              </a:rPr>
              <a:t>   Week 7	</a:t>
            </a:r>
          </a:p>
          <a:p>
            <a:pPr algn="ctr" eaLnBrk="1" hangingPunct="1"/>
            <a:r>
              <a:rPr lang="en-GB" altLang="en-US" sz="2500" b="1" dirty="0">
                <a:solidFill>
                  <a:schemeClr val="bg1"/>
                </a:solidFill>
                <a:latin typeface="Arial" panose="020B0604020202020204" pitchFamily="34" charset="0"/>
                <a:cs typeface="Arial" panose="020B0604020202020204" pitchFamily="34" charset="0"/>
              </a:rPr>
              <a:t>(part 1)</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48B04F6-7B5B-A45C-4103-A519B2D3F69D}"/>
              </a:ext>
            </a:extLst>
          </p:cNvPr>
          <p:cNvSpPr>
            <a:spLocks noGrp="1"/>
          </p:cNvSpPr>
          <p:nvPr>
            <p:ph type="title"/>
          </p:nvPr>
        </p:nvSpPr>
        <p:spPr/>
        <p:txBody>
          <a:bodyPr/>
          <a:lstStyle/>
          <a:p>
            <a:pPr algn="ctr"/>
            <a:r>
              <a:rPr lang="en-GB" altLang="en-US" b="1" dirty="0"/>
              <a:t>Aim</a:t>
            </a:r>
          </a:p>
        </p:txBody>
      </p:sp>
      <p:sp>
        <p:nvSpPr>
          <p:cNvPr id="8195" name="Content Placeholder 2">
            <a:extLst>
              <a:ext uri="{FF2B5EF4-FFF2-40B4-BE49-F238E27FC236}">
                <a16:creationId xmlns:a16="http://schemas.microsoft.com/office/drawing/2014/main" id="{30EEA67B-E7C3-6D3B-823D-EF98A4923B4E}"/>
              </a:ext>
            </a:extLst>
          </p:cNvPr>
          <p:cNvSpPr>
            <a:spLocks noGrp="1"/>
          </p:cNvSpPr>
          <p:nvPr>
            <p:ph idx="1"/>
          </p:nvPr>
        </p:nvSpPr>
        <p:spPr>
          <a:xfrm>
            <a:off x="1896140" y="2153094"/>
            <a:ext cx="8229600" cy="3916363"/>
          </a:xfrm>
        </p:spPr>
        <p:txBody>
          <a:bodyPr/>
          <a:lstStyle/>
          <a:p>
            <a:r>
              <a:rPr lang="en-GB" altLang="en-US" dirty="0"/>
              <a:t>To understand applied ethics in HSC research</a:t>
            </a:r>
          </a:p>
          <a:p>
            <a:r>
              <a:rPr lang="en-GB" altLang="en-US" dirty="0"/>
              <a:t>To understand what is good practice in applications</a:t>
            </a:r>
          </a:p>
          <a:p>
            <a:r>
              <a:rPr lang="en-GB" altLang="en-US" dirty="0"/>
              <a:t>To determine next steps to receive ethical approval</a:t>
            </a:r>
          </a:p>
          <a:p>
            <a:r>
              <a:rPr lang="en-GB" altLang="en-US" dirty="0"/>
              <a:t>To learn how to complete filling in your ethics form</a:t>
            </a:r>
          </a:p>
          <a:p>
            <a:endParaRPr lang="en-GB" altLang="en-US" dirty="0"/>
          </a:p>
        </p:txBody>
      </p:sp>
      <p:sp>
        <p:nvSpPr>
          <p:cNvPr id="4" name="Date Placeholder 3">
            <a:extLst>
              <a:ext uri="{FF2B5EF4-FFF2-40B4-BE49-F238E27FC236}">
                <a16:creationId xmlns:a16="http://schemas.microsoft.com/office/drawing/2014/main" id="{C919522D-4F6D-A1B2-1822-6918C54FA41D}"/>
              </a:ext>
            </a:extLst>
          </p:cNvPr>
          <p:cNvSpPr>
            <a:spLocks noGrp="1"/>
          </p:cNvSpPr>
          <p:nvPr>
            <p:ph type="dt" sz="quarter" idx="10"/>
          </p:nvPr>
        </p:nvSpPr>
        <p:spPr/>
        <p:txBody>
          <a:bodyPr/>
          <a:lstStyle/>
          <a:p>
            <a:pPr>
              <a:defRPr/>
            </a:pPr>
            <a:fld id="{2364B36F-8863-4C22-885B-BCF7951A81F9}" type="datetime1">
              <a:rPr lang="en-GB" altLang="en-US" smtClean="0"/>
              <a:pPr>
                <a:defRPr/>
              </a:pPr>
              <a:t>17/10/2026</a:t>
            </a:fld>
            <a:endParaRPr lang="en-GB" altLang="en-US" dirty="0"/>
          </a:p>
        </p:txBody>
      </p:sp>
      <p:sp>
        <p:nvSpPr>
          <p:cNvPr id="8197" name="Slide Number Placeholder 4">
            <a:extLst>
              <a:ext uri="{FF2B5EF4-FFF2-40B4-BE49-F238E27FC236}">
                <a16:creationId xmlns:a16="http://schemas.microsoft.com/office/drawing/2014/main" id="{7E1F44C9-7930-0B2D-CD0A-2C30EA1FD1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79D943-5DCD-4E51-AE06-BC1FE7033AE7}" type="slidenum">
              <a:rPr lang="en-GB" altLang="en-US" smtClean="0">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1A3639A-9034-B6EF-2B1F-78DCF89AA31B}"/>
              </a:ext>
            </a:extLst>
          </p:cNvPr>
          <p:cNvSpPr>
            <a:spLocks noGrp="1"/>
          </p:cNvSpPr>
          <p:nvPr>
            <p:ph type="title"/>
          </p:nvPr>
        </p:nvSpPr>
        <p:spPr>
          <a:xfrm>
            <a:off x="710153" y="138297"/>
            <a:ext cx="11481847" cy="1325563"/>
          </a:xfrm>
        </p:spPr>
        <p:txBody>
          <a:bodyPr/>
          <a:lstStyle/>
          <a:p>
            <a:r>
              <a:rPr lang="en-GB" altLang="en-US" dirty="0">
                <a:latin typeface="Arial" panose="020B0604020202020204" pitchFamily="34" charset="0"/>
                <a:cs typeface="Arial" panose="020B0604020202020204" pitchFamily="34" charset="0"/>
              </a:rPr>
              <a:t>Key Principles in Research Ethics (1)</a:t>
            </a:r>
          </a:p>
        </p:txBody>
      </p:sp>
      <p:sp>
        <p:nvSpPr>
          <p:cNvPr id="9219" name="Content Placeholder 2">
            <a:extLst>
              <a:ext uri="{FF2B5EF4-FFF2-40B4-BE49-F238E27FC236}">
                <a16:creationId xmlns:a16="http://schemas.microsoft.com/office/drawing/2014/main" id="{63945918-ED75-A15E-DC09-D87DDDC3F389}"/>
              </a:ext>
            </a:extLst>
          </p:cNvPr>
          <p:cNvSpPr>
            <a:spLocks noGrp="1"/>
          </p:cNvSpPr>
          <p:nvPr>
            <p:ph idx="1"/>
          </p:nvPr>
        </p:nvSpPr>
        <p:spPr>
          <a:xfrm>
            <a:off x="1531088" y="2016126"/>
            <a:ext cx="8508262" cy="3649663"/>
          </a:xfrm>
        </p:spPr>
        <p:txBody>
          <a:bodyPr>
            <a:normAutofit/>
          </a:bodyPr>
          <a:lstStyle/>
          <a:p>
            <a:r>
              <a:rPr lang="en-GB" altLang="en-US" sz="2400" b="1" dirty="0">
                <a:latin typeface="Arial" panose="020B0604020202020204" pitchFamily="34" charset="0"/>
                <a:cs typeface="Arial" panose="020B0604020202020204" pitchFamily="34" charset="0"/>
              </a:rPr>
              <a:t>All </a:t>
            </a:r>
            <a:r>
              <a:rPr lang="en-GB" altLang="en-US" sz="2400" dirty="0">
                <a:latin typeface="Arial" panose="020B0604020202020204" pitchFamily="34" charset="0"/>
                <a:cs typeface="Arial" panose="020B0604020202020204" pitchFamily="34" charset="0"/>
              </a:rPr>
              <a:t>research projects </a:t>
            </a:r>
            <a:r>
              <a:rPr lang="en-GB" altLang="en-US" sz="2400" b="1" dirty="0">
                <a:latin typeface="Arial" panose="020B0604020202020204" pitchFamily="34" charset="0"/>
                <a:cs typeface="Arial" panose="020B0604020202020204" pitchFamily="34" charset="0"/>
              </a:rPr>
              <a:t>must</a:t>
            </a:r>
            <a:r>
              <a:rPr lang="en-GB" altLang="en-US" sz="2400" dirty="0">
                <a:latin typeface="Arial" panose="020B0604020202020204" pitchFamily="34" charset="0"/>
                <a:cs typeface="Arial" panose="020B0604020202020204" pitchFamily="34" charset="0"/>
              </a:rPr>
              <a:t> receive ethical approval.</a:t>
            </a:r>
          </a:p>
          <a:p>
            <a:r>
              <a:rPr lang="en-GB" altLang="en-US" sz="2400" dirty="0">
                <a:latin typeface="Arial" panose="020B0604020202020204" pitchFamily="34" charset="0"/>
                <a:cs typeface="Arial" panose="020B0604020202020204" pitchFamily="34" charset="0"/>
              </a:rPr>
              <a:t>The process of ethical scrutiny begins with individual student researchers who are responsible for ensuring that their research projects receive ethical approval.</a:t>
            </a:r>
          </a:p>
          <a:p>
            <a:r>
              <a:rPr lang="en-GB" altLang="en-US" sz="2400" dirty="0">
                <a:latin typeface="Arial" panose="020B0604020202020204" pitchFamily="34" charset="0"/>
                <a:cs typeface="Arial" panose="020B0604020202020204" pitchFamily="34" charset="0"/>
              </a:rPr>
              <a:t>Student researchers in the University are expected to abide by the highest standards of integrity, openness and transparency at all times.</a:t>
            </a:r>
          </a:p>
          <a:p>
            <a:r>
              <a:rPr lang="en-GB" altLang="en-US" sz="2400" dirty="0">
                <a:latin typeface="Arial" panose="020B0604020202020204" pitchFamily="34" charset="0"/>
                <a:cs typeface="Arial" panose="020B0604020202020204" pitchFamily="34" charset="0"/>
              </a:rPr>
              <a:t>Undertaking research projects without ethical approval is viewed with the utmost seriousness.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4B1FE7-8CA0-6405-7573-67D364B0DF5E}"/>
              </a:ext>
            </a:extLst>
          </p:cNvPr>
          <p:cNvSpPr>
            <a:spLocks noGrp="1"/>
          </p:cNvSpPr>
          <p:nvPr>
            <p:ph idx="1"/>
          </p:nvPr>
        </p:nvSpPr>
        <p:spPr>
          <a:xfrm>
            <a:off x="1112874" y="1662925"/>
            <a:ext cx="8791797" cy="3465512"/>
          </a:xfrm>
        </p:spPr>
        <p:txBody>
          <a:bodyPr>
            <a:noAutofit/>
          </a:bodyPr>
          <a:lstStyle/>
          <a:p>
            <a:pPr>
              <a:lnSpc>
                <a:spcPct val="120000"/>
              </a:lnSpc>
              <a:defRPr/>
            </a:pPr>
            <a:r>
              <a:rPr lang="en-GB" sz="2000" dirty="0">
                <a:latin typeface="Arial" panose="020B0604020202020204" pitchFamily="34" charset="0"/>
                <a:cs typeface="Arial" panose="020B0604020202020204" pitchFamily="34" charset="0"/>
              </a:rPr>
              <a:t>Robust processes of ethical scrutiny are vital to </a:t>
            </a:r>
            <a:r>
              <a:rPr lang="en-GB" sz="2000" u="sng" dirty="0">
                <a:latin typeface="Arial" panose="020B0604020202020204" pitchFamily="34" charset="0"/>
                <a:cs typeface="Arial" panose="020B0604020202020204" pitchFamily="34" charset="0"/>
              </a:rPr>
              <a:t>protect </a:t>
            </a:r>
            <a:r>
              <a:rPr lang="en-GB" sz="2000" dirty="0">
                <a:latin typeface="Arial" panose="020B0604020202020204" pitchFamily="34" charset="0"/>
                <a:cs typeface="Arial" panose="020B0604020202020204" pitchFamily="34" charset="0"/>
              </a:rPr>
              <a:t>the financial, legal and reputational interests of the University</a:t>
            </a:r>
          </a:p>
          <a:p>
            <a:pPr>
              <a:lnSpc>
                <a:spcPct val="120000"/>
              </a:lnSpc>
              <a:defRPr/>
            </a:pPr>
            <a:r>
              <a:rPr lang="en-GB" sz="2000" dirty="0">
                <a:latin typeface="Arial" panose="020B0604020202020204" pitchFamily="34" charset="0"/>
                <a:cs typeface="Arial" panose="020B0604020202020204" pitchFamily="34" charset="0"/>
              </a:rPr>
              <a:t>To ensure the </a:t>
            </a:r>
            <a:r>
              <a:rPr lang="en-GB" sz="2000" u="sng" dirty="0">
                <a:latin typeface="Arial" panose="020B0604020202020204" pitchFamily="34" charset="0"/>
                <a:cs typeface="Arial" panose="020B0604020202020204" pitchFamily="34" charset="0"/>
              </a:rPr>
              <a:t>safety and well-being </a:t>
            </a:r>
            <a:r>
              <a:rPr lang="en-GB" sz="2000" dirty="0">
                <a:latin typeface="Arial" panose="020B0604020202020204" pitchFamily="34" charset="0"/>
                <a:cs typeface="Arial" panose="020B0604020202020204" pitchFamily="34" charset="0"/>
              </a:rPr>
              <a:t>of student researchers and the living subjects or environments involved in their research. These include human beings, animals, plants, heritage sites and cultural or religious artefacts.</a:t>
            </a:r>
          </a:p>
          <a:p>
            <a:pPr>
              <a:lnSpc>
                <a:spcPct val="120000"/>
              </a:lnSpc>
              <a:defRPr/>
            </a:pPr>
            <a:r>
              <a:rPr lang="en-GB" sz="2000" dirty="0">
                <a:latin typeface="Arial" panose="020B0604020202020204" pitchFamily="34" charset="0"/>
                <a:cs typeface="Arial" panose="020B0604020202020204" pitchFamily="34" charset="0"/>
              </a:rPr>
              <a:t>It is recognized that some research participants, for example young people, students, or the elderly, may be particularly </a:t>
            </a:r>
            <a:r>
              <a:rPr lang="en-GB" sz="2000" u="sng" dirty="0">
                <a:latin typeface="Arial" panose="020B0604020202020204" pitchFamily="34" charset="0"/>
                <a:cs typeface="Arial" panose="020B0604020202020204" pitchFamily="34" charset="0"/>
              </a:rPr>
              <a:t>vulnerable</a:t>
            </a:r>
            <a:r>
              <a:rPr lang="en-GB" sz="2000" dirty="0">
                <a:latin typeface="Arial" panose="020B0604020202020204" pitchFamily="34" charset="0"/>
                <a:cs typeface="Arial" panose="020B0604020202020204" pitchFamily="34" charset="0"/>
              </a:rPr>
              <a:t> and student researchers are required to abide by university guidelines, available on the policy Hwb section, when undertaking research with such groups:</a:t>
            </a:r>
          </a:p>
          <a:p>
            <a:pPr marL="0" indent="0">
              <a:lnSpc>
                <a:spcPct val="120000"/>
              </a:lnSpc>
              <a:buNone/>
              <a:defRPr/>
            </a:pPr>
            <a:endParaRPr lang="en-GB" sz="2000" dirty="0">
              <a:latin typeface="Arial" panose="020B0604020202020204" pitchFamily="34" charset="0"/>
              <a:cs typeface="Arial" panose="020B0604020202020204" pitchFamily="34" charset="0"/>
            </a:endParaRPr>
          </a:p>
          <a:p>
            <a:pPr marL="0" indent="0">
              <a:buNone/>
              <a:defRPr/>
            </a:pPr>
            <a:r>
              <a:rPr lang="en-GB" sz="2000" dirty="0">
                <a:latin typeface="Arial" panose="020B0604020202020204" pitchFamily="34" charset="0"/>
                <a:cs typeface="Arial" panose="020B0604020202020204" pitchFamily="34" charset="0"/>
              </a:rPr>
              <a:t> </a:t>
            </a:r>
          </a:p>
          <a:p>
            <a:pPr>
              <a:defRPr/>
            </a:pPr>
            <a:endParaRPr lang="en-GB" sz="2000"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21A0EBC-B2E2-B4C9-6FA2-A2906F0976EF}"/>
              </a:ext>
            </a:extLst>
          </p:cNvPr>
          <p:cNvSpPr txBox="1">
            <a:spLocks/>
          </p:cNvSpPr>
          <p:nvPr/>
        </p:nvSpPr>
        <p:spPr>
          <a:xfrm>
            <a:off x="710153" y="13829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dirty="0">
                <a:latin typeface="Arial" panose="020B0604020202020204" pitchFamily="34" charset="0"/>
                <a:cs typeface="Arial" panose="020B0604020202020204" pitchFamily="34" charset="0"/>
              </a:rPr>
              <a:t>Key Principles in Research Ethics (2)</a:t>
            </a:r>
          </a:p>
        </p:txBody>
      </p:sp>
      <p:pic>
        <p:nvPicPr>
          <p:cNvPr id="3074" name="Picture 2" descr="4: Protecting Information | Verified Learning">
            <a:extLst>
              <a:ext uri="{FF2B5EF4-FFF2-40B4-BE49-F238E27FC236}">
                <a16:creationId xmlns:a16="http://schemas.microsoft.com/office/drawing/2014/main" id="{4399B126-4025-2D49-AF28-2550120C7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3339" y="4851345"/>
            <a:ext cx="2588604" cy="11556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7C12A58-F2E2-9F1B-2530-7F978E1315BF}"/>
              </a:ext>
            </a:extLst>
          </p:cNvPr>
          <p:cNvSpPr>
            <a:spLocks noGrp="1"/>
          </p:cNvSpPr>
          <p:nvPr>
            <p:ph type="title"/>
          </p:nvPr>
        </p:nvSpPr>
        <p:spPr/>
        <p:txBody>
          <a:bodyPr/>
          <a:lstStyle/>
          <a:p>
            <a:pPr algn="ctr"/>
            <a:r>
              <a:rPr lang="en-GB" altLang="en-US" dirty="0">
                <a:latin typeface="Arial" panose="020B0604020202020204" pitchFamily="34" charset="0"/>
                <a:cs typeface="Arial" panose="020B0604020202020204" pitchFamily="34" charset="0"/>
              </a:rPr>
              <a:t>Good Practice in Submitting Applications for Ethical Approval</a:t>
            </a:r>
          </a:p>
        </p:txBody>
      </p:sp>
      <p:sp>
        <p:nvSpPr>
          <p:cNvPr id="3" name="Content Placeholder 2">
            <a:extLst>
              <a:ext uri="{FF2B5EF4-FFF2-40B4-BE49-F238E27FC236}">
                <a16:creationId xmlns:a16="http://schemas.microsoft.com/office/drawing/2014/main" id="{82A5241F-BAB1-082C-2F7B-3E9FBB0137C6}"/>
              </a:ext>
            </a:extLst>
          </p:cNvPr>
          <p:cNvSpPr>
            <a:spLocks noGrp="1"/>
          </p:cNvSpPr>
          <p:nvPr>
            <p:ph idx="1"/>
          </p:nvPr>
        </p:nvSpPr>
        <p:spPr>
          <a:xfrm>
            <a:off x="751368" y="1741967"/>
            <a:ext cx="9394308" cy="3119438"/>
          </a:xfrm>
        </p:spPr>
        <p:txBody>
          <a:bodyPr>
            <a:noAutofit/>
          </a:bodyPr>
          <a:lstStyle/>
          <a:p>
            <a:pPr>
              <a:defRPr/>
            </a:pPr>
            <a:r>
              <a:rPr lang="en-GB" sz="2200" dirty="0">
                <a:latin typeface="Arial" panose="020B0604020202020204" pitchFamily="34" charset="0"/>
                <a:cs typeface="Arial" panose="020B0604020202020204" pitchFamily="34" charset="0"/>
              </a:rPr>
              <a:t>Make sure that applications are submitted well in advance. By no later than week 12. </a:t>
            </a:r>
          </a:p>
          <a:p>
            <a:pPr>
              <a:defRPr/>
            </a:pPr>
            <a:r>
              <a:rPr lang="en-GB" sz="2200" dirty="0">
                <a:latin typeface="Arial" panose="020B0604020202020204" pitchFamily="34" charset="0"/>
                <a:cs typeface="Arial" panose="020B0604020202020204" pitchFamily="34" charset="0"/>
              </a:rPr>
              <a:t>Applications should be written clearly and, where possible, avoid the use of over technical or specialized language.</a:t>
            </a:r>
          </a:p>
          <a:p>
            <a:pPr>
              <a:defRPr/>
            </a:pPr>
            <a:r>
              <a:rPr lang="en-GB" sz="2200" dirty="0">
                <a:latin typeface="Arial" panose="020B0604020202020204" pitchFamily="34" charset="0"/>
                <a:cs typeface="Arial" panose="020B0604020202020204" pitchFamily="34" charset="0"/>
              </a:rPr>
              <a:t>Make sure to include your supervisor in the writing process.</a:t>
            </a:r>
          </a:p>
          <a:p>
            <a:pPr>
              <a:defRPr/>
            </a:pPr>
            <a:r>
              <a:rPr lang="en-GB" sz="2200" dirty="0">
                <a:latin typeface="Arial" panose="020B0604020202020204" pitchFamily="34" charset="0"/>
                <a:cs typeface="Arial" panose="020B0604020202020204" pitchFamily="34" charset="0"/>
              </a:rPr>
              <a:t>Applications should include all relevant supporting documentation – copies of Participant Information Sheets, Consent Forms, proposed questionnaires.</a:t>
            </a:r>
          </a:p>
          <a:p>
            <a:pPr>
              <a:defRPr/>
            </a:pPr>
            <a:r>
              <a:rPr lang="en-GB" sz="2200" dirty="0">
                <a:latin typeface="Arial" panose="020B0604020202020204" pitchFamily="34" charset="0"/>
                <a:cs typeface="Arial" panose="020B0604020202020204" pitchFamily="34" charset="0"/>
              </a:rPr>
              <a:t>Applications should be concise and demonstrate that applicants have thought carefully about any ethical concerns that may arise and how these can be addressed or mitigated.</a:t>
            </a:r>
          </a:p>
        </p:txBody>
      </p:sp>
      <p:pic>
        <p:nvPicPr>
          <p:cNvPr id="4" name="Picture 3" descr="A screenshot of a computer&#10;&#10;Description automatically generated">
            <a:extLst>
              <a:ext uri="{FF2B5EF4-FFF2-40B4-BE49-F238E27FC236}">
                <a16:creationId xmlns:a16="http://schemas.microsoft.com/office/drawing/2014/main" id="{AC437580-2A91-BA3F-14D9-F580B9A69551}"/>
              </a:ext>
            </a:extLst>
          </p:cNvPr>
          <p:cNvPicPr>
            <a:picLocks noChangeAspect="1"/>
          </p:cNvPicPr>
          <p:nvPr/>
        </p:nvPicPr>
        <p:blipFill rotWithShape="1">
          <a:blip r:embed="rId2"/>
          <a:srcRect l="50571" t="70305" r="23821" b="26707"/>
          <a:stretch/>
        </p:blipFill>
        <p:spPr bwMode="auto">
          <a:xfrm>
            <a:off x="5313262" y="2102164"/>
            <a:ext cx="5609173" cy="252000"/>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AAE51ACC-14C7-2419-7CB0-AA41D22FA1D7}"/>
              </a:ext>
            </a:extLst>
          </p:cNvPr>
          <p:cNvPicPr>
            <a:picLocks noChangeAspect="1"/>
          </p:cNvPicPr>
          <p:nvPr/>
        </p:nvPicPr>
        <p:blipFill>
          <a:blip r:embed="rId3"/>
          <a:stretch>
            <a:fillRect/>
          </a:stretch>
        </p:blipFill>
        <p:spPr>
          <a:xfrm>
            <a:off x="3352199" y="2102165"/>
            <a:ext cx="2238375" cy="32385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CCF167C-F150-1290-FBEA-EDCCE28C9D2E}"/>
              </a:ext>
            </a:extLst>
          </p:cNvPr>
          <p:cNvSpPr>
            <a:spLocks noGrp="1"/>
          </p:cNvSpPr>
          <p:nvPr>
            <p:ph type="title"/>
          </p:nvPr>
        </p:nvSpPr>
        <p:spPr>
          <a:xfrm>
            <a:off x="1084521" y="476250"/>
            <a:ext cx="10030046" cy="960438"/>
          </a:xfrm>
        </p:spPr>
        <p:txBody>
          <a:bodyPr>
            <a:noAutofit/>
          </a:bodyPr>
          <a:lstStyle/>
          <a:p>
            <a:pPr algn="ctr"/>
            <a:r>
              <a:rPr lang="en-GB" altLang="en-US" sz="4000" dirty="0">
                <a:latin typeface="Arial" panose="020B0604020202020204" pitchFamily="34" charset="0"/>
                <a:cs typeface="Arial" panose="020B0604020202020204" pitchFamily="34" charset="0"/>
              </a:rPr>
              <a:t>The Ethical Approval Process UWTSD London (1).</a:t>
            </a:r>
          </a:p>
        </p:txBody>
      </p:sp>
      <p:sp>
        <p:nvSpPr>
          <p:cNvPr id="3" name="Content Placeholder 2">
            <a:extLst>
              <a:ext uri="{FF2B5EF4-FFF2-40B4-BE49-F238E27FC236}">
                <a16:creationId xmlns:a16="http://schemas.microsoft.com/office/drawing/2014/main" id="{5F14F00C-1281-302A-7755-2784CFF5F03C}"/>
              </a:ext>
            </a:extLst>
          </p:cNvPr>
          <p:cNvSpPr>
            <a:spLocks noGrp="1"/>
          </p:cNvSpPr>
          <p:nvPr>
            <p:ph idx="1"/>
          </p:nvPr>
        </p:nvSpPr>
        <p:spPr>
          <a:xfrm>
            <a:off x="715925" y="1942216"/>
            <a:ext cx="5380075" cy="3635375"/>
          </a:xfrm>
        </p:spPr>
        <p:txBody>
          <a:bodyPr>
            <a:noAutofit/>
          </a:bodyPr>
          <a:lstStyle/>
          <a:p>
            <a:pPr>
              <a:defRPr/>
            </a:pPr>
            <a:r>
              <a:rPr lang="en-GB" sz="2400" dirty="0">
                <a:latin typeface="Arial" panose="020B0604020202020204" pitchFamily="34" charset="0"/>
                <a:cs typeface="Arial" panose="020B0604020202020204" pitchFamily="34" charset="0"/>
              </a:rPr>
              <a:t>Make sure to meet with your supervisor between week 7 – 9.</a:t>
            </a:r>
          </a:p>
          <a:p>
            <a:pPr>
              <a:defRPr/>
            </a:pPr>
            <a:r>
              <a:rPr lang="en-GB" sz="2400" dirty="0">
                <a:latin typeface="Arial" panose="020B0604020202020204" pitchFamily="34" charset="0"/>
                <a:cs typeface="Arial" panose="020B0604020202020204" pitchFamily="34" charset="0"/>
              </a:rPr>
              <a:t>The ethics form (PG2) need to be reviewed by your supervisor and following their approval it must be submitted by using the simple link on Moodle.</a:t>
            </a:r>
          </a:p>
          <a:p>
            <a:pPr>
              <a:defRPr/>
            </a:pPr>
            <a:r>
              <a:rPr lang="en-GB" sz="2400" dirty="0">
                <a:latin typeface="Arial" panose="020B0604020202020204" pitchFamily="34" charset="0"/>
                <a:cs typeface="Arial" panose="020B0604020202020204" pitchFamily="34" charset="0"/>
              </a:rPr>
              <a:t>After week 11 review will take place and the outcome will be provided on Moodle (notification email)</a:t>
            </a:r>
          </a:p>
          <a:p>
            <a:pPr marL="0" indent="0">
              <a:buNone/>
              <a:defRPr/>
            </a:pPr>
            <a:br>
              <a:rPr lang="en-US"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2" name="Picture 1" descr="A screenshot of a computer&#10;&#10;Description automatically generated">
            <a:extLst>
              <a:ext uri="{FF2B5EF4-FFF2-40B4-BE49-F238E27FC236}">
                <a16:creationId xmlns:a16="http://schemas.microsoft.com/office/drawing/2014/main" id="{08F5EBF8-470B-74E9-C5E1-D935CC68EAA1}"/>
              </a:ext>
            </a:extLst>
          </p:cNvPr>
          <p:cNvPicPr>
            <a:picLocks noChangeAspect="1"/>
          </p:cNvPicPr>
          <p:nvPr/>
        </p:nvPicPr>
        <p:blipFill rotWithShape="1">
          <a:blip r:embed="rId2"/>
          <a:srcRect l="55387" t="17137" r="9236" b="5084"/>
          <a:stretch/>
        </p:blipFill>
        <p:spPr bwMode="auto">
          <a:xfrm>
            <a:off x="6549656" y="1559140"/>
            <a:ext cx="5203401" cy="3739719"/>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5224A7EB-3D11-DF47-9622-3D922D5F5BAA}"/>
              </a:ext>
            </a:extLst>
          </p:cNvPr>
          <p:cNvSpPr txBox="1"/>
          <p:nvPr/>
        </p:nvSpPr>
        <p:spPr>
          <a:xfrm>
            <a:off x="5352409" y="5298859"/>
            <a:ext cx="7051097" cy="369332"/>
          </a:xfrm>
          <a:prstGeom prst="rect">
            <a:avLst/>
          </a:prstGeom>
          <a:noFill/>
        </p:spPr>
        <p:txBody>
          <a:bodyPr wrap="none" rtlCol="0">
            <a:spAutoFit/>
          </a:bodyPr>
          <a:lstStyle/>
          <a:p>
            <a:r>
              <a:rPr lang="en-GB" b="1" dirty="0">
                <a:solidFill>
                  <a:srgbClr val="0532C1"/>
                </a:solidFill>
                <a:hlinkClick r:id="rId3"/>
              </a:rPr>
              <a:t>Important Documents and Resources for the dissertation phase - Term 3</a:t>
            </a:r>
            <a:endParaRPr lang="en-GB" b="1" dirty="0">
              <a:solidFill>
                <a:srgbClr val="0532C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5CC627-6685-633B-2622-B9F3F54E0B86}"/>
              </a:ext>
            </a:extLst>
          </p:cNvPr>
          <p:cNvPicPr>
            <a:picLocks noChangeAspect="1"/>
          </p:cNvPicPr>
          <p:nvPr/>
        </p:nvPicPr>
        <p:blipFill>
          <a:blip r:embed="rId2"/>
          <a:srcRect l="52274" t="9981" r="5833" b="11979"/>
          <a:stretch/>
        </p:blipFill>
        <p:spPr>
          <a:xfrm>
            <a:off x="1695862" y="87929"/>
            <a:ext cx="8800276" cy="5904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B4FC750-84DD-DD56-1F34-F86B2BC246B6}"/>
              </a:ext>
            </a:extLst>
          </p:cNvPr>
          <p:cNvSpPr>
            <a:spLocks noGrp="1"/>
          </p:cNvSpPr>
          <p:nvPr>
            <p:ph type="title"/>
          </p:nvPr>
        </p:nvSpPr>
        <p:spPr>
          <a:xfrm>
            <a:off x="1865313" y="114300"/>
            <a:ext cx="8229600" cy="1143000"/>
          </a:xfrm>
        </p:spPr>
        <p:txBody>
          <a:bodyPr>
            <a:noAutofit/>
          </a:bodyPr>
          <a:lstStyle/>
          <a:p>
            <a:r>
              <a:rPr lang="en-GB" altLang="en-US" dirty="0">
                <a:latin typeface="Arial" panose="020B0604020202020204" pitchFamily="34" charset="0"/>
                <a:cs typeface="Arial" panose="020B0604020202020204" pitchFamily="34" charset="0"/>
              </a:rPr>
              <a:t>Outcomes</a:t>
            </a:r>
            <a:br>
              <a:rPr lang="en-GB" altLang="en-US" dirty="0">
                <a:latin typeface="Arial" panose="020B0604020202020204" pitchFamily="34" charset="0"/>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DC6C4-8441-767D-780C-71D317B76539}"/>
              </a:ext>
            </a:extLst>
          </p:cNvPr>
          <p:cNvSpPr>
            <a:spLocks noGrp="1"/>
          </p:cNvSpPr>
          <p:nvPr>
            <p:ph idx="1"/>
          </p:nvPr>
        </p:nvSpPr>
        <p:spPr>
          <a:xfrm>
            <a:off x="1146190" y="863894"/>
            <a:ext cx="9364970" cy="3917032"/>
          </a:xfrm>
        </p:spPr>
        <p:txBody>
          <a:bodyPr>
            <a:noAutofit/>
          </a:bodyPr>
          <a:lstStyle/>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(A1) Approved by Supervisor, sent to ML:</a:t>
            </a:r>
            <a:r>
              <a:rPr lang="en-GB" sz="1800" dirty="0">
                <a:solidFill>
                  <a:srgbClr val="000000"/>
                </a:solidFill>
                <a:highlight>
                  <a:srgbClr val="FFFFFF"/>
                </a:highlight>
                <a:latin typeface="Arial" panose="020B0604020202020204" pitchFamily="34" charset="0"/>
                <a:cs typeface="Arial" panose="020B0604020202020204" pitchFamily="34" charset="0"/>
              </a:rPr>
              <a:t> Your ethics form has been approved by the supervisor and has been sent to the Module Lead for final approval. You cannot begin your research until your supervisor tells you to. </a:t>
            </a:r>
          </a:p>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(A2) Approved by Supervisor:</a:t>
            </a:r>
            <a:r>
              <a:rPr lang="en-GB" sz="1800" dirty="0">
                <a:solidFill>
                  <a:srgbClr val="000000"/>
                </a:solidFill>
                <a:highlight>
                  <a:srgbClr val="FFFFFF"/>
                </a:highlight>
                <a:latin typeface="Arial" panose="020B0604020202020204" pitchFamily="34" charset="0"/>
                <a:cs typeface="Arial" panose="020B0604020202020204" pitchFamily="34" charset="0"/>
              </a:rPr>
              <a:t> Congratulations, your ethics form has been fully approved. Please begin your research. </a:t>
            </a:r>
          </a:p>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(A3) Not Approved by Module Lead:</a:t>
            </a:r>
            <a:r>
              <a:rPr lang="en-GB" sz="1800" dirty="0">
                <a:solidFill>
                  <a:srgbClr val="000000"/>
                </a:solidFill>
                <a:highlight>
                  <a:srgbClr val="FFFFFF"/>
                </a:highlight>
                <a:latin typeface="Arial" panose="020B0604020202020204" pitchFamily="34" charset="0"/>
                <a:cs typeface="Arial" panose="020B0604020202020204" pitchFamily="34" charset="0"/>
              </a:rPr>
              <a:t> Your ethics form has gone to the module lead who cannot approve your form. Please view the feedback from the module lead and revise. Once changes have been made, re-upload your form to the Draft submissions link and let your supervisor know. </a:t>
            </a:r>
          </a:p>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(A4) Not Approved by Supervisor:</a:t>
            </a:r>
            <a:r>
              <a:rPr lang="en-GB" sz="1800" dirty="0">
                <a:solidFill>
                  <a:srgbClr val="000000"/>
                </a:solidFill>
                <a:highlight>
                  <a:srgbClr val="FFFFFF"/>
                </a:highlight>
                <a:latin typeface="Arial" panose="020B0604020202020204" pitchFamily="34" charset="0"/>
                <a:cs typeface="Arial" panose="020B0604020202020204" pitchFamily="34" charset="0"/>
              </a:rPr>
              <a:t> Your ethics form in its current state cannot be approved. Please view the feedback from the supervisor and revise. Once changes have been made, re-upload your form to the Draft submission link and let your supervisor know so they can review it.   </a:t>
            </a:r>
          </a:p>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(A5) Approved after Revision:</a:t>
            </a:r>
            <a:r>
              <a:rPr lang="en-GB" sz="1800" dirty="0">
                <a:solidFill>
                  <a:srgbClr val="000000"/>
                </a:solidFill>
                <a:highlight>
                  <a:srgbClr val="FFFFFF"/>
                </a:highlight>
                <a:latin typeface="Arial" panose="020B0604020202020204" pitchFamily="34" charset="0"/>
                <a:cs typeface="Arial" panose="020B0604020202020204" pitchFamily="34" charset="0"/>
              </a:rPr>
              <a:t> After reviewing your changes, your ethics form has been approved by the supervisor and has been sent to the module lead for final approval. You cannot begin your research until your supervisor tells you to. </a:t>
            </a:r>
          </a:p>
          <a:p>
            <a:pPr>
              <a:defRPr/>
            </a:pPr>
            <a:r>
              <a:rPr lang="en-GB" sz="1800" b="1" dirty="0">
                <a:solidFill>
                  <a:srgbClr val="000000"/>
                </a:solidFill>
                <a:highlight>
                  <a:srgbClr val="FFFFFF"/>
                </a:highlight>
                <a:latin typeface="Arial" panose="020B0604020202020204" pitchFamily="34" charset="0"/>
                <a:cs typeface="Arial" panose="020B0604020202020204" pitchFamily="34" charset="0"/>
              </a:rPr>
              <a:t>(A6) Not Approved after Revision:</a:t>
            </a:r>
            <a:endParaRPr lang="en-GB" sz="1800" dirty="0">
              <a:solidFill>
                <a:srgbClr val="000000"/>
              </a:solidFill>
              <a:highlight>
                <a:srgbClr val="FFFFFF"/>
              </a:highlight>
              <a:latin typeface="Arial" panose="020B0604020202020204" pitchFamily="34" charset="0"/>
              <a:cs typeface="Arial" panose="020B0604020202020204" pitchFamily="34" charset="0"/>
            </a:endParaRPr>
          </a:p>
          <a:p>
            <a:pPr>
              <a:defRPr/>
            </a:pPr>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1409A87-BDF4-30B2-9416-1785AE822B1F}"/>
              </a:ext>
            </a:extLst>
          </p:cNvPr>
          <p:cNvSpPr>
            <a:spLocks noGrp="1"/>
          </p:cNvSpPr>
          <p:nvPr>
            <p:ph type="dt" sz="quarter" idx="10"/>
          </p:nvPr>
        </p:nvSpPr>
        <p:spPr/>
        <p:txBody>
          <a:bodyPr/>
          <a:lstStyle/>
          <a:p>
            <a:pPr>
              <a:defRPr/>
            </a:pPr>
            <a:fld id="{2364B36F-8863-4C22-885B-BCF7951A81F9}" type="datetime1">
              <a:rPr lang="en-GB" altLang="en-US" smtClean="0"/>
              <a:pPr>
                <a:defRPr/>
              </a:pPr>
              <a:t>17/10/2026</a:t>
            </a:fld>
            <a:endParaRPr lang="en-GB" altLang="en-US" dirty="0"/>
          </a:p>
        </p:txBody>
      </p:sp>
      <p:sp>
        <p:nvSpPr>
          <p:cNvPr id="14341" name="Slide Number Placeholder 4">
            <a:extLst>
              <a:ext uri="{FF2B5EF4-FFF2-40B4-BE49-F238E27FC236}">
                <a16:creationId xmlns:a16="http://schemas.microsoft.com/office/drawing/2014/main" id="{E8C37C69-32AD-9367-3734-61DCD49C6A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D96A94E-BEEC-49A8-91A8-28E18BAE7B03}" type="slidenum">
              <a:rPr lang="en-GB" altLang="en-US" smtClean="0">
                <a:solidFill>
                  <a:srgbClr val="898989"/>
                </a:solidFill>
                <a:latin typeface="Myriad Pro"/>
              </a:rPr>
              <a:pPr/>
              <a:t>8</a:t>
            </a:fld>
            <a:endParaRPr lang="en-GB" altLang="en-US">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787CFBB-85EB-7E07-BBD1-4B7CAC86C807}"/>
              </a:ext>
            </a:extLst>
          </p:cNvPr>
          <p:cNvSpPr>
            <a:spLocks noGrp="1"/>
          </p:cNvSpPr>
          <p:nvPr>
            <p:ph type="title"/>
          </p:nvPr>
        </p:nvSpPr>
        <p:spPr/>
        <p:txBody>
          <a:bodyPr/>
          <a:lstStyle/>
          <a:p>
            <a:pPr algn="ctr"/>
            <a:r>
              <a:rPr lang="en-GB" altLang="en-US" dirty="0">
                <a:latin typeface="Arial" panose="020B0604020202020204" pitchFamily="34" charset="0"/>
                <a:cs typeface="Arial" panose="020B0604020202020204" pitchFamily="34" charset="0"/>
              </a:rPr>
              <a:t>The Ethical Approval Process UWTSD London (2)</a:t>
            </a:r>
          </a:p>
        </p:txBody>
      </p:sp>
      <p:sp>
        <p:nvSpPr>
          <p:cNvPr id="3" name="Content Placeholder 2">
            <a:extLst>
              <a:ext uri="{FF2B5EF4-FFF2-40B4-BE49-F238E27FC236}">
                <a16:creationId xmlns:a16="http://schemas.microsoft.com/office/drawing/2014/main" id="{043BB27C-3C1E-BD1B-1D2A-B4F20AC7F3B8}"/>
              </a:ext>
            </a:extLst>
          </p:cNvPr>
          <p:cNvSpPr>
            <a:spLocks noGrp="1"/>
          </p:cNvSpPr>
          <p:nvPr>
            <p:ph idx="1"/>
          </p:nvPr>
        </p:nvSpPr>
        <p:spPr>
          <a:xfrm>
            <a:off x="647801" y="2156162"/>
            <a:ext cx="8698822" cy="3460750"/>
          </a:xfrm>
        </p:spPr>
        <p:txBody>
          <a:bodyPr/>
          <a:lstStyle/>
          <a:p>
            <a:pPr>
              <a:lnSpc>
                <a:spcPct val="100000"/>
              </a:lnSpc>
              <a:defRPr/>
            </a:pPr>
            <a:r>
              <a:rPr lang="en-GB" dirty="0">
                <a:latin typeface="Arial" panose="020B0604020202020204" pitchFamily="34" charset="0"/>
                <a:cs typeface="Arial" panose="020B0604020202020204" pitchFamily="34" charset="0"/>
              </a:rPr>
              <a:t>The Supervisor is the lead reviewer for an ethics application.</a:t>
            </a:r>
          </a:p>
          <a:p>
            <a:pPr>
              <a:lnSpc>
                <a:spcPct val="100000"/>
              </a:lnSpc>
              <a:defRPr/>
            </a:pPr>
            <a:r>
              <a:rPr lang="en-GB" dirty="0">
                <a:latin typeface="Arial" panose="020B0604020202020204" pitchFamily="34" charset="0"/>
                <a:cs typeface="Arial" panose="020B0604020202020204" pitchFamily="34" charset="0"/>
              </a:rPr>
              <a:t>The second reviewers will usually, but not always, be the module leader and the third reviewer will be a member of the Ethics committee.</a:t>
            </a:r>
          </a:p>
          <a:p>
            <a:pPr marL="0" indent="0">
              <a:buNone/>
              <a:defRPr/>
            </a:pPr>
            <a:endParaRPr lang="en-GB" dirty="0">
              <a:latin typeface="Arial" panose="020B0604020202020204" pitchFamily="34" charset="0"/>
              <a:cs typeface="Arial" panose="020B0604020202020204" pitchFamily="34" charset="0"/>
            </a:endParaRPr>
          </a:p>
          <a:p>
            <a:pPr marL="0" indent="0">
              <a:buNone/>
              <a:defRPr/>
            </a:pPr>
            <a:endParaRPr lang="en-GB" dirty="0">
              <a:latin typeface="Arial" panose="020B0604020202020204" pitchFamily="34" charset="0"/>
              <a:cs typeface="Arial" panose="020B0604020202020204" pitchFamily="34" charset="0"/>
            </a:endParaRPr>
          </a:p>
        </p:txBody>
      </p:sp>
      <p:pic>
        <p:nvPicPr>
          <p:cNvPr id="1026" name="Picture 2" descr="Word Cloud Ethics Relational Philosophy Pragmatic Vector, Relational,  Philosophy, Pragmatic PNG and Vector with Transparent Background for Free  Download">
            <a:extLst>
              <a:ext uri="{FF2B5EF4-FFF2-40B4-BE49-F238E27FC236}">
                <a16:creationId xmlns:a16="http://schemas.microsoft.com/office/drawing/2014/main" id="{3BE11B03-264B-345F-D305-DA15E103B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8393" y="3195782"/>
            <a:ext cx="4303607" cy="276167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29A6-4F37-88E9-65C6-F2C4F6E5EB2E}"/>
              </a:ext>
            </a:extLst>
          </p:cNvPr>
          <p:cNvSpPr>
            <a:spLocks noGrp="1"/>
          </p:cNvSpPr>
          <p:nvPr>
            <p:ph type="title"/>
          </p:nvPr>
        </p:nvSpPr>
        <p:spPr>
          <a:xfrm>
            <a:off x="1109518" y="956398"/>
            <a:ext cx="7867650" cy="3989387"/>
          </a:xfrm>
        </p:spPr>
        <p:txBody>
          <a:bodyPr>
            <a:normAutofit/>
          </a:bodyPr>
          <a:lstStyle/>
          <a:p>
            <a:pPr>
              <a:defRPr/>
            </a:pPr>
            <a:r>
              <a:rPr lang="en-GB" sz="5400" dirty="0">
                <a:latin typeface="Arial" panose="020B0604020202020204" pitchFamily="34" charset="0"/>
                <a:cs typeface="Arial" panose="020B0604020202020204" pitchFamily="34" charset="0"/>
              </a:rPr>
              <a:t>Why do applications with little or no ethical risks/concerns need to be submitted for ethical approval? </a:t>
            </a:r>
          </a:p>
        </p:txBody>
      </p:sp>
      <p:pic>
        <p:nvPicPr>
          <p:cNvPr id="2050" name="Picture 2" descr="A word cloud of ethics related items | Colourbox">
            <a:extLst>
              <a:ext uri="{FF2B5EF4-FFF2-40B4-BE49-F238E27FC236}">
                <a16:creationId xmlns:a16="http://schemas.microsoft.com/office/drawing/2014/main" id="{7FAA1C3B-E936-E218-E70D-44E8C21FC0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6634" y="2399722"/>
            <a:ext cx="2914539" cy="32159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4E9D4-D587-E0BF-506E-FEB0E87BDD42}"/>
              </a:ext>
            </a:extLst>
          </p:cNvPr>
          <p:cNvSpPr>
            <a:spLocks noGrp="1"/>
          </p:cNvSpPr>
          <p:nvPr>
            <p:ph type="title"/>
          </p:nvPr>
        </p:nvSpPr>
        <p:spPr>
          <a:xfrm>
            <a:off x="480291" y="706439"/>
            <a:ext cx="11369963" cy="661987"/>
          </a:xfrm>
        </p:spPr>
        <p:txBody>
          <a:bodyPr>
            <a:normAutofit fontScale="90000"/>
          </a:bodyPr>
          <a:lstStyle/>
          <a:p>
            <a:pPr algn="ctr">
              <a:defRPr/>
            </a:pPr>
            <a:r>
              <a:rPr lang="en-GB" dirty="0">
                <a:latin typeface="Arial" panose="020B0604020202020204" pitchFamily="34" charset="0"/>
                <a:cs typeface="Arial" panose="020B0604020202020204" pitchFamily="34" charset="0"/>
              </a:rPr>
              <a:t>Why All Research Projects Require Ethical Approval</a:t>
            </a:r>
          </a:p>
        </p:txBody>
      </p:sp>
      <p:sp>
        <p:nvSpPr>
          <p:cNvPr id="3" name="Content Placeholder 2">
            <a:extLst>
              <a:ext uri="{FF2B5EF4-FFF2-40B4-BE49-F238E27FC236}">
                <a16:creationId xmlns:a16="http://schemas.microsoft.com/office/drawing/2014/main" id="{EE537260-6935-9EBE-D0AA-F58AD64D733D}"/>
              </a:ext>
            </a:extLst>
          </p:cNvPr>
          <p:cNvSpPr>
            <a:spLocks noGrp="1"/>
          </p:cNvSpPr>
          <p:nvPr>
            <p:ph idx="1"/>
          </p:nvPr>
        </p:nvSpPr>
        <p:spPr>
          <a:xfrm>
            <a:off x="1304260" y="2467529"/>
            <a:ext cx="8664206" cy="3560762"/>
          </a:xfrm>
        </p:spPr>
        <p:txBody>
          <a:bodyPr>
            <a:normAutofit/>
          </a:bodyPr>
          <a:lstStyle/>
          <a:p>
            <a:pPr>
              <a:defRPr/>
            </a:pPr>
            <a:r>
              <a:rPr lang="en-GB" dirty="0">
                <a:latin typeface="Arial" panose="020B0604020202020204" pitchFamily="34" charset="0"/>
                <a:cs typeface="Arial" panose="020B0604020202020204" pitchFamily="34" charset="0"/>
              </a:rPr>
              <a:t>The University needs to have a record of all research projects being undertaken in case of internal/external review.</a:t>
            </a:r>
          </a:p>
          <a:p>
            <a:pPr>
              <a:defRPr/>
            </a:pPr>
            <a:r>
              <a:rPr lang="en-GB" dirty="0">
                <a:latin typeface="Arial" panose="020B0604020202020204" pitchFamily="34" charset="0"/>
                <a:cs typeface="Arial" panose="020B0604020202020204" pitchFamily="34" charset="0"/>
              </a:rPr>
              <a:t>Even for desk bound projects there can be ethical risks. For example, downloading material from the internet or use of social media.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4431E88-C813-D7C3-9459-7BE4CFE5BDB5}"/>
              </a:ext>
            </a:extLst>
          </p:cNvPr>
          <p:cNvSpPr>
            <a:spLocks noGrp="1"/>
          </p:cNvSpPr>
          <p:nvPr>
            <p:ph type="title"/>
          </p:nvPr>
        </p:nvSpPr>
        <p:spPr>
          <a:xfrm>
            <a:off x="355076" y="83489"/>
            <a:ext cx="11481847" cy="1325563"/>
          </a:xfrm>
        </p:spPr>
        <p:txBody>
          <a:bodyPr/>
          <a:lstStyle/>
          <a:p>
            <a:r>
              <a:rPr lang="en-GB" altLang="en-US" dirty="0">
                <a:latin typeface="Arial" panose="020B0604020202020204" pitchFamily="34" charset="0"/>
                <a:cs typeface="Arial" panose="020B0604020202020204" pitchFamily="34" charset="0"/>
              </a:rPr>
              <a:t>Conflicts of Interests/Poor Practice</a:t>
            </a:r>
          </a:p>
        </p:txBody>
      </p:sp>
      <p:pic>
        <p:nvPicPr>
          <p:cNvPr id="18435" name="Content Placeholder 5">
            <a:extLst>
              <a:ext uri="{FF2B5EF4-FFF2-40B4-BE49-F238E27FC236}">
                <a16:creationId xmlns:a16="http://schemas.microsoft.com/office/drawing/2014/main" id="{A10CA855-065E-0C4E-44F1-6A00D2E522B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14934" y="1467729"/>
            <a:ext cx="6611759" cy="4644000"/>
          </a:xfrm>
        </p:spPr>
      </p:pic>
      <p:sp>
        <p:nvSpPr>
          <p:cNvPr id="4" name="Content Placeholder 3">
            <a:extLst>
              <a:ext uri="{FF2B5EF4-FFF2-40B4-BE49-F238E27FC236}">
                <a16:creationId xmlns:a16="http://schemas.microsoft.com/office/drawing/2014/main" id="{02E977FE-528E-69AF-A7B0-42AC9910AFCD}"/>
              </a:ext>
            </a:extLst>
          </p:cNvPr>
          <p:cNvSpPr>
            <a:spLocks noGrp="1"/>
          </p:cNvSpPr>
          <p:nvPr>
            <p:ph sz="half" idx="2"/>
          </p:nvPr>
        </p:nvSpPr>
        <p:spPr>
          <a:xfrm>
            <a:off x="6971208" y="1756747"/>
            <a:ext cx="4480986" cy="3140075"/>
          </a:xfrm>
        </p:spPr>
        <p:txBody>
          <a:bodyPr>
            <a:noAutofit/>
          </a:bodyPr>
          <a:lstStyle/>
          <a:p>
            <a:pPr>
              <a:defRPr/>
            </a:pPr>
            <a:r>
              <a:rPr lang="en-GB" sz="2200" dirty="0">
                <a:latin typeface="Arial" panose="020B0604020202020204" pitchFamily="34" charset="0"/>
                <a:cs typeface="Arial" panose="020B0604020202020204" pitchFamily="34" charset="0"/>
              </a:rPr>
              <a:t>Since the 1950s tobacco companies have consistently funded research designed to cast doubt on the harmful effects of smoking. </a:t>
            </a:r>
          </a:p>
          <a:p>
            <a:pPr>
              <a:defRPr/>
            </a:pPr>
            <a:r>
              <a:rPr lang="en-GB" sz="2200" dirty="0">
                <a:latin typeface="Arial" panose="020B0604020202020204" pitchFamily="34" charset="0"/>
                <a:cs typeface="Arial" panose="020B0604020202020204" pitchFamily="34" charset="0"/>
              </a:rPr>
              <a:t>Research projects where the methodology is sufficiently flawed to cast doubt on the value of any findings that might be obtained can be seen as an unethical use of time, money and resources.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D9E2D-BD1C-92FA-86B6-672547268CBD}"/>
              </a:ext>
            </a:extLst>
          </p:cNvPr>
          <p:cNvSpPr>
            <a:spLocks noGrp="1"/>
          </p:cNvSpPr>
          <p:nvPr>
            <p:ph type="title"/>
          </p:nvPr>
        </p:nvSpPr>
        <p:spPr>
          <a:xfrm>
            <a:off x="479395" y="277813"/>
            <a:ext cx="10786368" cy="568325"/>
          </a:xfrm>
        </p:spPr>
        <p:txBody>
          <a:bodyPr>
            <a:normAutofit fontScale="90000"/>
          </a:bodyPr>
          <a:lstStyle/>
          <a:p>
            <a:pPr>
              <a:defRPr/>
            </a:pPr>
            <a:r>
              <a:rPr lang="en-GB" dirty="0">
                <a:latin typeface="Arial" panose="020B0604020202020204" pitchFamily="34" charset="0"/>
                <a:cs typeface="Arial" panose="020B0604020202020204" pitchFamily="34" charset="0"/>
              </a:rPr>
              <a:t>Participant Information Sheets/Consent Forms</a:t>
            </a:r>
          </a:p>
        </p:txBody>
      </p:sp>
      <p:sp>
        <p:nvSpPr>
          <p:cNvPr id="3" name="Content Placeholder 2">
            <a:extLst>
              <a:ext uri="{FF2B5EF4-FFF2-40B4-BE49-F238E27FC236}">
                <a16:creationId xmlns:a16="http://schemas.microsoft.com/office/drawing/2014/main" id="{4C8AFE80-4760-DA4F-84E1-2776042FFC91}"/>
              </a:ext>
            </a:extLst>
          </p:cNvPr>
          <p:cNvSpPr>
            <a:spLocks noGrp="1"/>
          </p:cNvSpPr>
          <p:nvPr>
            <p:ph idx="1"/>
          </p:nvPr>
        </p:nvSpPr>
        <p:spPr>
          <a:xfrm>
            <a:off x="852904" y="1087654"/>
            <a:ext cx="10039350" cy="4027487"/>
          </a:xfrm>
        </p:spPr>
        <p:txBody>
          <a:bodyPr>
            <a:noAutofit/>
          </a:bodyPr>
          <a:lstStyle/>
          <a:p>
            <a:pPr algn="just">
              <a:defRPr/>
            </a:pPr>
            <a:r>
              <a:rPr lang="en-GB" sz="1800" dirty="0">
                <a:latin typeface="Arial" panose="020B0604020202020204" pitchFamily="34" charset="0"/>
                <a:cs typeface="Arial" panose="020B0604020202020204" pitchFamily="34" charset="0"/>
              </a:rPr>
              <a:t>These should be provided to participants as two separate documents.</a:t>
            </a:r>
          </a:p>
          <a:p>
            <a:pPr algn="just">
              <a:defRPr/>
            </a:pPr>
            <a:r>
              <a:rPr lang="en-GB" sz="1800" dirty="0">
                <a:latin typeface="Arial" panose="020B0604020202020204" pitchFamily="34" charset="0"/>
                <a:cs typeface="Arial" panose="020B0604020202020204" pitchFamily="34" charset="0"/>
              </a:rPr>
              <a:t>The Participant Information Sheet should provide a brief explanation of the project </a:t>
            </a:r>
            <a:r>
              <a:rPr lang="en-GB" sz="1800" b="1" dirty="0">
                <a:latin typeface="Arial" panose="020B0604020202020204" pitchFamily="34" charset="0"/>
                <a:cs typeface="Arial" panose="020B0604020202020204" pitchFamily="34" charset="0"/>
              </a:rPr>
              <a:t>in language that can be understood by non-specialized readers and that also takes into account the age/reading ability of the participants.</a:t>
            </a:r>
          </a:p>
          <a:p>
            <a:pPr algn="just">
              <a:defRPr/>
            </a:pPr>
            <a:r>
              <a:rPr lang="en-GB" sz="1800" dirty="0">
                <a:latin typeface="Arial" panose="020B0604020202020204" pitchFamily="34" charset="0"/>
                <a:cs typeface="Arial" panose="020B0604020202020204" pitchFamily="34" charset="0"/>
              </a:rPr>
              <a:t>Participants must be advised of the commitment they will be expected to make to the project and of any risks involved.</a:t>
            </a:r>
          </a:p>
          <a:p>
            <a:pPr algn="just">
              <a:defRPr/>
            </a:pPr>
            <a:r>
              <a:rPr lang="en-GB" sz="1800" dirty="0">
                <a:latin typeface="Arial" panose="020B0604020202020204" pitchFamily="34" charset="0"/>
                <a:cs typeface="Arial" panose="020B0604020202020204" pitchFamily="34" charset="0"/>
              </a:rPr>
              <a:t>If participants might experience physical or emotional distress as a result of their involvement in the project they should be provided with contact details for appropriate counselling and support.</a:t>
            </a:r>
          </a:p>
          <a:p>
            <a:pPr algn="just">
              <a:defRPr/>
            </a:pPr>
            <a:r>
              <a:rPr lang="en-GB" sz="1800" dirty="0">
                <a:latin typeface="Arial" panose="020B0604020202020204" pitchFamily="34" charset="0"/>
                <a:cs typeface="Arial" panose="020B0604020202020204" pitchFamily="34" charset="0"/>
              </a:rPr>
              <a:t>Participants must be informed how data collected from the project will be used and stored.</a:t>
            </a:r>
          </a:p>
          <a:p>
            <a:pPr algn="just">
              <a:defRPr/>
            </a:pPr>
            <a:r>
              <a:rPr lang="en-GB" sz="1800" dirty="0">
                <a:latin typeface="Arial" panose="020B0604020202020204" pitchFamily="34" charset="0"/>
                <a:cs typeface="Arial" panose="020B0604020202020204" pitchFamily="34" charset="0"/>
              </a:rPr>
              <a:t>Participants must be advised of their right to withdraw from the project.</a:t>
            </a:r>
          </a:p>
          <a:p>
            <a:pPr algn="just">
              <a:defRPr/>
            </a:pPr>
            <a:r>
              <a:rPr lang="en-GB" sz="1800" dirty="0">
                <a:latin typeface="Arial" panose="020B0604020202020204" pitchFamily="34" charset="0"/>
                <a:cs typeface="Arial" panose="020B0604020202020204" pitchFamily="34" charset="0"/>
              </a:rPr>
              <a:t>The Participant Information Sheet must provide contact details for the student researcher and also an independent third party in case participants have any ethical concerns they wish to raise about the research.</a:t>
            </a:r>
          </a:p>
          <a:p>
            <a:pPr algn="just">
              <a:defRPr/>
            </a:pPr>
            <a:r>
              <a:rPr lang="en-GB" sz="1800" dirty="0">
                <a:latin typeface="Arial" panose="020B0604020202020204" pitchFamily="34" charset="0"/>
                <a:cs typeface="Arial" panose="020B0604020202020204" pitchFamily="34" charset="0"/>
              </a:rPr>
              <a:t>Templates are available on Moodle. </a:t>
            </a:r>
          </a:p>
        </p:txBody>
      </p:sp>
      <p:sp>
        <p:nvSpPr>
          <p:cNvPr id="4" name="TextBox 3">
            <a:extLst>
              <a:ext uri="{FF2B5EF4-FFF2-40B4-BE49-F238E27FC236}">
                <a16:creationId xmlns:a16="http://schemas.microsoft.com/office/drawing/2014/main" id="{98B0A9AE-3F8C-9D4B-F052-A258711F053E}"/>
              </a:ext>
            </a:extLst>
          </p:cNvPr>
          <p:cNvSpPr txBox="1"/>
          <p:nvPr/>
        </p:nvSpPr>
        <p:spPr>
          <a:xfrm>
            <a:off x="4707367" y="5171991"/>
            <a:ext cx="7051097" cy="646331"/>
          </a:xfrm>
          <a:prstGeom prst="rect">
            <a:avLst/>
          </a:prstGeom>
          <a:noFill/>
        </p:spPr>
        <p:txBody>
          <a:bodyPr wrap="none" rtlCol="0">
            <a:spAutoFit/>
          </a:bodyPr>
          <a:lstStyle/>
          <a:p>
            <a:r>
              <a:rPr lang="en-GB" b="1" dirty="0">
                <a:solidFill>
                  <a:srgbClr val="0532C1"/>
                </a:solidFill>
                <a:hlinkClick r:id="rId2"/>
              </a:rPr>
              <a:t>Important Documents and Resources for the dissertation phase - Term 3</a:t>
            </a:r>
            <a:endParaRPr lang="en-GB" b="1" dirty="0">
              <a:solidFill>
                <a:srgbClr val="0532C1"/>
              </a:solidFill>
            </a:endParaRPr>
          </a:p>
          <a:p>
            <a:endParaRPr lang="en-GB" b="1" dirty="0">
              <a:solidFill>
                <a:srgbClr val="0532C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D6987ED-B215-70D4-5156-51B2FC29D3B6}"/>
              </a:ext>
            </a:extLst>
          </p:cNvPr>
          <p:cNvSpPr>
            <a:spLocks noGrp="1"/>
          </p:cNvSpPr>
          <p:nvPr>
            <p:ph type="title"/>
          </p:nvPr>
        </p:nvSpPr>
        <p:spPr>
          <a:xfrm>
            <a:off x="1919289" y="404813"/>
            <a:ext cx="7913687" cy="633412"/>
          </a:xfrm>
        </p:spPr>
        <p:txBody>
          <a:bodyPr>
            <a:noAutofit/>
          </a:bodyPr>
          <a:lstStyle/>
          <a:p>
            <a:r>
              <a:rPr lang="en-GB" altLang="en-US" dirty="0">
                <a:latin typeface="Arial" panose="020B0604020202020204" pitchFamily="34" charset="0"/>
                <a:cs typeface="Arial" panose="020B0604020202020204" pitchFamily="34" charset="0"/>
              </a:rPr>
              <a:t>Consent Forms</a:t>
            </a:r>
          </a:p>
        </p:txBody>
      </p:sp>
      <p:sp>
        <p:nvSpPr>
          <p:cNvPr id="4" name="Content Placeholder 3">
            <a:extLst>
              <a:ext uri="{FF2B5EF4-FFF2-40B4-BE49-F238E27FC236}">
                <a16:creationId xmlns:a16="http://schemas.microsoft.com/office/drawing/2014/main" id="{71E16776-BB1C-0122-DCFF-5C871FEE8DAA}"/>
              </a:ext>
            </a:extLst>
          </p:cNvPr>
          <p:cNvSpPr>
            <a:spLocks noGrp="1"/>
          </p:cNvSpPr>
          <p:nvPr>
            <p:ph sz="half" idx="2"/>
          </p:nvPr>
        </p:nvSpPr>
        <p:spPr>
          <a:xfrm>
            <a:off x="816747" y="1447800"/>
            <a:ext cx="9419206" cy="3962400"/>
          </a:xfrm>
        </p:spPr>
        <p:txBody>
          <a:bodyPr>
            <a:noAutofit/>
          </a:bodyPr>
          <a:lstStyle/>
          <a:p>
            <a:pPr algn="just">
              <a:defRPr/>
            </a:pPr>
            <a:r>
              <a:rPr lang="en-GB" sz="1800" dirty="0">
                <a:latin typeface="Arial" panose="020B0604020202020204" pitchFamily="34" charset="0"/>
                <a:cs typeface="Arial" panose="020B0604020202020204" pitchFamily="34" charset="0"/>
              </a:rPr>
              <a:t>Consent forms should be signed and dated by participants and returned to the student researcher. </a:t>
            </a:r>
          </a:p>
          <a:p>
            <a:pPr algn="just">
              <a:defRPr/>
            </a:pPr>
            <a:r>
              <a:rPr lang="en-GB" sz="1800" dirty="0">
                <a:latin typeface="Arial" panose="020B0604020202020204" pitchFamily="34" charset="0"/>
                <a:cs typeface="Arial" panose="020B0604020202020204" pitchFamily="34" charset="0"/>
              </a:rPr>
              <a:t>This is why the consent form needs to be a separate document from the Participant Information Sheet, which is retained by the participants.</a:t>
            </a:r>
          </a:p>
          <a:p>
            <a:pPr algn="just">
              <a:defRPr/>
            </a:pPr>
            <a:r>
              <a:rPr lang="en-GB" sz="1800" dirty="0">
                <a:latin typeface="Arial" panose="020B0604020202020204" pitchFamily="34" charset="0"/>
                <a:cs typeface="Arial" panose="020B0604020202020204" pitchFamily="34" charset="0"/>
              </a:rPr>
              <a:t>Consent forms should include clear, individual, statements on everything for which consent is being sought.</a:t>
            </a:r>
          </a:p>
          <a:p>
            <a:pPr algn="just">
              <a:defRPr/>
            </a:pPr>
            <a:r>
              <a:rPr lang="en-GB" sz="1800" dirty="0">
                <a:latin typeface="Arial" panose="020B0604020202020204" pitchFamily="34" charset="0"/>
                <a:cs typeface="Arial" panose="020B0604020202020204" pitchFamily="34" charset="0"/>
              </a:rPr>
              <a:t>Each statement should have a box for participants to </a:t>
            </a:r>
            <a:r>
              <a:rPr lang="en-GB" sz="1800" b="1" dirty="0">
                <a:latin typeface="Arial" panose="020B0604020202020204" pitchFamily="34" charset="0"/>
                <a:cs typeface="Arial" panose="020B0604020202020204" pitchFamily="34" charset="0"/>
              </a:rPr>
              <a:t>initial </a:t>
            </a:r>
            <a:r>
              <a:rPr lang="en-GB" sz="1800" dirty="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not</a:t>
            </a:r>
            <a:r>
              <a:rPr lang="en-GB" sz="1800" dirty="0">
                <a:latin typeface="Arial" panose="020B0604020202020204" pitchFamily="34" charset="0"/>
                <a:cs typeface="Arial" panose="020B0604020202020204" pitchFamily="34" charset="0"/>
              </a:rPr>
              <a:t> tick. </a:t>
            </a:r>
          </a:p>
          <a:p>
            <a:pPr algn="just">
              <a:defRPr/>
            </a:pPr>
            <a:r>
              <a:rPr lang="en-GB" sz="1800" dirty="0">
                <a:latin typeface="Arial" panose="020B0604020202020204" pitchFamily="34" charset="0"/>
                <a:cs typeface="Arial" panose="020B0604020202020204" pitchFamily="34" charset="0"/>
              </a:rPr>
              <a:t>Some projects may require consent from several individuals. For example, a school based research project may require consent from the head teacher/classroom teacher, the students involved and their parents.</a:t>
            </a:r>
          </a:p>
          <a:p>
            <a:pPr algn="just">
              <a:defRPr/>
            </a:pPr>
            <a:r>
              <a:rPr lang="en-GB" sz="1800" dirty="0">
                <a:latin typeface="Arial" panose="020B0604020202020204" pitchFamily="34" charset="0"/>
                <a:cs typeface="Arial" panose="020B0604020202020204" pitchFamily="34" charset="0"/>
              </a:rPr>
              <a:t>Some participants, for example young children, may not be able to give fully informed consent (parents) but they should still complete </a:t>
            </a:r>
            <a:r>
              <a:rPr lang="en-GB" sz="1800" b="1" dirty="0">
                <a:latin typeface="Arial" panose="020B0604020202020204" pitchFamily="34" charset="0"/>
                <a:cs typeface="Arial" panose="020B0604020202020204" pitchFamily="34" charset="0"/>
              </a:rPr>
              <a:t>assent forms </a:t>
            </a:r>
            <a:r>
              <a:rPr lang="en-GB" sz="1800" dirty="0">
                <a:latin typeface="Arial" panose="020B0604020202020204" pitchFamily="34" charset="0"/>
                <a:cs typeface="Arial" panose="020B0604020202020204" pitchFamily="34" charset="0"/>
              </a:rPr>
              <a:t>confirming they are happy to take part in the project. These should be clearly written in language they are able to understand.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EA383A6-BB00-9D96-DB55-FAD896DA6B7B}"/>
              </a:ext>
            </a:extLst>
          </p:cNvPr>
          <p:cNvSpPr>
            <a:spLocks noGrp="1"/>
          </p:cNvSpPr>
          <p:nvPr>
            <p:ph type="title"/>
          </p:nvPr>
        </p:nvSpPr>
        <p:spPr>
          <a:xfrm>
            <a:off x="1011421" y="505933"/>
            <a:ext cx="9720373" cy="749300"/>
          </a:xfrm>
        </p:spPr>
        <p:txBody>
          <a:bodyPr>
            <a:noAutofit/>
          </a:bodyPr>
          <a:lstStyle/>
          <a:p>
            <a:pPr algn="ctr"/>
            <a:r>
              <a:rPr lang="en-GB" altLang="en-US" dirty="0">
                <a:latin typeface="Arial" panose="020B0604020202020204" pitchFamily="34" charset="0"/>
                <a:cs typeface="Arial" panose="020B0604020202020204" pitchFamily="34" charset="0"/>
              </a:rPr>
              <a:t>Risk Assessment and Mitigation: Participants</a:t>
            </a:r>
          </a:p>
        </p:txBody>
      </p:sp>
      <p:sp>
        <p:nvSpPr>
          <p:cNvPr id="3" name="Content Placeholder 2">
            <a:extLst>
              <a:ext uri="{FF2B5EF4-FFF2-40B4-BE49-F238E27FC236}">
                <a16:creationId xmlns:a16="http://schemas.microsoft.com/office/drawing/2014/main" id="{CCF6BA80-C174-05B8-607F-AF7CF4C79F95}"/>
              </a:ext>
            </a:extLst>
          </p:cNvPr>
          <p:cNvSpPr>
            <a:spLocks noGrp="1"/>
          </p:cNvSpPr>
          <p:nvPr>
            <p:ph idx="1"/>
          </p:nvPr>
        </p:nvSpPr>
        <p:spPr>
          <a:xfrm>
            <a:off x="450052" y="1612294"/>
            <a:ext cx="9877706" cy="3848100"/>
          </a:xfrm>
        </p:spPr>
        <p:txBody>
          <a:bodyPr>
            <a:noAutofit/>
          </a:bodyPr>
          <a:lstStyle/>
          <a:p>
            <a:pPr>
              <a:lnSpc>
                <a:spcPct val="120000"/>
              </a:lnSpc>
              <a:defRPr/>
            </a:pPr>
            <a:r>
              <a:rPr lang="en-GB" sz="2000" dirty="0">
                <a:latin typeface="Arial" panose="020B0604020202020204" pitchFamily="34" charset="0"/>
                <a:cs typeface="Arial" panose="020B0604020202020204" pitchFamily="34" charset="0"/>
              </a:rPr>
              <a:t>Do the potential benefits of the research outweigh the potential risks to participants?</a:t>
            </a:r>
          </a:p>
          <a:p>
            <a:pPr>
              <a:lnSpc>
                <a:spcPct val="120000"/>
              </a:lnSpc>
              <a:defRPr/>
            </a:pPr>
            <a:r>
              <a:rPr lang="en-GB" sz="2000" dirty="0">
                <a:latin typeface="Arial" panose="020B0604020202020204" pitchFamily="34" charset="0"/>
                <a:cs typeface="Arial" panose="020B0604020202020204" pitchFamily="34" charset="0"/>
              </a:rPr>
              <a:t>What commitments/undertakings will the research require of participants?</a:t>
            </a:r>
          </a:p>
          <a:p>
            <a:pPr>
              <a:lnSpc>
                <a:spcPct val="120000"/>
              </a:lnSpc>
              <a:defRPr/>
            </a:pPr>
            <a:r>
              <a:rPr lang="en-GB" sz="2000" dirty="0">
                <a:latin typeface="Arial" panose="020B0604020202020204" pitchFamily="34" charset="0"/>
                <a:cs typeface="Arial" panose="020B0604020202020204" pitchFamily="34" charset="0"/>
              </a:rPr>
              <a:t>What are the physical risks for participants, and how might these be mitigated?</a:t>
            </a:r>
          </a:p>
          <a:p>
            <a:pPr>
              <a:lnSpc>
                <a:spcPct val="120000"/>
              </a:lnSpc>
              <a:defRPr/>
            </a:pPr>
            <a:r>
              <a:rPr lang="en-GB" sz="2000" dirty="0">
                <a:latin typeface="Arial" panose="020B0604020202020204" pitchFamily="34" charset="0"/>
                <a:cs typeface="Arial" panose="020B0604020202020204" pitchFamily="34" charset="0"/>
              </a:rPr>
              <a:t>What are the emotional or mental risks for participants and how might they be mitigated?</a:t>
            </a:r>
          </a:p>
          <a:p>
            <a:pPr>
              <a:lnSpc>
                <a:spcPct val="120000"/>
              </a:lnSpc>
              <a:defRPr/>
            </a:pPr>
            <a:r>
              <a:rPr lang="en-GB" sz="2000" dirty="0">
                <a:latin typeface="Arial" panose="020B0604020202020204" pitchFamily="34" charset="0"/>
                <a:cs typeface="Arial" panose="020B0604020202020204" pitchFamily="34" charset="0"/>
              </a:rPr>
              <a:t>Have participants given informed consent?</a:t>
            </a:r>
          </a:p>
          <a:p>
            <a:pPr>
              <a:lnSpc>
                <a:spcPct val="120000"/>
              </a:lnSpc>
              <a:defRPr/>
            </a:pPr>
            <a:r>
              <a:rPr lang="en-GB" sz="2000" dirty="0">
                <a:latin typeface="Arial" panose="020B0604020202020204" pitchFamily="34" charset="0"/>
                <a:cs typeface="Arial" panose="020B0604020202020204" pitchFamily="34" charset="0"/>
              </a:rPr>
              <a:t>What are their rights to withdraw from the project?</a:t>
            </a:r>
          </a:p>
          <a:p>
            <a:pPr>
              <a:lnSpc>
                <a:spcPct val="120000"/>
              </a:lnSpc>
              <a:defRPr/>
            </a:pPr>
            <a:r>
              <a:rPr lang="en-GB" sz="2000" dirty="0">
                <a:latin typeface="Arial" panose="020B0604020202020204" pitchFamily="34" charset="0"/>
                <a:cs typeface="Arial" panose="020B0604020202020204" pitchFamily="34" charset="0"/>
              </a:rPr>
              <a:t>Does the research involve vulnerable participants, and if so how has this been addressed? </a:t>
            </a:r>
          </a:p>
        </p:txBody>
      </p:sp>
      <p:sp>
        <p:nvSpPr>
          <p:cNvPr id="2" name="Oval 1">
            <a:extLst>
              <a:ext uri="{FF2B5EF4-FFF2-40B4-BE49-F238E27FC236}">
                <a16:creationId xmlns:a16="http://schemas.microsoft.com/office/drawing/2014/main" id="{84952CC4-94FA-9AB9-9303-B7E9CFBC4DE9}"/>
              </a:ext>
            </a:extLst>
          </p:cNvPr>
          <p:cNvSpPr/>
          <p:nvPr/>
        </p:nvSpPr>
        <p:spPr>
          <a:xfrm rot="667503">
            <a:off x="9952074" y="1616148"/>
            <a:ext cx="1757916" cy="2771553"/>
          </a:xfrm>
          <a:prstGeom prst="ellipse">
            <a:avLst/>
          </a:prstGeom>
          <a:solidFill>
            <a:schemeClr val="accent4">
              <a:lumMod val="40000"/>
              <a:lumOff val="60000"/>
            </a:schemeClr>
          </a:solid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What are your ideas regarding  these questions?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F5B06600-5C62-ECDD-FB16-06AF59FD3B92}"/>
              </a:ext>
            </a:extLst>
          </p:cNvPr>
          <p:cNvSpPr>
            <a:spLocks noGrp="1"/>
          </p:cNvSpPr>
          <p:nvPr>
            <p:ph type="title"/>
          </p:nvPr>
        </p:nvSpPr>
        <p:spPr>
          <a:xfrm>
            <a:off x="2127398" y="296070"/>
            <a:ext cx="7791450" cy="649287"/>
          </a:xfrm>
        </p:spPr>
        <p:txBody>
          <a:bodyPr>
            <a:noAutofit/>
          </a:bodyPr>
          <a:lstStyle/>
          <a:p>
            <a:r>
              <a:rPr lang="en-GB" altLang="en-US" dirty="0">
                <a:latin typeface="Arial" panose="020B0604020202020204" pitchFamily="34" charset="0"/>
                <a:cs typeface="Arial" panose="020B0604020202020204" pitchFamily="34" charset="0"/>
              </a:rPr>
              <a:t>Some Final Thoughts</a:t>
            </a:r>
          </a:p>
        </p:txBody>
      </p:sp>
      <p:sp>
        <p:nvSpPr>
          <p:cNvPr id="3" name="Content Placeholder 2">
            <a:extLst>
              <a:ext uri="{FF2B5EF4-FFF2-40B4-BE49-F238E27FC236}">
                <a16:creationId xmlns:a16="http://schemas.microsoft.com/office/drawing/2014/main" id="{938269FB-1C6D-D11F-D3E1-8FDD48989C48}"/>
              </a:ext>
            </a:extLst>
          </p:cNvPr>
          <p:cNvSpPr>
            <a:spLocks noGrp="1"/>
          </p:cNvSpPr>
          <p:nvPr>
            <p:ph idx="1"/>
          </p:nvPr>
        </p:nvSpPr>
        <p:spPr>
          <a:xfrm>
            <a:off x="893135" y="1340110"/>
            <a:ext cx="9781953" cy="4040187"/>
          </a:xfrm>
        </p:spPr>
        <p:txBody>
          <a:bodyPr>
            <a:noAutofit/>
          </a:bodyPr>
          <a:lstStyle/>
          <a:p>
            <a:pPr>
              <a:lnSpc>
                <a:spcPct val="120000"/>
              </a:lnSpc>
              <a:defRPr/>
            </a:pPr>
            <a:r>
              <a:rPr lang="en-GB" sz="1800" dirty="0">
                <a:latin typeface="Arial" panose="020B0604020202020204" pitchFamily="34" charset="0"/>
                <a:cs typeface="Arial" panose="020B0604020202020204" pitchFamily="34" charset="0"/>
              </a:rPr>
              <a:t>Knowing about and understanding research ethics and the processes for ethical approval is an essential part of the training for all scholarly researchers, whatever their discipline.</a:t>
            </a:r>
          </a:p>
          <a:p>
            <a:pPr>
              <a:lnSpc>
                <a:spcPct val="120000"/>
              </a:lnSpc>
              <a:defRPr/>
            </a:pPr>
            <a:r>
              <a:rPr lang="en-GB" sz="1800" dirty="0">
                <a:latin typeface="Arial" panose="020B0604020202020204" pitchFamily="34" charset="0"/>
                <a:cs typeface="Arial" panose="020B0604020202020204" pitchFamily="34" charset="0"/>
              </a:rPr>
              <a:t>Field based research should </a:t>
            </a:r>
            <a:r>
              <a:rPr lang="en-GB" sz="1800" b="1" dirty="0">
                <a:latin typeface="Arial" panose="020B0604020202020204" pitchFamily="34" charset="0"/>
                <a:cs typeface="Arial" panose="020B0604020202020204" pitchFamily="34" charset="0"/>
              </a:rPr>
              <a:t>never</a:t>
            </a:r>
            <a:r>
              <a:rPr lang="en-GB" sz="1800" dirty="0">
                <a:latin typeface="Arial" panose="020B0604020202020204" pitchFamily="34" charset="0"/>
                <a:cs typeface="Arial" panose="020B0604020202020204" pitchFamily="34" charset="0"/>
              </a:rPr>
              <a:t> be undertaken without first securing ethical approval.</a:t>
            </a:r>
          </a:p>
          <a:p>
            <a:pPr>
              <a:lnSpc>
                <a:spcPct val="120000"/>
              </a:lnSpc>
              <a:defRPr/>
            </a:pPr>
            <a:r>
              <a:rPr lang="en-GB" sz="1800" dirty="0">
                <a:latin typeface="Arial" panose="020B0604020202020204" pitchFamily="34" charset="0"/>
                <a:cs typeface="Arial" panose="020B0604020202020204" pitchFamily="34" charset="0"/>
              </a:rPr>
              <a:t>Ethical approval cannot be granted retrospectively. </a:t>
            </a:r>
          </a:p>
          <a:p>
            <a:pPr>
              <a:lnSpc>
                <a:spcPct val="120000"/>
              </a:lnSpc>
              <a:defRPr/>
            </a:pPr>
            <a:r>
              <a:rPr lang="en-GB" sz="1800" dirty="0">
                <a:latin typeface="Arial" panose="020B0604020202020204" pitchFamily="34" charset="0"/>
                <a:cs typeface="Arial" panose="020B0604020202020204" pitchFamily="34" charset="0"/>
              </a:rPr>
              <a:t>Ethical approval covers only the original study and time period for which it is sought. If the study is extended, changed, and/or further data is needed the ethics committee must be contacted for advice as to whether additional ethical approval is required.</a:t>
            </a:r>
          </a:p>
          <a:p>
            <a:pPr>
              <a:lnSpc>
                <a:spcPct val="120000"/>
              </a:lnSpc>
              <a:defRPr/>
            </a:pPr>
            <a:r>
              <a:rPr lang="en-GB" sz="1800" dirty="0">
                <a:latin typeface="Arial" panose="020B0604020202020204" pitchFamily="34" charset="0"/>
                <a:cs typeface="Arial" panose="020B0604020202020204" pitchFamily="34" charset="0"/>
              </a:rPr>
              <a:t>Failure to comply with university policies and procedures on research ethics is a serious disciplinary offence.</a:t>
            </a:r>
          </a:p>
          <a:p>
            <a:pPr>
              <a:lnSpc>
                <a:spcPct val="120000"/>
              </a:lnSpc>
              <a:defRPr/>
            </a:pPr>
            <a:r>
              <a:rPr lang="en-GB" sz="1800" dirty="0">
                <a:latin typeface="Arial" panose="020B0604020202020204" pitchFamily="34" charset="0"/>
                <a:cs typeface="Arial" panose="020B0604020202020204" pitchFamily="34" charset="0"/>
              </a:rPr>
              <a:t>Policies and procedures on research ethics are there to </a:t>
            </a:r>
            <a:r>
              <a:rPr lang="en-GB" sz="1800" i="1" dirty="0">
                <a:latin typeface="Arial" panose="020B0604020202020204" pitchFamily="34" charset="0"/>
                <a:cs typeface="Arial" panose="020B0604020202020204" pitchFamily="34" charset="0"/>
              </a:rPr>
              <a:t>protect you as a student researcher </a:t>
            </a:r>
            <a:r>
              <a:rPr lang="en-GB" sz="1800" dirty="0">
                <a:latin typeface="Arial" panose="020B0604020202020204" pitchFamily="34" charset="0"/>
                <a:cs typeface="Arial" panose="020B0604020202020204" pitchFamily="34" charset="0"/>
              </a:rPr>
              <a:t>as well as research participants and the University.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7BE7C-9A4A-7126-D33B-C1DB49413818}"/>
              </a:ext>
            </a:extLst>
          </p:cNvPr>
          <p:cNvSpPr>
            <a:spLocks noGrp="1"/>
          </p:cNvSpPr>
          <p:nvPr>
            <p:ph type="title"/>
          </p:nvPr>
        </p:nvSpPr>
        <p:spPr>
          <a:xfrm>
            <a:off x="1747539" y="-109759"/>
            <a:ext cx="11481847" cy="1325563"/>
          </a:xfrm>
        </p:spPr>
        <p:txBody>
          <a:bodyPr>
            <a:normAutofit/>
          </a:bodyPr>
          <a:lstStyle/>
          <a:p>
            <a:r>
              <a:rPr lang="en-GB" b="1" dirty="0">
                <a:latin typeface="Arial" panose="020B0604020202020204" pitchFamily="34" charset="0"/>
                <a:cs typeface="Arial" panose="020B0604020202020204" pitchFamily="34" charset="0"/>
              </a:rPr>
              <a:t>Ethical form submission deadlines</a:t>
            </a:r>
          </a:p>
        </p:txBody>
      </p:sp>
      <p:sp>
        <p:nvSpPr>
          <p:cNvPr id="3" name="Content Placeholder 2">
            <a:extLst>
              <a:ext uri="{FF2B5EF4-FFF2-40B4-BE49-F238E27FC236}">
                <a16:creationId xmlns:a16="http://schemas.microsoft.com/office/drawing/2014/main" id="{687B024B-48E9-4CBD-4BE7-A0FC3E26A9BF}"/>
              </a:ext>
            </a:extLst>
          </p:cNvPr>
          <p:cNvSpPr>
            <a:spLocks noGrp="1"/>
          </p:cNvSpPr>
          <p:nvPr>
            <p:ph idx="1"/>
          </p:nvPr>
        </p:nvSpPr>
        <p:spPr>
          <a:xfrm>
            <a:off x="609600" y="1105786"/>
            <a:ext cx="10972800" cy="4905154"/>
          </a:xfrm>
        </p:spPr>
        <p:txBody>
          <a:bodyPr>
            <a:normAutofit fontScale="92500" lnSpcReduction="20000"/>
          </a:bodyPr>
          <a:lstStyle/>
          <a:p>
            <a:pPr marL="0" indent="0">
              <a:buNone/>
            </a:pPr>
            <a:r>
              <a:rPr lang="en-GB" dirty="0"/>
              <a:t>Make sure to note them down and make sure to follow the below deadlines</a:t>
            </a:r>
          </a:p>
          <a:p>
            <a:pPr marL="0" indent="0">
              <a:buNone/>
            </a:pPr>
            <a:r>
              <a:rPr lang="en-GB" dirty="0"/>
              <a:t> </a:t>
            </a:r>
          </a:p>
          <a:p>
            <a:r>
              <a:rPr lang="en-GB" b="1" dirty="0"/>
              <a:t>Submission Deadline 1 </a:t>
            </a:r>
            <a:r>
              <a:rPr lang="en-GB" dirty="0">
                <a:highlight>
                  <a:srgbClr val="FFFF00"/>
                </a:highlight>
              </a:rPr>
              <a:t>(all students)</a:t>
            </a:r>
          </a:p>
          <a:p>
            <a:pPr marL="0" indent="0">
              <a:buNone/>
            </a:pPr>
            <a:r>
              <a:rPr lang="en-GB" dirty="0"/>
              <a:t>Wednesday 19</a:t>
            </a:r>
            <a:r>
              <a:rPr lang="en-GB" baseline="30000" dirty="0"/>
              <a:t>th</a:t>
            </a:r>
            <a:r>
              <a:rPr lang="en-GB" dirty="0"/>
              <a:t> August by 2pm (week 11)</a:t>
            </a:r>
          </a:p>
          <a:p>
            <a:pPr marL="0" indent="0">
              <a:buNone/>
            </a:pPr>
            <a:endParaRPr lang="en-GB" dirty="0"/>
          </a:p>
          <a:p>
            <a:r>
              <a:rPr lang="en-GB" b="1" dirty="0"/>
              <a:t>Submission Deadline 2 </a:t>
            </a:r>
            <a:r>
              <a:rPr lang="en-GB" dirty="0">
                <a:highlight>
                  <a:srgbClr val="FFFF00"/>
                </a:highlight>
              </a:rPr>
              <a:t>(students with revisions only)</a:t>
            </a:r>
          </a:p>
          <a:p>
            <a:pPr marL="0" indent="0">
              <a:buNone/>
            </a:pPr>
            <a:r>
              <a:rPr lang="en-GB" dirty="0"/>
              <a:t> Tuesday 25</a:t>
            </a:r>
            <a:r>
              <a:rPr lang="en-GB" baseline="30000" dirty="0"/>
              <a:t>th</a:t>
            </a:r>
            <a:r>
              <a:rPr lang="en-GB" dirty="0"/>
              <a:t> August by 2pm (week 12)</a:t>
            </a:r>
          </a:p>
          <a:p>
            <a:pPr marL="0" indent="0">
              <a:buNone/>
            </a:pPr>
            <a:endParaRPr lang="en-GB" dirty="0"/>
          </a:p>
          <a:p>
            <a:pPr marL="0" indent="0">
              <a:buNone/>
            </a:pPr>
            <a:r>
              <a:rPr lang="en-GB" dirty="0"/>
              <a:t>After 2</a:t>
            </a:r>
            <a:r>
              <a:rPr lang="en-GB" baseline="30000" dirty="0"/>
              <a:t>nd</a:t>
            </a:r>
            <a:r>
              <a:rPr lang="en-GB" dirty="0"/>
              <a:t> submission still no approval </a:t>
            </a:r>
            <a:r>
              <a:rPr lang="en-GB" dirty="0">
                <a:sym typeface="Wingdings" panose="05000000000000000000" pitchFamily="2" charset="2"/>
              </a:rPr>
              <a:t> supervisors’ ethical review process will resume week 1 during term 3</a:t>
            </a:r>
            <a:endParaRPr lang="en-GB" dirty="0"/>
          </a:p>
          <a:p>
            <a:pPr marL="0" indent="0">
              <a:buNone/>
            </a:pPr>
            <a:endParaRPr lang="en-GB" dirty="0"/>
          </a:p>
          <a:p>
            <a:pPr marL="0" indent="0" algn="ctr">
              <a:buNone/>
            </a:pPr>
            <a:r>
              <a:rPr lang="en-GB" b="1" dirty="0">
                <a:highlight>
                  <a:srgbClr val="FFFF00"/>
                </a:highlight>
              </a:rPr>
              <a:t>Students cannot opt for submitting either at deadline 1 or 2.</a:t>
            </a:r>
          </a:p>
        </p:txBody>
      </p:sp>
    </p:spTree>
    <p:extLst>
      <p:ext uri="{BB962C8B-B14F-4D97-AF65-F5344CB8AC3E}">
        <p14:creationId xmlns:p14="http://schemas.microsoft.com/office/powerpoint/2010/main" val="2548227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7B8C-137C-3393-EB1E-4AB0A22A265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did you learn today?</a:t>
            </a:r>
          </a:p>
        </p:txBody>
      </p:sp>
      <p:pic>
        <p:nvPicPr>
          <p:cNvPr id="4100" name="Picture 4" descr="What Did You Learn Today? | Times Knowledge India">
            <a:extLst>
              <a:ext uri="{FF2B5EF4-FFF2-40B4-BE49-F238E27FC236}">
                <a16:creationId xmlns:a16="http://schemas.microsoft.com/office/drawing/2014/main" id="{616F03CA-A03F-2DD8-C155-4A2527CA51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9738" y="2272284"/>
            <a:ext cx="5078581" cy="28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480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F819A-821E-9D64-821F-534FF19A58F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49EBAD-0FBD-B0DD-E010-CD606116297B}"/>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UK Research and Innovation. (2024). Ethics and Approvals. Available at: </a:t>
            </a:r>
            <a:r>
              <a:rPr lang="en-GB" dirty="0">
                <a:latin typeface="Arial" panose="020B0604020202020204" pitchFamily="34" charset="0"/>
                <a:cs typeface="Arial" panose="020B0604020202020204" pitchFamily="34" charset="0"/>
                <a:hlinkClick r:id="rId2"/>
              </a:rPr>
              <a:t>Ethics and approvals – UKRI</a:t>
            </a:r>
            <a:endParaRPr lang="en-GB" dirty="0">
              <a:latin typeface="Arial" panose="020B0604020202020204" pitchFamily="34" charset="0"/>
              <a:cs typeface="Arial" panose="020B0604020202020204" pitchFamily="34" charset="0"/>
            </a:endParaRPr>
          </a:p>
          <a:p>
            <a:r>
              <a:rPr lang="en-GB" b="0" i="0" dirty="0" err="1">
                <a:solidFill>
                  <a:srgbClr val="1B1B1B"/>
                </a:solidFill>
                <a:effectLst/>
                <a:latin typeface="Arial" panose="020B0604020202020204" pitchFamily="34" charset="0"/>
                <a:cs typeface="Arial" panose="020B0604020202020204" pitchFamily="34" charset="0"/>
              </a:rPr>
              <a:t>Schroter</a:t>
            </a:r>
            <a:r>
              <a:rPr lang="en-GB" b="0" i="0" dirty="0">
                <a:solidFill>
                  <a:srgbClr val="1B1B1B"/>
                </a:solidFill>
                <a:effectLst/>
                <a:latin typeface="Arial" panose="020B0604020202020204" pitchFamily="34" charset="0"/>
                <a:cs typeface="Arial" panose="020B0604020202020204" pitchFamily="34" charset="0"/>
              </a:rPr>
              <a:t>, S., Plowman, R., Hutchings, A., &amp; Gonzalez, A. (2006). Reporting ethics committee approval and patient consent by study design in five general medical journals. </a:t>
            </a:r>
            <a:r>
              <a:rPr lang="en-GB" b="0" i="1" dirty="0">
                <a:solidFill>
                  <a:srgbClr val="1B1B1B"/>
                </a:solidFill>
                <a:effectLst/>
                <a:latin typeface="Arial" panose="020B0604020202020204" pitchFamily="34" charset="0"/>
                <a:cs typeface="Arial" panose="020B0604020202020204" pitchFamily="34" charset="0"/>
              </a:rPr>
              <a:t>Journal of medical ethics</a:t>
            </a:r>
            <a:r>
              <a:rPr lang="en-GB" b="0" i="0" dirty="0">
                <a:solidFill>
                  <a:srgbClr val="1B1B1B"/>
                </a:solidFill>
                <a:effectLst/>
                <a:latin typeface="Arial" panose="020B0604020202020204" pitchFamily="34" charset="0"/>
                <a:cs typeface="Arial" panose="020B0604020202020204" pitchFamily="34" charset="0"/>
              </a:rPr>
              <a:t>, </a:t>
            </a:r>
            <a:r>
              <a:rPr lang="en-GB" b="0" i="1" dirty="0">
                <a:solidFill>
                  <a:srgbClr val="1B1B1B"/>
                </a:solidFill>
                <a:effectLst/>
                <a:latin typeface="Arial" panose="020B0604020202020204" pitchFamily="34" charset="0"/>
                <a:cs typeface="Arial" panose="020B0604020202020204" pitchFamily="34" charset="0"/>
              </a:rPr>
              <a:t>32</a:t>
            </a:r>
            <a:r>
              <a:rPr lang="en-GB" b="0" i="0" dirty="0">
                <a:solidFill>
                  <a:srgbClr val="1B1B1B"/>
                </a:solidFill>
                <a:effectLst/>
                <a:latin typeface="Arial" panose="020B0604020202020204" pitchFamily="34" charset="0"/>
                <a:cs typeface="Arial" panose="020B0604020202020204" pitchFamily="34" charset="0"/>
              </a:rPr>
              <a:t>(12), 718–723. </a:t>
            </a:r>
            <a:r>
              <a:rPr lang="en-GB" b="0" i="0" dirty="0">
                <a:solidFill>
                  <a:srgbClr val="1B1B1B"/>
                </a:solidFill>
                <a:effectLst/>
                <a:latin typeface="Arial" panose="020B0604020202020204" pitchFamily="34" charset="0"/>
                <a:cs typeface="Arial" panose="020B0604020202020204" pitchFamily="34" charset="0"/>
                <a:hlinkClick r:id="rId3"/>
              </a:rPr>
              <a:t>https://doi.org/10.1136/jme.2005.015115</a:t>
            </a:r>
            <a:r>
              <a:rPr lang="en-GB" b="0" i="0" dirty="0">
                <a:solidFill>
                  <a:srgbClr val="1B1B1B"/>
                </a:solidFill>
                <a:effectLst/>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Newson, A. J. and </a:t>
            </a:r>
            <a:r>
              <a:rPr lang="en-GB" dirty="0" err="1">
                <a:latin typeface="Arial" panose="020B0604020202020204" pitchFamily="34" charset="0"/>
                <a:cs typeface="Arial" panose="020B0604020202020204" pitchFamily="34" charset="0"/>
              </a:rPr>
              <a:t>Lipworth</a:t>
            </a:r>
            <a:r>
              <a:rPr lang="en-GB" dirty="0">
                <a:latin typeface="Arial" panose="020B0604020202020204" pitchFamily="34" charset="0"/>
                <a:cs typeface="Arial" panose="020B0604020202020204" pitchFamily="34" charset="0"/>
              </a:rPr>
              <a:t>, W. (2015). Why should ethics approval be required prior to publication of health promotion research? Health Promotion Journal of Australia, Volume26, Issue3, pp. 170-175. </a:t>
            </a:r>
            <a:r>
              <a:rPr lang="en-GB" i="0" u="none" strike="noStrike" dirty="0">
                <a:effectLst/>
                <a:latin typeface="Arial" panose="020B0604020202020204" pitchFamily="34" charset="0"/>
                <a:cs typeface="Arial" panose="020B0604020202020204" pitchFamily="34" charset="0"/>
                <a:hlinkClick r:id="rId4"/>
              </a:rPr>
              <a:t>https://doi.org/10.1071/HE15034</a:t>
            </a:r>
            <a:r>
              <a:rPr lang="en-GB" i="0" u="none" strike="noStrike" dirty="0">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0171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2008830-81E5-4449-10E2-2DFAB27B179D}"/>
              </a:ext>
            </a:extLst>
          </p:cNvPr>
          <p:cNvSpPr>
            <a:spLocks noGrp="1"/>
          </p:cNvSpPr>
          <p:nvPr>
            <p:ph type="title"/>
          </p:nvPr>
        </p:nvSpPr>
        <p:spPr>
          <a:xfrm>
            <a:off x="1752600" y="1339272"/>
            <a:ext cx="8229600" cy="3380509"/>
          </a:xfrm>
        </p:spPr>
        <p:txBody>
          <a:bodyPr/>
          <a:lstStyle/>
          <a:p>
            <a:pPr algn="ctr"/>
            <a:r>
              <a:rPr lang="en-GB" altLang="en-US" dirty="0">
                <a:latin typeface="Arial" panose="020B0604020202020204" pitchFamily="34" charset="0"/>
                <a:cs typeface="Arial" panose="020B0604020202020204" pitchFamily="34" charset="0"/>
              </a:rPr>
              <a:t>Q/A?</a:t>
            </a:r>
          </a:p>
        </p:txBody>
      </p:sp>
      <p:sp>
        <p:nvSpPr>
          <p:cNvPr id="4" name="Date Placeholder 3">
            <a:extLst>
              <a:ext uri="{FF2B5EF4-FFF2-40B4-BE49-F238E27FC236}">
                <a16:creationId xmlns:a16="http://schemas.microsoft.com/office/drawing/2014/main" id="{489BBA30-FF9D-57F0-764C-29E0D8A7ABD9}"/>
              </a:ext>
            </a:extLst>
          </p:cNvPr>
          <p:cNvSpPr>
            <a:spLocks noGrp="1"/>
          </p:cNvSpPr>
          <p:nvPr>
            <p:ph type="dt" sz="quarter" idx="10"/>
          </p:nvPr>
        </p:nvSpPr>
        <p:spPr/>
        <p:txBody>
          <a:bodyPr/>
          <a:lstStyle/>
          <a:p>
            <a:pPr>
              <a:defRPr/>
            </a:pPr>
            <a:fld id="{2364B36F-8863-4C22-885B-BCF7951A81F9}" type="datetime1">
              <a:rPr lang="en-GB" altLang="en-US" smtClean="0"/>
              <a:pPr>
                <a:defRPr/>
              </a:pPr>
              <a:t>17/10/2026</a:t>
            </a:fld>
            <a:endParaRPr lang="en-GB" altLang="en-US" dirty="0"/>
          </a:p>
        </p:txBody>
      </p:sp>
      <p:sp>
        <p:nvSpPr>
          <p:cNvPr id="23556" name="Slide Number Placeholder 4">
            <a:extLst>
              <a:ext uri="{FF2B5EF4-FFF2-40B4-BE49-F238E27FC236}">
                <a16:creationId xmlns:a16="http://schemas.microsoft.com/office/drawing/2014/main" id="{FE84250D-4A49-7A25-7005-46D16E6DD3B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B1B5122-1261-4C0B-9EF0-38055C55B6EC}" type="slidenum">
              <a:rPr lang="en-GB" altLang="en-US" smtClean="0">
                <a:solidFill>
                  <a:srgbClr val="898989"/>
                </a:solidFill>
                <a:latin typeface="Myriad Pro"/>
              </a:rPr>
              <a:pPr/>
              <a:t>20</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1748</Words>
  <Application>Microsoft Office PowerPoint</Application>
  <PresentationFormat>Widescreen</PresentationFormat>
  <Paragraphs>118</Paragraphs>
  <Slides>20</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20</vt:i4>
      </vt:variant>
    </vt:vector>
  </HeadingPairs>
  <TitlesOfParts>
    <vt:vector size="29" baseType="lpstr">
      <vt:lpstr>Myriad Pro</vt: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Aim</vt:lpstr>
      <vt:lpstr>Key Principles in Research Ethics (1)</vt:lpstr>
      <vt:lpstr>PowerPoint Presentation</vt:lpstr>
      <vt:lpstr>Good Practice in Submitting Applications for Ethical Approval</vt:lpstr>
      <vt:lpstr>The Ethical Approval Process UWTSD London (1).</vt:lpstr>
      <vt:lpstr>PowerPoint Presentation</vt:lpstr>
      <vt:lpstr>Outcomes </vt:lpstr>
      <vt:lpstr>The Ethical Approval Process UWTSD London (2)</vt:lpstr>
      <vt:lpstr>Why do applications with little or no ethical risks/concerns need to be submitted for ethical approval? </vt:lpstr>
      <vt:lpstr>Why All Research Projects Require Ethical Approval</vt:lpstr>
      <vt:lpstr>Conflicts of Interests/Poor Practice</vt:lpstr>
      <vt:lpstr>Participant Information Sheets/Consent Forms</vt:lpstr>
      <vt:lpstr>Consent Forms</vt:lpstr>
      <vt:lpstr>Risk Assessment and Mitigation: Participants</vt:lpstr>
      <vt:lpstr>Some Final Thoughts</vt:lpstr>
      <vt:lpstr>Ethical form submission deadlines</vt:lpstr>
      <vt:lpstr>What did you learn today?</vt:lpstr>
      <vt:lpstr>References</vt:lpstr>
      <vt:lpstr>Q/A?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42</cp:revision>
  <dcterms:created xsi:type="dcterms:W3CDTF">2021-03-09T15:35:42Z</dcterms:created>
  <dcterms:modified xsi:type="dcterms:W3CDTF">2026-10-17T15:06:07Z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