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gif" ContentType="image/gif"/>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5.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 id="2147483675" r:id="rId6"/>
    <p:sldMasterId id="2147483688" r:id="rId7"/>
    <p:sldMasterId id="2147483702" r:id="rId8"/>
    <p:sldMasterId id="2147483716" r:id="rId9"/>
  </p:sldMasterIdLst>
  <p:notesMasterIdLst>
    <p:notesMasterId r:id="rId35"/>
  </p:notesMasterIdLst>
  <p:sldIdLst>
    <p:sldId id="256" r:id="rId10"/>
    <p:sldId id="260" r:id="rId11"/>
    <p:sldId id="257" r:id="rId12"/>
    <p:sldId id="258" r:id="rId13"/>
    <p:sldId id="259" r:id="rId14"/>
    <p:sldId id="261" r:id="rId15"/>
    <p:sldId id="263" r:id="rId16"/>
    <p:sldId id="265" r:id="rId17"/>
    <p:sldId id="264" r:id="rId18"/>
    <p:sldId id="266" r:id="rId19"/>
    <p:sldId id="267" r:id="rId20"/>
    <p:sldId id="268" r:id="rId21"/>
    <p:sldId id="270" r:id="rId22"/>
    <p:sldId id="271" r:id="rId23"/>
    <p:sldId id="272" r:id="rId24"/>
    <p:sldId id="262" r:id="rId25"/>
    <p:sldId id="280" r:id="rId26"/>
    <p:sldId id="276" r:id="rId27"/>
    <p:sldId id="277" r:id="rId28"/>
    <p:sldId id="278" r:id="rId29"/>
    <p:sldId id="274" r:id="rId30"/>
    <p:sldId id="275" r:id="rId31"/>
    <p:sldId id="279" r:id="rId32"/>
    <p:sldId id="281" r:id="rId33"/>
    <p:sldId id="28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8" d="100"/>
          <a:sy n="88" d="100"/>
        </p:scale>
        <p:origin x="8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1.xml"/><Relationship Id="rId21" Type="http://schemas.openxmlformats.org/officeDocument/2006/relationships/slide" Target="slides/slide12.xml"/><Relationship Id="rId22" Type="http://schemas.openxmlformats.org/officeDocument/2006/relationships/slide" Target="slides/slide13.xml"/><Relationship Id="rId23" Type="http://schemas.openxmlformats.org/officeDocument/2006/relationships/slide" Target="slides/slide14.xml"/><Relationship Id="rId24" Type="http://schemas.openxmlformats.org/officeDocument/2006/relationships/slide" Target="slides/slide15.xml"/><Relationship Id="rId25" Type="http://schemas.openxmlformats.org/officeDocument/2006/relationships/slide" Target="slides/slide16.xml"/><Relationship Id="rId26" Type="http://schemas.openxmlformats.org/officeDocument/2006/relationships/slide" Target="slides/slide17.xml"/><Relationship Id="rId27" Type="http://schemas.openxmlformats.org/officeDocument/2006/relationships/slide" Target="slides/slide18.xml"/><Relationship Id="rId28" Type="http://schemas.openxmlformats.org/officeDocument/2006/relationships/slide" Target="slides/slide19.xml"/><Relationship Id="rId29" Type="http://schemas.openxmlformats.org/officeDocument/2006/relationships/slide" Target="slides/slide20.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Master" Target="slideMasters/slideMaster2.xml"/><Relationship Id="rId30" Type="http://schemas.openxmlformats.org/officeDocument/2006/relationships/slide" Target="slides/slide21.xml"/><Relationship Id="rId31" Type="http://schemas.openxmlformats.org/officeDocument/2006/relationships/slide" Target="slides/slide22.xml"/><Relationship Id="rId32" Type="http://schemas.openxmlformats.org/officeDocument/2006/relationships/slide" Target="slides/slide23.xml"/><Relationship Id="rId9" Type="http://schemas.openxmlformats.org/officeDocument/2006/relationships/slideMaster" Target="slideMasters/slideMaster6.xml"/><Relationship Id="rId6" Type="http://schemas.openxmlformats.org/officeDocument/2006/relationships/slideMaster" Target="slideMasters/slideMaster3.xml"/><Relationship Id="rId7" Type="http://schemas.openxmlformats.org/officeDocument/2006/relationships/slideMaster" Target="slideMasters/slideMaster4.xml"/><Relationship Id="rId8" Type="http://schemas.openxmlformats.org/officeDocument/2006/relationships/slideMaster" Target="slideMasters/slideMaster5.xml"/><Relationship Id="rId33" Type="http://schemas.openxmlformats.org/officeDocument/2006/relationships/slide" Target="slides/slide24.xml"/><Relationship Id="rId34" Type="http://schemas.openxmlformats.org/officeDocument/2006/relationships/slide" Target="slides/slide25.xml"/><Relationship Id="rId35" Type="http://schemas.openxmlformats.org/officeDocument/2006/relationships/notesMaster" Target="notesMasters/notesMaster1.xml"/><Relationship Id="rId36" Type="http://schemas.openxmlformats.org/officeDocument/2006/relationships/presProps" Target="presProps.xml"/><Relationship Id="rId10" Type="http://schemas.openxmlformats.org/officeDocument/2006/relationships/slide" Target="slides/slide1.xml"/><Relationship Id="rId11" Type="http://schemas.openxmlformats.org/officeDocument/2006/relationships/slide" Target="slides/slide2.xml"/><Relationship Id="rId12" Type="http://schemas.openxmlformats.org/officeDocument/2006/relationships/slide" Target="slides/slide3.xml"/><Relationship Id="rId13" Type="http://schemas.openxmlformats.org/officeDocument/2006/relationships/slide" Target="slides/slide4.xml"/><Relationship Id="rId14" Type="http://schemas.openxmlformats.org/officeDocument/2006/relationships/slide" Target="slides/slide5.xml"/><Relationship Id="rId15" Type="http://schemas.openxmlformats.org/officeDocument/2006/relationships/slide" Target="slides/slide6.xml"/><Relationship Id="rId16" Type="http://schemas.openxmlformats.org/officeDocument/2006/relationships/slide" Target="slides/slide7.xml"/><Relationship Id="rId17" Type="http://schemas.openxmlformats.org/officeDocument/2006/relationships/slide" Target="slides/slide8.xml"/><Relationship Id="rId18" Type="http://schemas.openxmlformats.org/officeDocument/2006/relationships/slide" Target="slides/slide9.xml"/><Relationship Id="rId19" Type="http://schemas.openxmlformats.org/officeDocument/2006/relationships/slide" Target="slides/slide10.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5C201B-76A4-4A6E-95BC-0D6F5B499C52}" type="datetimeFigureOut">
              <a:rPr lang="en-GB" smtClean="0"/>
              <a:t>10/10/2019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E84C8E-3425-463F-9627-670677604CD4}" type="slidenum">
              <a:rPr lang="en-GB" smtClean="0"/>
              <a:t>‹#›</a:t>
            </a:fld>
            <a:endParaRPr lang="en-GB"/>
          </a:p>
        </p:txBody>
      </p:sp>
    </p:spTree>
    <p:extLst>
      <p:ext uri="{BB962C8B-B14F-4D97-AF65-F5344CB8AC3E}">
        <p14:creationId xmlns:p14="http://schemas.microsoft.com/office/powerpoint/2010/main" val="538095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84608" y="8685208"/>
            <a:ext cx="2971800" cy="457200"/>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B7DB106-5A79-4857-8145-B6BD6D92DB00}" type="slidenum">
              <a:t>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329898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7099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1050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cs typeface="Calibri"/>
            </a:endParaRPr>
          </a:p>
        </p:txBody>
      </p:sp>
    </p:spTree>
    <p:extLst>
      <p:ext uri="{BB962C8B-B14F-4D97-AF65-F5344CB8AC3E}">
        <p14:creationId xmlns:p14="http://schemas.microsoft.com/office/powerpoint/2010/main" val="3290956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4.png"/></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1.png"/></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4.png"/></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 Id="rId2" Type="http://schemas.openxmlformats.org/officeDocument/2006/relationships/image" Target="../media/image1.png"/></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1916202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2941399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2425636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7DD314-00A7-4190-A4FD-8463EFF2ED6A}"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922211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7DD314-00A7-4190-A4FD-8463EFF2ED6A}" type="datetimeFigureOut">
              <a:rPr lang="en-GB" smtClean="0"/>
              <a:t>10/10/2019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635682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7DD314-00A7-4190-A4FD-8463EFF2ED6A}" type="datetimeFigureOut">
              <a:rPr lang="en-GB" smtClean="0"/>
              <a:t>10/10/2019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3655152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7DD314-00A7-4190-A4FD-8463EFF2ED6A}" type="datetimeFigureOut">
              <a:rPr lang="en-GB" smtClean="0"/>
              <a:t>10/10/2019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3721000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7DD314-00A7-4190-A4FD-8463EFF2ED6A}"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2726065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7DD314-00A7-4190-A4FD-8463EFF2ED6A}"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3307811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2626676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4191490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7933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905001"/>
            <a:ext cx="100584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914400" y="4572000"/>
            <a:ext cx="8615680" cy="1066800"/>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Slide Number Placeholder 5"/>
          <p:cNvSpPr>
            <a:spLocks noGrp="1"/>
          </p:cNvSpPr>
          <p:nvPr>
            <p:ph type="sldNum" sz="quarter" idx="10"/>
          </p:nvPr>
        </p:nvSpPr>
        <p:spPr>
          <a:ln/>
        </p:spPr>
        <p:txBody>
          <a:bodyPr/>
          <a:lstStyle>
            <a:lvl1pPr>
              <a:defRPr/>
            </a:lvl1pPr>
          </a:lstStyle>
          <a:p>
            <a:pPr>
              <a:defRPr/>
            </a:pPr>
            <a:fld id="{86086FB8-892F-4D4B-86F8-B9EAB27C108A}"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D0D56EF9-F60B-45EE-869C-69F4E49DA4DB}" type="datetime1">
              <a:rPr lang="en-GB" altLang="en-US"/>
              <a:pPr>
                <a:defRPr/>
              </a:pPr>
              <a:t>10/10/2019</a:t>
            </a:fld>
            <a:endParaRPr lang="en-GB" altLang="en-US"/>
          </a:p>
        </p:txBody>
      </p:sp>
    </p:spTree>
    <p:extLst>
      <p:ext uri="{BB962C8B-B14F-4D97-AF65-F5344CB8AC3E}">
        <p14:creationId xmlns:p14="http://schemas.microsoft.com/office/powerpoint/2010/main" val="578281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4DF4A900-1100-40BE-9C5B-04E9D06FA959}"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E3EA6D54-5E5D-465B-B4B6-A9E505F05C39}" type="datetime1">
              <a:rPr lang="en-GB" altLang="en-US"/>
              <a:pPr>
                <a:defRPr/>
              </a:pPr>
              <a:t>10/10/2019</a:t>
            </a:fld>
            <a:endParaRPr lang="en-GB" altLang="en-US"/>
          </a:p>
        </p:txBody>
      </p:sp>
    </p:spTree>
    <p:extLst>
      <p:ext uri="{BB962C8B-B14F-4D97-AF65-F5344CB8AC3E}">
        <p14:creationId xmlns:p14="http://schemas.microsoft.com/office/powerpoint/2010/main" val="1347597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5" y="5486400"/>
            <a:ext cx="10212916"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963085" y="3852863"/>
            <a:ext cx="8180916"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Slide Number Placeholder 5"/>
          <p:cNvSpPr>
            <a:spLocks noGrp="1"/>
          </p:cNvSpPr>
          <p:nvPr>
            <p:ph type="sldNum" sz="quarter" idx="10"/>
          </p:nvPr>
        </p:nvSpPr>
        <p:spPr>
          <a:ln/>
        </p:spPr>
        <p:txBody>
          <a:bodyPr/>
          <a:lstStyle>
            <a:lvl1pPr>
              <a:defRPr/>
            </a:lvl1pPr>
          </a:lstStyle>
          <a:p>
            <a:pPr>
              <a:defRPr/>
            </a:pPr>
            <a:fld id="{11345779-4127-4F57-899D-CD14E9108839}"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8465CD4B-0E25-4F7D-853A-F1009BD7B3A3}" type="datetime1">
              <a:rPr lang="en-GB" altLang="en-US"/>
              <a:pPr>
                <a:defRPr/>
              </a:pPr>
              <a:t>10/10/2019</a:t>
            </a:fld>
            <a:endParaRPr lang="en-GB" altLang="en-US"/>
          </a:p>
        </p:txBody>
      </p:sp>
    </p:spTree>
    <p:extLst>
      <p:ext uri="{BB962C8B-B14F-4D97-AF65-F5344CB8AC3E}">
        <p14:creationId xmlns:p14="http://schemas.microsoft.com/office/powerpoint/2010/main" val="29353112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928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Slide Number Placeholder 5"/>
          <p:cNvSpPr>
            <a:spLocks noGrp="1"/>
          </p:cNvSpPr>
          <p:nvPr>
            <p:ph type="sldNum" sz="quarter" idx="10"/>
          </p:nvPr>
        </p:nvSpPr>
        <p:spPr>
          <a:ln/>
        </p:spPr>
        <p:txBody>
          <a:bodyPr/>
          <a:lstStyle>
            <a:lvl1pPr>
              <a:defRPr/>
            </a:lvl1pPr>
          </a:lstStyle>
          <a:p>
            <a:pPr>
              <a:defRPr/>
            </a:pPr>
            <a:fld id="{ACCA4A41-9AB7-41E6-8A88-9066B3D07EAF}" type="slidenum">
              <a:rPr lang="en-GB" altLang="en-US"/>
              <a:pPr>
                <a:defRPr/>
              </a:pPr>
              <a:t>‹#›</a:t>
            </a:fld>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Date Placeholder 3"/>
          <p:cNvSpPr>
            <a:spLocks noGrp="1"/>
          </p:cNvSpPr>
          <p:nvPr>
            <p:ph type="dt" sz="half" idx="12"/>
          </p:nvPr>
        </p:nvSpPr>
        <p:spPr/>
        <p:txBody>
          <a:bodyPr/>
          <a:lstStyle>
            <a:lvl1pPr>
              <a:defRPr/>
            </a:lvl1pPr>
          </a:lstStyle>
          <a:p>
            <a:pPr>
              <a:defRPr/>
            </a:pPr>
            <a:fld id="{92E66426-7B93-4A96-98B6-A08ADC1536F6}" type="datetime1">
              <a:rPr lang="en-GB" altLang="en-US"/>
              <a:pPr>
                <a:defRPr/>
              </a:pPr>
              <a:t>10/10/2019</a:t>
            </a:fld>
            <a:endParaRPr lang="en-GB" altLang="en-US"/>
          </a:p>
        </p:txBody>
      </p:sp>
    </p:spTree>
    <p:extLst>
      <p:ext uri="{BB962C8B-B14F-4D97-AF65-F5344CB8AC3E}">
        <p14:creationId xmlns:p14="http://schemas.microsoft.com/office/powerpoint/2010/main" val="3562305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928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928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Slide Number Placeholder 5"/>
          <p:cNvSpPr>
            <a:spLocks noGrp="1"/>
          </p:cNvSpPr>
          <p:nvPr>
            <p:ph type="sldNum" sz="quarter" idx="10"/>
          </p:nvPr>
        </p:nvSpPr>
        <p:spPr>
          <a:ln/>
        </p:spPr>
        <p:txBody>
          <a:bodyPr/>
          <a:lstStyle>
            <a:lvl1pPr>
              <a:defRPr/>
            </a:lvl1pPr>
          </a:lstStyle>
          <a:p>
            <a:pPr>
              <a:defRPr/>
            </a:pPr>
            <a:fld id="{B832D109-58BC-4857-B142-7B42C706C309}" type="slidenum">
              <a:rPr lang="en-GB" altLang="en-US"/>
              <a:pPr>
                <a:defRPr/>
              </a:pPr>
              <a:t>‹#›</a:t>
            </a:fld>
            <a:endParaRPr lang="en-GB" altLang="en-US"/>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Date Placeholder 3"/>
          <p:cNvSpPr>
            <a:spLocks noGrp="1"/>
          </p:cNvSpPr>
          <p:nvPr>
            <p:ph type="dt" sz="half" idx="12"/>
          </p:nvPr>
        </p:nvSpPr>
        <p:spPr/>
        <p:txBody>
          <a:bodyPr/>
          <a:lstStyle>
            <a:lvl1pPr>
              <a:defRPr/>
            </a:lvl1pPr>
          </a:lstStyle>
          <a:p>
            <a:pPr>
              <a:defRPr/>
            </a:pPr>
            <a:fld id="{697EC257-DB1C-4441-8141-F8AE7640EF40}" type="datetime1">
              <a:rPr lang="en-GB" altLang="en-US"/>
              <a:pPr>
                <a:defRPr/>
              </a:pPr>
              <a:t>10/10/2019</a:t>
            </a:fld>
            <a:endParaRPr lang="en-GB" altLang="en-US"/>
          </a:p>
        </p:txBody>
      </p:sp>
    </p:spTree>
    <p:extLst>
      <p:ext uri="{BB962C8B-B14F-4D97-AF65-F5344CB8AC3E}">
        <p14:creationId xmlns:p14="http://schemas.microsoft.com/office/powerpoint/2010/main" val="3422561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Slide Number Placeholder 5"/>
          <p:cNvSpPr>
            <a:spLocks noGrp="1"/>
          </p:cNvSpPr>
          <p:nvPr>
            <p:ph type="sldNum" sz="quarter" idx="10"/>
          </p:nvPr>
        </p:nvSpPr>
        <p:spPr>
          <a:ln/>
        </p:spPr>
        <p:txBody>
          <a:bodyPr/>
          <a:lstStyle>
            <a:lvl1pPr>
              <a:defRPr/>
            </a:lvl1pPr>
          </a:lstStyle>
          <a:p>
            <a:pPr>
              <a:defRPr/>
            </a:pPr>
            <a:fld id="{853E520B-5358-4D08-A360-D1481A618C30}" type="slidenum">
              <a:rPr lang="en-GB" altLang="en-US"/>
              <a:pPr>
                <a:defRPr/>
              </a:pPr>
              <a:t>‹#›</a:t>
            </a:fld>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Date Placeholder 3"/>
          <p:cNvSpPr>
            <a:spLocks noGrp="1"/>
          </p:cNvSpPr>
          <p:nvPr>
            <p:ph type="dt" sz="half" idx="12"/>
          </p:nvPr>
        </p:nvSpPr>
        <p:spPr/>
        <p:txBody>
          <a:bodyPr/>
          <a:lstStyle>
            <a:lvl1pPr>
              <a:defRPr/>
            </a:lvl1pPr>
          </a:lstStyle>
          <a:p>
            <a:pPr>
              <a:defRPr/>
            </a:pPr>
            <a:fld id="{A0F20F05-A331-477D-AEFE-CC9FCC75CA86}" type="datetime1">
              <a:rPr lang="en-GB" altLang="en-US"/>
              <a:pPr>
                <a:defRPr/>
              </a:pPr>
              <a:t>10/10/2019</a:t>
            </a:fld>
            <a:endParaRPr lang="en-GB" altLang="en-US"/>
          </a:p>
        </p:txBody>
      </p:sp>
    </p:spTree>
    <p:extLst>
      <p:ext uri="{BB962C8B-B14F-4D97-AF65-F5344CB8AC3E}">
        <p14:creationId xmlns:p14="http://schemas.microsoft.com/office/powerpoint/2010/main" val="16022139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a:ln/>
        </p:spPr>
        <p:txBody>
          <a:bodyPr/>
          <a:lstStyle>
            <a:lvl1pPr>
              <a:defRPr/>
            </a:lvl1pPr>
          </a:lstStyle>
          <a:p>
            <a:pPr>
              <a:defRPr/>
            </a:pPr>
            <a:fld id="{B6C534D4-4884-40B4-A87B-E3C7800358CD}" type="slidenum">
              <a:rPr lang="en-GB" altLang="en-US"/>
              <a:pPr>
                <a:defRPr/>
              </a:pPr>
              <a:t>‹#›</a:t>
            </a:fld>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Date Placeholder 3"/>
          <p:cNvSpPr>
            <a:spLocks noGrp="1"/>
          </p:cNvSpPr>
          <p:nvPr>
            <p:ph type="dt" sz="half" idx="12"/>
          </p:nvPr>
        </p:nvSpPr>
        <p:spPr/>
        <p:txBody>
          <a:bodyPr/>
          <a:lstStyle>
            <a:lvl1pPr>
              <a:defRPr/>
            </a:lvl1pPr>
          </a:lstStyle>
          <a:p>
            <a:pPr>
              <a:defRPr/>
            </a:pPr>
            <a:fld id="{A126D714-4110-4CCE-AFE4-F32D7DD2A161}" type="datetime1">
              <a:rPr lang="en-GB" altLang="en-US"/>
              <a:pPr>
                <a:defRPr/>
              </a:pPr>
              <a:t>10/10/2019</a:t>
            </a:fld>
            <a:endParaRPr lang="en-GB" altLang="en-US"/>
          </a:p>
        </p:txBody>
      </p:sp>
    </p:spTree>
    <p:extLst>
      <p:ext uri="{BB962C8B-B14F-4D97-AF65-F5344CB8AC3E}">
        <p14:creationId xmlns:p14="http://schemas.microsoft.com/office/powerpoint/2010/main" val="39198260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6401" y="5495544"/>
            <a:ext cx="103632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406400" y="6096000"/>
            <a:ext cx="103632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Content Placeholder 8"/>
          <p:cNvSpPr>
            <a:spLocks noGrp="1"/>
          </p:cNvSpPr>
          <p:nvPr>
            <p:ph sz="quarter" idx="13"/>
          </p:nvPr>
        </p:nvSpPr>
        <p:spPr>
          <a:xfrm>
            <a:off x="406400" y="381000"/>
            <a:ext cx="103632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5"/>
          <p:cNvSpPr>
            <a:spLocks noGrp="1"/>
          </p:cNvSpPr>
          <p:nvPr>
            <p:ph type="sldNum" sz="quarter" idx="14"/>
          </p:nvPr>
        </p:nvSpPr>
        <p:spPr>
          <a:ln/>
        </p:spPr>
        <p:txBody>
          <a:bodyPr/>
          <a:lstStyle>
            <a:lvl1pPr>
              <a:defRPr/>
            </a:lvl1pPr>
          </a:lstStyle>
          <a:p>
            <a:pPr>
              <a:defRPr/>
            </a:pPr>
            <a:fld id="{1FE559E8-59F8-4CBE-9CDC-657D0B1E5CD0}" type="slidenum">
              <a:rPr lang="en-GB" altLang="en-US"/>
              <a:pPr>
                <a:defRPr/>
              </a:pPr>
              <a:t>‹#›</a:t>
            </a:fld>
            <a:endParaRPr lang="en-GB" altLang="en-US"/>
          </a:p>
        </p:txBody>
      </p:sp>
      <p:sp>
        <p:nvSpPr>
          <p:cNvPr id="6" name="Footer Placeholder 4"/>
          <p:cNvSpPr>
            <a:spLocks noGrp="1"/>
          </p:cNvSpPr>
          <p:nvPr>
            <p:ph type="ftr" sz="quarter" idx="15"/>
          </p:nvPr>
        </p:nvSpPr>
        <p:spPr/>
        <p:txBody>
          <a:bodyPr/>
          <a:lstStyle>
            <a:lvl1pPr>
              <a:defRPr/>
            </a:lvl1pPr>
          </a:lstStyle>
          <a:p>
            <a:pPr>
              <a:defRPr/>
            </a:pPr>
            <a:endParaRPr lang="en-GB"/>
          </a:p>
        </p:txBody>
      </p:sp>
      <p:sp>
        <p:nvSpPr>
          <p:cNvPr id="7" name="Date Placeholder 3"/>
          <p:cNvSpPr>
            <a:spLocks noGrp="1"/>
          </p:cNvSpPr>
          <p:nvPr>
            <p:ph type="dt" sz="half" idx="16"/>
          </p:nvPr>
        </p:nvSpPr>
        <p:spPr/>
        <p:txBody>
          <a:bodyPr/>
          <a:lstStyle>
            <a:lvl1pPr>
              <a:defRPr/>
            </a:lvl1pPr>
          </a:lstStyle>
          <a:p>
            <a:pPr>
              <a:defRPr/>
            </a:pPr>
            <a:fld id="{1721DF9E-80DB-42A5-92FD-2799C05A29CD}" type="datetime1">
              <a:rPr lang="en-GB" altLang="en-US"/>
              <a:pPr>
                <a:defRPr/>
              </a:pPr>
              <a:t>10/10/2019</a:t>
            </a:fld>
            <a:endParaRPr lang="en-GB" altLang="en-US"/>
          </a:p>
        </p:txBody>
      </p:sp>
    </p:spTree>
    <p:extLst>
      <p:ext uri="{BB962C8B-B14F-4D97-AF65-F5344CB8AC3E}">
        <p14:creationId xmlns:p14="http://schemas.microsoft.com/office/powerpoint/2010/main" val="33407056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2336" y="5495278"/>
            <a:ext cx="103632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11277600" cy="54864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402336" y="6096000"/>
            <a:ext cx="103632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5"/>
          <p:cNvSpPr>
            <a:spLocks noGrp="1"/>
          </p:cNvSpPr>
          <p:nvPr>
            <p:ph type="sldNum" sz="quarter" idx="10"/>
          </p:nvPr>
        </p:nvSpPr>
        <p:spPr>
          <a:ln/>
        </p:spPr>
        <p:txBody>
          <a:bodyPr/>
          <a:lstStyle>
            <a:lvl1pPr>
              <a:defRPr/>
            </a:lvl1pPr>
          </a:lstStyle>
          <a:p>
            <a:pPr>
              <a:defRPr/>
            </a:pPr>
            <a:fld id="{6B0343B4-7143-4569-B94D-62F4DD7208A4}" type="slidenum">
              <a:rPr lang="en-GB" altLang="en-US"/>
              <a:pPr>
                <a:defRPr/>
              </a:pPr>
              <a:t>‹#›</a:t>
            </a:fld>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Date Placeholder 3"/>
          <p:cNvSpPr>
            <a:spLocks noGrp="1"/>
          </p:cNvSpPr>
          <p:nvPr>
            <p:ph type="dt" sz="half" idx="12"/>
          </p:nvPr>
        </p:nvSpPr>
        <p:spPr/>
        <p:txBody>
          <a:bodyPr/>
          <a:lstStyle>
            <a:lvl1pPr>
              <a:defRPr/>
            </a:lvl1pPr>
          </a:lstStyle>
          <a:p>
            <a:pPr>
              <a:defRPr/>
            </a:pPr>
            <a:fld id="{31DD2281-C580-4DA0-B0C3-5767ADCC65D9}" type="datetime1">
              <a:rPr lang="en-GB" altLang="en-US"/>
              <a:pPr>
                <a:defRPr/>
              </a:pPr>
              <a:t>10/10/2019</a:t>
            </a:fld>
            <a:endParaRPr lang="en-GB" altLang="en-US"/>
          </a:p>
        </p:txBody>
      </p:sp>
    </p:spTree>
    <p:extLst>
      <p:ext uri="{BB962C8B-B14F-4D97-AF65-F5344CB8AC3E}">
        <p14:creationId xmlns:p14="http://schemas.microsoft.com/office/powerpoint/2010/main" val="41028620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A2F268E9-6DAB-47FF-8FBB-46087531DA9F}"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664BD94D-AF07-4FE1-B092-EE31342CA7EE}" type="datetime1">
              <a:rPr lang="en-GB" altLang="en-US"/>
              <a:pPr>
                <a:defRPr/>
              </a:pPr>
              <a:t>10/10/2019</a:t>
            </a:fld>
            <a:endParaRPr lang="en-GB" altLang="en-US"/>
          </a:p>
        </p:txBody>
      </p:sp>
    </p:spTree>
    <p:extLst>
      <p:ext uri="{BB962C8B-B14F-4D97-AF65-F5344CB8AC3E}">
        <p14:creationId xmlns:p14="http://schemas.microsoft.com/office/powerpoint/2010/main" val="5153199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3368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17F459D2-7AC0-4107-B2BE-92D04384CDB7}"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74F3E070-D656-4B7F-8E6C-6A40EA0BD11F}" type="datetime1">
              <a:rPr lang="en-GB" altLang="en-US"/>
              <a:pPr>
                <a:defRPr/>
              </a:pPr>
              <a:t>10/10/2019</a:t>
            </a:fld>
            <a:endParaRPr lang="en-GB" altLang="en-US"/>
          </a:p>
        </p:txBody>
      </p:sp>
    </p:spTree>
    <p:extLst>
      <p:ext uri="{BB962C8B-B14F-4D97-AF65-F5344CB8AC3E}">
        <p14:creationId xmlns:p14="http://schemas.microsoft.com/office/powerpoint/2010/main" val="6539249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08716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2"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09585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82469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xmlns="" id="{11E10363-227B-5C46-BC1B-916C9DDF8762}"/>
              </a:ext>
            </a:extLst>
          </p:cNvPr>
          <p:cNvSpPr>
            <a:spLocks noGrp="1"/>
          </p:cNvSpPr>
          <p:nvPr>
            <p:ph type="dt" sz="half" idx="10"/>
          </p:nvPr>
        </p:nvSpPr>
        <p:spPr/>
        <p:txBody>
          <a:bodyPr/>
          <a:lstStyle/>
          <a:p>
            <a:fld id="{5C958B5D-2B71-F94E-8A2A-2F1F5E391DA3}" type="datetimeFigureOut">
              <a:rPr lang="en-US" smtClean="0"/>
              <a:t>10/10/19</a:t>
            </a:fld>
            <a:endParaRPr lang="en-US"/>
          </a:p>
        </p:txBody>
      </p:sp>
      <p:sp>
        <p:nvSpPr>
          <p:cNvPr id="8" name="Footer Placeholder 7">
            <a:extLst>
              <a:ext uri="{FF2B5EF4-FFF2-40B4-BE49-F238E27FC236}">
                <a16:creationId xmlns:a16="http://schemas.microsoft.com/office/drawing/2014/main" xmlns=""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025185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79807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6375494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644944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456213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569412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717631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592051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051325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705779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xmlns="" id="{C03FBFB5-AE67-415B-BB32-3635CE2F8667}"/>
              </a:ext>
            </a:extLst>
          </p:cNvPr>
          <p:cNvSpPr>
            <a:spLocks noGrp="1"/>
          </p:cNvSpPr>
          <p:nvPr>
            <p:ph type="sldNum" sz="quarter" idx="10"/>
          </p:nvPr>
        </p:nvSpPr>
        <p:spPr>
          <a:ln/>
        </p:spPr>
        <p:txBody>
          <a:bodyPr/>
          <a:lstStyle>
            <a:lvl1pPr>
              <a:defRPr/>
            </a:lvl1pPr>
          </a:lstStyle>
          <a:p>
            <a:pPr>
              <a:defRPr/>
            </a:pPr>
            <a:fld id="{838822DC-D28F-4416-8117-27729742550B}" type="slidenum">
              <a:rPr lang="en-GB" altLang="en-US"/>
              <a:pPr>
                <a:defRPr/>
              </a:pPr>
              <a:t>‹#›</a:t>
            </a:fld>
            <a:endParaRPr lang="en-GB" altLang="en-US"/>
          </a:p>
        </p:txBody>
      </p:sp>
      <p:sp>
        <p:nvSpPr>
          <p:cNvPr id="5" name="Footer Placeholder 4">
            <a:extLst>
              <a:ext uri="{FF2B5EF4-FFF2-40B4-BE49-F238E27FC236}">
                <a16:creationId xmlns:a16="http://schemas.microsoft.com/office/drawing/2014/main" xmlns="" id="{9F1A3495-5137-4827-86D7-23580F409CB6}"/>
              </a:ext>
            </a:extLst>
          </p:cNvPr>
          <p:cNvSpPr>
            <a:spLocks noGrp="1"/>
          </p:cNvSpPr>
          <p:nvPr>
            <p:ph type="ftr" sz="quarter" idx="11"/>
          </p:nvPr>
        </p:nvSpPr>
        <p:spPr/>
        <p:txBody>
          <a:bodyPr/>
          <a:lstStyle>
            <a:lvl1pPr>
              <a:defRPr/>
            </a:lvl1pPr>
          </a:lstStyle>
          <a:p>
            <a:pPr>
              <a:defRPr/>
            </a:pPr>
            <a:endParaRPr lang="en-GB"/>
          </a:p>
        </p:txBody>
      </p:sp>
      <p:sp>
        <p:nvSpPr>
          <p:cNvPr id="6" name="Date Placeholder 3">
            <a:extLst>
              <a:ext uri="{FF2B5EF4-FFF2-40B4-BE49-F238E27FC236}">
                <a16:creationId xmlns:a16="http://schemas.microsoft.com/office/drawing/2014/main" xmlns="" id="{99688284-12F6-46E3-8B28-E36A71F92F5E}"/>
              </a:ext>
            </a:extLst>
          </p:cNvPr>
          <p:cNvSpPr>
            <a:spLocks noGrp="1"/>
          </p:cNvSpPr>
          <p:nvPr>
            <p:ph type="dt" sz="half" idx="12"/>
          </p:nvPr>
        </p:nvSpPr>
        <p:spPr/>
        <p:txBody>
          <a:bodyPr/>
          <a:lstStyle>
            <a:lvl1pPr>
              <a:defRPr/>
            </a:lvl1pPr>
          </a:lstStyle>
          <a:p>
            <a:pPr>
              <a:defRPr/>
            </a:pPr>
            <a:fld id="{E368088A-8C26-4C63-B711-0C1F339A6C4A}" type="datetime1">
              <a:rPr lang="en-GB" altLang="en-US"/>
              <a:pPr>
                <a:defRPr/>
              </a:pPr>
              <a:t>10/10/2019</a:t>
            </a:fld>
            <a:endParaRPr lang="en-GB" altLang="en-US"/>
          </a:p>
        </p:txBody>
      </p:sp>
    </p:spTree>
    <p:extLst>
      <p:ext uri="{BB962C8B-B14F-4D97-AF65-F5344CB8AC3E}">
        <p14:creationId xmlns:p14="http://schemas.microsoft.com/office/powerpoint/2010/main" val="33047423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14772129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6890454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25324657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745FEC9-8563-4013-BFAA-01C62513A0DB}"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11264493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745FEC9-8563-4013-BFAA-01C62513A0DB}" type="datetimeFigureOut">
              <a:rPr lang="en-GB" smtClean="0"/>
              <a:t>10/10/2019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2631881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745FEC9-8563-4013-BFAA-01C62513A0DB}" type="datetimeFigureOut">
              <a:rPr lang="en-GB" smtClean="0"/>
              <a:t>10/10/2019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40590557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5FEC9-8563-4013-BFAA-01C62513A0DB}" type="datetimeFigureOut">
              <a:rPr lang="en-GB" smtClean="0"/>
              <a:t>10/10/2019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4614086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32604158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8405282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425460509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204847493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5924989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7228873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331014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932415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994929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1"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1"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98135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90"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066038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689110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33789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846668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44872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011913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912487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Tree>
    <p:extLst>
      <p:ext uri="{BB962C8B-B14F-4D97-AF65-F5344CB8AC3E}">
        <p14:creationId xmlns:p14="http://schemas.microsoft.com/office/powerpoint/2010/main" val="1002279085"/>
      </p:ext>
    </p:extLst>
  </p:cSld>
  <p:clrMapOvr>
    <a:masterClrMapping/>
  </p:clrMapOvr>
  <p:timing>
    <p:tnLst>
      <p:par>
        <p:cTn id="1" dur="indefinite" restart="never" nodeType="tmRoot"/>
      </p:par>
    </p:tn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Tree>
    <p:extLst>
      <p:ext uri="{BB962C8B-B14F-4D97-AF65-F5344CB8AC3E}">
        <p14:creationId xmlns:p14="http://schemas.microsoft.com/office/powerpoint/2010/main" val="417600178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9203508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77219552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7455110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61BEF0D-F0BB-DE4B-95CE-6DB70DBA9567}" type="datetimeFigureOut">
              <a:rPr lang="en-US" smtClean="0"/>
              <a:pPr/>
              <a:t>10/10/19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236307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10/10/19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1482909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1BEF0D-F0BB-DE4B-95CE-6DB70DBA9567}" type="datetimeFigureOut">
              <a:rPr lang="en-US" smtClean="0"/>
              <a:pPr/>
              <a:t>10/10/19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6844093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4446409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3927121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102100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6689843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021379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3.xml"/><Relationship Id="rId12" Type="http://schemas.openxmlformats.org/officeDocument/2006/relationships/slideLayout" Target="../slideLayouts/slideLayout24.xml"/><Relationship Id="rId13" Type="http://schemas.openxmlformats.org/officeDocument/2006/relationships/slideLayout" Target="../slideLayouts/slideLayout25.xml"/><Relationship Id="rId14" Type="http://schemas.openxmlformats.org/officeDocument/2006/relationships/theme" Target="../theme/theme2.xml"/><Relationship Id="rId15" Type="http://schemas.openxmlformats.org/officeDocument/2006/relationships/image" Target="../media/image3.jpeg"/><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slideLayout" Target="../slideLayouts/slideLayout19.xml"/><Relationship Id="rId8" Type="http://schemas.openxmlformats.org/officeDocument/2006/relationships/slideLayout" Target="../slideLayouts/slideLayout20.xml"/><Relationship Id="rId9" Type="http://schemas.openxmlformats.org/officeDocument/2006/relationships/slideLayout" Target="../slideLayouts/slideLayout21.xml"/><Relationship Id="rId10"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6.xml"/><Relationship Id="rId12" Type="http://schemas.openxmlformats.org/officeDocument/2006/relationships/slideLayout" Target="../slideLayouts/slideLayout37.xml"/><Relationship Id="rId13" Type="http://schemas.openxmlformats.org/officeDocument/2006/relationships/theme" Target="../theme/theme3.xml"/><Relationship Id="rId14" Type="http://schemas.openxmlformats.org/officeDocument/2006/relationships/image" Target="../media/image5.jpg"/><Relationship Id="rId1" Type="http://schemas.openxmlformats.org/officeDocument/2006/relationships/slideLayout" Target="../slideLayouts/slideLayout26.xml"/><Relationship Id="rId2" Type="http://schemas.openxmlformats.org/officeDocument/2006/relationships/slideLayout" Target="../slideLayouts/slideLayout27.xml"/><Relationship Id="rId3" Type="http://schemas.openxmlformats.org/officeDocument/2006/relationships/slideLayout" Target="../slideLayouts/slideLayout28.xml"/><Relationship Id="rId4" Type="http://schemas.openxmlformats.org/officeDocument/2006/relationships/slideLayout" Target="../slideLayouts/slideLayout29.xml"/><Relationship Id="rId5" Type="http://schemas.openxmlformats.org/officeDocument/2006/relationships/slideLayout" Target="../slideLayouts/slideLayout30.xml"/><Relationship Id="rId6" Type="http://schemas.openxmlformats.org/officeDocument/2006/relationships/slideLayout" Target="../slideLayouts/slideLayout31.xml"/><Relationship Id="rId7" Type="http://schemas.openxmlformats.org/officeDocument/2006/relationships/slideLayout" Target="../slideLayouts/slideLayout32.xml"/><Relationship Id="rId8" Type="http://schemas.openxmlformats.org/officeDocument/2006/relationships/slideLayout" Target="../slideLayouts/slideLayout33.xml"/><Relationship Id="rId9" Type="http://schemas.openxmlformats.org/officeDocument/2006/relationships/slideLayout" Target="../slideLayouts/slideLayout34.xml"/><Relationship Id="rId10"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8.xml"/><Relationship Id="rId12" Type="http://schemas.openxmlformats.org/officeDocument/2006/relationships/slideLayout" Target="../slideLayouts/slideLayout49.xml"/><Relationship Id="rId13" Type="http://schemas.openxmlformats.org/officeDocument/2006/relationships/slideLayout" Target="../slideLayouts/slideLayout50.xml"/><Relationship Id="rId14" Type="http://schemas.openxmlformats.org/officeDocument/2006/relationships/theme" Target="../theme/theme4.xml"/><Relationship Id="rId1" Type="http://schemas.openxmlformats.org/officeDocument/2006/relationships/slideLayout" Target="../slideLayouts/slideLayout38.xml"/><Relationship Id="rId2" Type="http://schemas.openxmlformats.org/officeDocument/2006/relationships/slideLayout" Target="../slideLayouts/slideLayout39.xml"/><Relationship Id="rId3" Type="http://schemas.openxmlformats.org/officeDocument/2006/relationships/slideLayout" Target="../slideLayouts/slideLayout40.xml"/><Relationship Id="rId4" Type="http://schemas.openxmlformats.org/officeDocument/2006/relationships/slideLayout" Target="../slideLayouts/slideLayout41.xml"/><Relationship Id="rId5" Type="http://schemas.openxmlformats.org/officeDocument/2006/relationships/slideLayout" Target="../slideLayouts/slideLayout42.xml"/><Relationship Id="rId6" Type="http://schemas.openxmlformats.org/officeDocument/2006/relationships/slideLayout" Target="../slideLayouts/slideLayout43.xml"/><Relationship Id="rId7" Type="http://schemas.openxmlformats.org/officeDocument/2006/relationships/slideLayout" Target="../slideLayouts/slideLayout44.xml"/><Relationship Id="rId8" Type="http://schemas.openxmlformats.org/officeDocument/2006/relationships/slideLayout" Target="../slideLayouts/slideLayout45.xml"/><Relationship Id="rId9" Type="http://schemas.openxmlformats.org/officeDocument/2006/relationships/slideLayout" Target="../slideLayouts/slideLayout46.xml"/><Relationship Id="rId10"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11" Type="http://schemas.openxmlformats.org/officeDocument/2006/relationships/slideLayout" Target="../slideLayouts/slideLayout61.xml"/><Relationship Id="rId12" Type="http://schemas.openxmlformats.org/officeDocument/2006/relationships/slideLayout" Target="../slideLayouts/slideLayout62.xml"/><Relationship Id="rId13" Type="http://schemas.openxmlformats.org/officeDocument/2006/relationships/slideLayout" Target="../slideLayouts/slideLayout63.xml"/><Relationship Id="rId14" Type="http://schemas.openxmlformats.org/officeDocument/2006/relationships/theme" Target="../theme/theme5.xml"/><Relationship Id="rId1" Type="http://schemas.openxmlformats.org/officeDocument/2006/relationships/slideLayout" Target="../slideLayouts/slideLayout51.xml"/><Relationship Id="rId2" Type="http://schemas.openxmlformats.org/officeDocument/2006/relationships/slideLayout" Target="../slideLayouts/slideLayout52.xml"/><Relationship Id="rId3" Type="http://schemas.openxmlformats.org/officeDocument/2006/relationships/slideLayout" Target="../slideLayouts/slideLayout53.xml"/><Relationship Id="rId4" Type="http://schemas.openxmlformats.org/officeDocument/2006/relationships/slideLayout" Target="../slideLayouts/slideLayout54.xml"/><Relationship Id="rId5" Type="http://schemas.openxmlformats.org/officeDocument/2006/relationships/slideLayout" Target="../slideLayouts/slideLayout55.xml"/><Relationship Id="rId6" Type="http://schemas.openxmlformats.org/officeDocument/2006/relationships/slideLayout" Target="../slideLayouts/slideLayout56.xml"/><Relationship Id="rId7" Type="http://schemas.openxmlformats.org/officeDocument/2006/relationships/slideLayout" Target="../slideLayouts/slideLayout57.xml"/><Relationship Id="rId8" Type="http://schemas.openxmlformats.org/officeDocument/2006/relationships/slideLayout" Target="../slideLayouts/slideLayout58.xml"/><Relationship Id="rId9" Type="http://schemas.openxmlformats.org/officeDocument/2006/relationships/slideLayout" Target="../slideLayouts/slideLayout59.xml"/><Relationship Id="rId10" Type="http://schemas.openxmlformats.org/officeDocument/2006/relationships/slideLayout" Target="../slideLayouts/slideLayout60.xml"/></Relationships>
</file>

<file path=ppt/slideMasters/_rels/slideMaster6.xml.rels><?xml version="1.0" encoding="UTF-8" standalone="yes"?>
<Relationships xmlns="http://schemas.openxmlformats.org/package/2006/relationships"><Relationship Id="rId11" Type="http://schemas.openxmlformats.org/officeDocument/2006/relationships/slideLayout" Target="../slideLayouts/slideLayout74.xml"/><Relationship Id="rId12" Type="http://schemas.openxmlformats.org/officeDocument/2006/relationships/theme" Target="../theme/theme6.xml"/><Relationship Id="rId1" Type="http://schemas.openxmlformats.org/officeDocument/2006/relationships/slideLayout" Target="../slideLayouts/slideLayout64.xml"/><Relationship Id="rId2" Type="http://schemas.openxmlformats.org/officeDocument/2006/relationships/slideLayout" Target="../slideLayouts/slideLayout65.xml"/><Relationship Id="rId3" Type="http://schemas.openxmlformats.org/officeDocument/2006/relationships/slideLayout" Target="../slideLayouts/slideLayout66.xml"/><Relationship Id="rId4" Type="http://schemas.openxmlformats.org/officeDocument/2006/relationships/slideLayout" Target="../slideLayouts/slideLayout67.xml"/><Relationship Id="rId5" Type="http://schemas.openxmlformats.org/officeDocument/2006/relationships/slideLayout" Target="../slideLayouts/slideLayout68.xml"/><Relationship Id="rId6" Type="http://schemas.openxmlformats.org/officeDocument/2006/relationships/slideLayout" Target="../slideLayouts/slideLayout69.xml"/><Relationship Id="rId7" Type="http://schemas.openxmlformats.org/officeDocument/2006/relationships/slideLayout" Target="../slideLayouts/slideLayout70.xml"/><Relationship Id="rId8" Type="http://schemas.openxmlformats.org/officeDocument/2006/relationships/slideLayout" Target="../slideLayouts/slideLayout71.xml"/><Relationship Id="rId9" Type="http://schemas.openxmlformats.org/officeDocument/2006/relationships/slideLayout" Target="../slideLayouts/slideLayout72.xml"/><Relationship Id="rId10" Type="http://schemas.openxmlformats.org/officeDocument/2006/relationships/slideLayout" Target="../slideLayouts/slideLayout7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7DD314-00A7-4190-A4FD-8463EFF2ED6A}" type="datetimeFigureOut">
              <a:rPr lang="en-GB" smtClean="0"/>
              <a:t>10/10/2019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96B730-34C5-4EE9-9810-454CCA7C83CD}" type="slidenum">
              <a:rPr lang="en-GB" smtClean="0"/>
              <a:t>‹#›</a:t>
            </a:fld>
            <a:endParaRPr lang="en-GB"/>
          </a:p>
        </p:txBody>
      </p:sp>
    </p:spTree>
    <p:extLst>
      <p:ext uri="{BB962C8B-B14F-4D97-AF65-F5344CB8AC3E}">
        <p14:creationId xmlns:p14="http://schemas.microsoft.com/office/powerpoint/2010/main" val="262417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16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7" name="Text Placeholder 2"/>
          <p:cNvSpPr>
            <a:spLocks noGrp="1"/>
          </p:cNvSpPr>
          <p:nvPr>
            <p:ph type="body" idx="1"/>
          </p:nvPr>
        </p:nvSpPr>
        <p:spPr bwMode="auto">
          <a:xfrm>
            <a:off x="609600" y="1600200"/>
            <a:ext cx="10160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7" name="Rectangle 6"/>
          <p:cNvSpPr/>
          <p:nvPr/>
        </p:nvSpPr>
        <p:spPr>
          <a:xfrm>
            <a:off x="11277600" y="0"/>
            <a:ext cx="9144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8" name="Rectangle 7"/>
          <p:cNvSpPr/>
          <p:nvPr/>
        </p:nvSpPr>
        <p:spPr>
          <a:xfrm>
            <a:off x="11277600" y="5486400"/>
            <a:ext cx="9144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6" name="Slide Number Placeholder 5"/>
          <p:cNvSpPr>
            <a:spLocks noGrp="1"/>
          </p:cNvSpPr>
          <p:nvPr>
            <p:ph type="sldNum" sz="quarter" idx="4"/>
          </p:nvPr>
        </p:nvSpPr>
        <p:spPr>
          <a:xfrm>
            <a:off x="11374967" y="5648326"/>
            <a:ext cx="732367" cy="396875"/>
          </a:xfrm>
          <a:prstGeom prst="bracketPair">
            <a:avLst>
              <a:gd name="adj" fmla="val 17949"/>
            </a:avLst>
          </a:prstGeom>
          <a:ln w="19050">
            <a:solidFill>
              <a:srgbClr val="FFFFFF"/>
            </a:solidFill>
          </a:ln>
        </p:spPr>
        <p:txBody>
          <a:bodyPr vert="horz" wrap="square" lIns="0" tIns="0" rIns="0" bIns="0" numCol="1" anchor="ctr" anchorCtr="0" compatLnSpc="1">
            <a:prstTxWarp prst="textNoShape">
              <a:avLst/>
            </a:prstTxWarp>
          </a:bodyPr>
          <a:lstStyle>
            <a:lvl1pPr algn="ctr" eaLnBrk="1" hangingPunct="1">
              <a:defRPr>
                <a:solidFill>
                  <a:srgbClr val="FFFFFF"/>
                </a:solidFill>
                <a:latin typeface="Arial" panose="020B0604020202020204" pitchFamily="34" charset="0"/>
                <a:ea typeface="ＭＳ Ｐゴシック" panose="020B0600070205080204" pitchFamily="34" charset="-128"/>
              </a:defRPr>
            </a:lvl1pPr>
          </a:lstStyle>
          <a:p>
            <a:pPr>
              <a:defRPr/>
            </a:pPr>
            <a:fld id="{372F2FE8-0856-4B49-A6DD-27A0FD859625}" type="slidenum">
              <a:rPr lang="en-GB" altLang="en-US"/>
              <a:pPr>
                <a:defRPr/>
              </a:pPr>
              <a:t>‹#›</a:t>
            </a:fld>
            <a:endParaRPr lang="en-GB" altLang="en-US"/>
          </a:p>
        </p:txBody>
      </p:sp>
      <p:sp>
        <p:nvSpPr>
          <p:cNvPr id="5" name="Footer Placeholder 4"/>
          <p:cNvSpPr>
            <a:spLocks noGrp="1"/>
          </p:cNvSpPr>
          <p:nvPr>
            <p:ph type="ftr" sz="quarter" idx="3"/>
          </p:nvPr>
        </p:nvSpPr>
        <p:spPr>
          <a:xfrm rot="16200000">
            <a:off x="10511103" y="3988066"/>
            <a:ext cx="2366963" cy="486833"/>
          </a:xfrm>
          <a:prstGeom prst="rect">
            <a:avLst/>
          </a:prstGeom>
        </p:spPr>
        <p:txBody>
          <a:bodyPr vert="horz" lIns="91440" tIns="45720" rIns="91440" bIns="45720" rtlCol="0" anchor="ctr"/>
          <a:lstStyle>
            <a:lvl1pPr algn="r" eaLnBrk="1" hangingPunct="1">
              <a:defRPr sz="1200">
                <a:solidFill>
                  <a:schemeClr val="bg2"/>
                </a:solidFill>
                <a:latin typeface="Arial" charset="0"/>
                <a:ea typeface="+mn-ea"/>
                <a:cs typeface="Arial" charset="0"/>
              </a:defRPr>
            </a:lvl1pPr>
          </a:lstStyle>
          <a:p>
            <a:pPr>
              <a:defRPr/>
            </a:pPr>
            <a:endParaRPr lang="en-GB"/>
          </a:p>
        </p:txBody>
      </p:sp>
      <p:sp>
        <p:nvSpPr>
          <p:cNvPr id="4" name="Date Placeholder 3"/>
          <p:cNvSpPr>
            <a:spLocks noGrp="1"/>
          </p:cNvSpPr>
          <p:nvPr>
            <p:ph type="dt" sz="half" idx="2"/>
          </p:nvPr>
        </p:nvSpPr>
        <p:spPr>
          <a:xfrm rot="16200000">
            <a:off x="10475384" y="1585384"/>
            <a:ext cx="2438400" cy="486833"/>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chemeClr val="bg2"/>
                </a:solidFill>
                <a:latin typeface="Arial" panose="020B0604020202020204" pitchFamily="34" charset="0"/>
                <a:ea typeface="ＭＳ Ｐゴシック" panose="020B0600070205080204" pitchFamily="34" charset="-128"/>
              </a:defRPr>
            </a:lvl1pPr>
          </a:lstStyle>
          <a:p>
            <a:pPr>
              <a:defRPr/>
            </a:pPr>
            <a:fld id="{F3F7B32B-6C62-48C3-9AA5-0807F9A5B5FD}" type="datetime1">
              <a:rPr lang="en-GB" altLang="en-US"/>
              <a:pPr>
                <a:defRPr/>
              </a:pPr>
              <a:t>10/10/2019</a:t>
            </a:fld>
            <a:endParaRPr lang="en-GB" altLang="en-US"/>
          </a:p>
        </p:txBody>
      </p:sp>
    </p:spTree>
    <p:extLst>
      <p:ext uri="{BB962C8B-B14F-4D97-AF65-F5344CB8AC3E}">
        <p14:creationId xmlns:p14="http://schemas.microsoft.com/office/powerpoint/2010/main" val="36203680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rtl="0" eaLnBrk="0" fontAlgn="base" hangingPunct="0">
        <a:spcBef>
          <a:spcPct val="0"/>
        </a:spcBef>
        <a:spcAft>
          <a:spcPct val="0"/>
        </a:spcAft>
        <a:defRPr sz="4600" kern="1200" spc="-100">
          <a:solidFill>
            <a:schemeClr val="tx2"/>
          </a:solidFill>
          <a:latin typeface="+mj-lt"/>
          <a:ea typeface="ＭＳ Ｐゴシック" charset="0"/>
          <a:cs typeface="ＭＳ Ｐゴシック" charset="-128"/>
        </a:defRPr>
      </a:lvl1pPr>
      <a:lvl2pPr algn="l" rtl="0" eaLnBrk="0" fontAlgn="base" hangingPunct="0">
        <a:spcBef>
          <a:spcPct val="0"/>
        </a:spcBef>
        <a:spcAft>
          <a:spcPct val="0"/>
        </a:spcAft>
        <a:defRPr sz="4600">
          <a:solidFill>
            <a:schemeClr val="tx2"/>
          </a:solidFill>
          <a:latin typeface="Cambria" pitchFamily="18" charset="0"/>
          <a:ea typeface="ＭＳ Ｐゴシック" charset="0"/>
          <a:cs typeface="ＭＳ Ｐゴシック" charset="-128"/>
        </a:defRPr>
      </a:lvl2pPr>
      <a:lvl3pPr algn="l" rtl="0" eaLnBrk="0" fontAlgn="base" hangingPunct="0">
        <a:spcBef>
          <a:spcPct val="0"/>
        </a:spcBef>
        <a:spcAft>
          <a:spcPct val="0"/>
        </a:spcAft>
        <a:defRPr sz="4600">
          <a:solidFill>
            <a:schemeClr val="tx2"/>
          </a:solidFill>
          <a:latin typeface="Cambria" pitchFamily="18" charset="0"/>
          <a:ea typeface="ＭＳ Ｐゴシック" charset="0"/>
          <a:cs typeface="ＭＳ Ｐゴシック" charset="-128"/>
        </a:defRPr>
      </a:lvl3pPr>
      <a:lvl4pPr algn="l" rtl="0" eaLnBrk="0" fontAlgn="base" hangingPunct="0">
        <a:spcBef>
          <a:spcPct val="0"/>
        </a:spcBef>
        <a:spcAft>
          <a:spcPct val="0"/>
        </a:spcAft>
        <a:defRPr sz="4600">
          <a:solidFill>
            <a:schemeClr val="tx2"/>
          </a:solidFill>
          <a:latin typeface="Cambria" pitchFamily="18" charset="0"/>
          <a:ea typeface="ＭＳ Ｐゴシック" charset="0"/>
          <a:cs typeface="ＭＳ Ｐゴシック" charset="-128"/>
        </a:defRPr>
      </a:lvl4pPr>
      <a:lvl5pPr algn="l" rtl="0" eaLnBrk="0" fontAlgn="base" hangingPunct="0">
        <a:spcBef>
          <a:spcPct val="0"/>
        </a:spcBef>
        <a:spcAft>
          <a:spcPct val="0"/>
        </a:spcAft>
        <a:defRPr sz="4600">
          <a:solidFill>
            <a:schemeClr val="tx2"/>
          </a:solidFill>
          <a:latin typeface="Cambria" pitchFamily="18" charset="0"/>
          <a:ea typeface="ＭＳ Ｐゴシック" charset="0"/>
          <a:cs typeface="ＭＳ Ｐゴシック" charset="-128"/>
        </a:defRPr>
      </a:lvl5pPr>
      <a:lvl6pPr marL="457200" algn="l" rtl="0" fontAlgn="base">
        <a:spcBef>
          <a:spcPct val="0"/>
        </a:spcBef>
        <a:spcAft>
          <a:spcPct val="0"/>
        </a:spcAft>
        <a:defRPr sz="4600">
          <a:solidFill>
            <a:schemeClr val="tx2"/>
          </a:solidFill>
          <a:latin typeface="Cambria" pitchFamily="18" charset="0"/>
        </a:defRPr>
      </a:lvl6pPr>
      <a:lvl7pPr marL="914400" algn="l" rtl="0" fontAlgn="base">
        <a:spcBef>
          <a:spcPct val="0"/>
        </a:spcBef>
        <a:spcAft>
          <a:spcPct val="0"/>
        </a:spcAft>
        <a:defRPr sz="4600">
          <a:solidFill>
            <a:schemeClr val="tx2"/>
          </a:solidFill>
          <a:latin typeface="Cambria" pitchFamily="18" charset="0"/>
        </a:defRPr>
      </a:lvl7pPr>
      <a:lvl8pPr marL="1371600" algn="l" rtl="0" fontAlgn="base">
        <a:spcBef>
          <a:spcPct val="0"/>
        </a:spcBef>
        <a:spcAft>
          <a:spcPct val="0"/>
        </a:spcAft>
        <a:defRPr sz="4600">
          <a:solidFill>
            <a:schemeClr val="tx2"/>
          </a:solidFill>
          <a:latin typeface="Cambria" pitchFamily="18" charset="0"/>
        </a:defRPr>
      </a:lvl8pPr>
      <a:lvl9pPr marL="1828800" algn="l" rtl="0" fontAlgn="base">
        <a:spcBef>
          <a:spcPct val="0"/>
        </a:spcBef>
        <a:spcAft>
          <a:spcPct val="0"/>
        </a:spcAft>
        <a:defRPr sz="4600">
          <a:solidFill>
            <a:schemeClr val="tx2"/>
          </a:solidFill>
          <a:latin typeface="Cambria" pitchFamily="18" charset="0"/>
        </a:defRPr>
      </a:lvl9pPr>
    </p:titleStyle>
    <p:bodyStyle>
      <a:lvl1pPr marL="342900" indent="-228600" algn="l" rtl="0" eaLnBrk="0" fontAlgn="base" hangingPunct="0">
        <a:spcBef>
          <a:spcPct val="20000"/>
        </a:spcBef>
        <a:spcAft>
          <a:spcPct val="0"/>
        </a:spcAft>
        <a:buClr>
          <a:schemeClr val="accent1"/>
        </a:buClr>
        <a:buFont typeface="Arial" panose="020B0604020202020204" pitchFamily="34" charset="0"/>
        <a:buChar char="•"/>
        <a:defRPr sz="2200" kern="1200">
          <a:solidFill>
            <a:schemeClr val="tx1"/>
          </a:solidFill>
          <a:latin typeface="+mn-lt"/>
          <a:ea typeface="ＭＳ Ｐゴシック" charset="0"/>
          <a:cs typeface="ＭＳ Ｐゴシック" charset="-128"/>
        </a:defRPr>
      </a:lvl1pPr>
      <a:lvl2pPr marL="639763" indent="-228600" algn="l" rtl="0" eaLnBrk="0" fontAlgn="base" hangingPunct="0">
        <a:spcBef>
          <a:spcPct val="20000"/>
        </a:spcBef>
        <a:spcAft>
          <a:spcPct val="0"/>
        </a:spcAft>
        <a:buClr>
          <a:schemeClr val="accent2"/>
        </a:buClr>
        <a:buFont typeface="Arial" panose="020B0604020202020204" pitchFamily="34" charset="0"/>
        <a:buChar char="•"/>
        <a:defRPr sz="2000" kern="1200">
          <a:solidFill>
            <a:schemeClr val="tx1"/>
          </a:solidFill>
          <a:latin typeface="+mn-lt"/>
          <a:ea typeface="ＭＳ Ｐゴシック" charset="0"/>
          <a:cs typeface="+mn-cs"/>
        </a:defRPr>
      </a:lvl2pPr>
      <a:lvl3pPr marL="1004888" indent="-228600" algn="l" rtl="0" eaLnBrk="0" fontAlgn="base" hangingPunct="0">
        <a:spcBef>
          <a:spcPct val="20000"/>
        </a:spcBef>
        <a:spcAft>
          <a:spcPct val="0"/>
        </a:spcAft>
        <a:buClr>
          <a:srgbClr val="9BBB59"/>
        </a:buClr>
        <a:buFont typeface="Arial" panose="020B0604020202020204" pitchFamily="34" charset="0"/>
        <a:buChar char="•"/>
        <a:defRPr kern="1200">
          <a:solidFill>
            <a:schemeClr val="tx1"/>
          </a:solidFill>
          <a:latin typeface="+mn-lt"/>
          <a:ea typeface="ＭＳ Ｐゴシック" charset="0"/>
          <a:cs typeface="+mn-cs"/>
        </a:defRPr>
      </a:lvl3pPr>
      <a:lvl4pPr marL="1279525" indent="-228600" algn="l" rtl="0" eaLnBrk="0" fontAlgn="base" hangingPunct="0">
        <a:spcBef>
          <a:spcPct val="20000"/>
        </a:spcBef>
        <a:spcAft>
          <a:spcPct val="0"/>
        </a:spcAft>
        <a:buClr>
          <a:srgbClr val="8064A2"/>
        </a:buClr>
        <a:buFont typeface="Arial" panose="020B0604020202020204" pitchFamily="34" charset="0"/>
        <a:buChar char="•"/>
        <a:defRPr sz="1600" kern="1200">
          <a:solidFill>
            <a:schemeClr val="tx1"/>
          </a:solidFill>
          <a:latin typeface="+mn-lt"/>
          <a:ea typeface="ＭＳ Ｐゴシック" charset="0"/>
          <a:cs typeface="+mn-cs"/>
        </a:defRPr>
      </a:lvl4pPr>
      <a:lvl5pPr marL="1554163" indent="-228600" algn="l" rtl="0" eaLnBrk="0" fontAlgn="base" hangingPunct="0">
        <a:spcBef>
          <a:spcPct val="20000"/>
        </a:spcBef>
        <a:spcAft>
          <a:spcPct val="0"/>
        </a:spcAft>
        <a:buClr>
          <a:srgbClr val="4BACC6"/>
        </a:buClr>
        <a:buFont typeface="Arial" panose="020B0604020202020204" pitchFamily="34" charset="0"/>
        <a:buChar char="•"/>
        <a:defRPr sz="1400" kern="1200">
          <a:solidFill>
            <a:schemeClr val="tx1"/>
          </a:solidFill>
          <a:latin typeface="+mn-lt"/>
          <a:ea typeface="ＭＳ Ｐゴシック" charset="0"/>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10/10/19</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3806899415"/>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5FEC9-8563-4013-BFAA-01C62513A0DB}" type="datetimeFigureOut">
              <a:rPr lang="en-GB" smtClean="0"/>
              <a:t>10/10/2019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CB545D-68D3-498F-A347-EF3162297DE2}" type="slidenum">
              <a:rPr lang="en-GB" smtClean="0"/>
              <a:t>‹#›</a:t>
            </a:fld>
            <a:endParaRPr lang="en-GB"/>
          </a:p>
        </p:txBody>
      </p:sp>
    </p:spTree>
    <p:extLst>
      <p:ext uri="{BB962C8B-B14F-4D97-AF65-F5344CB8AC3E}">
        <p14:creationId xmlns:p14="http://schemas.microsoft.com/office/powerpoint/2010/main" val="1147433679"/>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95060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10/10/19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629375245"/>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 Id="rId3"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hyperlink" Target="http://geirfaiaith.wjec.co.uk/language/cy/" TargetMode="External"/><Relationship Id="rId4" Type="http://schemas.openxmlformats.org/officeDocument/2006/relationships/image" Target="../media/image9.png"/><Relationship Id="rId1" Type="http://schemas.openxmlformats.org/officeDocument/2006/relationships/slideLayout" Target="../slideLayouts/slideLayout4.xml"/><Relationship Id="rId2" Type="http://schemas.openxmlformats.org/officeDocument/2006/relationships/hyperlink" Target="http://www.amathsdictionaryforkids.com/dictionary.html"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https://forms.office.com/Pages/ResponsePage.aspx?id=-REPTm4EBUWcuNshUjEeIQxWySZMBBVFpbhysq0MEjtUMjBQU0lRM1VIMVpNMVE2U05LMEdCVk5FVy4u"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musicmathsmagic.com/page4/files/EffectiveTeachersofNumeracy.pdf" TargetMode="External"/><Relationship Id="rId4"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3" Type="http://schemas.openxmlformats.org/officeDocument/2006/relationships/hyperlink" Target="NULL" TargetMode="External"/><Relationship Id="rId4" Type="http://schemas.openxmlformats.org/officeDocument/2006/relationships/hyperlink" Target="NULL" TargetMode="External"/><Relationship Id="rId5"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hyperlink" Target="http://www.knowledgequartet.org/"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hyperlink" Target="https://www.youtube.com/watch?v=YPWmOVt8vgw" TargetMode="External"/><Relationship Id="rId3" Type="http://schemas.openxmlformats.org/officeDocument/2006/relationships/hyperlink" Target="https://www.youtube.com/watch?v=VGkjjVfnGYI"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2.png"/><Relationship Id="rId3"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hyperlink" Target="http://learning.gov.wales/docs/learningwales/publications/130415-lnf-guidance-cy.pdf"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2.xml"/><Relationship Id="rId3" Type="http://schemas.openxmlformats.org/officeDocument/2006/relationships/hyperlink" Target="https://hwb.gov.wales/curriculum-for-wales-2008/national-literacy-and-numeracy-framework/national-literacy-and-numeracy-framework-to-support-schools-in-introducing-the-national-literacy-and-numeracy-framework/"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hyperlink" Target="https://padlet.com/yrathrofa/CM19" TargetMode="External"/><Relationship Id="rId4" Type="http://schemas.openxmlformats.org/officeDocument/2006/relationships/image" Target="../media/image15.png"/><Relationship Id="rId5" Type="http://schemas.openxmlformats.org/officeDocument/2006/relationships/image" Target="../media/image16.png"/><Relationship Id="rId1" Type="http://schemas.openxmlformats.org/officeDocument/2006/relationships/slideLayout" Target="../slideLayouts/slideLayout4.xml"/><Relationship Id="rId2" Type="http://schemas.openxmlformats.org/officeDocument/2006/relationships/hyperlink" Target="http://www.haveyougotmathseyes.co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5" Type="http://schemas.openxmlformats.org/officeDocument/2006/relationships/image" Target="../media/image19.png"/><Relationship Id="rId6" Type="http://schemas.openxmlformats.org/officeDocument/2006/relationships/image" Target="../media/image20.png"/><Relationship Id="rId7" Type="http://schemas.openxmlformats.org/officeDocument/2006/relationships/image" Target="../media/image21.png"/><Relationship Id="rId1" Type="http://schemas.openxmlformats.org/officeDocument/2006/relationships/slideLayout" Target="../slideLayouts/slideLayout32.xml"/><Relationship Id="rId2" Type="http://schemas.openxmlformats.org/officeDocument/2006/relationships/notesSlide" Target="../notesSlides/notesSlide3.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4" Type="http://schemas.openxmlformats.org/officeDocument/2006/relationships/image" Target="../media/image23.png"/><Relationship Id="rId5" Type="http://schemas.openxmlformats.org/officeDocument/2006/relationships/image" Target="../media/image24.png"/><Relationship Id="rId1" Type="http://schemas.openxmlformats.org/officeDocument/2006/relationships/slideLayout" Target="../slideLayouts/slideLayout56.xml"/><Relationship Id="rId2" Type="http://schemas.openxmlformats.org/officeDocument/2006/relationships/notesSlide" Target="../notesSlides/notesSlide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1" Type="http://schemas.openxmlformats.org/officeDocument/2006/relationships/slideLayout" Target="../slideLayouts/slideLayout69.xml"/><Relationship Id="rId2" Type="http://schemas.openxmlformats.org/officeDocument/2006/relationships/image" Target="../media/image2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4.xml"/><Relationship Id="rId2" Type="http://schemas.openxmlformats.org/officeDocument/2006/relationships/image" Target="../media/image2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0.xml"/><Relationship Id="rId2" Type="http://schemas.openxmlformats.org/officeDocument/2006/relationships/hyperlink" Target="http://www.teacherled.com/iresources/hundredsquareadvanced/" TargetMode="External"/><Relationship Id="rId3" Type="http://schemas.openxmlformats.org/officeDocument/2006/relationships/image" Target="../media/image26.gi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0.xml"/><Relationship Id="rId2" Type="http://schemas.openxmlformats.org/officeDocument/2006/relationships/image" Target="../media/image2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0.xml"/><Relationship Id="rId2" Type="http://schemas.openxmlformats.org/officeDocument/2006/relationships/hyperlink" Target="https://www.youtube.com/watch?v=ytVneQUA5-c" TargetMode="External"/><Relationship Id="rId3"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Mathemateg</a:t>
            </a:r>
            <a:r>
              <a:rPr lang="en-GB" dirty="0"/>
              <a:t> a </a:t>
            </a:r>
            <a:r>
              <a:rPr lang="en-GB" dirty="0" err="1"/>
              <a:t>Rhifedd</a:t>
            </a:r>
            <a:endParaRPr lang="en-GB" dirty="0"/>
          </a:p>
        </p:txBody>
      </p:sp>
      <p:sp>
        <p:nvSpPr>
          <p:cNvPr id="3" name="Subtitle 2"/>
          <p:cNvSpPr>
            <a:spLocks noGrp="1"/>
          </p:cNvSpPr>
          <p:nvPr>
            <p:ph type="subTitle" idx="1"/>
          </p:nvPr>
        </p:nvSpPr>
        <p:spPr/>
        <p:txBody>
          <a:bodyPr/>
          <a:lstStyle/>
          <a:p>
            <a:r>
              <a:rPr lang="en-GB" dirty="0" err="1"/>
              <a:t>Mathemateg</a:t>
            </a:r>
            <a:r>
              <a:rPr lang="en-GB" dirty="0"/>
              <a:t> a </a:t>
            </a:r>
            <a:r>
              <a:rPr lang="en-GB" dirty="0" err="1"/>
              <a:t>rhifedd</a:t>
            </a:r>
            <a:r>
              <a:rPr lang="en-GB" dirty="0"/>
              <a:t> </a:t>
            </a:r>
            <a:r>
              <a:rPr lang="en-GB" dirty="0" err="1"/>
              <a:t>ar</a:t>
            </a:r>
            <a:r>
              <a:rPr lang="en-GB" dirty="0"/>
              <a:t> </a:t>
            </a:r>
            <a:r>
              <a:rPr lang="en-GB" dirty="0" err="1"/>
              <a:t>gyfer</a:t>
            </a:r>
            <a:r>
              <a:rPr lang="en-GB" dirty="0"/>
              <a:t> </a:t>
            </a:r>
            <a:r>
              <a:rPr lang="en-GB" dirty="0" err="1"/>
              <a:t>addysgu</a:t>
            </a:r>
            <a:r>
              <a:rPr lang="en-GB" dirty="0"/>
              <a:t> </a:t>
            </a:r>
            <a:r>
              <a:rPr lang="en-GB" dirty="0" err="1" smtClean="0"/>
              <a:t>cynradd</a:t>
            </a:r>
            <a:r>
              <a:rPr lang="en-GB" dirty="0" smtClean="0"/>
              <a:t> BA1</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2051" y="563186"/>
            <a:ext cx="7517080" cy="1315489"/>
          </a:xfrm>
          <a:prstGeom prst="rect">
            <a:avLst/>
          </a:prstGeom>
        </p:spPr>
      </p:pic>
      <p:pic>
        <p:nvPicPr>
          <p:cNvPr id="5" name="Picture 4"/>
          <p:cNvPicPr>
            <a:picLocks noChangeAspect="1"/>
          </p:cNvPicPr>
          <p:nvPr/>
        </p:nvPicPr>
        <p:blipFill>
          <a:blip r:embed="rId3"/>
          <a:stretch>
            <a:fillRect/>
          </a:stretch>
        </p:blipFill>
        <p:spPr>
          <a:xfrm>
            <a:off x="4335347" y="4543134"/>
            <a:ext cx="3521306" cy="2104449"/>
          </a:xfrm>
          <a:prstGeom prst="rect">
            <a:avLst/>
          </a:prstGeom>
        </p:spPr>
      </p:pic>
    </p:spTree>
    <p:extLst>
      <p:ext uri="{BB962C8B-B14F-4D97-AF65-F5344CB8AC3E}">
        <p14:creationId xmlns:p14="http://schemas.microsoft.com/office/powerpoint/2010/main" val="41842507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 </a:t>
            </a:r>
            <a:r>
              <a:rPr lang="en-GB" dirty="0" err="1" smtClean="0"/>
              <a:t>mewn</a:t>
            </a:r>
            <a:r>
              <a:rPr lang="en-GB" dirty="0" smtClean="0"/>
              <a:t> </a:t>
            </a:r>
            <a:r>
              <a:rPr lang="en-GB" dirty="0" err="1" smtClean="0"/>
              <a:t>rhifau</a:t>
            </a:r>
            <a:r>
              <a:rPr lang="en-GB" dirty="0" smtClean="0"/>
              <a:t>…</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smtClean="0"/>
          </a:p>
          <a:p>
            <a:pPr marL="0" indent="0">
              <a:buNone/>
            </a:pPr>
            <a:endParaRPr lang="en-GB" dirty="0"/>
          </a:p>
          <a:p>
            <a:pPr marL="0" indent="0">
              <a:buNone/>
            </a:pPr>
            <a:r>
              <a:rPr lang="en-GB" sz="4800" b="1" dirty="0" smtClean="0">
                <a:ln w="22225">
                  <a:solidFill>
                    <a:schemeClr val="accent2"/>
                  </a:solidFill>
                  <a:prstDash val="solid"/>
                </a:ln>
                <a:solidFill>
                  <a:schemeClr val="accent2">
                    <a:lumMod val="40000"/>
                    <a:lumOff val="60000"/>
                  </a:schemeClr>
                </a:solidFill>
              </a:rPr>
              <a:t>             </a:t>
            </a:r>
            <a:r>
              <a:rPr lang="en-GB" sz="4800" b="1" dirty="0" smtClean="0">
                <a:ln w="22225">
                  <a:solidFill>
                    <a:schemeClr val="accent2"/>
                  </a:solidFill>
                  <a:prstDash val="solid"/>
                </a:ln>
                <a:solidFill>
                  <a:schemeClr val="accent2">
                    <a:lumMod val="40000"/>
                    <a:lumOff val="60000"/>
                  </a:schemeClr>
                </a:solidFill>
              </a:rPr>
              <a:t>30 </a:t>
            </a:r>
            <a:endParaRPr lang="en-GB" sz="4800" b="1" dirty="0" smtClean="0">
              <a:ln w="22225">
                <a:solidFill>
                  <a:schemeClr val="accent2"/>
                </a:solidFill>
                <a:prstDash val="solid"/>
              </a:ln>
              <a:solidFill>
                <a:schemeClr val="accent2">
                  <a:lumMod val="40000"/>
                  <a:lumOff val="60000"/>
                </a:schemeClr>
              </a:solidFill>
            </a:endParaRPr>
          </a:p>
          <a:p>
            <a:pPr marL="0" indent="0">
              <a:buNone/>
            </a:pPr>
            <a:endParaRPr lang="en-GB" dirty="0" smtClean="0"/>
          </a:p>
          <a:p>
            <a:pPr marL="0" indent="0">
              <a:buNone/>
            </a:pPr>
            <a:endParaRPr lang="en-GB" dirty="0"/>
          </a:p>
          <a:p>
            <a:pPr marL="0" indent="0">
              <a:buNone/>
            </a:pPr>
            <a:endParaRPr lang="en-GB" dirty="0"/>
          </a:p>
        </p:txBody>
      </p:sp>
      <p:sp>
        <p:nvSpPr>
          <p:cNvPr id="4" name="Rectangle 3"/>
          <p:cNvSpPr/>
          <p:nvPr/>
        </p:nvSpPr>
        <p:spPr>
          <a:xfrm>
            <a:off x="564088" y="1825625"/>
            <a:ext cx="2672526" cy="923330"/>
          </a:xfrm>
          <a:prstGeom prst="rect">
            <a:avLst/>
          </a:prstGeom>
          <a:noFill/>
        </p:spPr>
        <p:txBody>
          <a:bodyPr wrap="none" lIns="91440" tIns="45720" rIns="91440" bIns="45720">
            <a:spAutoFit/>
          </a:bodyPr>
          <a:lstStyle/>
          <a:p>
            <a:pPr algn="ctr"/>
            <a:r>
              <a:rPr lang="en-US" sz="5400" b="1" dirty="0" smtClean="0">
                <a:ln w="22225">
                  <a:solidFill>
                    <a:schemeClr val="accent2"/>
                  </a:solidFill>
                  <a:prstDash val="solid"/>
                </a:ln>
                <a:solidFill>
                  <a:schemeClr val="accent2">
                    <a:lumMod val="40000"/>
                    <a:lumOff val="60000"/>
                  </a:schemeClr>
                </a:solidFill>
              </a:rPr>
              <a:t>03:08:01</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5" name="Rectangle 4"/>
          <p:cNvSpPr/>
          <p:nvPr/>
        </p:nvSpPr>
        <p:spPr>
          <a:xfrm>
            <a:off x="6179014" y="2371487"/>
            <a:ext cx="886781"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22</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7" name="Rectangle 6"/>
          <p:cNvSpPr/>
          <p:nvPr/>
        </p:nvSpPr>
        <p:spPr>
          <a:xfrm>
            <a:off x="4333657" y="4391582"/>
            <a:ext cx="886781"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12</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8" name="Rectangle 7"/>
          <p:cNvSpPr/>
          <p:nvPr/>
        </p:nvSpPr>
        <p:spPr>
          <a:xfrm>
            <a:off x="8211837" y="4391582"/>
            <a:ext cx="1237839" cy="923330"/>
          </a:xfrm>
          <a:prstGeom prst="rect">
            <a:avLst/>
          </a:prstGeom>
          <a:noFill/>
        </p:spPr>
        <p:txBody>
          <a:bodyPr wrap="none" lIns="91440" tIns="45720" rIns="91440" bIns="45720">
            <a:spAutoFit/>
          </a:bodyPr>
          <a:lstStyle/>
          <a:p>
            <a:pPr algn="ctr"/>
            <a:r>
              <a:rPr lang="en-US" sz="5400" b="1" smtClean="0">
                <a:ln w="22225">
                  <a:solidFill>
                    <a:schemeClr val="accent2"/>
                  </a:solidFill>
                  <a:prstDash val="solid"/>
                </a:ln>
                <a:solidFill>
                  <a:schemeClr val="accent2">
                    <a:lumMod val="40000"/>
                    <a:lumOff val="60000"/>
                  </a:schemeClr>
                </a:solidFill>
              </a:rPr>
              <a:t>313</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9" name="Rectangle 8"/>
          <p:cNvSpPr/>
          <p:nvPr/>
        </p:nvSpPr>
        <p:spPr>
          <a:xfrm>
            <a:off x="8689527" y="1160703"/>
            <a:ext cx="886781"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11</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620699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7878" y="359583"/>
            <a:ext cx="10515600" cy="1325563"/>
          </a:xfrm>
        </p:spPr>
        <p:txBody>
          <a:bodyPr/>
          <a:lstStyle/>
          <a:p>
            <a:pPr algn="ctr"/>
            <a:r>
              <a:rPr lang="en-GB" dirty="0" smtClean="0"/>
              <a:t>Nod y </a:t>
            </a:r>
            <a:r>
              <a:rPr lang="en-GB" dirty="0" err="1" smtClean="0"/>
              <a:t>Sesiynau</a:t>
            </a:r>
            <a:r>
              <a:rPr lang="en-GB" dirty="0" smtClean="0"/>
              <a:t> - Objective </a:t>
            </a:r>
            <a:r>
              <a:rPr lang="en-GB" dirty="0" smtClean="0"/>
              <a:t>of sessions</a:t>
            </a:r>
            <a:endParaRPr lang="en-GB" dirty="0"/>
          </a:p>
        </p:txBody>
      </p:sp>
      <p:sp>
        <p:nvSpPr>
          <p:cNvPr id="6" name="Content Placeholder 5"/>
          <p:cNvSpPr>
            <a:spLocks noGrp="1"/>
          </p:cNvSpPr>
          <p:nvPr>
            <p:ph sz="half" idx="2"/>
          </p:nvPr>
        </p:nvSpPr>
        <p:spPr>
          <a:xfrm>
            <a:off x="537556" y="1825625"/>
            <a:ext cx="10816244" cy="4351338"/>
          </a:xfrm>
        </p:spPr>
        <p:txBody>
          <a:bodyPr/>
          <a:lstStyle/>
          <a:p>
            <a:r>
              <a:rPr lang="en-GB" dirty="0" err="1"/>
              <a:t>Myfyrio</a:t>
            </a:r>
            <a:r>
              <a:rPr lang="en-GB" dirty="0"/>
              <a:t> </a:t>
            </a:r>
            <a:r>
              <a:rPr lang="en-GB" dirty="0" err="1"/>
              <a:t>ar</a:t>
            </a:r>
            <a:r>
              <a:rPr lang="en-GB" dirty="0"/>
              <a:t>, ac </a:t>
            </a:r>
            <a:r>
              <a:rPr lang="en-GB" dirty="0" err="1"/>
              <a:t>archwilio</a:t>
            </a:r>
            <a:r>
              <a:rPr lang="en-GB" dirty="0"/>
              <a:t> </a:t>
            </a:r>
            <a:r>
              <a:rPr lang="en-GB" dirty="0" err="1"/>
              <a:t>gwybodaeth</a:t>
            </a:r>
            <a:r>
              <a:rPr lang="en-GB" dirty="0"/>
              <a:t>, </a:t>
            </a:r>
            <a:r>
              <a:rPr lang="en-GB" dirty="0" err="1"/>
              <a:t>ar</a:t>
            </a:r>
            <a:r>
              <a:rPr lang="en-GB" dirty="0"/>
              <a:t> </a:t>
            </a:r>
            <a:r>
              <a:rPr lang="en-GB" dirty="0" err="1"/>
              <a:t>gyfer</a:t>
            </a:r>
            <a:r>
              <a:rPr lang="en-GB" dirty="0"/>
              <a:t> </a:t>
            </a:r>
            <a:r>
              <a:rPr lang="en-GB" dirty="0" err="1"/>
              <a:t>dysgu</a:t>
            </a:r>
            <a:r>
              <a:rPr lang="en-GB" dirty="0"/>
              <a:t> </a:t>
            </a:r>
            <a:r>
              <a:rPr lang="en-GB" dirty="0" err="1"/>
              <a:t>mathemateg</a:t>
            </a:r>
            <a:r>
              <a:rPr lang="en-GB" dirty="0"/>
              <a:t> a </a:t>
            </a:r>
            <a:r>
              <a:rPr lang="en-GB" dirty="0" err="1" smtClean="0"/>
              <a:t>rhifedd</a:t>
            </a:r>
            <a:endParaRPr lang="en-GB" dirty="0" smtClean="0"/>
          </a:p>
          <a:p>
            <a:endParaRPr lang="en-GB" dirty="0"/>
          </a:p>
          <a:p>
            <a:r>
              <a:rPr lang="en-GB" dirty="0" smtClean="0"/>
              <a:t>To </a:t>
            </a:r>
            <a:r>
              <a:rPr lang="en-GB" dirty="0" smtClean="0"/>
              <a:t>reflect on and explore knowledge for teaching mathematics and numeracy</a:t>
            </a:r>
          </a:p>
          <a:p>
            <a:pPr marL="0" indent="0">
              <a:buNone/>
            </a:pPr>
            <a:endParaRPr lang="en-GB" dirty="0"/>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586003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Callout 4"/>
          <p:cNvSpPr/>
          <p:nvPr/>
        </p:nvSpPr>
        <p:spPr>
          <a:xfrm>
            <a:off x="5464233" y="703810"/>
            <a:ext cx="5325686" cy="518160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6605847" y="1368830"/>
            <a:ext cx="3042458" cy="3693319"/>
          </a:xfrm>
          <a:prstGeom prst="rect">
            <a:avLst/>
          </a:prstGeom>
          <a:noFill/>
        </p:spPr>
        <p:txBody>
          <a:bodyPr wrap="square" rtlCol="0">
            <a:spAutoFit/>
          </a:bodyPr>
          <a:lstStyle/>
          <a:p>
            <a:r>
              <a:rPr lang="en-GB" dirty="0" err="1">
                <a:solidFill>
                  <a:schemeClr val="bg1"/>
                </a:solidFill>
              </a:rPr>
              <a:t>Meddyliwch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ôl</a:t>
            </a:r>
            <a:r>
              <a:rPr lang="en-GB" dirty="0">
                <a:solidFill>
                  <a:schemeClr val="bg1"/>
                </a:solidFill>
              </a:rPr>
              <a:t> </a:t>
            </a:r>
            <a:r>
              <a:rPr lang="en-GB" dirty="0" err="1">
                <a:solidFill>
                  <a:schemeClr val="bg1"/>
                </a:solidFill>
              </a:rPr>
              <a:t>i'ch</a:t>
            </a:r>
            <a:r>
              <a:rPr lang="en-GB" dirty="0">
                <a:solidFill>
                  <a:schemeClr val="bg1"/>
                </a:solidFill>
              </a:rPr>
              <a:t> </a:t>
            </a:r>
            <a:r>
              <a:rPr lang="en-GB" dirty="0" err="1">
                <a:solidFill>
                  <a:schemeClr val="bg1"/>
                </a:solidFill>
              </a:rPr>
              <a:t>profiadau</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hun</a:t>
            </a:r>
            <a:r>
              <a:rPr lang="en-GB" dirty="0">
                <a:solidFill>
                  <a:schemeClr val="bg1"/>
                </a:solidFill>
              </a:rPr>
              <a:t> o </a:t>
            </a:r>
            <a:r>
              <a:rPr lang="en-GB" dirty="0" err="1">
                <a:solidFill>
                  <a:schemeClr val="bg1"/>
                </a:solidFill>
              </a:rPr>
              <a:t>ddysgu</a:t>
            </a:r>
            <a:r>
              <a:rPr lang="en-GB" dirty="0">
                <a:solidFill>
                  <a:schemeClr val="bg1"/>
                </a:solidFill>
              </a:rPr>
              <a:t> </a:t>
            </a:r>
            <a:r>
              <a:rPr lang="en-GB" dirty="0" err="1">
                <a:solidFill>
                  <a:schemeClr val="bg1"/>
                </a:solidFill>
              </a:rPr>
              <a:t>mathemateg</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ysgol</a:t>
            </a:r>
            <a:r>
              <a:rPr lang="en-GB" dirty="0">
                <a:solidFill>
                  <a:schemeClr val="bg1"/>
                </a:solidFill>
              </a:rPr>
              <a:t> </a:t>
            </a:r>
            <a:r>
              <a:rPr lang="en-GB" dirty="0" err="1">
                <a:solidFill>
                  <a:schemeClr val="bg1"/>
                </a:solidFill>
              </a:rPr>
              <a:t>gynradd</a:t>
            </a:r>
            <a:r>
              <a:rPr lang="en-GB" dirty="0">
                <a:solidFill>
                  <a:schemeClr val="bg1"/>
                </a:solidFill>
              </a:rPr>
              <a:t> </a:t>
            </a:r>
            <a:r>
              <a:rPr lang="en-GB" dirty="0" smtClean="0">
                <a:solidFill>
                  <a:schemeClr val="bg1"/>
                </a:solidFill>
              </a:rPr>
              <a:t>...</a:t>
            </a:r>
          </a:p>
          <a:p>
            <a:endParaRPr lang="en-GB" dirty="0">
              <a:solidFill>
                <a:schemeClr val="bg1"/>
              </a:solidFill>
            </a:endParaRPr>
          </a:p>
          <a:p>
            <a:r>
              <a:rPr lang="en-GB" dirty="0" smtClean="0">
                <a:solidFill>
                  <a:schemeClr val="bg1"/>
                </a:solidFill>
              </a:rPr>
              <a:t>Beth </a:t>
            </a:r>
            <a:r>
              <a:rPr lang="en-GB" dirty="0" err="1">
                <a:solidFill>
                  <a:schemeClr val="bg1"/>
                </a:solidFill>
              </a:rPr>
              <a:t>ydych</a:t>
            </a:r>
            <a:r>
              <a:rPr lang="en-GB" dirty="0">
                <a:solidFill>
                  <a:schemeClr val="bg1"/>
                </a:solidFill>
              </a:rPr>
              <a:t> </a:t>
            </a:r>
            <a:r>
              <a:rPr lang="en-GB" dirty="0" err="1">
                <a:solidFill>
                  <a:schemeClr val="bg1"/>
                </a:solidFill>
              </a:rPr>
              <a:t>chi'n</a:t>
            </a:r>
            <a:r>
              <a:rPr lang="en-GB" dirty="0">
                <a:solidFill>
                  <a:schemeClr val="bg1"/>
                </a:solidFill>
              </a:rPr>
              <a:t> </a:t>
            </a:r>
            <a:r>
              <a:rPr lang="en-GB" dirty="0" err="1">
                <a:solidFill>
                  <a:schemeClr val="bg1"/>
                </a:solidFill>
              </a:rPr>
              <a:t>ei</a:t>
            </a:r>
            <a:r>
              <a:rPr lang="en-GB" dirty="0">
                <a:solidFill>
                  <a:schemeClr val="bg1"/>
                </a:solidFill>
              </a:rPr>
              <a:t> gofio am </a:t>
            </a:r>
            <a:r>
              <a:rPr lang="en-GB" dirty="0" err="1">
                <a:solidFill>
                  <a:schemeClr val="bg1"/>
                </a:solidFill>
              </a:rPr>
              <a:t>ddysgu</a:t>
            </a:r>
            <a:r>
              <a:rPr lang="en-GB" dirty="0">
                <a:solidFill>
                  <a:schemeClr val="bg1"/>
                </a:solidFill>
              </a:rPr>
              <a:t> </a:t>
            </a:r>
            <a:r>
              <a:rPr lang="en-GB" dirty="0" err="1">
                <a:solidFill>
                  <a:schemeClr val="bg1"/>
                </a:solidFill>
              </a:rPr>
              <a:t>mathemateg</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ysgol</a:t>
            </a:r>
            <a:r>
              <a:rPr lang="en-GB" dirty="0">
                <a:solidFill>
                  <a:schemeClr val="bg1"/>
                </a:solidFill>
              </a:rPr>
              <a:t> </a:t>
            </a:r>
            <a:r>
              <a:rPr lang="en-GB" dirty="0" err="1">
                <a:solidFill>
                  <a:schemeClr val="bg1"/>
                </a:solidFill>
              </a:rPr>
              <a:t>gynradd</a:t>
            </a:r>
            <a:r>
              <a:rPr lang="en-GB" dirty="0" smtClean="0">
                <a:solidFill>
                  <a:schemeClr val="bg1"/>
                </a:solidFill>
              </a:rPr>
              <a:t>?</a:t>
            </a:r>
          </a:p>
          <a:p>
            <a:r>
              <a:rPr lang="en-GB" dirty="0" smtClean="0">
                <a:solidFill>
                  <a:schemeClr val="bg1"/>
                </a:solidFill>
              </a:rPr>
              <a:t>Beth </a:t>
            </a:r>
            <a:r>
              <a:rPr lang="en-GB" dirty="0" err="1">
                <a:solidFill>
                  <a:schemeClr val="bg1"/>
                </a:solidFill>
              </a:rPr>
              <a:t>oeddech</a:t>
            </a:r>
            <a:r>
              <a:rPr lang="en-GB" dirty="0">
                <a:solidFill>
                  <a:schemeClr val="bg1"/>
                </a:solidFill>
              </a:rPr>
              <a:t> </a:t>
            </a:r>
            <a:r>
              <a:rPr lang="en-GB" dirty="0" err="1">
                <a:solidFill>
                  <a:schemeClr val="bg1"/>
                </a:solidFill>
              </a:rPr>
              <a:t>chi'n</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deimlo</a:t>
            </a:r>
            <a:r>
              <a:rPr lang="en-GB" dirty="0">
                <a:solidFill>
                  <a:schemeClr val="bg1"/>
                </a:solidFill>
              </a:rPr>
              <a:t> am </a:t>
            </a:r>
            <a:r>
              <a:rPr lang="en-GB" dirty="0" err="1">
                <a:solidFill>
                  <a:schemeClr val="bg1"/>
                </a:solidFill>
              </a:rPr>
              <a:t>fathemateg</a:t>
            </a:r>
            <a:r>
              <a:rPr lang="en-GB" dirty="0" smtClean="0">
                <a:solidFill>
                  <a:schemeClr val="bg1"/>
                </a:solidFill>
              </a:rPr>
              <a:t>?</a:t>
            </a:r>
          </a:p>
          <a:p>
            <a:r>
              <a:rPr lang="en-GB" dirty="0" smtClean="0">
                <a:solidFill>
                  <a:schemeClr val="bg1"/>
                </a:solidFill>
              </a:rPr>
              <a:t>A </a:t>
            </a:r>
            <a:r>
              <a:rPr lang="en-GB" dirty="0" err="1">
                <a:solidFill>
                  <a:schemeClr val="bg1"/>
                </a:solidFill>
              </a:rPr>
              <a:t>newidiodd</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teimladau</a:t>
            </a:r>
            <a:r>
              <a:rPr lang="en-GB" dirty="0">
                <a:solidFill>
                  <a:schemeClr val="bg1"/>
                </a:solidFill>
              </a:rPr>
              <a:t> </a:t>
            </a:r>
            <a:r>
              <a:rPr lang="en-GB" dirty="0" err="1">
                <a:solidFill>
                  <a:schemeClr val="bg1"/>
                </a:solidFill>
              </a:rPr>
              <a:t>wrth</a:t>
            </a:r>
            <a:r>
              <a:rPr lang="en-GB" dirty="0">
                <a:solidFill>
                  <a:schemeClr val="bg1"/>
                </a:solidFill>
              </a:rPr>
              <a:t> </a:t>
            </a:r>
            <a:r>
              <a:rPr lang="en-GB" dirty="0" err="1">
                <a:solidFill>
                  <a:schemeClr val="bg1"/>
                </a:solidFill>
              </a:rPr>
              <a:t>ichi</a:t>
            </a:r>
            <a:r>
              <a:rPr lang="en-GB" dirty="0">
                <a:solidFill>
                  <a:schemeClr val="bg1"/>
                </a:solidFill>
              </a:rPr>
              <a:t> </a:t>
            </a:r>
            <a:r>
              <a:rPr lang="en-GB" dirty="0" err="1">
                <a:solidFill>
                  <a:schemeClr val="bg1"/>
                </a:solidFill>
              </a:rPr>
              <a:t>heneiddio</a:t>
            </a:r>
            <a:r>
              <a:rPr lang="en-GB" dirty="0">
                <a:solidFill>
                  <a:schemeClr val="bg1"/>
                </a:solidFill>
              </a:rPr>
              <a:t>?</a:t>
            </a:r>
            <a:endParaRPr lang="en-GB" dirty="0" smtClean="0"/>
          </a:p>
          <a:p>
            <a:endParaRPr lang="en-GB" dirty="0"/>
          </a:p>
        </p:txBody>
      </p:sp>
      <p:pic>
        <p:nvPicPr>
          <p:cNvPr id="7" name="Picture 6"/>
          <p:cNvPicPr>
            <a:picLocks noChangeAspect="1"/>
          </p:cNvPicPr>
          <p:nvPr/>
        </p:nvPicPr>
        <p:blipFill>
          <a:blip r:embed="rId2"/>
          <a:stretch>
            <a:fillRect/>
          </a:stretch>
        </p:blipFill>
        <p:spPr>
          <a:xfrm>
            <a:off x="1427711" y="3532821"/>
            <a:ext cx="2983576" cy="2113367"/>
          </a:xfrm>
          <a:prstGeom prst="rect">
            <a:avLst/>
          </a:prstGeom>
        </p:spPr>
      </p:pic>
    </p:spTree>
    <p:extLst>
      <p:ext uri="{BB962C8B-B14F-4D97-AF65-F5344CB8AC3E}">
        <p14:creationId xmlns:p14="http://schemas.microsoft.com/office/powerpoint/2010/main" val="3044354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Geirfa</a:t>
            </a:r>
            <a:r>
              <a:rPr lang="en-GB" dirty="0"/>
              <a:t> </a:t>
            </a:r>
            <a:r>
              <a:rPr lang="en-GB" dirty="0" err="1"/>
              <a:t>mewn</a:t>
            </a:r>
            <a:r>
              <a:rPr lang="en-GB" dirty="0"/>
              <a:t> </a:t>
            </a:r>
            <a:r>
              <a:rPr lang="en-GB" dirty="0" err="1"/>
              <a:t>mathemateg</a:t>
            </a:r>
            <a:endParaRPr lang="en-GB" dirty="0"/>
          </a:p>
        </p:txBody>
      </p:sp>
      <p:sp>
        <p:nvSpPr>
          <p:cNvPr id="4" name="Content Placeholder 3"/>
          <p:cNvSpPr>
            <a:spLocks noGrp="1"/>
          </p:cNvSpPr>
          <p:nvPr>
            <p:ph sz="half" idx="2"/>
          </p:nvPr>
        </p:nvSpPr>
        <p:spPr>
          <a:xfrm>
            <a:off x="838200" y="1825625"/>
            <a:ext cx="10515600" cy="4351338"/>
          </a:xfrm>
        </p:spPr>
        <p:txBody>
          <a:bodyPr>
            <a:normAutofit/>
          </a:bodyPr>
          <a:lstStyle/>
          <a:p>
            <a:pPr marL="0" indent="0">
              <a:buNone/>
            </a:pPr>
            <a:r>
              <a:rPr lang="en-GB" dirty="0" err="1"/>
              <a:t>Edrychwch</a:t>
            </a:r>
            <a:r>
              <a:rPr lang="en-GB" dirty="0"/>
              <a:t> </a:t>
            </a:r>
            <a:r>
              <a:rPr lang="en-GB" dirty="0" err="1"/>
              <a:t>ar</a:t>
            </a:r>
            <a:r>
              <a:rPr lang="en-GB" dirty="0"/>
              <a:t> y </a:t>
            </a:r>
            <a:r>
              <a:rPr lang="en-GB" dirty="0" err="1"/>
              <a:t>rhestr</a:t>
            </a:r>
            <a:r>
              <a:rPr lang="en-GB" dirty="0"/>
              <a:t> </a:t>
            </a:r>
            <a:r>
              <a:rPr lang="en-GB" dirty="0" err="1"/>
              <a:t>eirfa</a:t>
            </a:r>
            <a:r>
              <a:rPr lang="en-GB" dirty="0"/>
              <a:t> </a:t>
            </a:r>
            <a:r>
              <a:rPr lang="en-GB" dirty="0" err="1"/>
              <a:t>ar</a:t>
            </a:r>
            <a:r>
              <a:rPr lang="en-GB" dirty="0"/>
              <a:t> </a:t>
            </a:r>
            <a:r>
              <a:rPr lang="en-GB" dirty="0" err="1"/>
              <a:t>gyfer</a:t>
            </a:r>
            <a:r>
              <a:rPr lang="en-GB" dirty="0"/>
              <a:t> </a:t>
            </a:r>
            <a:r>
              <a:rPr lang="en-GB" dirty="0" err="1"/>
              <a:t>Blwyddyn</a:t>
            </a:r>
            <a:r>
              <a:rPr lang="en-GB" dirty="0"/>
              <a:t> 6A </a:t>
            </a:r>
            <a:r>
              <a:rPr lang="en-GB" dirty="0" err="1"/>
              <a:t>oes</a:t>
            </a:r>
            <a:r>
              <a:rPr lang="en-GB" dirty="0"/>
              <a:t> </a:t>
            </a:r>
            <a:r>
              <a:rPr lang="en-GB" dirty="0" err="1"/>
              <a:t>unrhyw</a:t>
            </a:r>
            <a:r>
              <a:rPr lang="en-GB" dirty="0"/>
              <a:t> </a:t>
            </a:r>
            <a:r>
              <a:rPr lang="en-GB" dirty="0" err="1"/>
              <a:t>eiriau</a:t>
            </a:r>
            <a:r>
              <a:rPr lang="en-GB" dirty="0"/>
              <a:t> / </a:t>
            </a:r>
            <a:r>
              <a:rPr lang="en-GB" dirty="0" err="1"/>
              <a:t>syniadau</a:t>
            </a:r>
            <a:r>
              <a:rPr lang="en-GB" dirty="0"/>
              <a:t> </a:t>
            </a:r>
            <a:r>
              <a:rPr lang="en-GB" dirty="0" err="1"/>
              <a:t>nad</a:t>
            </a:r>
            <a:r>
              <a:rPr lang="en-GB" dirty="0"/>
              <a:t> </a:t>
            </a:r>
            <a:r>
              <a:rPr lang="en-GB" dirty="0" err="1"/>
              <a:t>ydych</a:t>
            </a:r>
            <a:r>
              <a:rPr lang="en-GB" dirty="0"/>
              <a:t> </a:t>
            </a:r>
            <a:r>
              <a:rPr lang="en-GB" dirty="0" err="1"/>
              <a:t>yn</a:t>
            </a:r>
            <a:r>
              <a:rPr lang="en-GB" dirty="0"/>
              <a:t> </a:t>
            </a:r>
            <a:r>
              <a:rPr lang="en-GB" dirty="0" err="1"/>
              <a:t>eu</a:t>
            </a:r>
            <a:r>
              <a:rPr lang="en-GB" dirty="0"/>
              <a:t> </a:t>
            </a:r>
            <a:r>
              <a:rPr lang="en-GB" dirty="0" err="1"/>
              <a:t>deall</a:t>
            </a:r>
            <a:r>
              <a:rPr lang="en-GB" dirty="0"/>
              <a:t>? </a:t>
            </a:r>
            <a:endParaRPr lang="en-GB" dirty="0" smtClean="0"/>
          </a:p>
          <a:p>
            <a:pPr marL="0" indent="0">
              <a:buNone/>
            </a:pPr>
            <a:r>
              <a:rPr lang="en-GB" dirty="0" err="1" smtClean="0"/>
              <a:t>Gwnewch</a:t>
            </a:r>
            <a:r>
              <a:rPr lang="en-GB" dirty="0" smtClean="0"/>
              <a:t> </a:t>
            </a:r>
            <a:r>
              <a:rPr lang="en-GB" dirty="0" err="1"/>
              <a:t>restr</a:t>
            </a:r>
            <a:r>
              <a:rPr lang="en-GB" dirty="0"/>
              <a:t>…</a:t>
            </a:r>
            <a:r>
              <a:rPr lang="en-GB" dirty="0" err="1"/>
              <a:t>Os</a:t>
            </a:r>
            <a:r>
              <a:rPr lang="en-GB" dirty="0"/>
              <a:t> </a:t>
            </a:r>
            <a:r>
              <a:rPr lang="en-GB" dirty="0" err="1"/>
              <a:t>nad</a:t>
            </a:r>
            <a:r>
              <a:rPr lang="en-GB" dirty="0"/>
              <a:t> </a:t>
            </a:r>
            <a:r>
              <a:rPr lang="en-GB" dirty="0" err="1"/>
              <a:t>ydych</a:t>
            </a:r>
            <a:r>
              <a:rPr lang="en-GB" dirty="0"/>
              <a:t> </a:t>
            </a:r>
            <a:r>
              <a:rPr lang="en-GB" dirty="0" err="1"/>
              <a:t>yn</a:t>
            </a:r>
            <a:r>
              <a:rPr lang="en-GB" dirty="0"/>
              <a:t> </a:t>
            </a:r>
            <a:r>
              <a:rPr lang="en-GB" dirty="0" err="1"/>
              <a:t>siŵr</a:t>
            </a:r>
            <a:r>
              <a:rPr lang="en-GB" dirty="0"/>
              <a:t>, </a:t>
            </a:r>
            <a:r>
              <a:rPr lang="en-GB" dirty="0" err="1"/>
              <a:t>edrychwch</a:t>
            </a:r>
            <a:r>
              <a:rPr lang="en-GB" dirty="0"/>
              <a:t> </a:t>
            </a:r>
            <a:r>
              <a:rPr lang="en-GB" dirty="0" err="1"/>
              <a:t>ar</a:t>
            </a:r>
            <a:r>
              <a:rPr lang="en-GB" dirty="0"/>
              <a:t> y </a:t>
            </a:r>
            <a:r>
              <a:rPr lang="en-GB" dirty="0" err="1" smtClean="0"/>
              <a:t>geiriau</a:t>
            </a:r>
            <a:endParaRPr lang="en-GB" dirty="0" smtClean="0"/>
          </a:p>
          <a:p>
            <a:pPr marL="0" indent="0">
              <a:buNone/>
            </a:pPr>
            <a:r>
              <a:rPr lang="en-GB" dirty="0" smtClean="0"/>
              <a:t> </a:t>
            </a:r>
            <a:r>
              <a:rPr lang="en-GB" dirty="0" err="1"/>
              <a:t>yma</a:t>
            </a:r>
            <a:r>
              <a:rPr lang="en-GB" dirty="0" smtClean="0"/>
              <a:t>:</a:t>
            </a:r>
          </a:p>
          <a:p>
            <a:pPr marL="0" indent="0">
              <a:buNone/>
            </a:pPr>
            <a:r>
              <a:rPr lang="en-GB" dirty="0" smtClean="0">
                <a:hlinkClick r:id="rId2"/>
              </a:rPr>
              <a:t>http</a:t>
            </a:r>
            <a:r>
              <a:rPr lang="en-GB" dirty="0" smtClean="0">
                <a:hlinkClick r:id="rId2"/>
              </a:rPr>
              <a:t>://www.amathsdictionaryforkids.com/dictionary.html</a:t>
            </a:r>
            <a:endParaRPr lang="en-GB" dirty="0" smtClean="0"/>
          </a:p>
          <a:p>
            <a:pPr marL="0" indent="0">
              <a:buNone/>
            </a:pPr>
            <a:endParaRPr lang="en-GB" dirty="0" smtClean="0"/>
          </a:p>
          <a:p>
            <a:pPr marL="0" indent="0">
              <a:buNone/>
            </a:pPr>
            <a:r>
              <a:rPr lang="en-GB" dirty="0" err="1"/>
              <a:t>Neu</a:t>
            </a:r>
            <a:r>
              <a:rPr lang="en-GB" dirty="0"/>
              <a:t> </a:t>
            </a:r>
            <a:r>
              <a:rPr lang="en-GB" dirty="0" err="1"/>
              <a:t>yma</a:t>
            </a:r>
            <a:r>
              <a:rPr lang="en-GB" dirty="0"/>
              <a:t> am </a:t>
            </a:r>
            <a:r>
              <a:rPr lang="en-GB" dirty="0" err="1"/>
              <a:t>Gymraeg</a:t>
            </a:r>
            <a:r>
              <a:rPr lang="en-GB" dirty="0"/>
              <a:t> a </a:t>
            </a:r>
            <a:r>
              <a:rPr lang="en-GB" dirty="0" err="1"/>
              <a:t>Saesneg</a:t>
            </a:r>
            <a:r>
              <a:rPr lang="en-GB" dirty="0"/>
              <a:t>: </a:t>
            </a:r>
            <a:r>
              <a:rPr lang="en-GB" dirty="0" smtClean="0">
                <a:hlinkClick r:id="rId3"/>
              </a:rPr>
              <a:t>http</a:t>
            </a:r>
            <a:r>
              <a:rPr lang="en-GB" dirty="0" smtClean="0">
                <a:hlinkClick r:id="rId3"/>
              </a:rPr>
              <a:t>://geirfaiaith.wjec.co.uk/language/cy/</a:t>
            </a:r>
            <a:endParaRPr lang="en-GB" dirty="0" smtClean="0"/>
          </a:p>
          <a:p>
            <a:pPr marL="0" indent="0">
              <a:buNone/>
            </a:pPr>
            <a:endParaRPr lang="en-GB" dirty="0"/>
          </a:p>
          <a:p>
            <a:pPr marL="0" indent="0">
              <a:buNone/>
            </a:pPr>
            <a:endParaRPr lang="en-GB" dirty="0"/>
          </a:p>
        </p:txBody>
      </p:sp>
      <p:pic>
        <p:nvPicPr>
          <p:cNvPr id="5" name="Picture 4"/>
          <p:cNvPicPr>
            <a:picLocks noChangeAspect="1"/>
          </p:cNvPicPr>
          <p:nvPr/>
        </p:nvPicPr>
        <p:blipFill>
          <a:blip r:embed="rId4"/>
          <a:stretch>
            <a:fillRect/>
          </a:stretch>
        </p:blipFill>
        <p:spPr>
          <a:xfrm>
            <a:off x="8240337" y="4852381"/>
            <a:ext cx="3314700" cy="1276350"/>
          </a:xfrm>
          <a:prstGeom prst="rect">
            <a:avLst/>
          </a:prstGeom>
        </p:spPr>
      </p:pic>
    </p:spTree>
    <p:extLst>
      <p:ext uri="{BB962C8B-B14F-4D97-AF65-F5344CB8AC3E}">
        <p14:creationId xmlns:p14="http://schemas.microsoft.com/office/powerpoint/2010/main" val="656111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399" y="99118"/>
            <a:ext cx="10849495" cy="2815879"/>
          </a:xfrm>
        </p:spPr>
        <p:txBody>
          <a:bodyPr>
            <a:normAutofit fontScale="90000"/>
          </a:bodyPr>
          <a:lstStyle/>
          <a:p>
            <a:pPr fontAlgn="t"/>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err="1" smtClean="0"/>
              <a:t>Graddiwch</a:t>
            </a:r>
            <a:r>
              <a:rPr lang="en-GB" dirty="0" smtClean="0"/>
              <a:t> </a:t>
            </a:r>
            <a:r>
              <a:rPr lang="en-GB" dirty="0" err="1" smtClean="0"/>
              <a:t>eich</a:t>
            </a:r>
            <a:r>
              <a:rPr lang="en-GB" dirty="0" smtClean="0"/>
              <a:t> </a:t>
            </a:r>
            <a:r>
              <a:rPr lang="en-GB" dirty="0" err="1" smtClean="0"/>
              <a:t>hyder</a:t>
            </a:r>
            <a:r>
              <a:rPr lang="en-GB" dirty="0" smtClean="0"/>
              <a:t> </a:t>
            </a:r>
            <a:r>
              <a:rPr lang="en-GB" dirty="0" err="1" smtClean="0"/>
              <a:t>mewn</a:t>
            </a:r>
            <a:r>
              <a:rPr lang="en-GB" dirty="0" smtClean="0"/>
              <a:t> </a:t>
            </a:r>
            <a:r>
              <a:rPr lang="en-GB" dirty="0" err="1" smtClean="0"/>
              <a:t>mathemateg</a:t>
            </a:r>
            <a:r>
              <a:rPr lang="en-GB" dirty="0" smtClean="0"/>
              <a:t>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sp>
        <p:nvSpPr>
          <p:cNvPr id="3" name="Rectangle 2"/>
          <p:cNvSpPr/>
          <p:nvPr/>
        </p:nvSpPr>
        <p:spPr>
          <a:xfrm>
            <a:off x="1640146" y="3315678"/>
            <a:ext cx="8636000" cy="1200329"/>
          </a:xfrm>
          <a:prstGeom prst="rect">
            <a:avLst/>
          </a:prstGeom>
        </p:spPr>
        <p:txBody>
          <a:bodyPr wrap="square">
            <a:spAutoFit/>
          </a:bodyPr>
          <a:lstStyle/>
          <a:p>
            <a:r>
              <a:rPr lang="en-US" dirty="0">
                <a:hlinkClick r:id="rId2"/>
              </a:rPr>
              <a:t>https://forms.office.com/Pages/ResponsePage.aspx?id=-</a:t>
            </a:r>
            <a:r>
              <a:rPr lang="en-US" dirty="0" smtClean="0">
                <a:hlinkClick r:id="rId2"/>
              </a:rPr>
              <a:t>REPTm4EBUWcuNshUjEeIQxWySZMBBVFpbhysq0MEjtUMjBQU0lRM1VIMVpNMVE2U05LMEdCVk5FVy4u</a:t>
            </a:r>
            <a:endParaRPr lang="en-US" dirty="0" smtClean="0"/>
          </a:p>
          <a:p>
            <a:endParaRPr lang="en-US" dirty="0"/>
          </a:p>
        </p:txBody>
      </p:sp>
    </p:spTree>
    <p:extLst>
      <p:ext uri="{BB962C8B-B14F-4D97-AF65-F5344CB8AC3E}">
        <p14:creationId xmlns:p14="http://schemas.microsoft.com/office/powerpoint/2010/main" val="1761165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230521" y="228599"/>
            <a:ext cx="11864148" cy="5288537"/>
          </a:xfrm>
          <a:prstGeom prst="cloudCallout">
            <a:avLst>
              <a:gd name="adj1" fmla="val -43739"/>
              <a:gd name="adj2" fmla="val 486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36699" y="1014826"/>
            <a:ext cx="10112188" cy="4093428"/>
          </a:xfrm>
          <a:prstGeom prst="rect">
            <a:avLst/>
          </a:prstGeom>
          <a:noFill/>
        </p:spPr>
        <p:txBody>
          <a:bodyPr wrap="square" rtlCol="0">
            <a:spAutoFit/>
          </a:bodyPr>
          <a:lstStyle/>
          <a:p>
            <a:r>
              <a:rPr lang="en-GB" sz="2600" dirty="0" smtClean="0">
                <a:solidFill>
                  <a:schemeClr val="bg1"/>
                </a:solidFill>
              </a:rPr>
              <a:t>Beth </a:t>
            </a:r>
            <a:r>
              <a:rPr lang="en-GB" sz="2600" dirty="0" err="1" smtClean="0">
                <a:solidFill>
                  <a:schemeClr val="bg1"/>
                </a:solidFill>
              </a:rPr>
              <a:t>yw</a:t>
            </a:r>
            <a:r>
              <a:rPr lang="en-GB" sz="2600" dirty="0" smtClean="0">
                <a:solidFill>
                  <a:schemeClr val="bg1"/>
                </a:solidFill>
              </a:rPr>
              <a:t> </a:t>
            </a:r>
            <a:r>
              <a:rPr lang="en-GB" sz="2600" dirty="0" err="1" smtClean="0">
                <a:solidFill>
                  <a:schemeClr val="bg1"/>
                </a:solidFill>
              </a:rPr>
              <a:t>eich</a:t>
            </a:r>
            <a:r>
              <a:rPr lang="en-GB" sz="2600" dirty="0" smtClean="0">
                <a:solidFill>
                  <a:schemeClr val="bg1"/>
                </a:solidFill>
              </a:rPr>
              <a:t> </a:t>
            </a:r>
            <a:r>
              <a:rPr lang="en-GB" sz="2600" dirty="0" err="1" smtClean="0">
                <a:solidFill>
                  <a:schemeClr val="bg1"/>
                </a:solidFill>
              </a:rPr>
              <a:t>credoau</a:t>
            </a:r>
            <a:r>
              <a:rPr lang="en-GB" sz="2600" dirty="0" smtClean="0">
                <a:solidFill>
                  <a:schemeClr val="bg1"/>
                </a:solidFill>
              </a:rPr>
              <a:t> am </a:t>
            </a:r>
            <a:r>
              <a:rPr lang="en-GB" sz="2600" dirty="0" err="1" smtClean="0">
                <a:solidFill>
                  <a:schemeClr val="bg1"/>
                </a:solidFill>
              </a:rPr>
              <a:t>ddysgu</a:t>
            </a:r>
            <a:r>
              <a:rPr lang="en-GB" sz="2600" dirty="0" smtClean="0">
                <a:solidFill>
                  <a:schemeClr val="bg1"/>
                </a:solidFill>
              </a:rPr>
              <a:t> </a:t>
            </a:r>
            <a:r>
              <a:rPr lang="en-GB" sz="2600" dirty="0" err="1" smtClean="0">
                <a:solidFill>
                  <a:schemeClr val="bg1"/>
                </a:solidFill>
              </a:rPr>
              <a:t>mathemateg</a:t>
            </a:r>
            <a:r>
              <a:rPr lang="en-GB" sz="2600" dirty="0" smtClean="0">
                <a:solidFill>
                  <a:schemeClr val="bg1"/>
                </a:solidFill>
              </a:rPr>
              <a:t> a </a:t>
            </a:r>
            <a:r>
              <a:rPr lang="en-GB" sz="2600" dirty="0" err="1" smtClean="0">
                <a:solidFill>
                  <a:schemeClr val="bg1"/>
                </a:solidFill>
              </a:rPr>
              <a:t>rhifedd</a:t>
            </a:r>
            <a:r>
              <a:rPr lang="en-GB" sz="2600" dirty="0" smtClean="0">
                <a:solidFill>
                  <a:schemeClr val="bg1"/>
                </a:solidFill>
              </a:rPr>
              <a:t>? </a:t>
            </a:r>
          </a:p>
          <a:p>
            <a:r>
              <a:rPr lang="en-GB" sz="2600" b="1" dirty="0" smtClean="0">
                <a:solidFill>
                  <a:schemeClr val="bg1"/>
                </a:solidFill>
              </a:rPr>
              <a:t>What are your beliefs about mathematics and numeracy learning?</a:t>
            </a:r>
          </a:p>
          <a:p>
            <a:endParaRPr lang="en-GB" sz="2600" dirty="0">
              <a:solidFill>
                <a:schemeClr val="bg1"/>
              </a:solidFill>
            </a:endParaRPr>
          </a:p>
          <a:p>
            <a:r>
              <a:rPr lang="en-GB" sz="2600" dirty="0" smtClean="0">
                <a:solidFill>
                  <a:schemeClr val="bg1"/>
                </a:solidFill>
              </a:rPr>
              <a:t>Am bob </a:t>
            </a:r>
            <a:r>
              <a:rPr lang="en-GB" sz="2600" dirty="0" err="1" smtClean="0">
                <a:solidFill>
                  <a:schemeClr val="bg1"/>
                </a:solidFill>
              </a:rPr>
              <a:t>rhes</a:t>
            </a:r>
            <a:r>
              <a:rPr lang="en-GB" sz="2600" dirty="0" smtClean="0">
                <a:solidFill>
                  <a:schemeClr val="bg1"/>
                </a:solidFill>
              </a:rPr>
              <a:t> </a:t>
            </a:r>
            <a:r>
              <a:rPr lang="en-GB" sz="2600" dirty="0" err="1" smtClean="0">
                <a:solidFill>
                  <a:schemeClr val="bg1"/>
                </a:solidFill>
              </a:rPr>
              <a:t>yn</a:t>
            </a:r>
            <a:r>
              <a:rPr lang="en-GB" sz="2600" dirty="0" smtClean="0">
                <a:solidFill>
                  <a:schemeClr val="bg1"/>
                </a:solidFill>
              </a:rPr>
              <a:t> y </a:t>
            </a:r>
            <a:r>
              <a:rPr lang="en-GB" sz="2600" dirty="0" err="1" smtClean="0">
                <a:solidFill>
                  <a:schemeClr val="bg1"/>
                </a:solidFill>
              </a:rPr>
              <a:t>tabl</a:t>
            </a:r>
            <a:r>
              <a:rPr lang="en-GB" sz="2600" dirty="0" smtClean="0">
                <a:solidFill>
                  <a:schemeClr val="bg1"/>
                </a:solidFill>
              </a:rPr>
              <a:t>, </a:t>
            </a:r>
            <a:r>
              <a:rPr lang="en-GB" sz="2600" dirty="0" err="1" smtClean="0">
                <a:solidFill>
                  <a:schemeClr val="bg1"/>
                </a:solidFill>
              </a:rPr>
              <a:t>amlygwch</a:t>
            </a:r>
            <a:r>
              <a:rPr lang="en-GB" sz="2600" dirty="0" smtClean="0">
                <a:solidFill>
                  <a:schemeClr val="bg1"/>
                </a:solidFill>
              </a:rPr>
              <a:t> </a:t>
            </a:r>
            <a:r>
              <a:rPr lang="en-GB" sz="2600" dirty="0" err="1" smtClean="0">
                <a:solidFill>
                  <a:schemeClr val="bg1"/>
                </a:solidFill>
              </a:rPr>
              <a:t>neu</a:t>
            </a:r>
            <a:r>
              <a:rPr lang="en-GB" sz="2600" dirty="0" smtClean="0">
                <a:solidFill>
                  <a:schemeClr val="bg1"/>
                </a:solidFill>
              </a:rPr>
              <a:t> </a:t>
            </a:r>
            <a:r>
              <a:rPr lang="en-GB" sz="2600" dirty="0" err="1" smtClean="0">
                <a:solidFill>
                  <a:schemeClr val="bg1"/>
                </a:solidFill>
              </a:rPr>
              <a:t>rhowch</a:t>
            </a:r>
            <a:r>
              <a:rPr lang="en-GB" sz="2600" dirty="0" smtClean="0">
                <a:solidFill>
                  <a:schemeClr val="bg1"/>
                </a:solidFill>
              </a:rPr>
              <a:t> </a:t>
            </a:r>
            <a:r>
              <a:rPr lang="en-GB" sz="2600" dirty="0" err="1" smtClean="0">
                <a:solidFill>
                  <a:schemeClr val="bg1"/>
                </a:solidFill>
              </a:rPr>
              <a:t>gylch</a:t>
            </a:r>
            <a:r>
              <a:rPr lang="en-GB" sz="2600" dirty="0" smtClean="0">
                <a:solidFill>
                  <a:schemeClr val="bg1"/>
                </a:solidFill>
              </a:rPr>
              <a:t> am un </a:t>
            </a:r>
            <a:r>
              <a:rPr lang="en-GB" sz="2600" dirty="0" err="1" smtClean="0">
                <a:solidFill>
                  <a:schemeClr val="bg1"/>
                </a:solidFill>
              </a:rPr>
              <a:t>datganiad</a:t>
            </a:r>
            <a:r>
              <a:rPr lang="en-GB" sz="2600" dirty="0" smtClean="0">
                <a:solidFill>
                  <a:schemeClr val="bg1"/>
                </a:solidFill>
              </a:rPr>
              <a:t> </a:t>
            </a:r>
            <a:r>
              <a:rPr lang="en-GB" sz="2600" dirty="0" err="1" smtClean="0">
                <a:solidFill>
                  <a:schemeClr val="bg1"/>
                </a:solidFill>
              </a:rPr>
              <a:t>sy’n</a:t>
            </a:r>
            <a:r>
              <a:rPr lang="en-GB" sz="2600" dirty="0" smtClean="0">
                <a:solidFill>
                  <a:schemeClr val="bg1"/>
                </a:solidFill>
              </a:rPr>
              <a:t> </a:t>
            </a:r>
            <a:r>
              <a:rPr lang="en-GB" sz="2600" dirty="0" err="1" smtClean="0">
                <a:solidFill>
                  <a:schemeClr val="bg1"/>
                </a:solidFill>
              </a:rPr>
              <a:t>cyfateb</a:t>
            </a:r>
            <a:r>
              <a:rPr lang="en-GB" sz="2600" dirty="0" smtClean="0">
                <a:solidFill>
                  <a:schemeClr val="bg1"/>
                </a:solidFill>
              </a:rPr>
              <a:t> </a:t>
            </a:r>
            <a:r>
              <a:rPr lang="en-GB" sz="2600" dirty="0" err="1" smtClean="0">
                <a:solidFill>
                  <a:schemeClr val="bg1"/>
                </a:solidFill>
              </a:rPr>
              <a:t>orau</a:t>
            </a:r>
            <a:r>
              <a:rPr lang="en-GB" sz="2600" dirty="0" smtClean="0">
                <a:solidFill>
                  <a:schemeClr val="bg1"/>
                </a:solidFill>
              </a:rPr>
              <a:t> </a:t>
            </a:r>
            <a:r>
              <a:rPr lang="en-GB" sz="2600" dirty="0" err="1" smtClean="0">
                <a:solidFill>
                  <a:schemeClr val="bg1"/>
                </a:solidFill>
              </a:rPr>
              <a:t>i’ch</a:t>
            </a:r>
            <a:r>
              <a:rPr lang="en-GB" sz="2600" dirty="0" smtClean="0">
                <a:solidFill>
                  <a:schemeClr val="bg1"/>
                </a:solidFill>
              </a:rPr>
              <a:t> barn</a:t>
            </a:r>
          </a:p>
          <a:p>
            <a:r>
              <a:rPr lang="en-GB" sz="2600" b="1" dirty="0" smtClean="0">
                <a:solidFill>
                  <a:schemeClr val="bg1"/>
                </a:solidFill>
              </a:rPr>
              <a:t>For each row of the table, highlight/circle one statement that best fits for view</a:t>
            </a:r>
            <a:endParaRPr lang="en-GB" sz="2600" b="1" dirty="0" smtClean="0"/>
          </a:p>
          <a:p>
            <a:endParaRPr lang="en-GB" sz="2600" dirty="0"/>
          </a:p>
          <a:p>
            <a:r>
              <a:rPr lang="en-GB" sz="2600" dirty="0" smtClean="0">
                <a:solidFill>
                  <a:schemeClr val="bg1"/>
                </a:solidFill>
              </a:rPr>
              <a:t>In which column are most of your views? </a:t>
            </a:r>
          </a:p>
          <a:p>
            <a:r>
              <a:rPr lang="en-GB" sz="2600" b="1" dirty="0" err="1" smtClean="0">
                <a:solidFill>
                  <a:schemeClr val="bg1"/>
                </a:solidFill>
              </a:rPr>
              <a:t>Ym</a:t>
            </a:r>
            <a:r>
              <a:rPr lang="en-GB" sz="2600" b="1" dirty="0" smtClean="0">
                <a:solidFill>
                  <a:schemeClr val="bg1"/>
                </a:solidFill>
              </a:rPr>
              <a:t> </a:t>
            </a:r>
            <a:r>
              <a:rPr lang="en-GB" sz="2600" b="1" dirty="0" err="1" smtClean="0">
                <a:solidFill>
                  <a:schemeClr val="bg1"/>
                </a:solidFill>
              </a:rPr>
              <a:t>mha</a:t>
            </a:r>
            <a:r>
              <a:rPr lang="en-GB" sz="2600" b="1" dirty="0" smtClean="0">
                <a:solidFill>
                  <a:schemeClr val="bg1"/>
                </a:solidFill>
              </a:rPr>
              <a:t> </a:t>
            </a:r>
            <a:r>
              <a:rPr lang="en-GB" sz="2600" b="1" dirty="0" err="1" smtClean="0">
                <a:solidFill>
                  <a:schemeClr val="bg1"/>
                </a:solidFill>
              </a:rPr>
              <a:t>golofn</a:t>
            </a:r>
            <a:r>
              <a:rPr lang="en-GB" sz="2600" b="1" dirty="0" smtClean="0">
                <a:solidFill>
                  <a:schemeClr val="bg1"/>
                </a:solidFill>
              </a:rPr>
              <a:t> </a:t>
            </a:r>
            <a:r>
              <a:rPr lang="en-GB" sz="2600" b="1" dirty="0" err="1" smtClean="0">
                <a:solidFill>
                  <a:schemeClr val="bg1"/>
                </a:solidFill>
              </a:rPr>
              <a:t>mae</a:t>
            </a:r>
            <a:r>
              <a:rPr lang="en-GB" sz="2600" b="1" dirty="0" smtClean="0">
                <a:solidFill>
                  <a:schemeClr val="bg1"/>
                </a:solidFill>
              </a:rPr>
              <a:t> </a:t>
            </a:r>
            <a:r>
              <a:rPr lang="en-GB" sz="2600" b="1" dirty="0" err="1" smtClean="0">
                <a:solidFill>
                  <a:schemeClr val="bg1"/>
                </a:solidFill>
              </a:rPr>
              <a:t>eich</a:t>
            </a:r>
            <a:r>
              <a:rPr lang="en-GB" sz="2600" b="1" dirty="0" smtClean="0">
                <a:solidFill>
                  <a:schemeClr val="bg1"/>
                </a:solidFill>
              </a:rPr>
              <a:t> barn </a:t>
            </a:r>
            <a:r>
              <a:rPr lang="en-GB" sz="2600" b="1" dirty="0" err="1" smtClean="0">
                <a:solidFill>
                  <a:schemeClr val="bg1"/>
                </a:solidFill>
              </a:rPr>
              <a:t>gan</a:t>
            </a:r>
            <a:r>
              <a:rPr lang="en-GB" sz="2600" b="1" dirty="0" smtClean="0">
                <a:solidFill>
                  <a:schemeClr val="bg1"/>
                </a:solidFill>
              </a:rPr>
              <a:t> </a:t>
            </a:r>
            <a:r>
              <a:rPr lang="en-GB" sz="2600" b="1" dirty="0" err="1" smtClean="0">
                <a:solidFill>
                  <a:schemeClr val="bg1"/>
                </a:solidFill>
              </a:rPr>
              <a:t>amlaf</a:t>
            </a:r>
            <a:r>
              <a:rPr lang="en-GB" sz="2600" b="1" dirty="0" smtClean="0">
                <a:solidFill>
                  <a:schemeClr val="bg1"/>
                </a:solidFill>
              </a:rPr>
              <a:t>?  </a:t>
            </a:r>
            <a:endParaRPr lang="en-US" sz="2600" b="1" dirty="0">
              <a:solidFill>
                <a:schemeClr val="bg1"/>
              </a:solidFill>
            </a:endParaRPr>
          </a:p>
        </p:txBody>
      </p:sp>
    </p:spTree>
    <p:extLst>
      <p:ext uri="{BB962C8B-B14F-4D97-AF65-F5344CB8AC3E}">
        <p14:creationId xmlns:p14="http://schemas.microsoft.com/office/powerpoint/2010/main" val="1133067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039168" y="1533819"/>
            <a:ext cx="8183880" cy="1051560"/>
          </a:xfrm>
        </p:spPr>
        <p:txBody>
          <a:bodyPr>
            <a:normAutofit fontScale="90000"/>
          </a:bodyPr>
          <a:lstStyle/>
          <a:p>
            <a:pPr lvl="0"/>
            <a:r>
              <a:rPr lang="en-GB" sz="2400" dirty="0">
                <a:latin typeface="Comic Sans MS" pitchFamily="66"/>
              </a:rPr>
              <a:t>Askew, M., Brown, M., Rhodes, V., </a:t>
            </a:r>
            <a:r>
              <a:rPr lang="en-GB" sz="2400" dirty="0" err="1">
                <a:latin typeface="Comic Sans MS" pitchFamily="66"/>
              </a:rPr>
              <a:t>Wiliam</a:t>
            </a:r>
            <a:r>
              <a:rPr lang="en-GB" sz="2400" dirty="0">
                <a:latin typeface="Comic Sans MS" pitchFamily="66"/>
              </a:rPr>
              <a:t>, </a:t>
            </a:r>
            <a:r>
              <a:rPr lang="en-GB" sz="2400" dirty="0" smtClean="0">
                <a:latin typeface="Comic Sans MS" pitchFamily="66"/>
              </a:rPr>
              <a:t>D. </a:t>
            </a:r>
            <a:r>
              <a:rPr lang="en-GB" sz="2400" dirty="0">
                <a:latin typeface="Comic Sans MS" pitchFamily="66"/>
              </a:rPr>
              <a:t>and </a:t>
            </a:r>
            <a:r>
              <a:rPr lang="en-GB" sz="2400" dirty="0" smtClean="0">
                <a:latin typeface="Comic Sans MS" pitchFamily="66"/>
              </a:rPr>
              <a:t>Johnson, </a:t>
            </a:r>
            <a:r>
              <a:rPr lang="en-GB" sz="2400" dirty="0">
                <a:latin typeface="Comic Sans MS" pitchFamily="66"/>
              </a:rPr>
              <a:t>D.(1997) </a:t>
            </a:r>
            <a:r>
              <a:rPr lang="en-GB" sz="2400" i="1" dirty="0">
                <a:latin typeface="Comic Sans MS" pitchFamily="66"/>
              </a:rPr>
              <a:t>Effective Teachers of Numeracy </a:t>
            </a:r>
            <a:r>
              <a:rPr lang="en-GB" sz="2400" i="1" dirty="0">
                <a:latin typeface="Comic Sans MS" pitchFamily="66"/>
                <a:hlinkClick r:id="rId3"/>
              </a:rPr>
              <a:t>http://</a:t>
            </a:r>
            <a:r>
              <a:rPr lang="en-GB" sz="2400" i="1" dirty="0" smtClean="0">
                <a:latin typeface="Comic Sans MS" pitchFamily="66"/>
                <a:hlinkClick r:id="rId3"/>
              </a:rPr>
              <a:t>musicmathsmagic.com/page4/files/EffectiveTeachersofNumeracy.pdf</a:t>
            </a:r>
            <a:r>
              <a:rPr lang="en-GB" sz="2400" i="1" dirty="0" smtClean="0">
                <a:latin typeface="Comic Sans MS" pitchFamily="66"/>
              </a:rPr>
              <a:t/>
            </a:r>
            <a:br>
              <a:rPr lang="en-GB" sz="2400" i="1" dirty="0" smtClean="0">
                <a:latin typeface="Comic Sans MS" pitchFamily="66"/>
              </a:rPr>
            </a:br>
            <a:endParaRPr lang="en-GB" sz="2400" dirty="0">
              <a:latin typeface="Comic Sans MS" pitchFamily="66"/>
            </a:endParaRPr>
          </a:p>
        </p:txBody>
      </p:sp>
      <p:sp>
        <p:nvSpPr>
          <p:cNvPr id="3" name="Content Placeholder 2"/>
          <p:cNvSpPr txBox="1">
            <a:spLocks noGrp="1"/>
          </p:cNvSpPr>
          <p:nvPr>
            <p:ph idx="1"/>
          </p:nvPr>
        </p:nvSpPr>
        <p:spPr>
          <a:xfrm>
            <a:off x="6464856" y="2765287"/>
            <a:ext cx="5727144" cy="4019715"/>
          </a:xfrm>
        </p:spPr>
        <p:txBody>
          <a:bodyPr>
            <a:normAutofit lnSpcReduction="10000"/>
          </a:bodyPr>
          <a:lstStyle/>
          <a:p>
            <a:pPr lvl="0"/>
            <a:r>
              <a:rPr lang="en-GB" sz="2400" dirty="0">
                <a:latin typeface="Comic Sans MS" pitchFamily="66"/>
              </a:rPr>
              <a:t>Measured pupil outcomes in numeracy</a:t>
            </a:r>
          </a:p>
          <a:p>
            <a:pPr lvl="0"/>
            <a:r>
              <a:rPr lang="en-GB" sz="2400" dirty="0">
                <a:latin typeface="Comic Sans MS" pitchFamily="66"/>
              </a:rPr>
              <a:t>Found that effective numeracy teaching linked with teachers’ conceptual understanding (but not qualification)</a:t>
            </a:r>
          </a:p>
          <a:p>
            <a:pPr lvl="0"/>
            <a:r>
              <a:rPr lang="en-GB" sz="2400" dirty="0">
                <a:latin typeface="Comic Sans MS" pitchFamily="66"/>
              </a:rPr>
              <a:t>Found that teachers’ beliefs about numeracy affected their teaching </a:t>
            </a:r>
          </a:p>
          <a:p>
            <a:pPr lvl="0"/>
            <a:r>
              <a:rPr lang="en-GB" sz="2400" dirty="0">
                <a:latin typeface="Comic Sans MS" pitchFamily="66"/>
              </a:rPr>
              <a:t>Teachers with predominantly connectionist views had the most successful pupils, followed closely by discovery teachers</a:t>
            </a:r>
          </a:p>
        </p:txBody>
      </p:sp>
      <p:pic>
        <p:nvPicPr>
          <p:cNvPr id="4" name="Picture 2"/>
          <p:cNvPicPr>
            <a:picLocks noChangeAspect="1"/>
          </p:cNvPicPr>
          <p:nvPr/>
        </p:nvPicPr>
        <p:blipFill>
          <a:blip r:embed="rId4"/>
          <a:srcRect/>
          <a:stretch>
            <a:fillRect/>
          </a:stretch>
        </p:blipFill>
        <p:spPr>
          <a:xfrm>
            <a:off x="9679234" y="157201"/>
            <a:ext cx="2285133" cy="1598001"/>
          </a:xfrm>
          <a:prstGeom prst="rect">
            <a:avLst/>
          </a:prstGeom>
          <a:noFill/>
          <a:ln w="9528">
            <a:solidFill>
              <a:srgbClr val="D9D9D9"/>
            </a:solidFill>
            <a:prstDash val="solid"/>
            <a:miter/>
          </a:ln>
        </p:spPr>
      </p:pic>
      <p:sp>
        <p:nvSpPr>
          <p:cNvPr id="5" name="Title 2"/>
          <p:cNvSpPr txBox="1">
            <a:spLocks/>
          </p:cNvSpPr>
          <p:nvPr/>
        </p:nvSpPr>
        <p:spPr>
          <a:xfrm>
            <a:off x="1981200" y="157201"/>
            <a:ext cx="8229600" cy="557694"/>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Ymchwil</a:t>
            </a:r>
            <a:r>
              <a:rPr lang="en-GB" sz="17600" dirty="0" smtClean="0">
                <a:solidFill>
                  <a:schemeClr val="accent1">
                    <a:lumMod val="75000"/>
                  </a:schemeClr>
                </a:solidFill>
              </a:rPr>
              <a:t> - Research</a:t>
            </a:r>
            <a:endParaRPr lang="en-GB" sz="17600" dirty="0">
              <a:solidFill>
                <a:schemeClr val="accent1">
                  <a:lumMod val="75000"/>
                </a:schemeClr>
              </a:solidFill>
            </a:endParaRPr>
          </a:p>
        </p:txBody>
      </p:sp>
      <p:sp>
        <p:nvSpPr>
          <p:cNvPr id="6" name="Content Placeholder 2"/>
          <p:cNvSpPr txBox="1">
            <a:spLocks/>
          </p:cNvSpPr>
          <p:nvPr/>
        </p:nvSpPr>
        <p:spPr>
          <a:xfrm>
            <a:off x="167767" y="2765287"/>
            <a:ext cx="5887251" cy="40197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2400" dirty="0" err="1" smtClean="0">
                <a:latin typeface="Comic Sans MS" pitchFamily="66"/>
              </a:rPr>
              <a:t>Mesur</a:t>
            </a:r>
            <a:r>
              <a:rPr lang="en-GB" sz="2400" dirty="0" smtClean="0">
                <a:latin typeface="Comic Sans MS" pitchFamily="66"/>
              </a:rPr>
              <a:t> </a:t>
            </a:r>
            <a:r>
              <a:rPr lang="en-GB" sz="2400" dirty="0" err="1" smtClean="0">
                <a:latin typeface="Comic Sans MS" pitchFamily="66"/>
              </a:rPr>
              <a:t>canlyniadau</a:t>
            </a:r>
            <a:r>
              <a:rPr lang="en-GB" sz="2400" dirty="0" smtClean="0">
                <a:latin typeface="Comic Sans MS" pitchFamily="66"/>
              </a:rPr>
              <a:t> </a:t>
            </a:r>
            <a:r>
              <a:rPr lang="en-GB" sz="2400" dirty="0" err="1" smtClean="0">
                <a:latin typeface="Comic Sans MS" pitchFamily="66"/>
              </a:rPr>
              <a:t>disgyblion</a:t>
            </a:r>
            <a:r>
              <a:rPr lang="en-GB" sz="2400" dirty="0" smtClean="0">
                <a:latin typeface="Comic Sans MS" pitchFamily="66"/>
              </a:rPr>
              <a:t> </a:t>
            </a:r>
            <a:r>
              <a:rPr lang="en-GB" sz="2400" dirty="0" err="1" smtClean="0">
                <a:latin typeface="Comic Sans MS" pitchFamily="66"/>
              </a:rPr>
              <a:t>mewn</a:t>
            </a:r>
            <a:r>
              <a:rPr lang="en-GB" sz="2400" dirty="0" smtClean="0">
                <a:latin typeface="Comic Sans MS" pitchFamily="66"/>
              </a:rPr>
              <a:t> </a:t>
            </a:r>
            <a:r>
              <a:rPr lang="en-GB" sz="2400" dirty="0" err="1" smtClean="0">
                <a:latin typeface="Comic Sans MS" pitchFamily="66"/>
              </a:rPr>
              <a:t>rhifedd</a:t>
            </a:r>
            <a:endParaRPr lang="en-GB" sz="2400" dirty="0" smtClean="0">
              <a:latin typeface="Comic Sans MS" pitchFamily="66"/>
            </a:endParaRPr>
          </a:p>
          <a:p>
            <a:r>
              <a:rPr lang="en-GB" sz="2400" dirty="0" err="1" smtClean="0">
                <a:latin typeface="Comic Sans MS" pitchFamily="66"/>
              </a:rPr>
              <a:t>Darganfod</a:t>
            </a:r>
            <a:r>
              <a:rPr lang="en-GB" sz="2400" dirty="0" smtClean="0">
                <a:latin typeface="Comic Sans MS" pitchFamily="66"/>
              </a:rPr>
              <a:t> bod </a:t>
            </a:r>
            <a:r>
              <a:rPr lang="en-GB" sz="2400" dirty="0" err="1" smtClean="0">
                <a:latin typeface="Comic Sans MS" pitchFamily="66"/>
              </a:rPr>
              <a:t>rhifedd</a:t>
            </a:r>
            <a:r>
              <a:rPr lang="en-GB" sz="2400" dirty="0" smtClean="0">
                <a:latin typeface="Comic Sans MS" pitchFamily="66"/>
              </a:rPr>
              <a:t> </a:t>
            </a:r>
            <a:r>
              <a:rPr lang="en-GB" sz="2400" dirty="0" err="1" smtClean="0">
                <a:latin typeface="Comic Sans MS" pitchFamily="66"/>
              </a:rPr>
              <a:t>effeithiol</a:t>
            </a:r>
            <a:r>
              <a:rPr lang="en-GB" sz="2400" dirty="0" smtClean="0">
                <a:latin typeface="Comic Sans MS" pitchFamily="66"/>
              </a:rPr>
              <a:t> </a:t>
            </a:r>
            <a:r>
              <a:rPr lang="en-GB" sz="2400" dirty="0" err="1" smtClean="0">
                <a:latin typeface="Comic Sans MS" pitchFamily="66"/>
              </a:rPr>
              <a:t>yn</a:t>
            </a:r>
            <a:r>
              <a:rPr lang="en-GB" sz="2400" dirty="0" smtClean="0">
                <a:latin typeface="Comic Sans MS" pitchFamily="66"/>
              </a:rPr>
              <a:t> </a:t>
            </a:r>
            <a:r>
              <a:rPr lang="en-GB" sz="2400" dirty="0" err="1" smtClean="0">
                <a:latin typeface="Comic Sans MS" pitchFamily="66"/>
              </a:rPr>
              <a:t>cysylltu</a:t>
            </a:r>
            <a:r>
              <a:rPr lang="en-GB" sz="2400" dirty="0" smtClean="0">
                <a:latin typeface="Comic Sans MS" pitchFamily="66"/>
              </a:rPr>
              <a:t> </a:t>
            </a:r>
            <a:r>
              <a:rPr lang="en-GB" sz="2400" dirty="0" err="1" smtClean="0">
                <a:latin typeface="Comic Sans MS" pitchFamily="66"/>
              </a:rPr>
              <a:t>gyda</a:t>
            </a:r>
            <a:r>
              <a:rPr lang="en-GB" sz="2400" dirty="0" smtClean="0">
                <a:latin typeface="Comic Sans MS" pitchFamily="66"/>
              </a:rPr>
              <a:t> </a:t>
            </a:r>
            <a:r>
              <a:rPr lang="en-GB" sz="2400" dirty="0" err="1" smtClean="0">
                <a:latin typeface="Comic Sans MS" pitchFamily="66"/>
              </a:rPr>
              <a:t>dealltwriaeth</a:t>
            </a:r>
            <a:r>
              <a:rPr lang="en-GB" sz="2400" dirty="0" smtClean="0">
                <a:latin typeface="Comic Sans MS" pitchFamily="66"/>
              </a:rPr>
              <a:t> </a:t>
            </a:r>
            <a:r>
              <a:rPr lang="en-GB" sz="2400" dirty="0" err="1" smtClean="0">
                <a:latin typeface="Comic Sans MS" pitchFamily="66"/>
              </a:rPr>
              <a:t>gysyniadol</a:t>
            </a:r>
            <a:r>
              <a:rPr lang="en-GB" sz="2400" dirty="0" smtClean="0">
                <a:latin typeface="Comic Sans MS" pitchFamily="66"/>
              </a:rPr>
              <a:t> </a:t>
            </a:r>
            <a:r>
              <a:rPr lang="en-GB" sz="2400" dirty="0" err="1" smtClean="0">
                <a:latin typeface="Comic Sans MS" pitchFamily="66"/>
              </a:rPr>
              <a:t>athrawon</a:t>
            </a:r>
            <a:r>
              <a:rPr lang="en-GB" sz="2400" dirty="0" smtClean="0">
                <a:latin typeface="Comic Sans MS" pitchFamily="66"/>
              </a:rPr>
              <a:t> (</a:t>
            </a:r>
            <a:r>
              <a:rPr lang="en-GB" sz="2400" dirty="0" err="1" smtClean="0">
                <a:latin typeface="Comic Sans MS" pitchFamily="66"/>
              </a:rPr>
              <a:t>ond</a:t>
            </a:r>
            <a:r>
              <a:rPr lang="en-GB" sz="2400" dirty="0" smtClean="0">
                <a:latin typeface="Comic Sans MS" pitchFamily="66"/>
              </a:rPr>
              <a:t> </a:t>
            </a:r>
            <a:r>
              <a:rPr lang="en-GB" sz="2400" dirty="0" err="1" smtClean="0">
                <a:latin typeface="Comic Sans MS" pitchFamily="66"/>
              </a:rPr>
              <a:t>nid</a:t>
            </a:r>
            <a:r>
              <a:rPr lang="en-GB" sz="2400" dirty="0" smtClean="0">
                <a:latin typeface="Comic Sans MS" pitchFamily="66"/>
              </a:rPr>
              <a:t> </a:t>
            </a:r>
            <a:r>
              <a:rPr lang="en-GB" sz="2400" dirty="0" err="1" smtClean="0">
                <a:latin typeface="Comic Sans MS" pitchFamily="66"/>
              </a:rPr>
              <a:t>eu</a:t>
            </a:r>
            <a:r>
              <a:rPr lang="en-GB" sz="2400" dirty="0" smtClean="0">
                <a:latin typeface="Comic Sans MS" pitchFamily="66"/>
              </a:rPr>
              <a:t> </a:t>
            </a:r>
            <a:r>
              <a:rPr lang="en-GB" sz="2400" dirty="0" err="1" smtClean="0">
                <a:latin typeface="Comic Sans MS" pitchFamily="66"/>
              </a:rPr>
              <a:t>cymwysterau</a:t>
            </a:r>
            <a:r>
              <a:rPr lang="en-GB" sz="2400" dirty="0" smtClean="0">
                <a:latin typeface="Comic Sans MS" pitchFamily="66"/>
              </a:rPr>
              <a:t>)</a:t>
            </a:r>
          </a:p>
          <a:p>
            <a:r>
              <a:rPr lang="en-GB" sz="2400" dirty="0" err="1" smtClean="0">
                <a:latin typeface="Comic Sans MS" pitchFamily="66"/>
              </a:rPr>
              <a:t>Darganfod</a:t>
            </a:r>
            <a:r>
              <a:rPr lang="en-GB" sz="2400" dirty="0" smtClean="0">
                <a:latin typeface="Comic Sans MS" pitchFamily="66"/>
              </a:rPr>
              <a:t> bod </a:t>
            </a:r>
            <a:r>
              <a:rPr lang="en-GB" sz="2400" dirty="0" err="1" smtClean="0">
                <a:latin typeface="Comic Sans MS" pitchFamily="66"/>
              </a:rPr>
              <a:t>credoau</a:t>
            </a:r>
            <a:r>
              <a:rPr lang="en-GB" sz="2400" dirty="0" smtClean="0">
                <a:latin typeface="Comic Sans MS" pitchFamily="66"/>
              </a:rPr>
              <a:t> </a:t>
            </a:r>
            <a:r>
              <a:rPr lang="en-GB" sz="2400" dirty="0" err="1" smtClean="0">
                <a:latin typeface="Comic Sans MS" pitchFamily="66"/>
              </a:rPr>
              <a:t>athrawon</a:t>
            </a:r>
            <a:r>
              <a:rPr lang="en-GB" sz="2400" dirty="0" smtClean="0">
                <a:latin typeface="Comic Sans MS" pitchFamily="66"/>
              </a:rPr>
              <a:t> </a:t>
            </a:r>
            <a:r>
              <a:rPr lang="en-GB" sz="2400" dirty="0" err="1" smtClean="0">
                <a:latin typeface="Comic Sans MS" pitchFamily="66"/>
              </a:rPr>
              <a:t>yn</a:t>
            </a:r>
            <a:r>
              <a:rPr lang="en-GB" sz="2400" dirty="0" smtClean="0">
                <a:latin typeface="Comic Sans MS" pitchFamily="66"/>
              </a:rPr>
              <a:t> </a:t>
            </a:r>
            <a:r>
              <a:rPr lang="en-GB" sz="2400" dirty="0" err="1" smtClean="0">
                <a:latin typeface="Comic Sans MS" pitchFamily="66"/>
              </a:rPr>
              <a:t>effeithio</a:t>
            </a:r>
            <a:r>
              <a:rPr lang="en-GB" sz="2400" dirty="0" smtClean="0">
                <a:latin typeface="Comic Sans MS" pitchFamily="66"/>
              </a:rPr>
              <a:t> </a:t>
            </a:r>
            <a:r>
              <a:rPr lang="en-GB" sz="2400" dirty="0" err="1" smtClean="0">
                <a:latin typeface="Comic Sans MS" pitchFamily="66"/>
              </a:rPr>
              <a:t>ar</a:t>
            </a:r>
            <a:r>
              <a:rPr lang="en-GB" sz="2400" dirty="0" smtClean="0">
                <a:latin typeface="Comic Sans MS" pitchFamily="66"/>
              </a:rPr>
              <a:t> </a:t>
            </a:r>
            <a:r>
              <a:rPr lang="en-GB" sz="2400" dirty="0" err="1" smtClean="0">
                <a:latin typeface="Comic Sans MS" pitchFamily="66"/>
              </a:rPr>
              <a:t>yr</a:t>
            </a:r>
            <a:r>
              <a:rPr lang="en-GB" sz="2400" dirty="0" smtClean="0">
                <a:latin typeface="Comic Sans MS" pitchFamily="66"/>
              </a:rPr>
              <a:t> </a:t>
            </a:r>
            <a:r>
              <a:rPr lang="en-GB" sz="2400" dirty="0" err="1" smtClean="0">
                <a:latin typeface="Comic Sans MS" pitchFamily="66"/>
              </a:rPr>
              <a:t>addysgu</a:t>
            </a:r>
            <a:r>
              <a:rPr lang="en-GB" sz="2400" dirty="0" smtClean="0">
                <a:latin typeface="Comic Sans MS" pitchFamily="66"/>
              </a:rPr>
              <a:t> </a:t>
            </a:r>
          </a:p>
          <a:p>
            <a:r>
              <a:rPr lang="en-GB" sz="2400" dirty="0" err="1" smtClean="0">
                <a:latin typeface="Comic Sans MS" pitchFamily="66"/>
              </a:rPr>
              <a:t>Athrawon</a:t>
            </a:r>
            <a:r>
              <a:rPr lang="en-GB" sz="2400" dirty="0" smtClean="0">
                <a:latin typeface="Comic Sans MS" pitchFamily="66"/>
              </a:rPr>
              <a:t> </a:t>
            </a:r>
            <a:r>
              <a:rPr lang="en-GB" sz="2400" dirty="0" err="1" smtClean="0">
                <a:latin typeface="Comic Sans MS" pitchFamily="66"/>
              </a:rPr>
              <a:t>gyda</a:t>
            </a:r>
            <a:r>
              <a:rPr lang="en-GB" sz="2400" dirty="0" smtClean="0">
                <a:latin typeface="Comic Sans MS" pitchFamily="66"/>
              </a:rPr>
              <a:t> </a:t>
            </a:r>
            <a:r>
              <a:rPr lang="en-GB" sz="2400" dirty="0" err="1" smtClean="0">
                <a:latin typeface="Comic Sans MS" pitchFamily="66"/>
              </a:rPr>
              <a:t>tueddiadau</a:t>
            </a:r>
            <a:r>
              <a:rPr lang="en-GB" sz="2400" dirty="0" smtClean="0">
                <a:latin typeface="Comic Sans MS" pitchFamily="66"/>
              </a:rPr>
              <a:t> </a:t>
            </a:r>
            <a:r>
              <a:rPr lang="en-GB" sz="2400" dirty="0" err="1" smtClean="0">
                <a:latin typeface="Comic Sans MS" pitchFamily="66"/>
              </a:rPr>
              <a:t>cysylltiol</a:t>
            </a:r>
            <a:r>
              <a:rPr lang="en-GB" sz="2400" dirty="0" smtClean="0">
                <a:latin typeface="Comic Sans MS" pitchFamily="66"/>
              </a:rPr>
              <a:t> (connectionist) </a:t>
            </a:r>
            <a:r>
              <a:rPr lang="en-GB" sz="2400" dirty="0" err="1" smtClean="0">
                <a:latin typeface="Comic Sans MS" pitchFamily="66"/>
              </a:rPr>
              <a:t>yn</a:t>
            </a:r>
            <a:r>
              <a:rPr lang="en-GB" sz="2400" dirty="0" smtClean="0">
                <a:latin typeface="Comic Sans MS" pitchFamily="66"/>
              </a:rPr>
              <a:t> </a:t>
            </a:r>
            <a:r>
              <a:rPr lang="en-GB" sz="2400" dirty="0" err="1" smtClean="0">
                <a:latin typeface="Comic Sans MS" pitchFamily="66"/>
              </a:rPr>
              <a:t>bennaf</a:t>
            </a:r>
            <a:r>
              <a:rPr lang="en-GB" sz="2400" dirty="0" smtClean="0">
                <a:latin typeface="Comic Sans MS" pitchFamily="66"/>
              </a:rPr>
              <a:t> </a:t>
            </a:r>
            <a:r>
              <a:rPr lang="en-GB" sz="2400" dirty="0" err="1" smtClean="0">
                <a:latin typeface="Comic Sans MS" pitchFamily="66"/>
              </a:rPr>
              <a:t>oedd</a:t>
            </a:r>
            <a:r>
              <a:rPr lang="en-GB" sz="2400" dirty="0" smtClean="0">
                <a:latin typeface="Comic Sans MS" pitchFamily="66"/>
              </a:rPr>
              <a:t> </a:t>
            </a:r>
            <a:r>
              <a:rPr lang="en-GB" sz="2400" dirty="0" err="1" smtClean="0">
                <a:latin typeface="Comic Sans MS" pitchFamily="66"/>
              </a:rPr>
              <a:t>â’r</a:t>
            </a:r>
            <a:r>
              <a:rPr lang="en-GB" sz="2400" dirty="0" smtClean="0">
                <a:latin typeface="Comic Sans MS" pitchFamily="66"/>
              </a:rPr>
              <a:t> </a:t>
            </a:r>
            <a:r>
              <a:rPr lang="en-GB" sz="2400" dirty="0" err="1" smtClean="0">
                <a:latin typeface="Comic Sans MS" pitchFamily="66"/>
              </a:rPr>
              <a:t>disgyblion</a:t>
            </a:r>
            <a:r>
              <a:rPr lang="en-GB" sz="2400" dirty="0" smtClean="0">
                <a:latin typeface="Comic Sans MS" pitchFamily="66"/>
              </a:rPr>
              <a:t> </a:t>
            </a:r>
            <a:r>
              <a:rPr lang="en-GB" sz="2400" dirty="0" err="1" smtClean="0">
                <a:latin typeface="Comic Sans MS" pitchFamily="66"/>
              </a:rPr>
              <a:t>mwyaf</a:t>
            </a:r>
            <a:r>
              <a:rPr lang="en-GB" sz="2400" dirty="0" smtClean="0">
                <a:latin typeface="Comic Sans MS" pitchFamily="66"/>
              </a:rPr>
              <a:t> </a:t>
            </a:r>
            <a:r>
              <a:rPr lang="en-GB" sz="2400" dirty="0" err="1" smtClean="0">
                <a:latin typeface="Comic Sans MS" pitchFamily="66"/>
              </a:rPr>
              <a:t>llwyddiannus</a:t>
            </a:r>
            <a:endParaRPr lang="en-GB" sz="2400" dirty="0">
              <a:latin typeface="Comic Sans MS" pitchFamily="66"/>
            </a:endParaRPr>
          </a:p>
        </p:txBody>
      </p:sp>
    </p:spTree>
    <p:extLst>
      <p:ext uri="{BB962C8B-B14F-4D97-AF65-F5344CB8AC3E}">
        <p14:creationId xmlns:p14="http://schemas.microsoft.com/office/powerpoint/2010/main" val="27770534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1000"/>
                                        <p:tgtEl>
                                          <p:spTgt spid="6">
                                            <p:txEl>
                                              <p:pRg st="1" end="1"/>
                                            </p:txEl>
                                          </p:spTgt>
                                        </p:tgtEl>
                                      </p:cBhvr>
                                    </p:animEffect>
                                    <p:anim calcmode="lin" valueType="num">
                                      <p:cBhvr>
                                        <p:cTn id="4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17721" cy="1325563"/>
          </a:xfrm>
        </p:spPr>
        <p:txBody>
          <a:bodyPr/>
          <a:lstStyle/>
          <a:p>
            <a:r>
              <a:rPr lang="en-GB" dirty="0" smtClean="0"/>
              <a:t>Y </a:t>
            </a:r>
            <a:r>
              <a:rPr lang="en-GB" dirty="0" err="1" smtClean="0"/>
              <a:t>Pedwarawd</a:t>
            </a:r>
            <a:r>
              <a:rPr lang="en-GB" dirty="0" smtClean="0"/>
              <a:t> </a:t>
            </a:r>
            <a:r>
              <a:rPr lang="en-GB" dirty="0" err="1" smtClean="0"/>
              <a:t>Gwybodaeth</a:t>
            </a:r>
            <a:r>
              <a:rPr lang="en-GB" dirty="0" smtClean="0"/>
              <a:t> - The </a:t>
            </a:r>
            <a:r>
              <a:rPr lang="en-GB" dirty="0"/>
              <a:t>Knowledge </a:t>
            </a:r>
            <a:r>
              <a:rPr lang="en-GB" dirty="0" smtClean="0"/>
              <a:t>Quartet</a:t>
            </a:r>
            <a:endParaRPr lang="en-US" dirty="0"/>
          </a:p>
        </p:txBody>
      </p:sp>
      <p:sp>
        <p:nvSpPr>
          <p:cNvPr id="3" name="Content Placeholder 2"/>
          <p:cNvSpPr>
            <a:spLocks noGrp="1"/>
          </p:cNvSpPr>
          <p:nvPr>
            <p:ph idx="1"/>
          </p:nvPr>
        </p:nvSpPr>
        <p:spPr>
          <a:xfrm>
            <a:off x="838200" y="2067005"/>
            <a:ext cx="10515600" cy="4506967"/>
          </a:xfrm>
        </p:spPr>
        <p:txBody>
          <a:bodyPr/>
          <a:lstStyle/>
          <a:p>
            <a:pPr marL="0" indent="0">
              <a:buNone/>
            </a:pPr>
            <a:r>
              <a:rPr lang="en-GB" dirty="0" smtClean="0"/>
              <a:t>Model o </a:t>
            </a:r>
            <a:r>
              <a:rPr lang="en-GB" dirty="0" err="1" smtClean="0"/>
              <a:t>sut</a:t>
            </a:r>
            <a:r>
              <a:rPr lang="en-GB" dirty="0" smtClean="0"/>
              <a:t> </a:t>
            </a:r>
            <a:r>
              <a:rPr lang="en-GB" dirty="0" err="1" smtClean="0"/>
              <a:t>mae</a:t>
            </a:r>
            <a:r>
              <a:rPr lang="en-GB" dirty="0" smtClean="0"/>
              <a:t> </a:t>
            </a:r>
            <a:r>
              <a:rPr lang="en-GB" dirty="0" err="1" smtClean="0"/>
              <a:t>athrawon</a:t>
            </a:r>
            <a:r>
              <a:rPr lang="en-GB" dirty="0" smtClean="0"/>
              <a:t> </a:t>
            </a:r>
            <a:r>
              <a:rPr lang="en-GB" dirty="0" err="1" smtClean="0"/>
              <a:t>yn</a:t>
            </a:r>
            <a:r>
              <a:rPr lang="en-GB" dirty="0" smtClean="0"/>
              <a:t> </a:t>
            </a:r>
            <a:r>
              <a:rPr lang="en-GB" dirty="0" err="1" smtClean="0"/>
              <a:t>defnyddio</a:t>
            </a:r>
            <a:r>
              <a:rPr lang="en-GB" dirty="0" smtClean="0"/>
              <a:t> </a:t>
            </a:r>
            <a:r>
              <a:rPr lang="en-GB" dirty="0" err="1" smtClean="0"/>
              <a:t>eu</a:t>
            </a:r>
            <a:r>
              <a:rPr lang="en-GB" dirty="0" smtClean="0"/>
              <a:t> </a:t>
            </a:r>
            <a:r>
              <a:rPr lang="en-GB" dirty="0" err="1" smtClean="0"/>
              <a:t>gwybodaeth</a:t>
            </a:r>
            <a:r>
              <a:rPr lang="en-GB" dirty="0" smtClean="0"/>
              <a:t> </a:t>
            </a:r>
            <a:r>
              <a:rPr lang="en-GB" dirty="0" err="1" smtClean="0"/>
              <a:t>fathemategol</a:t>
            </a:r>
            <a:r>
              <a:rPr lang="en-GB" dirty="0" smtClean="0"/>
              <a:t> </a:t>
            </a:r>
            <a:r>
              <a:rPr lang="en-GB" dirty="0" err="1" smtClean="0"/>
              <a:t>yn</a:t>
            </a:r>
            <a:r>
              <a:rPr lang="en-GB" dirty="0" smtClean="0"/>
              <a:t> </a:t>
            </a:r>
            <a:r>
              <a:rPr lang="en-GB" dirty="0" err="1" smtClean="0"/>
              <a:t>yr</a:t>
            </a:r>
            <a:r>
              <a:rPr lang="en-GB" dirty="0" smtClean="0"/>
              <a:t> </a:t>
            </a:r>
            <a:r>
              <a:rPr lang="en-GB" dirty="0" err="1" smtClean="0"/>
              <a:t>ystafell</a:t>
            </a:r>
            <a:r>
              <a:rPr lang="en-GB" dirty="0" smtClean="0"/>
              <a:t> </a:t>
            </a:r>
            <a:r>
              <a:rPr lang="en-GB" dirty="0" err="1" smtClean="0"/>
              <a:t>ddosbarth</a:t>
            </a:r>
            <a:r>
              <a:rPr lang="en-GB" dirty="0" smtClean="0"/>
              <a:t>.</a:t>
            </a:r>
          </a:p>
          <a:p>
            <a:pPr marL="0" indent="0">
              <a:buNone/>
            </a:pPr>
            <a:endParaRPr lang="en-GB" dirty="0"/>
          </a:p>
          <a:p>
            <a:pPr marL="0" indent="0">
              <a:buNone/>
            </a:pPr>
            <a:r>
              <a:rPr lang="en-GB" b="1" dirty="0" smtClean="0"/>
              <a:t>A model for how teachers use their mathematics knowledge in the classroom</a:t>
            </a:r>
          </a:p>
          <a:p>
            <a:pPr marL="0" indent="0">
              <a:buNone/>
            </a:pPr>
            <a:r>
              <a:rPr lang="en-US" dirty="0">
                <a:hlinkClick r:id="rId2"/>
              </a:rPr>
              <a:t>http://www.knowledgequartet.org</a:t>
            </a:r>
            <a:r>
              <a:rPr lang="en-US" dirty="0" smtClean="0">
                <a:hlinkClick r:id="rId2"/>
              </a:rPr>
              <a:t>/</a:t>
            </a:r>
            <a:endParaRPr lang="en-US" dirty="0" smtClean="0"/>
          </a:p>
          <a:p>
            <a:pPr marL="0" indent="0">
              <a:buNone/>
            </a:pPr>
            <a:endParaRPr lang="en-US" dirty="0"/>
          </a:p>
        </p:txBody>
      </p:sp>
      <p:sp>
        <p:nvSpPr>
          <p:cNvPr id="4" name="Rectangle 3"/>
          <p:cNvSpPr/>
          <p:nvPr/>
        </p:nvSpPr>
        <p:spPr>
          <a:xfrm>
            <a:off x="699887" y="6211669"/>
            <a:ext cx="10223500" cy="646331"/>
          </a:xfrm>
          <a:prstGeom prst="rect">
            <a:avLst/>
          </a:prstGeom>
        </p:spPr>
        <p:txBody>
          <a:bodyPr wrap="square">
            <a:spAutoFit/>
          </a:bodyPr>
          <a:lstStyle/>
          <a:p>
            <a:r>
              <a:rPr lang="en-US" dirty="0">
                <a:hlinkClick r:id="rId3" invalidUrl="http://www.maths-ed.org.uk/skima/Rowland Palermo paper.pdf"/>
              </a:rPr>
              <a:t>http://</a:t>
            </a:r>
            <a:r>
              <a:rPr lang="en-US" dirty="0" smtClean="0">
                <a:hlinkClick r:id="rId4" invalidUrl="http://www.maths-ed.org.uk/skima/Rowland Palermo paper.pdf"/>
              </a:rPr>
              <a:t>www.maths-ed.org.uk/skima/Rowland%20Palermo%20paper.pdf</a:t>
            </a:r>
            <a:endParaRPr lang="en-US" dirty="0" smtClean="0"/>
          </a:p>
          <a:p>
            <a:endParaRPr lang="en-US" dirty="0"/>
          </a:p>
        </p:txBody>
      </p:sp>
      <p:pic>
        <p:nvPicPr>
          <p:cNvPr id="6" name="Picture 5"/>
          <p:cNvPicPr>
            <a:picLocks noChangeAspect="1"/>
          </p:cNvPicPr>
          <p:nvPr/>
        </p:nvPicPr>
        <p:blipFill>
          <a:blip r:embed="rId5"/>
          <a:stretch>
            <a:fillRect/>
          </a:stretch>
        </p:blipFill>
        <p:spPr>
          <a:xfrm>
            <a:off x="8526450" y="4335244"/>
            <a:ext cx="3257550" cy="1876425"/>
          </a:xfrm>
          <a:prstGeom prst="rect">
            <a:avLst/>
          </a:prstGeom>
        </p:spPr>
      </p:pic>
    </p:spTree>
    <p:extLst>
      <p:ext uri="{BB962C8B-B14F-4D97-AF65-F5344CB8AC3E}">
        <p14:creationId xmlns:p14="http://schemas.microsoft.com/office/powerpoint/2010/main" val="305972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3607557" y="5045896"/>
            <a:ext cx="4654142" cy="1073331"/>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600" dirty="0" smtClean="0">
                <a:hlinkClick r:id="rId2"/>
              </a:rPr>
              <a:t>https://www.youtube.com/watch?v=YPWmOVt8vgw</a:t>
            </a:r>
            <a:endParaRPr lang="en-GB" sz="1600" dirty="0" smtClean="0"/>
          </a:p>
          <a:p>
            <a:pPr marL="0" indent="0">
              <a:buFont typeface="Arial"/>
              <a:buNone/>
            </a:pPr>
            <a:r>
              <a:rPr lang="en-GB" sz="1600" dirty="0" smtClean="0">
                <a:hlinkClick r:id="rId3"/>
              </a:rPr>
              <a:t>https://www.youtube.com/watch?v=VGkjjVfnGYI</a:t>
            </a:r>
            <a:endParaRPr lang="en-GB" sz="1600" dirty="0" smtClean="0"/>
          </a:p>
          <a:p>
            <a:pPr marL="0" indent="0">
              <a:buFont typeface="Arial"/>
              <a:buNone/>
            </a:pPr>
            <a:endParaRPr lang="en-GB" dirty="0" smtClean="0"/>
          </a:p>
          <a:p>
            <a:pPr marL="0" indent="0">
              <a:buFont typeface="Arial"/>
              <a:buNone/>
            </a:pPr>
            <a:endParaRPr lang="en-GB" dirty="0"/>
          </a:p>
        </p:txBody>
      </p:sp>
      <p:sp>
        <p:nvSpPr>
          <p:cNvPr id="3" name="Title 2"/>
          <p:cNvSpPr txBox="1">
            <a:spLocks/>
          </p:cNvSpPr>
          <p:nvPr/>
        </p:nvSpPr>
        <p:spPr>
          <a:xfrm>
            <a:off x="1061325" y="366686"/>
            <a:ext cx="9746606" cy="899528"/>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Gwylio</a:t>
            </a:r>
            <a:r>
              <a:rPr lang="en-GB" sz="17600" dirty="0" smtClean="0">
                <a:solidFill>
                  <a:schemeClr val="accent1">
                    <a:lumMod val="75000"/>
                  </a:schemeClr>
                </a:solidFill>
              </a:rPr>
              <a:t> ac </a:t>
            </a:r>
            <a:r>
              <a:rPr lang="en-GB" sz="17600" dirty="0" err="1" smtClean="0">
                <a:solidFill>
                  <a:schemeClr val="accent1">
                    <a:lumMod val="75000"/>
                  </a:schemeClr>
                </a:solidFill>
              </a:rPr>
              <a:t>Adfyfyrio</a:t>
            </a:r>
            <a:r>
              <a:rPr lang="en-GB" sz="17600" dirty="0" smtClean="0">
                <a:solidFill>
                  <a:schemeClr val="accent1">
                    <a:lumMod val="75000"/>
                  </a:schemeClr>
                </a:solidFill>
              </a:rPr>
              <a:t> – Watch and Reflect</a:t>
            </a:r>
            <a:endParaRPr lang="en-GB" sz="17600" dirty="0">
              <a:solidFill>
                <a:schemeClr val="accent1">
                  <a:lumMod val="75000"/>
                </a:schemeClr>
              </a:solidFill>
            </a:endParaRPr>
          </a:p>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4" name="TextBox 3"/>
          <p:cNvSpPr txBox="1"/>
          <p:nvPr/>
        </p:nvSpPr>
        <p:spPr>
          <a:xfrm>
            <a:off x="272868" y="933060"/>
            <a:ext cx="5446882"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err="1" smtClean="0"/>
              <a:t>Sut</a:t>
            </a:r>
            <a:r>
              <a:rPr lang="en-GB" sz="2800" dirty="0" smtClean="0"/>
              <a:t> </a:t>
            </a:r>
            <a:r>
              <a:rPr lang="en-GB" sz="2800" dirty="0" err="1" smtClean="0"/>
              <a:t>mae’r</a:t>
            </a:r>
            <a:r>
              <a:rPr lang="en-GB" sz="2800" dirty="0" smtClean="0"/>
              <a:t> </a:t>
            </a:r>
            <a:r>
              <a:rPr lang="en-GB" sz="2800" dirty="0" err="1" smtClean="0"/>
              <a:t>athrawes</a:t>
            </a:r>
            <a:r>
              <a:rPr lang="en-GB" sz="2800" dirty="0" smtClean="0"/>
              <a:t> </a:t>
            </a:r>
            <a:r>
              <a:rPr lang="en-GB" sz="2800" dirty="0" err="1" smtClean="0"/>
              <a:t>yn</a:t>
            </a:r>
            <a:r>
              <a:rPr lang="en-GB" sz="2800" dirty="0" smtClean="0"/>
              <a:t> </a:t>
            </a:r>
            <a:r>
              <a:rPr lang="en-GB" sz="2800" dirty="0" err="1" smtClean="0"/>
              <a:t>trawsnewid</a:t>
            </a:r>
            <a:r>
              <a:rPr lang="en-GB" sz="2800" dirty="0" smtClean="0"/>
              <a:t> </a:t>
            </a:r>
            <a:r>
              <a:rPr lang="en-GB" sz="2800" dirty="0" err="1" smtClean="0"/>
              <a:t>ei</a:t>
            </a:r>
            <a:r>
              <a:rPr lang="en-GB" sz="2800" dirty="0" smtClean="0"/>
              <a:t> </a:t>
            </a:r>
            <a:r>
              <a:rPr lang="en-GB" sz="2800" dirty="0" err="1" smtClean="0"/>
              <a:t>dealltwriaeth</a:t>
            </a:r>
            <a:r>
              <a:rPr lang="en-GB" sz="2800" dirty="0" smtClean="0"/>
              <a:t> hi </a:t>
            </a:r>
            <a:r>
              <a:rPr lang="en-GB" sz="2800" dirty="0" err="1" smtClean="0"/>
              <a:t>i</a:t>
            </a:r>
            <a:r>
              <a:rPr lang="en-GB" sz="2800" dirty="0" smtClean="0"/>
              <a:t> </a:t>
            </a:r>
            <a:r>
              <a:rPr lang="en-GB" sz="2800" dirty="0" err="1" smtClean="0"/>
              <a:t>ffurf</a:t>
            </a:r>
            <a:r>
              <a:rPr lang="en-GB" sz="2800" dirty="0" smtClean="0"/>
              <a:t> </a:t>
            </a:r>
            <a:r>
              <a:rPr lang="en-GB" sz="2800" dirty="0" err="1" smtClean="0"/>
              <a:t>mae’r</a:t>
            </a:r>
            <a:r>
              <a:rPr lang="en-GB" sz="2800" dirty="0" smtClean="0"/>
              <a:t> plant </a:t>
            </a:r>
            <a:r>
              <a:rPr lang="en-GB" sz="2800" dirty="0" err="1" smtClean="0"/>
              <a:t>yn</a:t>
            </a:r>
            <a:r>
              <a:rPr lang="en-GB" sz="2800" dirty="0" smtClean="0"/>
              <a:t> </a:t>
            </a:r>
            <a:r>
              <a:rPr lang="en-GB" sz="2800" dirty="0" err="1" smtClean="0"/>
              <a:t>ei</a:t>
            </a:r>
            <a:r>
              <a:rPr lang="en-GB" sz="2800" dirty="0" smtClean="0"/>
              <a:t> </a:t>
            </a:r>
            <a:r>
              <a:rPr lang="en-GB" sz="2800" dirty="0" err="1" smtClean="0"/>
              <a:t>ddeall</a:t>
            </a:r>
            <a:r>
              <a:rPr lang="en-GB" sz="2800" dirty="0" smtClean="0"/>
              <a:t>? </a:t>
            </a:r>
            <a:endParaRPr lang="en-GB" sz="2800" dirty="0"/>
          </a:p>
          <a:p>
            <a:pPr marL="457200" indent="-457200">
              <a:buFont typeface="Arial" panose="020B0604020202020204" pitchFamily="34" charset="0"/>
              <a:buChar char="•"/>
            </a:pPr>
            <a:r>
              <a:rPr lang="en-GB" sz="2800" dirty="0" err="1" smtClean="0"/>
              <a:t>Sut</a:t>
            </a:r>
            <a:r>
              <a:rPr lang="en-GB" sz="2800" dirty="0" smtClean="0"/>
              <a:t> </a:t>
            </a:r>
            <a:r>
              <a:rPr lang="en-GB" sz="2800" dirty="0" err="1" smtClean="0"/>
              <a:t>mae’r</a:t>
            </a:r>
            <a:r>
              <a:rPr lang="en-GB" sz="2800" dirty="0" smtClean="0"/>
              <a:t> </a:t>
            </a:r>
            <a:r>
              <a:rPr lang="en-GB" sz="2800" dirty="0" err="1" smtClean="0"/>
              <a:t>athrawes</a:t>
            </a:r>
            <a:r>
              <a:rPr lang="en-GB" sz="2800" dirty="0" smtClean="0"/>
              <a:t> </a:t>
            </a:r>
            <a:r>
              <a:rPr lang="en-GB" sz="2800" dirty="0" err="1" smtClean="0"/>
              <a:t>yn</a:t>
            </a:r>
            <a:r>
              <a:rPr lang="en-GB" sz="2800" dirty="0" smtClean="0"/>
              <a:t> </a:t>
            </a:r>
            <a:r>
              <a:rPr lang="en-GB" sz="2800" dirty="0" err="1" smtClean="0"/>
              <a:t>adeiladau</a:t>
            </a:r>
            <a:r>
              <a:rPr lang="en-GB" sz="2800" dirty="0" smtClean="0"/>
              <a:t> </a:t>
            </a:r>
            <a:r>
              <a:rPr lang="en-GB" sz="2800" dirty="0" err="1" smtClean="0"/>
              <a:t>ar</a:t>
            </a:r>
            <a:r>
              <a:rPr lang="en-GB" sz="2800" dirty="0" smtClean="0"/>
              <a:t> </a:t>
            </a:r>
            <a:r>
              <a:rPr lang="en-GB" sz="2800" dirty="0" err="1" smtClean="0"/>
              <a:t>wybodaeth</a:t>
            </a:r>
            <a:r>
              <a:rPr lang="en-GB" sz="2800" dirty="0" smtClean="0"/>
              <a:t> </a:t>
            </a:r>
            <a:r>
              <a:rPr lang="en-GB" sz="2800" dirty="0" err="1" smtClean="0"/>
              <a:t>flaenorol</a:t>
            </a:r>
            <a:r>
              <a:rPr lang="en-GB" sz="2800" dirty="0" smtClean="0"/>
              <a:t> a </a:t>
            </a:r>
            <a:r>
              <a:rPr lang="en-GB" sz="2800" dirty="0" err="1" smtClean="0"/>
              <a:t>gwneud</a:t>
            </a:r>
            <a:r>
              <a:rPr lang="en-GB" sz="2800" dirty="0" smtClean="0"/>
              <a:t> </a:t>
            </a:r>
            <a:r>
              <a:rPr lang="en-GB" sz="2800" dirty="0" err="1" smtClean="0"/>
              <a:t>cysylltiadau</a:t>
            </a:r>
            <a:r>
              <a:rPr lang="en-GB" sz="2800" dirty="0" smtClean="0"/>
              <a:t>?</a:t>
            </a:r>
          </a:p>
          <a:p>
            <a:pPr marL="457200" indent="-457200">
              <a:buFont typeface="Arial" panose="020B0604020202020204" pitchFamily="34" charset="0"/>
              <a:buChar char="•"/>
            </a:pPr>
            <a:r>
              <a:rPr lang="en-GB" sz="2800" dirty="0" smtClean="0"/>
              <a:t>Beth </a:t>
            </a:r>
            <a:r>
              <a:rPr lang="en-GB" sz="2800" dirty="0" err="1" smtClean="0"/>
              <a:t>yw’ch</a:t>
            </a:r>
            <a:r>
              <a:rPr lang="en-GB" sz="2800" dirty="0" smtClean="0"/>
              <a:t> </a:t>
            </a:r>
            <a:r>
              <a:rPr lang="en-GB" sz="2800" dirty="0" err="1" smtClean="0"/>
              <a:t>sylwadau</a:t>
            </a:r>
            <a:r>
              <a:rPr lang="en-GB" sz="2800" dirty="0" smtClean="0"/>
              <a:t> am </a:t>
            </a:r>
            <a:r>
              <a:rPr lang="en-GB" sz="2800" dirty="0" err="1" smtClean="0"/>
              <a:t>gredoau’r</a:t>
            </a:r>
            <a:r>
              <a:rPr lang="en-GB" sz="2800" dirty="0" smtClean="0"/>
              <a:t> </a:t>
            </a:r>
            <a:r>
              <a:rPr lang="en-GB" sz="2800" dirty="0" err="1" smtClean="0"/>
              <a:t>athrawes</a:t>
            </a:r>
            <a:r>
              <a:rPr lang="en-GB" sz="2800" dirty="0" smtClean="0"/>
              <a:t> am y </a:t>
            </a:r>
            <a:r>
              <a:rPr lang="en-GB" sz="2800" dirty="0" err="1" smtClean="0"/>
              <a:t>modd</a:t>
            </a:r>
            <a:r>
              <a:rPr lang="en-GB" sz="2800" dirty="0" smtClean="0"/>
              <a:t> </a:t>
            </a:r>
            <a:r>
              <a:rPr lang="en-GB" sz="2800" dirty="0" err="1" smtClean="0"/>
              <a:t>mae</a:t>
            </a:r>
            <a:r>
              <a:rPr lang="en-GB" sz="2800" dirty="0" smtClean="0"/>
              <a:t> plant </a:t>
            </a:r>
            <a:r>
              <a:rPr lang="en-GB" sz="2800" dirty="0" err="1" smtClean="0"/>
              <a:t>yn</a:t>
            </a:r>
            <a:r>
              <a:rPr lang="en-GB" sz="2800" dirty="0" smtClean="0"/>
              <a:t> </a:t>
            </a:r>
            <a:r>
              <a:rPr lang="en-GB" sz="2800" dirty="0" err="1" smtClean="0"/>
              <a:t>dysgu</a:t>
            </a:r>
            <a:r>
              <a:rPr lang="en-GB" sz="2800" dirty="0" smtClean="0"/>
              <a:t> </a:t>
            </a:r>
            <a:r>
              <a:rPr lang="en-GB" sz="2800" dirty="0" err="1" smtClean="0"/>
              <a:t>mathemateg</a:t>
            </a:r>
            <a:r>
              <a:rPr lang="en-GB" sz="2800" dirty="0" smtClean="0"/>
              <a:t>?</a:t>
            </a:r>
            <a:endParaRPr lang="en-GB" sz="2800" dirty="0"/>
          </a:p>
        </p:txBody>
      </p:sp>
      <p:sp>
        <p:nvSpPr>
          <p:cNvPr id="5" name="TextBox 4"/>
          <p:cNvSpPr txBox="1"/>
          <p:nvPr/>
        </p:nvSpPr>
        <p:spPr>
          <a:xfrm>
            <a:off x="6360160" y="1059404"/>
            <a:ext cx="5457371"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Reflect on </a:t>
            </a:r>
            <a:r>
              <a:rPr lang="en-GB" sz="2800" dirty="0" smtClean="0"/>
              <a:t>how the teacher transforms her understanding in a meaningful way to her pupils?</a:t>
            </a:r>
          </a:p>
          <a:p>
            <a:pPr marL="457200" indent="-457200">
              <a:buFont typeface="Arial" panose="020B0604020202020204" pitchFamily="34" charset="0"/>
              <a:buChar char="•"/>
            </a:pPr>
            <a:r>
              <a:rPr lang="en-GB" sz="2800" dirty="0" smtClean="0"/>
              <a:t>How does the teacher build on prior knowledge and make connections?</a:t>
            </a:r>
            <a:endParaRPr lang="en-GB" sz="2800" dirty="0"/>
          </a:p>
          <a:p>
            <a:pPr marL="457200" indent="-457200">
              <a:buFont typeface="Arial" panose="020B0604020202020204" pitchFamily="34" charset="0"/>
              <a:buChar char="•"/>
            </a:pPr>
            <a:r>
              <a:rPr lang="en-GB" sz="2800" dirty="0"/>
              <a:t>What would you say are the teacher’s beliefs about how children learn mathematics? </a:t>
            </a:r>
          </a:p>
        </p:txBody>
      </p:sp>
    </p:spTree>
    <p:extLst>
      <p:ext uri="{BB962C8B-B14F-4D97-AF65-F5344CB8AC3E}">
        <p14:creationId xmlns:p14="http://schemas.microsoft.com/office/powerpoint/2010/main" val="1997142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436" y="1306072"/>
            <a:ext cx="6136982" cy="4278094"/>
          </a:xfrm>
          <a:prstGeom prst="rect">
            <a:avLst/>
          </a:prstGeom>
          <a:noFill/>
        </p:spPr>
        <p:txBody>
          <a:bodyPr wrap="square" rtlCol="0">
            <a:spAutoFit/>
          </a:bodyPr>
          <a:lstStyle/>
          <a:p>
            <a:r>
              <a:rPr lang="en-GB" sz="3600" u="sng" dirty="0" err="1" smtClean="0"/>
              <a:t>Dwy</a:t>
            </a:r>
            <a:r>
              <a:rPr lang="en-GB" sz="3600" u="sng" dirty="0" smtClean="0"/>
              <a:t> ran:</a:t>
            </a:r>
          </a:p>
          <a:p>
            <a:endParaRPr lang="en-GB" sz="1000" dirty="0"/>
          </a:p>
          <a:p>
            <a:r>
              <a:rPr lang="en-GB" sz="3600" dirty="0" err="1" smtClean="0"/>
              <a:t>Gweithdrefnol</a:t>
            </a:r>
            <a:r>
              <a:rPr lang="en-GB" sz="3600" dirty="0" smtClean="0"/>
              <a:t> (</a:t>
            </a:r>
            <a:r>
              <a:rPr lang="en-GB" sz="3600" dirty="0" err="1" smtClean="0"/>
              <a:t>yn</a:t>
            </a:r>
            <a:r>
              <a:rPr lang="en-GB" sz="3600" dirty="0" smtClean="0"/>
              <a:t> </a:t>
            </a:r>
            <a:r>
              <a:rPr lang="en-GB" sz="3600" dirty="0" err="1" smtClean="0"/>
              <a:t>debyg</a:t>
            </a:r>
            <a:r>
              <a:rPr lang="en-GB" sz="3600" dirty="0" smtClean="0"/>
              <a:t> </a:t>
            </a:r>
            <a:r>
              <a:rPr lang="en-GB" sz="3600" dirty="0" err="1" smtClean="0"/>
              <a:t>i’r</a:t>
            </a:r>
            <a:r>
              <a:rPr lang="en-GB" sz="3600" dirty="0" smtClean="0"/>
              <a:t> </a:t>
            </a:r>
            <a:r>
              <a:rPr lang="en-GB" sz="3600" dirty="0" err="1" smtClean="0"/>
              <a:t>prawf</a:t>
            </a:r>
            <a:r>
              <a:rPr lang="en-GB" sz="3600" dirty="0" smtClean="0"/>
              <a:t> </a:t>
            </a:r>
            <a:r>
              <a:rPr lang="en-GB" sz="3600" dirty="0" err="1" smtClean="0"/>
              <a:t>yn</a:t>
            </a:r>
            <a:r>
              <a:rPr lang="en-GB" sz="3600" dirty="0" smtClean="0"/>
              <a:t> y </a:t>
            </a:r>
            <a:r>
              <a:rPr lang="en-GB" sz="3600" dirty="0" err="1" smtClean="0"/>
              <a:t>cyfweliad</a:t>
            </a:r>
            <a:r>
              <a:rPr lang="en-GB" sz="3600" dirty="0" smtClean="0"/>
              <a:t>)</a:t>
            </a:r>
          </a:p>
          <a:p>
            <a:endParaRPr lang="en-GB" sz="1000" dirty="0"/>
          </a:p>
          <a:p>
            <a:r>
              <a:rPr lang="en-GB" sz="3600" dirty="0" err="1" smtClean="0"/>
              <a:t>Gwybdoaeth</a:t>
            </a:r>
            <a:r>
              <a:rPr lang="en-GB" sz="3600" dirty="0" smtClean="0"/>
              <a:t> a </a:t>
            </a:r>
            <a:r>
              <a:rPr lang="en-GB" sz="3600" dirty="0" err="1" smtClean="0"/>
              <a:t>Dealltwriaeth</a:t>
            </a:r>
            <a:r>
              <a:rPr lang="en-GB" sz="3600" dirty="0" smtClean="0"/>
              <a:t> (</a:t>
            </a:r>
            <a:r>
              <a:rPr lang="en-GB" sz="3600" dirty="0" err="1" smtClean="0"/>
              <a:t>pethau</a:t>
            </a:r>
            <a:r>
              <a:rPr lang="en-GB" sz="3600" dirty="0" smtClean="0"/>
              <a:t> </a:t>
            </a:r>
            <a:r>
              <a:rPr lang="en-GB" sz="3600" dirty="0" err="1" smtClean="0"/>
              <a:t>sydd</a:t>
            </a:r>
            <a:r>
              <a:rPr lang="en-GB" sz="3600" dirty="0" smtClean="0"/>
              <a:t> </a:t>
            </a:r>
            <a:r>
              <a:rPr lang="en-GB" sz="3600" dirty="0" err="1" smtClean="0"/>
              <a:t>angen</a:t>
            </a:r>
            <a:r>
              <a:rPr lang="en-GB" sz="3600" dirty="0" smtClean="0"/>
              <a:t> </a:t>
            </a:r>
            <a:r>
              <a:rPr lang="en-GB" sz="3600" dirty="0" err="1" smtClean="0"/>
              <a:t>i</a:t>
            </a:r>
            <a:r>
              <a:rPr lang="en-GB" sz="3600" dirty="0" smtClean="0"/>
              <a:t> chi </a:t>
            </a:r>
            <a:r>
              <a:rPr lang="en-GB" sz="3600" dirty="0" err="1" smtClean="0"/>
              <a:t>eu</a:t>
            </a:r>
            <a:r>
              <a:rPr lang="en-GB" sz="3600" dirty="0" smtClean="0"/>
              <a:t> </a:t>
            </a:r>
            <a:r>
              <a:rPr lang="en-GB" sz="3600" dirty="0" err="1" smtClean="0"/>
              <a:t>gwybod</a:t>
            </a:r>
            <a:r>
              <a:rPr lang="en-GB" sz="3600" dirty="0" smtClean="0"/>
              <a:t> </a:t>
            </a:r>
            <a:r>
              <a:rPr lang="en-GB" sz="3600" dirty="0" err="1" smtClean="0"/>
              <a:t>sydd</a:t>
            </a:r>
            <a:r>
              <a:rPr lang="en-GB" sz="3600" dirty="0" smtClean="0"/>
              <a:t> </a:t>
            </a:r>
            <a:r>
              <a:rPr lang="en-GB" sz="3600" dirty="0" err="1" smtClean="0"/>
              <a:t>yn</a:t>
            </a:r>
            <a:r>
              <a:rPr lang="en-GB" sz="3600" dirty="0" smtClean="0"/>
              <a:t> y </a:t>
            </a:r>
            <a:r>
              <a:rPr lang="en-GB" sz="3600" dirty="0" err="1" smtClean="0"/>
              <a:t>cwricwlwm</a:t>
            </a:r>
            <a:r>
              <a:rPr lang="en-GB" sz="3600" dirty="0" smtClean="0"/>
              <a:t> </a:t>
            </a:r>
            <a:r>
              <a:rPr lang="en-GB" sz="3600" dirty="0" err="1" smtClean="0"/>
              <a:t>mathemateg</a:t>
            </a:r>
            <a:r>
              <a:rPr lang="en-GB" sz="3600" dirty="0" smtClean="0"/>
              <a:t>)</a:t>
            </a:r>
            <a:endParaRPr lang="en-US" sz="3600" dirty="0"/>
          </a:p>
        </p:txBody>
      </p:sp>
      <p:sp>
        <p:nvSpPr>
          <p:cNvPr id="3" name="TextBox 2"/>
          <p:cNvSpPr txBox="1"/>
          <p:nvPr/>
        </p:nvSpPr>
        <p:spPr>
          <a:xfrm>
            <a:off x="774914" y="71352"/>
            <a:ext cx="10337800" cy="707886"/>
          </a:xfrm>
          <a:prstGeom prst="rect">
            <a:avLst/>
          </a:prstGeom>
          <a:noFill/>
        </p:spPr>
        <p:txBody>
          <a:bodyPr wrap="square" rtlCol="0">
            <a:spAutoFit/>
          </a:bodyPr>
          <a:lstStyle/>
          <a:p>
            <a:pPr algn="ctr"/>
            <a:r>
              <a:rPr lang="en-GB" sz="4000" dirty="0" err="1" smtClean="0"/>
              <a:t>Awdit</a:t>
            </a:r>
            <a:r>
              <a:rPr lang="en-GB" sz="4000" dirty="0" smtClean="0"/>
              <a:t> </a:t>
            </a:r>
            <a:r>
              <a:rPr lang="en-GB" sz="4000" dirty="0" err="1" smtClean="0"/>
              <a:t>Mathemateg</a:t>
            </a:r>
            <a:r>
              <a:rPr lang="en-GB" sz="4000" dirty="0" smtClean="0"/>
              <a:t> - Mathematics Audit </a:t>
            </a:r>
            <a:endParaRPr lang="en-US" sz="4000" dirty="0"/>
          </a:p>
        </p:txBody>
      </p:sp>
      <p:sp>
        <p:nvSpPr>
          <p:cNvPr id="4" name="TextBox 3"/>
          <p:cNvSpPr txBox="1"/>
          <p:nvPr/>
        </p:nvSpPr>
        <p:spPr>
          <a:xfrm>
            <a:off x="6207418" y="1190811"/>
            <a:ext cx="6136982" cy="4278094"/>
          </a:xfrm>
          <a:prstGeom prst="rect">
            <a:avLst/>
          </a:prstGeom>
          <a:noFill/>
        </p:spPr>
        <p:txBody>
          <a:bodyPr wrap="square" rtlCol="0">
            <a:spAutoFit/>
          </a:bodyPr>
          <a:lstStyle/>
          <a:p>
            <a:r>
              <a:rPr lang="en-GB" sz="3600" u="sng" dirty="0" smtClean="0"/>
              <a:t>Two parts:</a:t>
            </a:r>
          </a:p>
          <a:p>
            <a:endParaRPr lang="en-GB" sz="1000" dirty="0"/>
          </a:p>
          <a:p>
            <a:r>
              <a:rPr lang="en-GB" sz="3600" dirty="0" smtClean="0"/>
              <a:t>Functional (a bit like the interview test)</a:t>
            </a:r>
          </a:p>
          <a:p>
            <a:endParaRPr lang="en-GB" sz="1000" dirty="0"/>
          </a:p>
          <a:p>
            <a:r>
              <a:rPr lang="en-GB" sz="3600" dirty="0" smtClean="0"/>
              <a:t>Subject Knowledge and Understanding (things you need to know that are in the primary mathematics curriculum) </a:t>
            </a:r>
            <a:endParaRPr lang="en-US" sz="3600" dirty="0"/>
          </a:p>
        </p:txBody>
      </p:sp>
    </p:spTree>
    <p:extLst>
      <p:ext uri="{BB962C8B-B14F-4D97-AF65-F5344CB8AC3E}">
        <p14:creationId xmlns:p14="http://schemas.microsoft.com/office/powerpoint/2010/main" val="1723103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8097" y="367660"/>
            <a:ext cx="5601661" cy="2308324"/>
          </a:xfrm>
          <a:prstGeom prst="rect">
            <a:avLst/>
          </a:prstGeom>
          <a:noFill/>
        </p:spPr>
        <p:txBody>
          <a:bodyPr wrap="square" rtlCol="0">
            <a:spAutoFit/>
          </a:bodyPr>
          <a:lstStyle/>
          <a:p>
            <a:r>
              <a:rPr lang="en-GB" sz="4800" dirty="0" err="1" smtClean="0"/>
              <a:t>Llyfrau</a:t>
            </a:r>
            <a:r>
              <a:rPr lang="en-GB" sz="4800" dirty="0" smtClean="0"/>
              <a:t> </a:t>
            </a:r>
            <a:r>
              <a:rPr lang="en-GB" sz="4800" dirty="0" err="1" smtClean="0"/>
              <a:t>defnyddiol</a:t>
            </a:r>
            <a:r>
              <a:rPr lang="en-GB" sz="4800" dirty="0" smtClean="0"/>
              <a:t> </a:t>
            </a:r>
            <a:r>
              <a:rPr lang="en-GB" sz="4800" dirty="0" err="1" smtClean="0"/>
              <a:t>i</a:t>
            </a:r>
            <a:r>
              <a:rPr lang="en-GB" sz="4800" dirty="0" smtClean="0"/>
              <a:t> </a:t>
            </a:r>
            <a:r>
              <a:rPr lang="en-GB" sz="4800" dirty="0" err="1" smtClean="0"/>
              <a:t>gefnogi</a:t>
            </a:r>
            <a:r>
              <a:rPr lang="en-GB" sz="4800" dirty="0" smtClean="0"/>
              <a:t> </a:t>
            </a:r>
            <a:r>
              <a:rPr lang="en-GB" sz="4800" dirty="0" err="1" smtClean="0"/>
              <a:t>gwybodaeth</a:t>
            </a:r>
            <a:r>
              <a:rPr lang="en-GB" sz="4800" dirty="0" smtClean="0"/>
              <a:t> </a:t>
            </a:r>
            <a:r>
              <a:rPr lang="en-GB" sz="4800" dirty="0" err="1" smtClean="0"/>
              <a:t>ar</a:t>
            </a:r>
            <a:r>
              <a:rPr lang="en-GB" sz="4800" dirty="0" smtClean="0"/>
              <a:t> </a:t>
            </a:r>
            <a:r>
              <a:rPr lang="en-GB" sz="4800" dirty="0" err="1" smtClean="0"/>
              <a:t>gyfer</a:t>
            </a:r>
            <a:r>
              <a:rPr lang="en-GB" sz="4800" dirty="0" smtClean="0"/>
              <a:t> </a:t>
            </a:r>
            <a:r>
              <a:rPr lang="en-GB" sz="4800" dirty="0" err="1" smtClean="0"/>
              <a:t>addysgu</a:t>
            </a:r>
            <a:endParaRPr lang="en-US" sz="4800" dirty="0"/>
          </a:p>
        </p:txBody>
      </p:sp>
      <p:pic>
        <p:nvPicPr>
          <p:cNvPr id="3" name="Picture 2"/>
          <p:cNvPicPr>
            <a:picLocks noChangeAspect="1"/>
          </p:cNvPicPr>
          <p:nvPr/>
        </p:nvPicPr>
        <p:blipFill>
          <a:blip r:embed="rId2"/>
          <a:stretch>
            <a:fillRect/>
          </a:stretch>
        </p:blipFill>
        <p:spPr>
          <a:xfrm>
            <a:off x="3339286" y="2675984"/>
            <a:ext cx="2045302" cy="2546020"/>
          </a:xfrm>
          <a:prstGeom prst="rect">
            <a:avLst/>
          </a:prstGeom>
        </p:spPr>
      </p:pic>
      <p:pic>
        <p:nvPicPr>
          <p:cNvPr id="4" name="Picture 3"/>
          <p:cNvPicPr>
            <a:picLocks noChangeAspect="1"/>
          </p:cNvPicPr>
          <p:nvPr/>
        </p:nvPicPr>
        <p:blipFill>
          <a:blip r:embed="rId3"/>
          <a:stretch>
            <a:fillRect/>
          </a:stretch>
        </p:blipFill>
        <p:spPr>
          <a:xfrm>
            <a:off x="6608268" y="2605670"/>
            <a:ext cx="2154692" cy="2686648"/>
          </a:xfrm>
          <a:prstGeom prst="rect">
            <a:avLst/>
          </a:prstGeom>
        </p:spPr>
      </p:pic>
      <p:sp>
        <p:nvSpPr>
          <p:cNvPr id="5" name="TextBox 4"/>
          <p:cNvSpPr txBox="1"/>
          <p:nvPr/>
        </p:nvSpPr>
        <p:spPr>
          <a:xfrm>
            <a:off x="6608268" y="367660"/>
            <a:ext cx="5892373" cy="2308324"/>
          </a:xfrm>
          <a:prstGeom prst="rect">
            <a:avLst/>
          </a:prstGeom>
          <a:noFill/>
        </p:spPr>
        <p:txBody>
          <a:bodyPr wrap="square" rtlCol="0">
            <a:spAutoFit/>
          </a:bodyPr>
          <a:lstStyle/>
          <a:p>
            <a:r>
              <a:rPr lang="en-GB" sz="4800" dirty="0" smtClean="0"/>
              <a:t>Useful books to support knowledge for teaching</a:t>
            </a:r>
            <a:endParaRPr lang="en-US" sz="4800" dirty="0"/>
          </a:p>
        </p:txBody>
      </p:sp>
    </p:spTree>
    <p:extLst>
      <p:ext uri="{BB962C8B-B14F-4D97-AF65-F5344CB8AC3E}">
        <p14:creationId xmlns:p14="http://schemas.microsoft.com/office/powerpoint/2010/main" val="2748452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5889"/>
            <a:ext cx="7620000" cy="720725"/>
          </a:xfrm>
        </p:spPr>
        <p:txBody>
          <a:bodyPr/>
          <a:lstStyle/>
          <a:p>
            <a:pPr>
              <a:defRPr/>
            </a:pPr>
            <a:r>
              <a:rPr lang="en-GB" dirty="0" err="1" smtClean="0"/>
              <a:t>Rhifedd</a:t>
            </a:r>
            <a:r>
              <a:rPr lang="en-GB" dirty="0" smtClean="0"/>
              <a:t> </a:t>
            </a:r>
            <a:r>
              <a:rPr lang="en-GB" dirty="0" err="1" smtClean="0"/>
              <a:t>neu</a:t>
            </a:r>
            <a:r>
              <a:rPr lang="en-GB" dirty="0" smtClean="0"/>
              <a:t> </a:t>
            </a:r>
            <a:r>
              <a:rPr lang="en-GB" dirty="0" err="1"/>
              <a:t>F</a:t>
            </a:r>
            <a:r>
              <a:rPr lang="en-GB" dirty="0" err="1" smtClean="0"/>
              <a:t>athemateg</a:t>
            </a:r>
            <a:r>
              <a:rPr lang="en-GB" dirty="0" smtClean="0"/>
              <a:t>?</a:t>
            </a:r>
            <a:endParaRPr lang="en-GB" dirty="0"/>
          </a:p>
        </p:txBody>
      </p:sp>
      <p:sp>
        <p:nvSpPr>
          <p:cNvPr id="3" name="Content Placeholder 2"/>
          <p:cNvSpPr>
            <a:spLocks noGrp="1"/>
          </p:cNvSpPr>
          <p:nvPr>
            <p:ph idx="1"/>
          </p:nvPr>
        </p:nvSpPr>
        <p:spPr>
          <a:xfrm>
            <a:off x="1722439" y="1125539"/>
            <a:ext cx="8137525" cy="5221287"/>
          </a:xfrm>
        </p:spPr>
        <p:txBody>
          <a:bodyPr/>
          <a:lstStyle/>
          <a:p>
            <a:pPr marL="114300" indent="0">
              <a:buNone/>
            </a:pPr>
            <a:r>
              <a:rPr lang="en-GB" altLang="en-US" sz="2600">
                <a:ea typeface="ＭＳ Ｐゴシック" panose="020B0600070205080204" pitchFamily="34" charset="-128"/>
              </a:rPr>
              <a:t>Mae rhifedd yn cyfeirio at </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 mewn gweithgareddau bob dydd yn yr ysgol, yn y cartref, yn y gwaith ac yn y gymuned. Mae mwy i rifedd na dim ond addysgu</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 Fodd bynnag, mae’n hollbwysig bod y </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yn cael eu haddysgu i safon sy’n caniatáu i ddysgwyr fod yn rhifog. </a:t>
            </a:r>
          </a:p>
          <a:p>
            <a:pPr marL="114300" indent="0">
              <a:buNone/>
            </a:pPr>
            <a:endParaRPr lang="en-GB" altLang="en-US" sz="2600">
              <a:ea typeface="ＭＳ Ｐゴシック" panose="020B0600070205080204" pitchFamily="34" charset="-128"/>
            </a:endParaRPr>
          </a:p>
          <a:p>
            <a:pPr marL="114300" indent="0">
              <a:buNone/>
            </a:pPr>
            <a:r>
              <a:rPr lang="en-GB" altLang="en-US" sz="2600">
                <a:ea typeface="ＭＳ Ｐゴシック" panose="020B0600070205080204" pitchFamily="34" charset="-128"/>
              </a:rPr>
              <a:t>Mae rhifedd yn disgrifio’r gyfres o </a:t>
            </a:r>
            <a:r>
              <a:rPr lang="mr-IN" altLang="en-US" sz="2600">
                <a:ea typeface="ＭＳ Ｐゴシック" panose="020B0600070205080204" pitchFamily="34" charset="-128"/>
              </a:rPr>
              <a:t>…</a:t>
            </a:r>
            <a:r>
              <a:rPr lang="cy-GB" altLang="en-US" sz="2600">
                <a:ea typeface="ＭＳ Ｐゴシック" panose="020B0600070205080204" pitchFamily="34" charset="-128"/>
              </a:rPr>
              <a:t>............. </a:t>
            </a:r>
            <a:r>
              <a:rPr lang="en-GB" altLang="en-US" sz="2600">
                <a:ea typeface="ＭＳ Ｐゴシック" panose="020B0600070205080204" pitchFamily="34" charset="-128"/>
              </a:rPr>
              <a:t>y mae eu hangen i fynd i’r afael â </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mewn amryw o sefyllfaoedd drwy gymhwyso </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 er mwyn cynllunio sut i ddatrys y broblem, ac yna cwblhau’r gweithdrefnau mathemateg i gael hyd i’r ateb. </a:t>
            </a:r>
            <a:r>
              <a:rPr lang="en-GB" altLang="en-US" smtClean="0">
                <a:ea typeface="ＭＳ Ｐゴシック" panose="020B0600070205080204" pitchFamily="34" charset="-128"/>
              </a:rPr>
              <a:t>(parhau…)</a:t>
            </a:r>
          </a:p>
        </p:txBody>
      </p:sp>
    </p:spTree>
    <p:extLst>
      <p:ext uri="{BB962C8B-B14F-4D97-AF65-F5344CB8AC3E}">
        <p14:creationId xmlns:p14="http://schemas.microsoft.com/office/powerpoint/2010/main" val="7929248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188" y="369888"/>
            <a:ext cx="7620000" cy="1143000"/>
          </a:xfrm>
        </p:spPr>
        <p:txBody>
          <a:bodyPr/>
          <a:lstStyle/>
          <a:p>
            <a:pPr>
              <a:defRPr/>
            </a:pPr>
            <a:r>
              <a:rPr lang="en-GB" dirty="0" err="1" smtClean="0"/>
              <a:t>Rhifedd</a:t>
            </a:r>
            <a:r>
              <a:rPr lang="en-GB" dirty="0" smtClean="0"/>
              <a:t> </a:t>
            </a:r>
            <a:r>
              <a:rPr lang="en-GB" dirty="0" err="1" smtClean="0"/>
              <a:t>neu</a:t>
            </a:r>
            <a:r>
              <a:rPr lang="en-GB" dirty="0" smtClean="0"/>
              <a:t> </a:t>
            </a:r>
            <a:r>
              <a:rPr lang="en-GB" dirty="0" err="1"/>
              <a:t>F</a:t>
            </a:r>
            <a:r>
              <a:rPr lang="en-GB" dirty="0" err="1" smtClean="0"/>
              <a:t>athemateg</a:t>
            </a:r>
            <a:r>
              <a:rPr lang="en-GB" dirty="0" smtClean="0"/>
              <a:t>?</a:t>
            </a:r>
            <a:endParaRPr lang="en-GB" dirty="0"/>
          </a:p>
        </p:txBody>
      </p:sp>
      <p:sp>
        <p:nvSpPr>
          <p:cNvPr id="3" name="Content Placeholder 2"/>
          <p:cNvSpPr>
            <a:spLocks noGrp="1"/>
          </p:cNvSpPr>
          <p:nvPr>
            <p:ph idx="1"/>
          </p:nvPr>
        </p:nvSpPr>
        <p:spPr>
          <a:xfrm>
            <a:off x="1749426" y="2073276"/>
            <a:ext cx="8137525" cy="2746375"/>
          </a:xfrm>
        </p:spPr>
        <p:txBody>
          <a:bodyPr/>
          <a:lstStyle/>
          <a:p>
            <a:pPr marL="114300" indent="0">
              <a:buNone/>
            </a:pPr>
            <a:r>
              <a:rPr lang="en-GB" altLang="en-US" sz="2600" dirty="0">
                <a:ea typeface="ＭＳ Ｐゴシック" panose="020B0600070205080204" pitchFamily="34" charset="-128"/>
              </a:rPr>
              <a:t>Mae </a:t>
            </a:r>
            <a:r>
              <a:rPr lang="en-GB" altLang="en-US" sz="2600" dirty="0" err="1">
                <a:ea typeface="ＭＳ Ｐゴシック" panose="020B0600070205080204" pitchFamily="34" charset="-128"/>
              </a:rPr>
              <a:t>rhifedd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yn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wahanol</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i’r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pwnc</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mathemateg</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oherwydd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mae’n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golygu</a:t>
            </a:r>
            <a:r>
              <a:rPr lang="en-GB" altLang="en-US" sz="2600" dirty="0">
                <a:ea typeface="ＭＳ Ｐゴシック" panose="020B0600070205080204" pitchFamily="34" charset="-128"/>
              </a:rPr>
              <a:t> </a:t>
            </a:r>
            <a:r>
              <a:rPr lang="mr-IN" altLang="en-US" sz="2600" dirty="0">
                <a:ea typeface="ＭＳ Ｐゴシック" panose="020B0600070205080204" pitchFamily="34" charset="-128"/>
              </a:rPr>
              <a:t>…</a:t>
            </a:r>
            <a:r>
              <a:rPr lang="cy-GB" altLang="en-US" sz="2600" dirty="0">
                <a:ea typeface="ＭＳ Ｐゴシック" panose="020B0600070205080204" pitchFamily="34" charset="-128"/>
              </a:rPr>
              <a:t>.................. </a:t>
            </a:r>
            <a:r>
              <a:rPr lang="en-GB" altLang="en-US" sz="2600" dirty="0">
                <a:ea typeface="ＭＳ Ｐゴシック" panose="020B0600070205080204" pitchFamily="34" charset="-128"/>
              </a:rPr>
              <a:t>a </a:t>
            </a:r>
            <a:r>
              <a:rPr lang="en-GB" altLang="en-US" sz="2600" dirty="0" err="1">
                <a:ea typeface="ＭＳ Ｐゴシック" panose="020B0600070205080204" pitchFamily="34" charset="-128"/>
              </a:rPr>
              <a:t>ddysgwyd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mewn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mathemateg</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mewn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ffordd</a:t>
            </a:r>
            <a:r>
              <a:rPr lang="en-GB" altLang="en-US" sz="2600" dirty="0">
                <a:ea typeface="ＭＳ Ｐゴシック" panose="020B0600070205080204" pitchFamily="34" charset="-128"/>
              </a:rPr>
              <a:t> </a:t>
            </a:r>
            <a:r>
              <a:rPr lang="mr-IN" altLang="en-US" sz="2600" dirty="0">
                <a:ea typeface="ＭＳ Ｐゴシック" panose="020B0600070205080204" pitchFamily="34" charset="-128"/>
              </a:rPr>
              <a:t>…</a:t>
            </a:r>
            <a:r>
              <a:rPr lang="cy-GB" altLang="en-US" sz="2600" dirty="0" smtClean="0">
                <a:ea typeface="ＭＳ Ｐゴシック" panose="020B0600070205080204" pitchFamily="34" charset="-128"/>
              </a:rPr>
              <a:t>..........................</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byd</a:t>
            </a:r>
            <a:r>
              <a:rPr lang="en-GB" altLang="en-US" sz="2600" dirty="0">
                <a:ea typeface="ＭＳ Ｐゴシック" panose="020B0600070205080204" pitchFamily="34" charset="-128"/>
              </a:rPr>
              <a:t> go </a:t>
            </a:r>
            <a:r>
              <a:rPr lang="en-GB" altLang="en-US" sz="2600" dirty="0" err="1">
                <a:ea typeface="ＭＳ Ｐゴシック" panose="020B0600070205080204" pitchFamily="34" charset="-128"/>
              </a:rPr>
              <a:t>iawn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nid</a:t>
            </a:r>
            <a:r>
              <a:rPr lang="en-GB" altLang="en-US" sz="2600" dirty="0">
                <a:ea typeface="ＭＳ Ｐゴシック" panose="020B0600070205080204" pitchFamily="34" charset="-128"/>
              </a:rPr>
              <a:t> dim </a:t>
            </a:r>
            <a:r>
              <a:rPr lang="en-GB" altLang="en-US" sz="2600" dirty="0" err="1">
                <a:ea typeface="ＭＳ Ｐゴシック" panose="020B0600070205080204" pitchFamily="34" charset="-128"/>
              </a:rPr>
              <a:t>ond</a:t>
            </a:r>
            <a:r>
              <a:rPr lang="en-GB" altLang="en-US" sz="2600" dirty="0">
                <a:ea typeface="ＭＳ Ｐゴシック" panose="020B0600070205080204" pitchFamily="34" charset="-128"/>
              </a:rPr>
              <a:t> y </a:t>
            </a:r>
            <a:r>
              <a:rPr lang="en-GB" altLang="en-US" sz="2600" dirty="0" err="1">
                <a:ea typeface="ＭＳ Ｐゴシック" panose="020B0600070205080204" pitchFamily="34" charset="-128"/>
              </a:rPr>
              <a:t>sgiliau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eu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hunain</a:t>
            </a:r>
            <a:r>
              <a:rPr lang="en-GB" altLang="en-US" sz="2600" dirty="0">
                <a:ea typeface="ＭＳ Ｐゴシック" panose="020B0600070205080204" pitchFamily="34" charset="-128"/>
              </a:rPr>
              <a:t>. </a:t>
            </a:r>
          </a:p>
        </p:txBody>
      </p:sp>
      <p:sp>
        <p:nvSpPr>
          <p:cNvPr id="5" name="TextBox 4"/>
          <p:cNvSpPr txBox="1">
            <a:spLocks noChangeArrowheads="1"/>
          </p:cNvSpPr>
          <p:nvPr/>
        </p:nvSpPr>
        <p:spPr bwMode="auto">
          <a:xfrm>
            <a:off x="1922464" y="4640263"/>
            <a:ext cx="7705725"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a:solidFill>
                  <a:prstClr val="black"/>
                </a:solidFill>
              </a:rPr>
              <a:t>t.20 (Ll.C., 2013) Fframwaith Llythrennedd a Rhifedd Cenedlaethol</a:t>
            </a:r>
          </a:p>
          <a:p>
            <a:pPr eaLnBrk="0" fontAlgn="base" hangingPunct="0">
              <a:spcBef>
                <a:spcPct val="0"/>
              </a:spcBef>
              <a:spcAft>
                <a:spcPct val="0"/>
              </a:spcAft>
            </a:pPr>
            <a:r>
              <a:rPr lang="en-GB" altLang="en-US">
                <a:solidFill>
                  <a:prstClr val="black"/>
                </a:solidFill>
              </a:rPr>
              <a:t>Dogfen ar gael o:</a:t>
            </a:r>
          </a:p>
          <a:p>
            <a:pPr eaLnBrk="0" fontAlgn="base" hangingPunct="0">
              <a:spcBef>
                <a:spcPct val="0"/>
              </a:spcBef>
              <a:spcAft>
                <a:spcPct val="0"/>
              </a:spcAft>
            </a:pPr>
            <a:r>
              <a:rPr lang="en-GB" altLang="en-US">
                <a:solidFill>
                  <a:prstClr val="black"/>
                </a:solidFill>
                <a:hlinkClick r:id="rId2"/>
              </a:rPr>
              <a:t>http://learning.gov.wales/docs/learningwales/publications/130415-lnf-guidance-cy.pdf</a:t>
            </a:r>
            <a:endParaRPr lang="en-GB" altLang="en-US">
              <a:solidFill>
                <a:prstClr val="black"/>
              </a:solidFill>
            </a:endParaRPr>
          </a:p>
          <a:p>
            <a:pPr eaLnBrk="0" fontAlgn="base" hangingPunct="0">
              <a:spcBef>
                <a:spcPct val="0"/>
              </a:spcBef>
              <a:spcAft>
                <a:spcPct val="0"/>
              </a:spcAft>
            </a:pPr>
            <a:endParaRPr lang="en-GB" altLang="en-US">
              <a:solidFill>
                <a:prstClr val="black"/>
              </a:solidFill>
            </a:endParaRPr>
          </a:p>
        </p:txBody>
      </p:sp>
      <p:sp>
        <p:nvSpPr>
          <p:cNvPr id="4" name="Rectangle 3"/>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6" name="Rectangle 5"/>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Tree>
    <p:extLst>
      <p:ext uri="{BB962C8B-B14F-4D97-AF65-F5344CB8AC3E}">
        <p14:creationId xmlns:p14="http://schemas.microsoft.com/office/powerpoint/2010/main" val="25719473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064066-6F8F-49E3-8B5F-E810EF0381A1}"/>
              </a:ext>
            </a:extLst>
          </p:cNvPr>
          <p:cNvSpPr>
            <a:spLocks noGrp="1"/>
          </p:cNvSpPr>
          <p:nvPr>
            <p:ph type="title"/>
          </p:nvPr>
        </p:nvSpPr>
        <p:spPr>
          <a:xfrm>
            <a:off x="1981200" y="115888"/>
            <a:ext cx="7620000" cy="1143000"/>
          </a:xfrm>
        </p:spPr>
        <p:txBody>
          <a:bodyPr/>
          <a:lstStyle/>
          <a:p>
            <a:pPr>
              <a:defRPr/>
            </a:pPr>
            <a:r>
              <a:rPr lang="en-GB" dirty="0"/>
              <a:t>What is Numeracy?</a:t>
            </a:r>
          </a:p>
        </p:txBody>
      </p:sp>
      <p:sp>
        <p:nvSpPr>
          <p:cNvPr id="3" name="Content Placeholder 2">
            <a:extLst>
              <a:ext uri="{FF2B5EF4-FFF2-40B4-BE49-F238E27FC236}">
                <a16:creationId xmlns:a16="http://schemas.microsoft.com/office/drawing/2014/main" xmlns="" id="{897DB57B-72B6-47F8-BB70-5A949218C226}"/>
              </a:ext>
            </a:extLst>
          </p:cNvPr>
          <p:cNvSpPr>
            <a:spLocks noGrp="1"/>
          </p:cNvSpPr>
          <p:nvPr>
            <p:ph idx="1"/>
          </p:nvPr>
        </p:nvSpPr>
        <p:spPr>
          <a:xfrm>
            <a:off x="703811" y="1258888"/>
            <a:ext cx="8876752" cy="4800600"/>
          </a:xfrm>
        </p:spPr>
        <p:txBody>
          <a:bodyPr/>
          <a:lstStyle/>
          <a:p>
            <a:pPr marL="114300" indent="0">
              <a:buNone/>
            </a:pPr>
            <a:r>
              <a:rPr lang="en-GB" altLang="en-US" sz="2000" dirty="0">
                <a:ea typeface="ＭＳ Ｐゴシック" panose="020B0600070205080204" pitchFamily="34" charset="-128"/>
              </a:rPr>
              <a:t>Numeracy refers to the …………………….in daily activities at school, at home, at work, and in the community. There is more to numeracy than teaching …………………... However, it is imperative that the ……………………….are taught to a standard that allows learners to be numerate. </a:t>
            </a:r>
          </a:p>
          <a:p>
            <a:pPr marL="114300" indent="0">
              <a:buNone/>
            </a:pPr>
            <a:r>
              <a:rPr lang="en-GB" altLang="en-US" sz="2000" dirty="0">
                <a:ea typeface="ＭＳ Ｐゴシック" panose="020B0600070205080204" pitchFamily="34" charset="-128"/>
              </a:rPr>
              <a:t>Numeracy describes the set of ………….needed to tackle …………………..in a variety of situations by applying numerical …………………in order to plan how to solve the problem, and then carrying out the …………………..  to find the solution. Numeracy is different to the mathematics subject in that it is the ……………………………learned in mathematics in a    …………………………….. real-world way, and not purely about the skills themselves. </a:t>
            </a:r>
          </a:p>
        </p:txBody>
      </p:sp>
      <p:sp>
        <p:nvSpPr>
          <p:cNvPr id="4" name="TextBox 3">
            <a:extLst>
              <a:ext uri="{FF2B5EF4-FFF2-40B4-BE49-F238E27FC236}">
                <a16:creationId xmlns:a16="http://schemas.microsoft.com/office/drawing/2014/main" xmlns="" id="{8E359FCA-3EBB-4ADA-BC34-9ECFF1778CE2}"/>
              </a:ext>
            </a:extLst>
          </p:cNvPr>
          <p:cNvSpPr txBox="1">
            <a:spLocks noChangeArrowheads="1"/>
          </p:cNvSpPr>
          <p:nvPr/>
        </p:nvSpPr>
        <p:spPr bwMode="auto">
          <a:xfrm>
            <a:off x="908859" y="4799014"/>
            <a:ext cx="877806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solidFill>
                  <a:prstClr val="black"/>
                </a:solidFill>
              </a:rPr>
              <a:t>(WG, 2013, p.20) National Literacy and Numeracy Framework </a:t>
            </a:r>
          </a:p>
          <a:p>
            <a:r>
              <a:rPr lang="en-GB" altLang="en-US" sz="1200" dirty="0">
                <a:solidFill>
                  <a:prstClr val="black"/>
                </a:solidFill>
                <a:latin typeface="Arial"/>
                <a:ea typeface="ＭＳ Ｐゴシック"/>
                <a:cs typeface="Arial"/>
              </a:rPr>
              <a:t>Document available at: </a:t>
            </a:r>
            <a:r>
              <a:rPr lang="en-GB" sz="1200" dirty="0">
                <a:solidFill>
                  <a:prstClr val="black"/>
                </a:solidFill>
                <a:latin typeface="Arial"/>
                <a:ea typeface="ＭＳ Ｐゴシック"/>
                <a:cs typeface="Arial"/>
                <a:hlinkClick r:id="rId3"/>
              </a:rPr>
              <a:t>https://hwb.gov.wales/curriculum-for-wales-2008/national-literacy-and-numeracy-framework/national-literacy-and-numeracy-framework-to-support-schools-in-introducing-the-national-literacy-and-numeracy-framework/</a:t>
            </a:r>
            <a:r>
              <a:rPr lang="en-GB" sz="1200" dirty="0">
                <a:solidFill>
                  <a:prstClr val="black"/>
                </a:solidFill>
                <a:latin typeface="Arial"/>
                <a:ea typeface="ＭＳ Ｐゴシック"/>
                <a:cs typeface="Arial"/>
              </a:rPr>
              <a:t>  </a:t>
            </a:r>
            <a:endParaRPr lang="en-GB" altLang="en-US" sz="1200" dirty="0">
              <a:solidFill>
                <a:prstClr val="black"/>
              </a:solidFill>
              <a:latin typeface="Arial"/>
              <a:cs typeface="Arial"/>
            </a:endParaRPr>
          </a:p>
        </p:txBody>
      </p:sp>
    </p:spTree>
    <p:extLst>
      <p:ext uri="{BB962C8B-B14F-4D97-AF65-F5344CB8AC3E}">
        <p14:creationId xmlns:p14="http://schemas.microsoft.com/office/powerpoint/2010/main" val="35457914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Maths Trail…</a:t>
            </a:r>
            <a:endParaRPr lang="en-GB" dirty="0"/>
          </a:p>
        </p:txBody>
      </p:sp>
      <p:sp>
        <p:nvSpPr>
          <p:cNvPr id="4" name="Content Placeholder 3"/>
          <p:cNvSpPr>
            <a:spLocks noGrp="1"/>
          </p:cNvSpPr>
          <p:nvPr>
            <p:ph sz="half" idx="2"/>
          </p:nvPr>
        </p:nvSpPr>
        <p:spPr/>
        <p:txBody>
          <a:bodyPr/>
          <a:lstStyle/>
          <a:p>
            <a:pPr marL="0" indent="0">
              <a:buNone/>
            </a:pPr>
            <a:r>
              <a:rPr lang="en-GB" dirty="0" smtClean="0"/>
              <a:t>During your break, follow the QR codes.</a:t>
            </a:r>
            <a:endParaRPr lang="en-GB" dirty="0"/>
          </a:p>
        </p:txBody>
      </p:sp>
      <p:pic>
        <p:nvPicPr>
          <p:cNvPr id="5" name="Picture 4"/>
          <p:cNvPicPr>
            <a:picLocks noChangeAspect="1"/>
          </p:cNvPicPr>
          <p:nvPr/>
        </p:nvPicPr>
        <p:blipFill>
          <a:blip r:embed="rId2"/>
          <a:stretch>
            <a:fillRect/>
          </a:stretch>
        </p:blipFill>
        <p:spPr>
          <a:xfrm>
            <a:off x="4388774" y="2972232"/>
            <a:ext cx="2871008" cy="2777231"/>
          </a:xfrm>
          <a:prstGeom prst="rect">
            <a:avLst/>
          </a:prstGeom>
        </p:spPr>
      </p:pic>
    </p:spTree>
    <p:extLst>
      <p:ext uri="{BB962C8B-B14F-4D97-AF65-F5344CB8AC3E}">
        <p14:creationId xmlns:p14="http://schemas.microsoft.com/office/powerpoint/2010/main" val="3124944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5"/>
            <a:ext cx="11789229" cy="1325563"/>
          </a:xfrm>
        </p:spPr>
        <p:txBody>
          <a:bodyPr>
            <a:normAutofit fontScale="90000"/>
          </a:bodyPr>
          <a:lstStyle/>
          <a:p>
            <a:pPr fontAlgn="t"/>
            <a:r>
              <a:rPr lang="en-US" dirty="0"/>
              <a:t/>
            </a:r>
            <a:br>
              <a:rPr lang="en-US" dirty="0"/>
            </a:br>
            <a:r>
              <a:rPr lang="en-US" dirty="0" err="1" smtClean="0"/>
              <a:t>Llygaid</a:t>
            </a:r>
            <a:r>
              <a:rPr lang="en-US" dirty="0" smtClean="0"/>
              <a:t> </a:t>
            </a:r>
            <a:r>
              <a:rPr lang="en-US" dirty="0" err="1"/>
              <a:t>mathemateg</a:t>
            </a:r>
            <a:r>
              <a:rPr lang="en-US" dirty="0"/>
              <a:t> ...</a:t>
            </a:r>
            <a:br>
              <a:rPr lang="en-US" dirty="0"/>
            </a:br>
            <a:r>
              <a:rPr lang="en-US" dirty="0" smtClean="0"/>
              <a:t/>
            </a:r>
            <a:br>
              <a:rPr lang="en-US" dirty="0" smtClean="0"/>
            </a:br>
            <a:r>
              <a:rPr lang="en-GB" dirty="0" smtClean="0"/>
              <a:t>Maths </a:t>
            </a:r>
            <a:r>
              <a:rPr lang="en-GB" dirty="0" smtClean="0"/>
              <a:t>eyes…</a:t>
            </a:r>
            <a:endParaRPr lang="en-GB" dirty="0"/>
          </a:p>
        </p:txBody>
      </p:sp>
      <p:sp>
        <p:nvSpPr>
          <p:cNvPr id="4" name="Content Placeholder 3"/>
          <p:cNvSpPr>
            <a:spLocks noGrp="1"/>
          </p:cNvSpPr>
          <p:nvPr>
            <p:ph sz="half" idx="2"/>
          </p:nvPr>
        </p:nvSpPr>
        <p:spPr/>
        <p:txBody>
          <a:bodyPr/>
          <a:lstStyle/>
          <a:p>
            <a:pPr marL="0" indent="0">
              <a:buNone/>
            </a:pPr>
            <a:r>
              <a:rPr lang="en-GB" dirty="0">
                <a:hlinkClick r:id="rId2"/>
              </a:rPr>
              <a:t>http://www.haveyougotmathseyes.com</a:t>
            </a:r>
            <a:r>
              <a:rPr lang="en-GB" dirty="0" smtClean="0">
                <a:hlinkClick r:id="rId2"/>
              </a:rPr>
              <a:t>/</a:t>
            </a:r>
            <a:endParaRPr lang="en-GB" dirty="0" smtClean="0"/>
          </a:p>
          <a:p>
            <a:pPr marL="0" indent="0">
              <a:buNone/>
            </a:pPr>
            <a:endParaRPr lang="en-GB" dirty="0"/>
          </a:p>
          <a:p>
            <a:pPr marL="0" indent="0">
              <a:buNone/>
            </a:pPr>
            <a:r>
              <a:rPr lang="en-GB" dirty="0">
                <a:hlinkClick r:id="rId3"/>
              </a:rPr>
              <a:t>https://</a:t>
            </a:r>
            <a:r>
              <a:rPr lang="en-GB" dirty="0" smtClean="0">
                <a:hlinkClick r:id="rId3"/>
              </a:rPr>
              <a:t>padlet.com/yrathrofa/CM19</a:t>
            </a:r>
            <a:endParaRPr lang="en-GB" dirty="0" smtClean="0"/>
          </a:p>
          <a:p>
            <a:pPr marL="0" indent="0">
              <a:buNone/>
            </a:pPr>
            <a:r>
              <a:rPr lang="en-GB" dirty="0"/>
              <a:t>Pa </a:t>
            </a:r>
            <a:r>
              <a:rPr lang="en-GB" dirty="0" err="1"/>
              <a:t>rifedd</a:t>
            </a:r>
            <a:r>
              <a:rPr lang="en-GB" dirty="0"/>
              <a:t> </a:t>
            </a:r>
            <a:r>
              <a:rPr lang="en-GB" dirty="0" err="1"/>
              <a:t>allai</a:t>
            </a:r>
            <a:r>
              <a:rPr lang="en-GB" dirty="0"/>
              <a:t> </a:t>
            </a:r>
            <a:r>
              <a:rPr lang="en-GB" dirty="0" err="1"/>
              <a:t>fod</a:t>
            </a:r>
            <a:r>
              <a:rPr lang="en-GB" dirty="0"/>
              <a:t> </a:t>
            </a:r>
            <a:r>
              <a:rPr lang="en-GB" dirty="0" err="1"/>
              <a:t>yn</a:t>
            </a:r>
            <a:r>
              <a:rPr lang="en-GB" dirty="0"/>
              <a:t> y </a:t>
            </a:r>
            <a:r>
              <a:rPr lang="en-GB" dirty="0" err="1"/>
              <a:t>filltir</a:t>
            </a:r>
            <a:r>
              <a:rPr lang="en-GB" dirty="0"/>
              <a:t> </a:t>
            </a:r>
            <a:r>
              <a:rPr lang="en-GB" dirty="0" err="1"/>
              <a:t>sgwâr</a:t>
            </a:r>
            <a:r>
              <a:rPr lang="en-GB" dirty="0"/>
              <a:t>?</a:t>
            </a:r>
          </a:p>
          <a:p>
            <a:pPr marL="0" indent="0">
              <a:buNone/>
            </a:pPr>
            <a:r>
              <a:rPr lang="en-GB" dirty="0" smtClean="0"/>
              <a:t>What </a:t>
            </a:r>
            <a:r>
              <a:rPr lang="en-GB" dirty="0"/>
              <a:t>numeracy could be in the square mile? </a:t>
            </a:r>
          </a:p>
          <a:p>
            <a:pPr marL="0" indent="0">
              <a:buNone/>
            </a:pPr>
            <a:endParaRPr lang="en-GB" dirty="0"/>
          </a:p>
          <a:p>
            <a:pPr marL="0" indent="0">
              <a:buNone/>
            </a:pPr>
            <a:endParaRPr lang="en-GB" dirty="0"/>
          </a:p>
        </p:txBody>
      </p:sp>
      <p:pic>
        <p:nvPicPr>
          <p:cNvPr id="5" name="Picture 4"/>
          <p:cNvPicPr>
            <a:picLocks noChangeAspect="1"/>
          </p:cNvPicPr>
          <p:nvPr/>
        </p:nvPicPr>
        <p:blipFill>
          <a:blip r:embed="rId4"/>
          <a:stretch>
            <a:fillRect/>
          </a:stretch>
        </p:blipFill>
        <p:spPr>
          <a:xfrm>
            <a:off x="7251926" y="433388"/>
            <a:ext cx="2238375" cy="1257300"/>
          </a:xfrm>
          <a:prstGeom prst="rect">
            <a:avLst/>
          </a:prstGeom>
        </p:spPr>
      </p:pic>
      <p:pic>
        <p:nvPicPr>
          <p:cNvPr id="7" name="Picture 6"/>
          <p:cNvPicPr>
            <a:picLocks noChangeAspect="1"/>
          </p:cNvPicPr>
          <p:nvPr/>
        </p:nvPicPr>
        <p:blipFill>
          <a:blip r:embed="rId5"/>
          <a:stretch>
            <a:fillRect/>
          </a:stretch>
        </p:blipFill>
        <p:spPr>
          <a:xfrm>
            <a:off x="493486" y="2249714"/>
            <a:ext cx="5395856" cy="2992210"/>
          </a:xfrm>
          <a:prstGeom prst="rect">
            <a:avLst/>
          </a:prstGeom>
        </p:spPr>
      </p:pic>
    </p:spTree>
    <p:extLst>
      <p:ext uri="{BB962C8B-B14F-4D97-AF65-F5344CB8AC3E}">
        <p14:creationId xmlns:p14="http://schemas.microsoft.com/office/powerpoint/2010/main" val="927780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Box 3"/>
          <p:cNvSpPr txBox="1">
            <a:spLocks noChangeArrowheads="1"/>
          </p:cNvSpPr>
          <p:nvPr/>
        </p:nvSpPr>
        <p:spPr bwMode="auto">
          <a:xfrm>
            <a:off x="4367823" y="1792908"/>
            <a:ext cx="403225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8000" dirty="0">
                <a:solidFill>
                  <a:prstClr val="black"/>
                </a:solidFill>
              </a:rPr>
              <a:t>5 x 2</a:t>
            </a:r>
          </a:p>
        </p:txBody>
      </p:sp>
      <p:grpSp>
        <p:nvGrpSpPr>
          <p:cNvPr id="7" name="Group 6"/>
          <p:cNvGrpSpPr>
            <a:grpSpLocks/>
          </p:cNvGrpSpPr>
          <p:nvPr/>
        </p:nvGrpSpPr>
        <p:grpSpPr bwMode="auto">
          <a:xfrm>
            <a:off x="2060575" y="298067"/>
            <a:ext cx="2520950" cy="1230313"/>
            <a:chOff x="611560" y="692696"/>
            <a:chExt cx="2520280" cy="1229601"/>
          </a:xfrm>
        </p:grpSpPr>
        <p:pic>
          <p:nvPicPr>
            <p:cNvPr id="2459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1560" y="692696"/>
              <a:ext cx="1167228" cy="1172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0"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692696"/>
              <a:ext cx="1224136" cy="1229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0" name="Group 9"/>
          <p:cNvGrpSpPr>
            <a:grpSpLocks/>
          </p:cNvGrpSpPr>
          <p:nvPr/>
        </p:nvGrpSpPr>
        <p:grpSpPr bwMode="auto">
          <a:xfrm>
            <a:off x="7104064" y="414339"/>
            <a:ext cx="2600325" cy="1730375"/>
            <a:chOff x="5580112" y="413705"/>
            <a:chExt cx="2600596" cy="1730419"/>
          </a:xfrm>
        </p:grpSpPr>
        <p:pic>
          <p:nvPicPr>
            <p:cNvPr id="24597"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580112" y="413705"/>
              <a:ext cx="1296144" cy="1730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8" name="Picture 8"/>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933164" y="413705"/>
              <a:ext cx="1247544" cy="1665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22" name="Picture 2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459946" y="4011668"/>
            <a:ext cx="3768725"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 name="Group 24"/>
          <p:cNvGrpSpPr>
            <a:grpSpLocks/>
          </p:cNvGrpSpPr>
          <p:nvPr/>
        </p:nvGrpSpPr>
        <p:grpSpPr bwMode="auto">
          <a:xfrm>
            <a:off x="1914784" y="2617678"/>
            <a:ext cx="2252662" cy="1612900"/>
            <a:chOff x="1191639" y="4779469"/>
            <a:chExt cx="2252570" cy="1613205"/>
          </a:xfrm>
        </p:grpSpPr>
        <p:pic>
          <p:nvPicPr>
            <p:cNvPr id="24586" name="Picture 2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191639" y="4779469"/>
              <a:ext cx="1064306" cy="1599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7" name="Picture 2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370695" y="4779469"/>
              <a:ext cx="1073514" cy="161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 name="Group 3"/>
          <p:cNvGrpSpPr/>
          <p:nvPr/>
        </p:nvGrpSpPr>
        <p:grpSpPr>
          <a:xfrm>
            <a:off x="7476692" y="2632774"/>
            <a:ext cx="2620010" cy="1201016"/>
            <a:chOff x="5952692" y="2632774"/>
            <a:chExt cx="2620010" cy="1201016"/>
          </a:xfrm>
        </p:grpSpPr>
        <p:pic>
          <p:nvPicPr>
            <p:cNvPr id="2" name="Picture 1"/>
            <p:cNvPicPr>
              <a:picLocks noChangeAspect="1"/>
            </p:cNvPicPr>
            <p:nvPr/>
          </p:nvPicPr>
          <p:blipFill>
            <a:blip r:embed="rId7"/>
            <a:stretch>
              <a:fillRect/>
            </a:stretch>
          </p:blipFill>
          <p:spPr>
            <a:xfrm>
              <a:off x="5952692" y="2632774"/>
              <a:ext cx="1201016" cy="1201016"/>
            </a:xfrm>
            <a:prstGeom prst="rect">
              <a:avLst/>
            </a:prstGeom>
          </p:spPr>
        </p:pic>
        <p:pic>
          <p:nvPicPr>
            <p:cNvPr id="3" name="Picture 2"/>
            <p:cNvPicPr>
              <a:picLocks noChangeAspect="1"/>
            </p:cNvPicPr>
            <p:nvPr/>
          </p:nvPicPr>
          <p:blipFill>
            <a:blip r:embed="rId7"/>
            <a:stretch>
              <a:fillRect/>
            </a:stretch>
          </p:blipFill>
          <p:spPr>
            <a:xfrm>
              <a:off x="7371686" y="2632774"/>
              <a:ext cx="1201016" cy="1201016"/>
            </a:xfrm>
            <a:prstGeom prst="rect">
              <a:avLst/>
            </a:prstGeom>
          </p:spPr>
        </p:pic>
      </p:grpSp>
      <p:sp>
        <p:nvSpPr>
          <p:cNvPr id="5" name="Rectangle 4"/>
          <p:cNvSpPr/>
          <p:nvPr/>
        </p:nvSpPr>
        <p:spPr>
          <a:xfrm>
            <a:off x="5852605" y="5994446"/>
            <a:ext cx="3798925" cy="369332"/>
          </a:xfrm>
          <a:prstGeom prst="rect">
            <a:avLst/>
          </a:prstGeom>
        </p:spPr>
        <p:txBody>
          <a:bodyPr wrap="none">
            <a:spAutoFit/>
          </a:bodyPr>
          <a:lstStyle/>
          <a:p>
            <a:r>
              <a:rPr lang="en-GB" dirty="0">
                <a:solidFill>
                  <a:schemeClr val="accent1"/>
                </a:solidFill>
              </a:rPr>
              <a:t>https://mathsbot.com/#Manipulatives</a:t>
            </a:r>
          </a:p>
        </p:txBody>
      </p:sp>
    </p:spTree>
    <p:extLst>
      <p:ext uri="{BB962C8B-B14F-4D97-AF65-F5344CB8AC3E}">
        <p14:creationId xmlns:p14="http://schemas.microsoft.com/office/powerpoint/2010/main" val="35721782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4747" y="901877"/>
            <a:ext cx="6105153" cy="1067990"/>
          </a:xfrm>
        </p:spPr>
        <p:txBody>
          <a:bodyPr/>
          <a:lstStyle/>
          <a:p>
            <a:r>
              <a:rPr lang="cy-GB" dirty="0"/>
              <a:t>Yr Arae</a:t>
            </a:r>
          </a:p>
        </p:txBody>
      </p:sp>
      <p:sp>
        <p:nvSpPr>
          <p:cNvPr id="3" name="TextBox 2"/>
          <p:cNvSpPr txBox="1"/>
          <p:nvPr/>
        </p:nvSpPr>
        <p:spPr>
          <a:xfrm>
            <a:off x="4894102" y="2080311"/>
            <a:ext cx="5064733" cy="290849"/>
          </a:xfrm>
          <a:prstGeom prst="rect">
            <a:avLst/>
          </a:prstGeom>
          <a:noFill/>
        </p:spPr>
        <p:txBody>
          <a:bodyPr wrap="square" rtlCol="0">
            <a:spAutoFit/>
          </a:bodyPr>
          <a:lstStyle/>
          <a:p>
            <a:pPr defTabSz="383906"/>
            <a:endParaRPr lang="en-GB" sz="1290" dirty="0">
              <a:solidFill>
                <a:prstClr val="black"/>
              </a:solidFill>
              <a:latin typeface="Calibri" panose="020F0502020204030204"/>
            </a:endParaRPr>
          </a:p>
        </p:txBody>
      </p:sp>
      <p:sp>
        <p:nvSpPr>
          <p:cNvPr id="19" name="TextBox 18"/>
          <p:cNvSpPr txBox="1"/>
          <p:nvPr/>
        </p:nvSpPr>
        <p:spPr>
          <a:xfrm>
            <a:off x="1494766" y="2434111"/>
            <a:ext cx="4430270" cy="1989775"/>
          </a:xfrm>
          <a:prstGeom prst="rect">
            <a:avLst/>
          </a:prstGeom>
          <a:noFill/>
        </p:spPr>
        <p:txBody>
          <a:bodyPr wrap="square" rtlCol="0">
            <a:spAutoFit/>
          </a:bodyPr>
          <a:lstStyle/>
          <a:p>
            <a:pPr algn="ctr" defTabSz="383906"/>
            <a:r>
              <a:rPr lang="cy-GB" sz="1950" dirty="0">
                <a:solidFill>
                  <a:prstClr val="black"/>
                </a:solidFill>
                <a:latin typeface="Calibri" panose="020F0502020204030204"/>
              </a:rPr>
              <a:t>Yn yr arae hon gwelir gwahanol ffeithiau adio, tynnu, lluosi a rhannu</a:t>
            </a:r>
          </a:p>
          <a:p>
            <a:pPr algn="ctr" defTabSz="383906"/>
            <a:endParaRPr lang="cy-GB" sz="1950" dirty="0">
              <a:solidFill>
                <a:prstClr val="black"/>
              </a:solidFill>
              <a:latin typeface="Calibri" panose="020F0502020204030204"/>
            </a:endParaRPr>
          </a:p>
          <a:p>
            <a:pPr algn="ctr" defTabSz="383906"/>
            <a:r>
              <a:rPr lang="cy-GB" sz="1950" dirty="0">
                <a:solidFill>
                  <a:prstClr val="black"/>
                </a:solidFill>
                <a:latin typeface="Calibri" panose="020F0502020204030204"/>
              </a:rPr>
              <a:t>Ysgrifennwch y ffeithiau adio, tynnu, lluosi a rhannu cysylltiedig ar gyfer yr arae hon.</a:t>
            </a:r>
          </a:p>
          <a:p>
            <a:pPr defTabSz="383906"/>
            <a:endParaRPr lang="en-GB" sz="1290" dirty="0">
              <a:solidFill>
                <a:prstClr val="black"/>
              </a:solidFill>
              <a:latin typeface="Calibri" panose="020F0502020204030204"/>
            </a:endParaRPr>
          </a:p>
          <a:p>
            <a:pPr defTabSz="383906"/>
            <a:endParaRPr lang="en-GB" sz="1290" dirty="0">
              <a:solidFill>
                <a:prstClr val="black"/>
              </a:solidFill>
              <a:latin typeface="Calibri" panose="020F0502020204030204"/>
            </a:endParaRPr>
          </a:p>
        </p:txBody>
      </p:sp>
      <p:grpSp>
        <p:nvGrpSpPr>
          <p:cNvPr id="4" name="Group 30"/>
          <p:cNvGrpSpPr/>
          <p:nvPr/>
        </p:nvGrpSpPr>
        <p:grpSpPr>
          <a:xfrm>
            <a:off x="6288900" y="2437305"/>
            <a:ext cx="2394591" cy="2569126"/>
            <a:chOff x="6412544" y="1801599"/>
            <a:chExt cx="3929585" cy="4216002"/>
          </a:xfrm>
        </p:grpSpPr>
        <p:grpSp>
          <p:nvGrpSpPr>
            <p:cNvPr id="5" name="Group 28"/>
            <p:cNvGrpSpPr/>
            <p:nvPr/>
          </p:nvGrpSpPr>
          <p:grpSpPr>
            <a:xfrm>
              <a:off x="6412544" y="1801599"/>
              <a:ext cx="3929585" cy="4216002"/>
              <a:chOff x="6412544" y="1270398"/>
              <a:chExt cx="3929585" cy="4216002"/>
            </a:xfrm>
          </p:grpSpPr>
          <p:sp>
            <p:nvSpPr>
              <p:cNvPr id="16" name="Oval 15"/>
              <p:cNvSpPr/>
              <p:nvPr/>
            </p:nvSpPr>
            <p:spPr>
              <a:xfrm>
                <a:off x="6412544" y="4627085"/>
                <a:ext cx="1024569" cy="8593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83906"/>
                <a:endParaRPr lang="en-GB" sz="1290">
                  <a:solidFill>
                    <a:prstClr val="white"/>
                  </a:solidFill>
                  <a:latin typeface="Calibri" panose="020F0502020204030204"/>
                </a:endParaRPr>
              </a:p>
            </p:txBody>
          </p:sp>
          <p:pic>
            <p:nvPicPr>
              <p:cNvPr id="819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58941" y="3480524"/>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02"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16125" y="4608513"/>
                <a:ext cx="104933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03" name="Picture 1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58941" y="4608512"/>
                <a:ext cx="104933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4544" y="3480525"/>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12544" y="3528985"/>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 name="Oval 44"/>
              <p:cNvSpPr/>
              <p:nvPr/>
            </p:nvSpPr>
            <p:spPr>
              <a:xfrm>
                <a:off x="7843666" y="2336204"/>
                <a:ext cx="1024569" cy="8593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83906"/>
                <a:endParaRPr lang="en-GB" sz="1290">
                  <a:solidFill>
                    <a:prstClr val="white"/>
                  </a:solidFill>
                  <a:latin typeface="Calibri" panose="020F0502020204030204"/>
                </a:endParaRPr>
              </a:p>
            </p:txBody>
          </p:sp>
          <p:pic>
            <p:nvPicPr>
              <p:cNvPr id="46" name="Picture 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76781" y="2307242"/>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78265" y="1274093"/>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30963" y="2374449"/>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0"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99141" y="1270398"/>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0" name="Oval 29"/>
            <p:cNvSpPr/>
            <p:nvPr/>
          </p:nvSpPr>
          <p:spPr>
            <a:xfrm>
              <a:off x="6430963" y="1825531"/>
              <a:ext cx="1105741" cy="9303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83906"/>
              <a:endParaRPr lang="en-GB" sz="1290">
                <a:solidFill>
                  <a:prstClr val="white"/>
                </a:solidFill>
                <a:latin typeface="Calibri" panose="020F0502020204030204"/>
              </a:endParaRPr>
            </a:p>
          </p:txBody>
        </p:sp>
      </p:grpSp>
      <p:pic>
        <p:nvPicPr>
          <p:cNvPr id="6" name="Picture 5"/>
          <p:cNvPicPr>
            <a:picLocks noChangeAspect="1"/>
          </p:cNvPicPr>
          <p:nvPr/>
        </p:nvPicPr>
        <p:blipFill>
          <a:blip r:embed="rId5"/>
          <a:stretch>
            <a:fillRect/>
          </a:stretch>
        </p:blipFill>
        <p:spPr>
          <a:xfrm>
            <a:off x="1554699" y="5532398"/>
            <a:ext cx="7730398" cy="682811"/>
          </a:xfrm>
          <a:prstGeom prst="rect">
            <a:avLst/>
          </a:prstGeom>
        </p:spPr>
      </p:pic>
    </p:spTree>
    <p:extLst>
      <p:ext uri="{BB962C8B-B14F-4D97-AF65-F5344CB8AC3E}">
        <p14:creationId xmlns:p14="http://schemas.microsoft.com/office/powerpoint/2010/main" val="4707921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4159" y="0"/>
            <a:ext cx="10018713" cy="1752599"/>
          </a:xfrm>
        </p:spPr>
        <p:txBody>
          <a:bodyPr/>
          <a:lstStyle/>
          <a:p>
            <a:r>
              <a:rPr lang="en-GB"/>
              <a:t>The Array</a:t>
            </a:r>
          </a:p>
        </p:txBody>
      </p:sp>
      <p:sp>
        <p:nvSpPr>
          <p:cNvPr id="3" name="TextBox 2"/>
          <p:cNvSpPr txBox="1"/>
          <p:nvPr/>
        </p:nvSpPr>
        <p:spPr>
          <a:xfrm>
            <a:off x="4123650" y="1215762"/>
            <a:ext cx="8311357" cy="538767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TextBox 18"/>
          <p:cNvSpPr txBox="1"/>
          <p:nvPr/>
        </p:nvSpPr>
        <p:spPr>
          <a:xfrm>
            <a:off x="1245178" y="1536645"/>
            <a:ext cx="4562638" cy="557075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This array shows different addition, subtraction, multiplication and division facts </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Write connected addition, subtraction, multiplication and division facts for this array.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31" name="Group 30"/>
          <p:cNvGrpSpPr/>
          <p:nvPr/>
        </p:nvGrpSpPr>
        <p:grpSpPr>
          <a:xfrm>
            <a:off x="6412544" y="1801599"/>
            <a:ext cx="3929585" cy="4216002"/>
            <a:chOff x="6412544" y="1801599"/>
            <a:chExt cx="3929585" cy="4216002"/>
          </a:xfrm>
        </p:grpSpPr>
        <p:grpSp>
          <p:nvGrpSpPr>
            <p:cNvPr id="29" name="Group 28"/>
            <p:cNvGrpSpPr/>
            <p:nvPr/>
          </p:nvGrpSpPr>
          <p:grpSpPr>
            <a:xfrm>
              <a:off x="6412544" y="1801599"/>
              <a:ext cx="3929585" cy="4216002"/>
              <a:chOff x="6412544" y="1270398"/>
              <a:chExt cx="3929585" cy="4216002"/>
            </a:xfrm>
          </p:grpSpPr>
          <p:sp>
            <p:nvSpPr>
              <p:cNvPr id="16" name="Oval 15"/>
              <p:cNvSpPr/>
              <p:nvPr/>
            </p:nvSpPr>
            <p:spPr>
              <a:xfrm>
                <a:off x="6412544" y="4627085"/>
                <a:ext cx="1024569" cy="8593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8941" y="3480524"/>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02" name="Pictur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16125" y="4608513"/>
                <a:ext cx="104933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03"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8941" y="4608512"/>
                <a:ext cx="104933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4544" y="3480525"/>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2544" y="3528985"/>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 name="Oval 44"/>
              <p:cNvSpPr/>
              <p:nvPr/>
            </p:nvSpPr>
            <p:spPr>
              <a:xfrm>
                <a:off x="7843666" y="2336204"/>
                <a:ext cx="1024569" cy="8593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6781" y="2307242"/>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8265" y="1274093"/>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0963" y="2374449"/>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9141" y="1270398"/>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0" name="Oval 29"/>
            <p:cNvSpPr/>
            <p:nvPr/>
          </p:nvSpPr>
          <p:spPr>
            <a:xfrm>
              <a:off x="6430963" y="1825531"/>
              <a:ext cx="1105741" cy="9303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4" name="Picture 3"/>
          <p:cNvPicPr>
            <a:picLocks noChangeAspect="1"/>
          </p:cNvPicPr>
          <p:nvPr/>
        </p:nvPicPr>
        <p:blipFill>
          <a:blip r:embed="rId4"/>
          <a:stretch>
            <a:fillRect/>
          </a:stretch>
        </p:blipFill>
        <p:spPr>
          <a:xfrm>
            <a:off x="1449404" y="6133312"/>
            <a:ext cx="7730398" cy="682811"/>
          </a:xfrm>
          <a:prstGeom prst="rect">
            <a:avLst/>
          </a:prstGeom>
        </p:spPr>
      </p:pic>
    </p:spTree>
    <p:extLst>
      <p:ext uri="{BB962C8B-B14F-4D97-AF65-F5344CB8AC3E}">
        <p14:creationId xmlns:p14="http://schemas.microsoft.com/office/powerpoint/2010/main" val="2667381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94017" y="426558"/>
            <a:ext cx="8317248" cy="5926282"/>
          </a:xfrm>
          <a:prstGeom prst="rect">
            <a:avLst/>
          </a:prstGeom>
          <a:noFill/>
          <a:ln>
            <a:noFill/>
          </a:ln>
        </p:spPr>
      </p:pic>
    </p:spTree>
    <p:extLst>
      <p:ext uri="{BB962C8B-B14F-4D97-AF65-F5344CB8AC3E}">
        <p14:creationId xmlns:p14="http://schemas.microsoft.com/office/powerpoint/2010/main" val="4147158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336817" y="391887"/>
            <a:ext cx="5464628" cy="4956200"/>
          </a:xfrm>
          <a:prstGeom prst="cloudCallout">
            <a:avLst>
              <a:gd name="adj1" fmla="val -47128"/>
              <a:gd name="adj2" fmla="val 47926"/>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loud Callout 3"/>
          <p:cNvSpPr/>
          <p:nvPr/>
        </p:nvSpPr>
        <p:spPr>
          <a:xfrm>
            <a:off x="6331644" y="391887"/>
            <a:ext cx="5255879" cy="4956200"/>
          </a:xfrm>
          <a:prstGeom prst="cloudCallout">
            <a:avLst>
              <a:gd name="adj1" fmla="val -52266"/>
              <a:gd name="adj2" fmla="val 49322"/>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p:cNvSpPr/>
          <p:nvPr/>
        </p:nvSpPr>
        <p:spPr>
          <a:xfrm>
            <a:off x="1050152" y="1322181"/>
            <a:ext cx="3967523" cy="304698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Gwiriwch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eich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atebion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strategaethau</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wnaethoch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chi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eu</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defnyddio</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Edrychwch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ar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wahanol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resi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cholofnau</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batrymau</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sy’n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ymddangos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3" name="TextBox 2"/>
          <p:cNvSpPr txBox="1"/>
          <p:nvPr/>
        </p:nvSpPr>
        <p:spPr>
          <a:xfrm>
            <a:off x="6905114" y="1322181"/>
            <a:ext cx="4108938" cy="267765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Check your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strategies did you 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Look at different rows and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          columns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patterns do you notice?</a:t>
            </a:r>
          </a:p>
        </p:txBody>
      </p:sp>
    </p:spTree>
    <p:extLst>
      <p:ext uri="{BB962C8B-B14F-4D97-AF65-F5344CB8AC3E}">
        <p14:creationId xmlns:p14="http://schemas.microsoft.com/office/powerpoint/2010/main" val="1190249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4276" y="761646"/>
            <a:ext cx="7874924" cy="369332"/>
          </a:xfrm>
          <a:prstGeom prst="rect">
            <a:avLst/>
          </a:prstGeom>
        </p:spPr>
        <p:txBody>
          <a:bodyPr wrap="square">
            <a:spAutoFit/>
          </a:bodyPr>
          <a:lstStyle/>
          <a:p>
            <a:r>
              <a:rPr lang="en-GB" dirty="0">
                <a:hlinkClick r:id="rId2"/>
              </a:rPr>
              <a:t>http://www.teacherled.com/iresources/hundredsquareadvanced/</a:t>
            </a:r>
            <a:endParaRPr lang="en-GB" dirty="0"/>
          </a:p>
        </p:txBody>
      </p:sp>
      <p:sp>
        <p:nvSpPr>
          <p:cNvPr id="3" name="Oval Callout 2"/>
          <p:cNvSpPr/>
          <p:nvPr/>
        </p:nvSpPr>
        <p:spPr>
          <a:xfrm>
            <a:off x="6151418" y="1474124"/>
            <a:ext cx="3823855" cy="276536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6810895" y="2039389"/>
            <a:ext cx="2538152" cy="1477328"/>
          </a:xfrm>
          <a:prstGeom prst="rect">
            <a:avLst/>
          </a:prstGeom>
          <a:noFill/>
        </p:spPr>
        <p:txBody>
          <a:bodyPr wrap="square" rtlCol="0">
            <a:spAutoFit/>
          </a:bodyPr>
          <a:lstStyle/>
          <a:p>
            <a:r>
              <a:rPr lang="en-GB" dirty="0">
                <a:solidFill>
                  <a:schemeClr val="bg1"/>
                </a:solidFill>
              </a:rPr>
              <a:t>Pa </a:t>
            </a:r>
            <a:r>
              <a:rPr lang="en-GB" dirty="0" err="1">
                <a:solidFill>
                  <a:schemeClr val="bg1"/>
                </a:solidFill>
              </a:rPr>
              <a:t>batrymau</a:t>
            </a:r>
            <a:r>
              <a:rPr lang="en-GB" dirty="0">
                <a:solidFill>
                  <a:schemeClr val="bg1"/>
                </a:solidFill>
              </a:rPr>
              <a:t> </a:t>
            </a:r>
            <a:r>
              <a:rPr lang="en-GB" dirty="0" err="1">
                <a:solidFill>
                  <a:schemeClr val="bg1"/>
                </a:solidFill>
              </a:rPr>
              <a:t>sydd</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tablau</a:t>
            </a:r>
            <a:r>
              <a:rPr lang="en-GB" dirty="0">
                <a:solidFill>
                  <a:schemeClr val="bg1"/>
                </a:solidFill>
              </a:rPr>
              <a:t> </a:t>
            </a:r>
            <a:r>
              <a:rPr lang="en-GB" dirty="0" err="1">
                <a:solidFill>
                  <a:schemeClr val="bg1"/>
                </a:solidFill>
              </a:rPr>
              <a:t>lluosi</a:t>
            </a:r>
            <a:r>
              <a:rPr lang="en-GB" dirty="0" smtClean="0">
                <a:solidFill>
                  <a:schemeClr val="bg1"/>
                </a:solidFill>
              </a:rPr>
              <a:t>?</a:t>
            </a:r>
          </a:p>
          <a:p>
            <a:endParaRPr lang="en-GB" dirty="0">
              <a:solidFill>
                <a:schemeClr val="bg1"/>
              </a:solidFill>
            </a:endParaRPr>
          </a:p>
          <a:p>
            <a:r>
              <a:rPr lang="en-GB" dirty="0" smtClean="0">
                <a:solidFill>
                  <a:schemeClr val="bg1"/>
                </a:solidFill>
              </a:rPr>
              <a:t>What </a:t>
            </a:r>
            <a:r>
              <a:rPr lang="en-GB" dirty="0" smtClean="0">
                <a:solidFill>
                  <a:schemeClr val="bg1"/>
                </a:solidFill>
              </a:rPr>
              <a:t>patterns are there in multiplication tables? </a:t>
            </a:r>
            <a:endParaRPr lang="en-GB" dirty="0">
              <a:solidFill>
                <a:schemeClr val="bg1"/>
              </a:solidFill>
            </a:endParaRPr>
          </a:p>
        </p:txBody>
      </p:sp>
      <p:pic>
        <p:nvPicPr>
          <p:cNvPr id="1026" name="Picture 2" descr="https://www.teachingideas.co.uk/sites/default/files/digrtpat.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0810" y="3579816"/>
            <a:ext cx="1894696" cy="1844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66107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28838" y="105075"/>
            <a:ext cx="5434014" cy="5424995"/>
          </a:xfrm>
          <a:prstGeom prst="rect">
            <a:avLst/>
          </a:prstGeom>
        </p:spPr>
      </p:pic>
      <p:sp>
        <p:nvSpPr>
          <p:cNvPr id="3" name="Oval Callout 2"/>
          <p:cNvSpPr/>
          <p:nvPr/>
        </p:nvSpPr>
        <p:spPr>
          <a:xfrm>
            <a:off x="8711738" y="914400"/>
            <a:ext cx="3025833" cy="269332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9271462" y="1474124"/>
            <a:ext cx="1812174" cy="1477328"/>
          </a:xfrm>
          <a:prstGeom prst="rect">
            <a:avLst/>
          </a:prstGeom>
          <a:noFill/>
        </p:spPr>
        <p:txBody>
          <a:bodyPr wrap="square" rtlCol="0">
            <a:spAutoFit/>
          </a:bodyPr>
          <a:lstStyle/>
          <a:p>
            <a:r>
              <a:rPr lang="en-GB" dirty="0">
                <a:solidFill>
                  <a:schemeClr val="bg1"/>
                </a:solidFill>
              </a:rPr>
              <a:t>Beth </a:t>
            </a:r>
            <a:r>
              <a:rPr lang="en-GB" dirty="0" err="1">
                <a:solidFill>
                  <a:schemeClr val="bg1"/>
                </a:solidFill>
              </a:rPr>
              <a:t>ydych</a:t>
            </a:r>
            <a:r>
              <a:rPr lang="en-GB" dirty="0">
                <a:solidFill>
                  <a:schemeClr val="bg1"/>
                </a:solidFill>
              </a:rPr>
              <a:t> </a:t>
            </a:r>
            <a:r>
              <a:rPr lang="en-GB" dirty="0" err="1">
                <a:solidFill>
                  <a:schemeClr val="bg1"/>
                </a:solidFill>
              </a:rPr>
              <a:t>chi'n</a:t>
            </a:r>
            <a:r>
              <a:rPr lang="en-GB" dirty="0">
                <a:solidFill>
                  <a:schemeClr val="bg1"/>
                </a:solidFill>
              </a:rPr>
              <a:t> </a:t>
            </a:r>
            <a:r>
              <a:rPr lang="en-GB" dirty="0" err="1">
                <a:solidFill>
                  <a:schemeClr val="bg1"/>
                </a:solidFill>
              </a:rPr>
              <a:t>sylwi</a:t>
            </a:r>
            <a:r>
              <a:rPr lang="en-GB" dirty="0">
                <a:solidFill>
                  <a:schemeClr val="bg1"/>
                </a:solidFill>
              </a:rPr>
              <a:t> </a:t>
            </a:r>
            <a:r>
              <a:rPr lang="en-GB" dirty="0" err="1">
                <a:solidFill>
                  <a:schemeClr val="bg1"/>
                </a:solidFill>
              </a:rPr>
              <a:t>arno</a:t>
            </a:r>
            <a:r>
              <a:rPr lang="en-GB" dirty="0" smtClean="0">
                <a:solidFill>
                  <a:schemeClr val="bg1"/>
                </a:solidFill>
              </a:rPr>
              <a:t>?</a:t>
            </a:r>
          </a:p>
          <a:p>
            <a:endParaRPr lang="en-GB" dirty="0">
              <a:solidFill>
                <a:schemeClr val="bg1"/>
              </a:solidFill>
            </a:endParaRPr>
          </a:p>
          <a:p>
            <a:r>
              <a:rPr lang="en-GB" dirty="0" smtClean="0">
                <a:solidFill>
                  <a:schemeClr val="bg1"/>
                </a:solidFill>
              </a:rPr>
              <a:t>Beth </a:t>
            </a:r>
            <a:r>
              <a:rPr lang="en-GB" dirty="0" err="1">
                <a:solidFill>
                  <a:schemeClr val="bg1"/>
                </a:solidFill>
              </a:rPr>
              <a:t>ydych</a:t>
            </a:r>
            <a:r>
              <a:rPr lang="en-GB" dirty="0">
                <a:solidFill>
                  <a:schemeClr val="bg1"/>
                </a:solidFill>
              </a:rPr>
              <a:t> </a:t>
            </a:r>
            <a:r>
              <a:rPr lang="en-GB" dirty="0" err="1">
                <a:solidFill>
                  <a:schemeClr val="bg1"/>
                </a:solidFill>
              </a:rPr>
              <a:t>chi'n</a:t>
            </a:r>
            <a:r>
              <a:rPr lang="en-GB" dirty="0">
                <a:solidFill>
                  <a:schemeClr val="bg1"/>
                </a:solidFill>
              </a:rPr>
              <a:t> </a:t>
            </a:r>
            <a:r>
              <a:rPr lang="en-GB" dirty="0" err="1">
                <a:solidFill>
                  <a:schemeClr val="bg1"/>
                </a:solidFill>
              </a:rPr>
              <a:t>meddwl</a:t>
            </a:r>
            <a:r>
              <a:rPr lang="en-GB" dirty="0">
                <a:solidFill>
                  <a:schemeClr val="bg1"/>
                </a:solidFill>
              </a:rPr>
              <a:t> </a:t>
            </a:r>
            <a:r>
              <a:rPr lang="en-GB" dirty="0" err="1">
                <a:solidFill>
                  <a:schemeClr val="bg1"/>
                </a:solidFill>
              </a:rPr>
              <a:t>tybed</a:t>
            </a:r>
            <a:r>
              <a:rPr lang="en-GB" dirty="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162817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57053" y="1005440"/>
            <a:ext cx="4923014" cy="646331"/>
          </a:xfrm>
          <a:prstGeom prst="rect">
            <a:avLst/>
          </a:prstGeom>
        </p:spPr>
        <p:txBody>
          <a:bodyPr wrap="none">
            <a:spAutoFit/>
          </a:bodyPr>
          <a:lstStyle/>
          <a:p>
            <a:r>
              <a:rPr lang="en-GB" dirty="0">
                <a:hlinkClick r:id="rId2"/>
              </a:rPr>
              <a:t>https://</a:t>
            </a:r>
            <a:r>
              <a:rPr lang="en-GB" dirty="0" smtClean="0">
                <a:hlinkClick r:id="rId2"/>
              </a:rPr>
              <a:t>www.youtube.com/watch?v=ytVneQUA5-c</a:t>
            </a:r>
            <a:endParaRPr lang="en-GB" dirty="0" smtClean="0"/>
          </a:p>
          <a:p>
            <a:endParaRPr lang="en-GB" dirty="0"/>
          </a:p>
        </p:txBody>
      </p:sp>
      <p:pic>
        <p:nvPicPr>
          <p:cNvPr id="3" name="Picture 2"/>
          <p:cNvPicPr>
            <a:picLocks noChangeAspect="1"/>
          </p:cNvPicPr>
          <p:nvPr/>
        </p:nvPicPr>
        <p:blipFill>
          <a:blip r:embed="rId3"/>
          <a:stretch>
            <a:fillRect/>
          </a:stretch>
        </p:blipFill>
        <p:spPr>
          <a:xfrm>
            <a:off x="3036916" y="2170661"/>
            <a:ext cx="4903157" cy="2368088"/>
          </a:xfrm>
          <a:prstGeom prst="rect">
            <a:avLst/>
          </a:prstGeom>
        </p:spPr>
      </p:pic>
    </p:spTree>
    <p:extLst>
      <p:ext uri="{BB962C8B-B14F-4D97-AF65-F5344CB8AC3E}">
        <p14:creationId xmlns:p14="http://schemas.microsoft.com/office/powerpoint/2010/main" val="302577979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djacenc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15DD4F-7866-4001-817A-886FECFE3BF0}">
  <ds:schemaRefs>
    <ds:schemaRef ds:uri="http://schemas.microsoft.com/office/2006/documentManagement/types"/>
    <ds:schemaRef ds:uri="19514574-b5d9-49eb-9678-28308461b4ba"/>
    <ds:schemaRef ds:uri="http://schemas.openxmlformats.org/package/2006/metadata/core-properties"/>
    <ds:schemaRef ds:uri="http://purl.org/dc/elements/1.1/"/>
    <ds:schemaRef ds:uri="4f627824-a7cf-4e54-9661-934e5f85792b"/>
    <ds:schemaRef ds:uri="http://schemas.microsoft.com/office/infopath/2007/PartnerControls"/>
    <ds:schemaRef ds:uri="http://purl.org/dc/term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CEF1FF37-70AF-424A-BF1F-2A435CED1B6C}">
  <ds:schemaRefs>
    <ds:schemaRef ds:uri="http://schemas.microsoft.com/sharepoint/v3/contenttype/forms"/>
  </ds:schemaRefs>
</ds:datastoreItem>
</file>

<file path=customXml/itemProps3.xml><?xml version="1.0" encoding="utf-8"?>
<ds:datastoreItem xmlns:ds="http://schemas.openxmlformats.org/officeDocument/2006/customXml" ds:itemID="{C6009556-74CA-4BE2-80FF-2E806E1AAC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227</TotalTime>
  <Words>1072</Words>
  <Application>Microsoft Macintosh PowerPoint</Application>
  <PresentationFormat>Widescreen</PresentationFormat>
  <Paragraphs>137</Paragraphs>
  <Slides>25</Slides>
  <Notes>4</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25</vt:i4>
      </vt:variant>
    </vt:vector>
  </HeadingPairs>
  <TitlesOfParts>
    <vt:vector size="38" baseType="lpstr">
      <vt:lpstr>Calibri</vt:lpstr>
      <vt:lpstr>Calibri Light</vt:lpstr>
      <vt:lpstr>Cambria</vt:lpstr>
      <vt:lpstr>Comic Sans MS</vt:lpstr>
      <vt:lpstr>ＭＳ Ｐゴシック</vt:lpstr>
      <vt:lpstr>Times New Roman</vt:lpstr>
      <vt:lpstr>Arial</vt:lpstr>
      <vt:lpstr>Office Theme</vt:lpstr>
      <vt:lpstr>Adjacency</vt:lpstr>
      <vt:lpstr>1_Office Theme</vt:lpstr>
      <vt:lpstr>2_Office Theme</vt:lpstr>
      <vt:lpstr>3_Office Theme</vt:lpstr>
      <vt:lpstr>4_Office Theme</vt:lpstr>
      <vt:lpstr>Mathemateg a Rhifedd</vt:lpstr>
      <vt:lpstr>Fi mewn rhifau…</vt:lpstr>
      <vt:lpstr>Nod y Sesiynau - Objective of sessions</vt:lpstr>
      <vt:lpstr>PowerPoint Presentation</vt:lpstr>
      <vt:lpstr>Geirfa mewn mathemateg</vt:lpstr>
      <vt:lpstr>     Graddiwch eich hyder mewn mathemateg ...     </vt:lpstr>
      <vt:lpstr>PowerPoint Presentation</vt:lpstr>
      <vt:lpstr>Askew, M., Brown, M., Rhodes, V., Wiliam, D. and Johnson, D.(1997) Effective Teachers of Numeracy http://musicmathsmagic.com/page4/files/EffectiveTeachersofNumeracy.pdf </vt:lpstr>
      <vt:lpstr>Y Pedwarawd Gwybodaeth - The Knowledge Quartet</vt:lpstr>
      <vt:lpstr>PowerPoint Presentation</vt:lpstr>
      <vt:lpstr>PowerPoint Presentation</vt:lpstr>
      <vt:lpstr>PowerPoint Presentation</vt:lpstr>
      <vt:lpstr>Rhifedd neu Fathemateg?</vt:lpstr>
      <vt:lpstr>Rhifedd neu Fathemateg?</vt:lpstr>
      <vt:lpstr>What is Numeracy?</vt:lpstr>
      <vt:lpstr>Maths Trail…</vt:lpstr>
      <vt:lpstr> Llygaid mathemateg ...  Maths eyes…</vt:lpstr>
      <vt:lpstr>PowerPoint Presentation</vt:lpstr>
      <vt:lpstr>Yr Arae</vt:lpstr>
      <vt:lpstr>The Array</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Mathematics and Numeracy</dc:title>
  <dc:creator>Rachel Wallis</dc:creator>
  <cp:lastModifiedBy>Jones, Mathew</cp:lastModifiedBy>
  <cp:revision>14</cp:revision>
  <dcterms:created xsi:type="dcterms:W3CDTF">2019-10-10T13:08:48Z</dcterms:created>
  <dcterms:modified xsi:type="dcterms:W3CDTF">2019-10-10T18:40:22Z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