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Archivo Black" panose="020B0604020202020204" charset="0"/>
      <p:regular r:id="rId20"/>
    </p:embeddedFont>
    <p:embeddedFont>
      <p:font typeface="Canva Sans" panose="020B0604020202020204" charset="0"/>
      <p:regular r:id="rId21"/>
    </p:embeddedFont>
    <p:embeddedFont>
      <p:font typeface="Canva Sans Bold" panose="020B0604020202020204" charset="0"/>
      <p:regular r:id="rId22"/>
    </p:embeddedFont>
    <p:embeddedFont>
      <p:font typeface="League Spartan"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5" d="100"/>
          <a:sy n="55" d="100"/>
        </p:scale>
        <p:origin x="49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7.xml"/><Relationship Id="rId4" Type="http://schemas.openxmlformats.org/officeDocument/2006/relationships/hyperlink" Target="https://www.nhsinform.scot"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30300" y="4057750"/>
            <a:ext cx="3086100" cy="2171499"/>
            <a:chOff x="0" y="0"/>
            <a:chExt cx="812800" cy="571917"/>
          </a:xfrm>
        </p:grpSpPr>
        <p:sp>
          <p:nvSpPr>
            <p:cNvPr id="4" name="Freeform 4"/>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5" name="TextBox 5"/>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6467343" y="4057750"/>
            <a:ext cx="3086100" cy="2171499"/>
            <a:chOff x="0" y="0"/>
            <a:chExt cx="812800" cy="571917"/>
          </a:xfrm>
        </p:grpSpPr>
        <p:sp>
          <p:nvSpPr>
            <p:cNvPr id="7" name="Freeform 7"/>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8" name="TextBox 8"/>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3277105" y="2487247"/>
            <a:ext cx="11447702" cy="3026706"/>
          </a:xfrm>
          <a:prstGeom prst="rect">
            <a:avLst/>
          </a:prstGeom>
        </p:spPr>
        <p:txBody>
          <a:bodyPr lIns="0" tIns="0" rIns="0" bIns="0" rtlCol="0" anchor="t">
            <a:spAutoFit/>
          </a:bodyPr>
          <a:lstStyle/>
          <a:p>
            <a:pPr algn="ctr">
              <a:lnSpc>
                <a:spcPts val="8062"/>
              </a:lnSpc>
            </a:pPr>
            <a:r>
              <a:rPr lang="en-US" sz="5758" b="1">
                <a:solidFill>
                  <a:srgbClr val="000000"/>
                </a:solidFill>
                <a:latin typeface="Canva Sans Bold"/>
                <a:ea typeface="Canva Sans Bold"/>
                <a:cs typeface="Canva Sans Bold"/>
                <a:sym typeface="Canva Sans Bold"/>
              </a:rPr>
              <a:t>Community-Based Support for Stroke Survivors at Greenacres Community Centre</a:t>
            </a:r>
          </a:p>
        </p:txBody>
      </p:sp>
      <p:sp>
        <p:nvSpPr>
          <p:cNvPr id="10" name="TextBox 10"/>
          <p:cNvSpPr txBox="1"/>
          <p:nvPr/>
        </p:nvSpPr>
        <p:spPr>
          <a:xfrm>
            <a:off x="14630400" y="7831731"/>
            <a:ext cx="3379993" cy="1805302"/>
          </a:xfrm>
          <a:prstGeom prst="rect">
            <a:avLst/>
          </a:prstGeom>
        </p:spPr>
        <p:txBody>
          <a:bodyPr wrap="square" lIns="0" tIns="0" rIns="0" bIns="0" rtlCol="0" anchor="t">
            <a:spAutoFit/>
          </a:bodyPr>
          <a:lstStyle/>
          <a:p>
            <a:pPr algn="ctr">
              <a:lnSpc>
                <a:spcPts val="4759"/>
              </a:lnSpc>
            </a:pPr>
            <a:r>
              <a:rPr lang="en-US" sz="2000" dirty="0">
                <a:solidFill>
                  <a:srgbClr val="000000"/>
                </a:solidFill>
                <a:latin typeface="Canva Sans"/>
                <a:ea typeface="Canva Sans"/>
                <a:cs typeface="Canva Sans"/>
                <a:sym typeface="Canva Sans"/>
              </a:rPr>
              <a:t>Students:</a:t>
            </a:r>
          </a:p>
          <a:p>
            <a:pPr algn="ctr">
              <a:lnSpc>
                <a:spcPts val="4759"/>
              </a:lnSpc>
            </a:pPr>
            <a:r>
              <a:rPr lang="en-US" sz="2000" dirty="0">
                <a:solidFill>
                  <a:srgbClr val="000000"/>
                </a:solidFill>
                <a:latin typeface="Canva Sans"/>
                <a:ea typeface="Canva Sans"/>
                <a:cs typeface="Canva Sans"/>
                <a:sym typeface="Canva Sans"/>
              </a:rPr>
              <a:t>Valentin </a:t>
            </a:r>
            <a:r>
              <a:rPr lang="en-US" sz="2000" dirty="0" err="1">
                <a:solidFill>
                  <a:srgbClr val="000000"/>
                </a:solidFill>
                <a:latin typeface="Canva Sans"/>
                <a:ea typeface="Canva Sans"/>
                <a:cs typeface="Canva Sans"/>
                <a:sym typeface="Canva Sans"/>
              </a:rPr>
              <a:t>Atnasov</a:t>
            </a:r>
            <a:endParaRPr lang="en-US" sz="2000" dirty="0">
              <a:solidFill>
                <a:srgbClr val="000000"/>
              </a:solidFill>
              <a:latin typeface="Canva Sans"/>
              <a:ea typeface="Canva Sans"/>
              <a:cs typeface="Canva Sans"/>
              <a:sym typeface="Canva Sans"/>
            </a:endParaRPr>
          </a:p>
          <a:p>
            <a:pPr algn="ctr">
              <a:lnSpc>
                <a:spcPts val="4759"/>
              </a:lnSpc>
            </a:pPr>
            <a:endParaRPr lang="en-US" sz="3399" dirty="0">
              <a:solidFill>
                <a:srgbClr val="000000"/>
              </a:solidFill>
              <a:latin typeface="Canva Sans"/>
              <a:ea typeface="Canva Sans"/>
              <a:cs typeface="Canva Sans"/>
              <a:sym typeface="Canva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0" y="0"/>
            <a:ext cx="15538889" cy="10287000"/>
            <a:chOff x="0" y="0"/>
            <a:chExt cx="4092547" cy="2709333"/>
          </a:xfrm>
        </p:grpSpPr>
        <p:sp>
          <p:nvSpPr>
            <p:cNvPr id="4" name="Freeform 4"/>
            <p:cNvSpPr/>
            <p:nvPr/>
          </p:nvSpPr>
          <p:spPr>
            <a:xfrm>
              <a:off x="0" y="0"/>
              <a:ext cx="4092547" cy="2709333"/>
            </a:xfrm>
            <a:custGeom>
              <a:avLst/>
              <a:gdLst/>
              <a:ahLst/>
              <a:cxnLst/>
              <a:rect l="l" t="t" r="r" b="b"/>
              <a:pathLst>
                <a:path w="4092547" h="2709333">
                  <a:moveTo>
                    <a:pt x="0" y="0"/>
                  </a:moveTo>
                  <a:lnTo>
                    <a:pt x="4092547" y="0"/>
                  </a:lnTo>
                  <a:lnTo>
                    <a:pt x="4092547"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4092547"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873693" y="8435180"/>
            <a:ext cx="897167" cy="2183545"/>
            <a:chOff x="0" y="0"/>
            <a:chExt cx="236291" cy="575090"/>
          </a:xfrm>
        </p:grpSpPr>
        <p:sp>
          <p:nvSpPr>
            <p:cNvPr id="7" name="Freeform 7"/>
            <p:cNvSpPr/>
            <p:nvPr/>
          </p:nvSpPr>
          <p:spPr>
            <a:xfrm>
              <a:off x="0" y="0"/>
              <a:ext cx="236291" cy="575090"/>
            </a:xfrm>
            <a:custGeom>
              <a:avLst/>
              <a:gdLst/>
              <a:ahLst/>
              <a:cxnLst/>
              <a:rect l="l" t="t" r="r" b="b"/>
              <a:pathLst>
                <a:path w="236291" h="575090">
                  <a:moveTo>
                    <a:pt x="118145" y="0"/>
                  </a:moveTo>
                  <a:lnTo>
                    <a:pt x="118145" y="0"/>
                  </a:lnTo>
                  <a:cubicBezTo>
                    <a:pt x="183395" y="0"/>
                    <a:pt x="236291" y="52895"/>
                    <a:pt x="236291" y="118145"/>
                  </a:cubicBezTo>
                  <a:lnTo>
                    <a:pt x="236291" y="456945"/>
                  </a:lnTo>
                  <a:cubicBezTo>
                    <a:pt x="236291" y="488279"/>
                    <a:pt x="223843" y="518330"/>
                    <a:pt x="201687" y="540486"/>
                  </a:cubicBezTo>
                  <a:cubicBezTo>
                    <a:pt x="179530" y="562643"/>
                    <a:pt x="149480" y="575090"/>
                    <a:pt x="118145" y="575090"/>
                  </a:cubicBezTo>
                  <a:lnTo>
                    <a:pt x="118145" y="575090"/>
                  </a:lnTo>
                  <a:cubicBezTo>
                    <a:pt x="86811" y="575090"/>
                    <a:pt x="56761" y="562643"/>
                    <a:pt x="34604" y="540486"/>
                  </a:cubicBezTo>
                  <a:cubicBezTo>
                    <a:pt x="12447" y="518330"/>
                    <a:pt x="0" y="488279"/>
                    <a:pt x="0" y="456945"/>
                  </a:cubicBezTo>
                  <a:lnTo>
                    <a:pt x="0" y="118145"/>
                  </a:lnTo>
                  <a:cubicBezTo>
                    <a:pt x="0" y="86811"/>
                    <a:pt x="12447" y="56761"/>
                    <a:pt x="34604" y="34604"/>
                  </a:cubicBezTo>
                  <a:cubicBezTo>
                    <a:pt x="56761" y="12447"/>
                    <a:pt x="86811" y="0"/>
                    <a:pt x="118145" y="0"/>
                  </a:cubicBezTo>
                  <a:close/>
                </a:path>
              </a:pathLst>
            </a:custGeom>
            <a:solidFill>
              <a:srgbClr val="FFFFFF"/>
            </a:solidFill>
          </p:spPr>
          <p:txBody>
            <a:bodyPr/>
            <a:lstStyle/>
            <a:p>
              <a:endParaRPr lang="en-GB"/>
            </a:p>
          </p:txBody>
        </p:sp>
        <p:sp>
          <p:nvSpPr>
            <p:cNvPr id="8" name="TextBox 8"/>
            <p:cNvSpPr txBox="1"/>
            <p:nvPr/>
          </p:nvSpPr>
          <p:spPr>
            <a:xfrm>
              <a:off x="0" y="-47625"/>
              <a:ext cx="236291" cy="622715"/>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0873693" y="2977496"/>
            <a:ext cx="8173901" cy="4597819"/>
          </a:xfrm>
          <a:custGeom>
            <a:avLst/>
            <a:gdLst/>
            <a:ahLst/>
            <a:cxnLst/>
            <a:rect l="l" t="t" r="r" b="b"/>
            <a:pathLst>
              <a:path w="8173901" h="4597819">
                <a:moveTo>
                  <a:pt x="0" y="0"/>
                </a:moveTo>
                <a:lnTo>
                  <a:pt x="8173901" y="0"/>
                </a:lnTo>
                <a:lnTo>
                  <a:pt x="8173901" y="4597819"/>
                </a:lnTo>
                <a:lnTo>
                  <a:pt x="0" y="4597819"/>
                </a:lnTo>
                <a:lnTo>
                  <a:pt x="0" y="0"/>
                </a:lnTo>
                <a:close/>
              </a:path>
            </a:pathLst>
          </a:custGeom>
          <a:blipFill>
            <a:blip r:embed="rId3"/>
            <a:stretch>
              <a:fillRect/>
            </a:stretch>
          </a:blipFill>
        </p:spPr>
        <p:txBody>
          <a:bodyPr/>
          <a:lstStyle/>
          <a:p>
            <a:endParaRPr lang="en-GB"/>
          </a:p>
        </p:txBody>
      </p:sp>
      <p:sp>
        <p:nvSpPr>
          <p:cNvPr id="10" name="TextBox 10"/>
          <p:cNvSpPr txBox="1"/>
          <p:nvPr/>
        </p:nvSpPr>
        <p:spPr>
          <a:xfrm>
            <a:off x="731665" y="245428"/>
            <a:ext cx="11231736" cy="783272"/>
          </a:xfrm>
          <a:prstGeom prst="rect">
            <a:avLst/>
          </a:prstGeom>
        </p:spPr>
        <p:txBody>
          <a:bodyPr wrap="square" lIns="0" tIns="0" rIns="0" bIns="0" rtlCol="0" anchor="t">
            <a:spAutoFit/>
          </a:bodyPr>
          <a:lstStyle/>
          <a:p>
            <a:pPr algn="ctr">
              <a:lnSpc>
                <a:spcPts val="6440"/>
              </a:lnSpc>
            </a:pPr>
            <a:r>
              <a:rPr lang="en-US" sz="4600" b="1" dirty="0">
                <a:solidFill>
                  <a:srgbClr val="FFFFFF"/>
                </a:solidFill>
                <a:latin typeface="Canva Sans Bold"/>
                <a:ea typeface="Canva Sans Bold"/>
                <a:cs typeface="Canva Sans Bold"/>
                <a:sym typeface="Canva Sans Bold"/>
              </a:rPr>
              <a:t>Policy and Strategy Framework</a:t>
            </a:r>
          </a:p>
        </p:txBody>
      </p:sp>
      <p:sp>
        <p:nvSpPr>
          <p:cNvPr id="11" name="TextBox 11"/>
          <p:cNvSpPr txBox="1"/>
          <p:nvPr/>
        </p:nvSpPr>
        <p:spPr>
          <a:xfrm>
            <a:off x="160269" y="1356130"/>
            <a:ext cx="10713424" cy="8582286"/>
          </a:xfrm>
          <a:prstGeom prst="rect">
            <a:avLst/>
          </a:prstGeom>
        </p:spPr>
        <p:txBody>
          <a:bodyPr lIns="0" tIns="0" rIns="0" bIns="0" rtlCol="0" anchor="t">
            <a:spAutoFit/>
          </a:bodyPr>
          <a:lstStyle/>
          <a:p>
            <a:pPr algn="l">
              <a:lnSpc>
                <a:spcPts val="4196"/>
              </a:lnSpc>
            </a:pPr>
            <a:r>
              <a:rPr lang="en-US" sz="2400" b="1" dirty="0">
                <a:solidFill>
                  <a:srgbClr val="FFFFFF"/>
                </a:solidFill>
                <a:latin typeface="Canva Sans Bold"/>
                <a:ea typeface="Canva Sans Bold"/>
                <a:cs typeface="Canva Sans Bold"/>
                <a:sym typeface="Canva Sans Bold"/>
              </a:rPr>
              <a:t>Hello everyone.</a:t>
            </a:r>
          </a:p>
          <a:p>
            <a:pPr algn="l">
              <a:lnSpc>
                <a:spcPts val="4196"/>
              </a:lnSpc>
            </a:pPr>
            <a:r>
              <a:rPr lang="en-US" sz="2400" b="1" dirty="0">
                <a:solidFill>
                  <a:srgbClr val="FFFFFF"/>
                </a:solidFill>
                <a:latin typeface="Canva Sans Bold"/>
                <a:ea typeface="Canva Sans Bold"/>
                <a:cs typeface="Canva Sans Bold"/>
                <a:sym typeface="Canva Sans Bold"/>
              </a:rPr>
              <a:t> Today, I will begin our discussion by focusing on the national and local strategies that support stroke prevention and rehabilitation in the United Kingdom. Understanding the policy framework is essential because community services like the one proposed at Greenacres Community Centre are built on these foundations.</a:t>
            </a:r>
          </a:p>
          <a:p>
            <a:pPr algn="l">
              <a:lnSpc>
                <a:spcPts val="4196"/>
              </a:lnSpc>
            </a:pPr>
            <a:endParaRPr lang="en-US" sz="2400" b="1" dirty="0">
              <a:solidFill>
                <a:srgbClr val="FFFFFF"/>
              </a:solidFill>
              <a:latin typeface="Canva Sans Bold"/>
              <a:ea typeface="Canva Sans Bold"/>
              <a:cs typeface="Canva Sans Bold"/>
              <a:sym typeface="Canva Sans Bold"/>
            </a:endParaRPr>
          </a:p>
          <a:p>
            <a:pPr algn="l">
              <a:lnSpc>
                <a:spcPts val="4196"/>
              </a:lnSpc>
            </a:pPr>
            <a:r>
              <a:rPr lang="en-US" sz="2400" b="1" dirty="0">
                <a:solidFill>
                  <a:srgbClr val="FFFFFF"/>
                </a:solidFill>
                <a:latin typeface="Canva Sans Bold"/>
                <a:ea typeface="Canva Sans Bold"/>
                <a:cs typeface="Canva Sans Bold"/>
                <a:sym typeface="Canva Sans Bold"/>
              </a:rPr>
              <a:t>In the UK, stroke care is a major priority for the National Health Service (NHS). One of the key guiding documents is the NHS Long Term Plan (2019), which </a:t>
            </a:r>
            <a:r>
              <a:rPr lang="en-US" sz="2400" b="1" dirty="0" err="1">
                <a:solidFill>
                  <a:srgbClr val="FFFFFF"/>
                </a:solidFill>
                <a:latin typeface="Canva Sans Bold"/>
                <a:ea typeface="Canva Sans Bold"/>
                <a:cs typeface="Canva Sans Bold"/>
                <a:sym typeface="Canva Sans Bold"/>
              </a:rPr>
              <a:t>emphasises</a:t>
            </a:r>
            <a:r>
              <a:rPr lang="en-US" sz="2400" b="1" dirty="0">
                <a:solidFill>
                  <a:srgbClr val="FFFFFF"/>
                </a:solidFill>
                <a:latin typeface="Canva Sans Bold"/>
                <a:ea typeface="Canva Sans Bold"/>
                <a:cs typeface="Canva Sans Bold"/>
                <a:sym typeface="Canva Sans Bold"/>
              </a:rPr>
              <a:t> the need for early intervention, rehabilitation, and integrated community support for people who have experienced a stroke. According to this plan, every stroke survivor should have access to high-quality rehabilitation not only in the hospital but also after discharge, within their local community (NHS England, 2019).</a:t>
            </a:r>
          </a:p>
          <a:p>
            <a:pPr algn="l">
              <a:lnSpc>
                <a:spcPts val="4196"/>
              </a:lnSpc>
            </a:pPr>
            <a:endParaRPr lang="en-US" sz="2997" b="1" dirty="0">
              <a:solidFill>
                <a:srgbClr val="FFFFFF"/>
              </a:solidFill>
              <a:latin typeface="Canva Sans Bold"/>
              <a:ea typeface="Canva Sans Bold"/>
              <a:cs typeface="Canva Sans Bold"/>
              <a:sym typeface="Canva Sans Bold"/>
            </a:endParaRPr>
          </a:p>
        </p:txBody>
      </p:sp>
      <p:grpSp>
        <p:nvGrpSpPr>
          <p:cNvPr id="12" name="Group 12"/>
          <p:cNvGrpSpPr/>
          <p:nvPr/>
        </p:nvGrpSpPr>
        <p:grpSpPr>
          <a:xfrm>
            <a:off x="10873693" y="-411846"/>
            <a:ext cx="897167" cy="2183545"/>
            <a:chOff x="0" y="0"/>
            <a:chExt cx="236291" cy="575090"/>
          </a:xfrm>
        </p:grpSpPr>
        <p:sp>
          <p:nvSpPr>
            <p:cNvPr id="13" name="Freeform 13"/>
            <p:cNvSpPr/>
            <p:nvPr/>
          </p:nvSpPr>
          <p:spPr>
            <a:xfrm>
              <a:off x="0" y="0"/>
              <a:ext cx="236291" cy="575090"/>
            </a:xfrm>
            <a:custGeom>
              <a:avLst/>
              <a:gdLst/>
              <a:ahLst/>
              <a:cxnLst/>
              <a:rect l="l" t="t" r="r" b="b"/>
              <a:pathLst>
                <a:path w="236291" h="575090">
                  <a:moveTo>
                    <a:pt x="118145" y="0"/>
                  </a:moveTo>
                  <a:lnTo>
                    <a:pt x="118145" y="0"/>
                  </a:lnTo>
                  <a:cubicBezTo>
                    <a:pt x="183395" y="0"/>
                    <a:pt x="236291" y="52895"/>
                    <a:pt x="236291" y="118145"/>
                  </a:cubicBezTo>
                  <a:lnTo>
                    <a:pt x="236291" y="456945"/>
                  </a:lnTo>
                  <a:cubicBezTo>
                    <a:pt x="236291" y="488279"/>
                    <a:pt x="223843" y="518330"/>
                    <a:pt x="201687" y="540486"/>
                  </a:cubicBezTo>
                  <a:cubicBezTo>
                    <a:pt x="179530" y="562643"/>
                    <a:pt x="149480" y="575090"/>
                    <a:pt x="118145" y="575090"/>
                  </a:cubicBezTo>
                  <a:lnTo>
                    <a:pt x="118145" y="575090"/>
                  </a:lnTo>
                  <a:cubicBezTo>
                    <a:pt x="86811" y="575090"/>
                    <a:pt x="56761" y="562643"/>
                    <a:pt x="34604" y="540486"/>
                  </a:cubicBezTo>
                  <a:cubicBezTo>
                    <a:pt x="12447" y="518330"/>
                    <a:pt x="0" y="488279"/>
                    <a:pt x="0" y="456945"/>
                  </a:cubicBezTo>
                  <a:lnTo>
                    <a:pt x="0" y="118145"/>
                  </a:lnTo>
                  <a:cubicBezTo>
                    <a:pt x="0" y="86811"/>
                    <a:pt x="12447" y="56761"/>
                    <a:pt x="34604" y="34604"/>
                  </a:cubicBezTo>
                  <a:cubicBezTo>
                    <a:pt x="56761" y="12447"/>
                    <a:pt x="86811" y="0"/>
                    <a:pt x="118145" y="0"/>
                  </a:cubicBezTo>
                  <a:close/>
                </a:path>
              </a:pathLst>
            </a:custGeom>
            <a:solidFill>
              <a:srgbClr val="FFFFFF"/>
            </a:solidFill>
          </p:spPr>
          <p:txBody>
            <a:bodyPr/>
            <a:lstStyle/>
            <a:p>
              <a:endParaRPr lang="en-GB"/>
            </a:p>
          </p:txBody>
        </p:sp>
        <p:sp>
          <p:nvSpPr>
            <p:cNvPr id="14" name="TextBox 14"/>
            <p:cNvSpPr txBox="1"/>
            <p:nvPr/>
          </p:nvSpPr>
          <p:spPr>
            <a:xfrm>
              <a:off x="0" y="-47625"/>
              <a:ext cx="236291" cy="622715"/>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574715" y="0"/>
            <a:ext cx="6713285" cy="10287000"/>
            <a:chOff x="0" y="0"/>
            <a:chExt cx="1768108" cy="2709333"/>
          </a:xfrm>
        </p:grpSpPr>
        <p:sp>
          <p:nvSpPr>
            <p:cNvPr id="4" name="Freeform 4"/>
            <p:cNvSpPr/>
            <p:nvPr/>
          </p:nvSpPr>
          <p:spPr>
            <a:xfrm>
              <a:off x="0" y="0"/>
              <a:ext cx="1768108" cy="2709333"/>
            </a:xfrm>
            <a:custGeom>
              <a:avLst/>
              <a:gdLst/>
              <a:ahLst/>
              <a:cxnLst/>
              <a:rect l="l" t="t" r="r" b="b"/>
              <a:pathLst>
                <a:path w="1768108" h="2709333">
                  <a:moveTo>
                    <a:pt x="0" y="0"/>
                  </a:moveTo>
                  <a:lnTo>
                    <a:pt x="1768108" y="0"/>
                  </a:lnTo>
                  <a:lnTo>
                    <a:pt x="1768108" y="2709333"/>
                  </a:lnTo>
                  <a:lnTo>
                    <a:pt x="0" y="2709333"/>
                  </a:lnTo>
                  <a:close/>
                </a:path>
              </a:pathLst>
            </a:custGeom>
            <a:solidFill>
              <a:srgbClr val="004AAD"/>
            </a:solidFill>
          </p:spPr>
          <p:txBody>
            <a:bodyPr/>
            <a:lstStyle/>
            <a:p>
              <a:endParaRPr lang="en-GB"/>
            </a:p>
          </p:txBody>
        </p:sp>
        <p:sp>
          <p:nvSpPr>
            <p:cNvPr id="5" name="TextBox 5"/>
            <p:cNvSpPr txBox="1"/>
            <p:nvPr/>
          </p:nvSpPr>
          <p:spPr>
            <a:xfrm>
              <a:off x="0" y="-47625"/>
              <a:ext cx="1768108"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745358" y="673544"/>
            <a:ext cx="1868266" cy="186826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8" name="TextBox 8"/>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0745358" y="3275234"/>
            <a:ext cx="1868266" cy="186826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745358" y="5874119"/>
            <a:ext cx="1868266" cy="1868266"/>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970541" y="2006345"/>
            <a:ext cx="1601933" cy="6466659"/>
            <a:chOff x="0" y="0"/>
            <a:chExt cx="421908" cy="1703153"/>
          </a:xfrm>
        </p:grpSpPr>
        <p:sp>
          <p:nvSpPr>
            <p:cNvPr id="16" name="Freeform 16"/>
            <p:cNvSpPr/>
            <p:nvPr/>
          </p:nvSpPr>
          <p:spPr>
            <a:xfrm>
              <a:off x="0" y="0"/>
              <a:ext cx="421908" cy="1703153"/>
            </a:xfrm>
            <a:custGeom>
              <a:avLst/>
              <a:gdLst/>
              <a:ahLst/>
              <a:cxnLst/>
              <a:rect l="l" t="t" r="r" b="b"/>
              <a:pathLst>
                <a:path w="421908" h="1703153">
                  <a:moveTo>
                    <a:pt x="210954" y="0"/>
                  </a:moveTo>
                  <a:lnTo>
                    <a:pt x="210954" y="0"/>
                  </a:lnTo>
                  <a:cubicBezTo>
                    <a:pt x="266903" y="0"/>
                    <a:pt x="320560" y="22225"/>
                    <a:pt x="360121" y="61787"/>
                  </a:cubicBezTo>
                  <a:cubicBezTo>
                    <a:pt x="399683" y="101349"/>
                    <a:pt x="421908" y="155006"/>
                    <a:pt x="421908" y="210954"/>
                  </a:cubicBezTo>
                  <a:lnTo>
                    <a:pt x="421908" y="1492199"/>
                  </a:lnTo>
                  <a:cubicBezTo>
                    <a:pt x="421908" y="1548147"/>
                    <a:pt x="399683" y="1601804"/>
                    <a:pt x="360121" y="1641366"/>
                  </a:cubicBezTo>
                  <a:cubicBezTo>
                    <a:pt x="320560" y="1680928"/>
                    <a:pt x="266903" y="1703153"/>
                    <a:pt x="210954" y="1703153"/>
                  </a:cubicBezTo>
                  <a:lnTo>
                    <a:pt x="210954" y="1703153"/>
                  </a:lnTo>
                  <a:cubicBezTo>
                    <a:pt x="155006" y="1703153"/>
                    <a:pt x="101349" y="1680928"/>
                    <a:pt x="61787" y="1641366"/>
                  </a:cubicBezTo>
                  <a:cubicBezTo>
                    <a:pt x="22225" y="1601804"/>
                    <a:pt x="0" y="1548147"/>
                    <a:pt x="0" y="1492199"/>
                  </a:cubicBezTo>
                  <a:lnTo>
                    <a:pt x="0" y="210954"/>
                  </a:lnTo>
                  <a:cubicBezTo>
                    <a:pt x="0" y="155006"/>
                    <a:pt x="22225" y="101349"/>
                    <a:pt x="61787" y="61787"/>
                  </a:cubicBezTo>
                  <a:cubicBezTo>
                    <a:pt x="101349" y="22225"/>
                    <a:pt x="155006" y="0"/>
                    <a:pt x="210954" y="0"/>
                  </a:cubicBezTo>
                  <a:close/>
                </a:path>
              </a:pathLst>
            </a:custGeom>
            <a:solidFill>
              <a:srgbClr val="004AAD"/>
            </a:solidFill>
          </p:spPr>
          <p:txBody>
            <a:bodyPr/>
            <a:lstStyle/>
            <a:p>
              <a:endParaRPr lang="en-GB"/>
            </a:p>
          </p:txBody>
        </p:sp>
        <p:sp>
          <p:nvSpPr>
            <p:cNvPr id="17" name="TextBox 17"/>
            <p:cNvSpPr txBox="1"/>
            <p:nvPr/>
          </p:nvSpPr>
          <p:spPr>
            <a:xfrm>
              <a:off x="0" y="-47625"/>
              <a:ext cx="421908" cy="1750778"/>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734766" y="624541"/>
            <a:ext cx="9905816" cy="7755999"/>
          </a:xfrm>
          <a:prstGeom prst="rect">
            <a:avLst/>
          </a:prstGeom>
        </p:spPr>
        <p:txBody>
          <a:bodyPr lIns="0" tIns="0" rIns="0" bIns="0" rtlCol="0" anchor="t">
            <a:spAutoFit/>
          </a:bodyPr>
          <a:lstStyle/>
          <a:p>
            <a:pPr algn="ctr">
              <a:lnSpc>
                <a:spcPts val="5104"/>
              </a:lnSpc>
              <a:spcBef>
                <a:spcPct val="0"/>
              </a:spcBef>
            </a:pPr>
            <a:r>
              <a:rPr lang="en-US" sz="3645">
                <a:solidFill>
                  <a:srgbClr val="000000"/>
                </a:solidFill>
                <a:latin typeface="Archivo Black"/>
                <a:ea typeface="Archivo Black"/>
                <a:cs typeface="Archivo Black"/>
                <a:sym typeface="Archivo Black"/>
              </a:rPr>
              <a:t>Another important document is the National Stroke Service Model (NHS England, 2021), which outlines how stroke care should be delivered across England. It promotes what is called an Integrated Stroke Delivery Network (ISDN). These networks connect hospitals, rehabilitation centres, and community services to make sure that stroke survivors receive continuous care from the moment they have a stroke to their long-term recovery.</a:t>
            </a:r>
          </a:p>
        </p:txBody>
      </p:sp>
      <p:grpSp>
        <p:nvGrpSpPr>
          <p:cNvPr id="19" name="Group 19"/>
          <p:cNvGrpSpPr/>
          <p:nvPr/>
        </p:nvGrpSpPr>
        <p:grpSpPr>
          <a:xfrm>
            <a:off x="10745358" y="8473003"/>
            <a:ext cx="1868266" cy="1868266"/>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21" name="TextBox 21"/>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257175" y="4290787"/>
            <a:ext cx="18802350" cy="726142"/>
            <a:chOff x="0" y="0"/>
            <a:chExt cx="4952059" cy="191247"/>
          </a:xfrm>
        </p:grpSpPr>
        <p:sp>
          <p:nvSpPr>
            <p:cNvPr id="4" name="Freeform 4"/>
            <p:cNvSpPr/>
            <p:nvPr/>
          </p:nvSpPr>
          <p:spPr>
            <a:xfrm>
              <a:off x="0" y="0"/>
              <a:ext cx="4952059" cy="191247"/>
            </a:xfrm>
            <a:custGeom>
              <a:avLst/>
              <a:gdLst/>
              <a:ahLst/>
              <a:cxnLst/>
              <a:rect l="l" t="t" r="r" b="b"/>
              <a:pathLst>
                <a:path w="4952059" h="191247">
                  <a:moveTo>
                    <a:pt x="20999" y="0"/>
                  </a:moveTo>
                  <a:lnTo>
                    <a:pt x="4931060" y="0"/>
                  </a:lnTo>
                  <a:cubicBezTo>
                    <a:pt x="4936629" y="0"/>
                    <a:pt x="4941970" y="2212"/>
                    <a:pt x="4945909" y="6151"/>
                  </a:cubicBezTo>
                  <a:cubicBezTo>
                    <a:pt x="4949847" y="10089"/>
                    <a:pt x="4952059" y="15430"/>
                    <a:pt x="4952059" y="20999"/>
                  </a:cubicBezTo>
                  <a:lnTo>
                    <a:pt x="4952059" y="170248"/>
                  </a:lnTo>
                  <a:cubicBezTo>
                    <a:pt x="4952059" y="175817"/>
                    <a:pt x="4949847" y="181158"/>
                    <a:pt x="4945909" y="185097"/>
                  </a:cubicBezTo>
                  <a:cubicBezTo>
                    <a:pt x="4941970" y="189035"/>
                    <a:pt x="4936629" y="191247"/>
                    <a:pt x="4931060" y="191247"/>
                  </a:cubicBezTo>
                  <a:lnTo>
                    <a:pt x="20999" y="191247"/>
                  </a:lnTo>
                  <a:cubicBezTo>
                    <a:pt x="9402" y="191247"/>
                    <a:pt x="0" y="181845"/>
                    <a:pt x="0" y="170248"/>
                  </a:cubicBezTo>
                  <a:lnTo>
                    <a:pt x="0" y="20999"/>
                  </a:lnTo>
                  <a:cubicBezTo>
                    <a:pt x="0" y="15430"/>
                    <a:pt x="2212" y="10089"/>
                    <a:pt x="6151" y="6151"/>
                  </a:cubicBezTo>
                  <a:cubicBezTo>
                    <a:pt x="10089" y="2212"/>
                    <a:pt x="15430" y="0"/>
                    <a:pt x="20999" y="0"/>
                  </a:cubicBezTo>
                  <a:close/>
                </a:path>
              </a:pathLst>
            </a:custGeom>
            <a:solidFill>
              <a:srgbClr val="004AAD"/>
            </a:solidFill>
          </p:spPr>
          <p:txBody>
            <a:bodyPr/>
            <a:lstStyle/>
            <a:p>
              <a:endParaRPr lang="en-GB"/>
            </a:p>
          </p:txBody>
        </p:sp>
        <p:sp>
          <p:nvSpPr>
            <p:cNvPr id="5" name="TextBox 5"/>
            <p:cNvSpPr txBox="1"/>
            <p:nvPr/>
          </p:nvSpPr>
          <p:spPr>
            <a:xfrm>
              <a:off x="0" y="-47625"/>
              <a:ext cx="4952059" cy="238872"/>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0" y="537691"/>
            <a:ext cx="17798727" cy="2841654"/>
          </a:xfrm>
          <a:prstGeom prst="rect">
            <a:avLst/>
          </a:prstGeom>
        </p:spPr>
        <p:txBody>
          <a:bodyPr lIns="0" tIns="0" rIns="0" bIns="0" rtlCol="0" anchor="t">
            <a:spAutoFit/>
          </a:bodyPr>
          <a:lstStyle/>
          <a:p>
            <a:pPr algn="ctr">
              <a:lnSpc>
                <a:spcPts val="4548"/>
              </a:lnSpc>
            </a:pPr>
            <a:r>
              <a:rPr lang="en-US" sz="3248" b="1">
                <a:solidFill>
                  <a:srgbClr val="000000"/>
                </a:solidFill>
                <a:latin typeface="Canva Sans Bold"/>
                <a:ea typeface="Canva Sans Bold"/>
                <a:cs typeface="Canva Sans Bold"/>
                <a:sym typeface="Canva Sans Bold"/>
              </a:rPr>
              <a:t>On a national level, the Royal College of Physicians (2023) also provides the National Clinical Guideline for Stroke, which highlights the importance of multidisciplinary and patient-centred rehabilitation. This guideline supports the type of service that Greenacres wants to offer - community-based therapy, lifestyle guidance, and family support.</a:t>
            </a:r>
          </a:p>
        </p:txBody>
      </p:sp>
      <p:sp>
        <p:nvSpPr>
          <p:cNvPr id="7" name="TextBox 7"/>
          <p:cNvSpPr txBox="1"/>
          <p:nvPr/>
        </p:nvSpPr>
        <p:spPr>
          <a:xfrm>
            <a:off x="0" y="5861696"/>
            <a:ext cx="18288000" cy="4180840"/>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At a local level, many Integrated Care Systems (ICSs) are now working with local councils and community centres to implement these national goals. For example, the Midlands and East Stroke Network has shown success in supporting local community recovery groups, providing models that could be replicated by Greenacres (Public Health England, 2020).</a:t>
            </a:r>
          </a:p>
          <a:p>
            <a:pPr algn="ctr">
              <a:lnSpc>
                <a:spcPts val="4759"/>
              </a:lnSpc>
            </a:pPr>
            <a:endParaRPr lang="en-US" sz="3399" b="1">
              <a:solidFill>
                <a:srgbClr val="000000"/>
              </a:solidFill>
              <a:latin typeface="Canva Sans Bold"/>
              <a:ea typeface="Canva Sans Bold"/>
              <a:cs typeface="Canva Sans Bold"/>
              <a:sym typeface="Canva Sans Bold"/>
            </a:endParaRPr>
          </a:p>
          <a:p>
            <a:pPr algn="ctr">
              <a:lnSpc>
                <a:spcPts val="4759"/>
              </a:lnSpc>
            </a:pPr>
            <a:endParaRPr lang="en-US" sz="3399" b="1">
              <a:solidFill>
                <a:srgbClr val="000000"/>
              </a:solidFill>
              <a:latin typeface="Canva Sans Bold"/>
              <a:ea typeface="Canva Sans Bold"/>
              <a:cs typeface="Canva Sans Bold"/>
              <a:sym typeface="Canva Sans 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02870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1228490" y="1168841"/>
            <a:ext cx="15831020" cy="2380615"/>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In summary, these strategies share the same goal: to ensure stroke survivors can rebuild their independence, physical strength, and confidence through local, easily accessible support.</a:t>
            </a:r>
          </a:p>
          <a:p>
            <a:pPr algn="ctr">
              <a:lnSpc>
                <a:spcPts val="4759"/>
              </a:lnSpc>
            </a:pPr>
            <a:endParaRPr lang="en-US" sz="3399" b="1">
              <a:solidFill>
                <a:srgbClr val="000000"/>
              </a:solidFill>
              <a:latin typeface="Canva Sans Bold"/>
              <a:ea typeface="Canva Sans Bold"/>
              <a:cs typeface="Canva Sans Bold"/>
              <a:sym typeface="Canva Sans Bold"/>
            </a:endParaRPr>
          </a:p>
        </p:txBody>
      </p:sp>
      <p:sp>
        <p:nvSpPr>
          <p:cNvPr id="7" name="TextBox 7"/>
          <p:cNvSpPr txBox="1"/>
          <p:nvPr/>
        </p:nvSpPr>
        <p:spPr>
          <a:xfrm>
            <a:off x="2712835" y="4864105"/>
            <a:ext cx="12862329" cy="238061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 </a:t>
            </a:r>
            <a:r>
              <a:rPr lang="en-US" sz="3399" b="1">
                <a:solidFill>
                  <a:srgbClr val="000000"/>
                </a:solidFill>
                <a:latin typeface="Canva Sans Bold"/>
                <a:ea typeface="Canva Sans Bold"/>
                <a:cs typeface="Canva Sans Bold"/>
                <a:sym typeface="Canva Sans Bold"/>
              </a:rPr>
              <a:t>To summarise my section: Greenacres’ proposed stroke recovery programme is not just a good idea - it’s fully supported by national and local policy frameworks that prioritise community rehabilitation and continuity of 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198245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417305" y="165330"/>
            <a:ext cx="16672094" cy="863370"/>
          </a:xfrm>
          <a:prstGeom prst="rect">
            <a:avLst/>
          </a:prstGeom>
        </p:spPr>
        <p:txBody>
          <a:bodyPr lIns="0" tIns="0" rIns="0" bIns="0" rtlCol="0" anchor="t">
            <a:spAutoFit/>
          </a:bodyPr>
          <a:lstStyle/>
          <a:p>
            <a:pPr algn="ctr">
              <a:lnSpc>
                <a:spcPts val="7003"/>
              </a:lnSpc>
            </a:pPr>
            <a:r>
              <a:rPr lang="en-US" sz="5002" b="1">
                <a:solidFill>
                  <a:srgbClr val="000000"/>
                </a:solidFill>
                <a:latin typeface="Canva Sans Bold"/>
                <a:ea typeface="Canva Sans Bold"/>
                <a:cs typeface="Canva Sans Bold"/>
                <a:sym typeface="Canva Sans Bold"/>
              </a:rPr>
              <a:t>Factors Influencing Health and Wellbeing</a:t>
            </a:r>
          </a:p>
        </p:txBody>
      </p:sp>
      <p:sp>
        <p:nvSpPr>
          <p:cNvPr id="7" name="Freeform 7"/>
          <p:cNvSpPr/>
          <p:nvPr/>
        </p:nvSpPr>
        <p:spPr>
          <a:xfrm>
            <a:off x="10545789" y="1172943"/>
            <a:ext cx="7742211" cy="7680765"/>
          </a:xfrm>
          <a:custGeom>
            <a:avLst/>
            <a:gdLst/>
            <a:ahLst/>
            <a:cxnLst/>
            <a:rect l="l" t="t" r="r" b="b"/>
            <a:pathLst>
              <a:path w="7742211" h="7680765">
                <a:moveTo>
                  <a:pt x="0" y="0"/>
                </a:moveTo>
                <a:lnTo>
                  <a:pt x="7742211" y="0"/>
                </a:lnTo>
                <a:lnTo>
                  <a:pt x="7742211" y="7680764"/>
                </a:lnTo>
                <a:lnTo>
                  <a:pt x="0" y="7680764"/>
                </a:lnTo>
                <a:lnTo>
                  <a:pt x="0" y="0"/>
                </a:lnTo>
                <a:close/>
              </a:path>
            </a:pathLst>
          </a:custGeom>
          <a:blipFill>
            <a:blip r:embed="rId3"/>
            <a:stretch>
              <a:fillRect/>
            </a:stretch>
          </a:blipFill>
        </p:spPr>
        <p:txBody>
          <a:bodyPr/>
          <a:lstStyle/>
          <a:p>
            <a:endParaRPr lang="en-GB"/>
          </a:p>
        </p:txBody>
      </p:sp>
      <p:sp>
        <p:nvSpPr>
          <p:cNvPr id="8" name="TextBox 8"/>
          <p:cNvSpPr txBox="1"/>
          <p:nvPr/>
        </p:nvSpPr>
        <p:spPr>
          <a:xfrm>
            <a:off x="0" y="1591403"/>
            <a:ext cx="11147817" cy="8132562"/>
          </a:xfrm>
          <a:prstGeom prst="rect">
            <a:avLst/>
          </a:prstGeom>
        </p:spPr>
        <p:txBody>
          <a:bodyPr lIns="0" tIns="0" rIns="0" bIns="0" rtlCol="0" anchor="t">
            <a:spAutoFit/>
          </a:bodyPr>
          <a:lstStyle/>
          <a:p>
            <a:pPr algn="ctr">
              <a:lnSpc>
                <a:spcPts val="4298"/>
              </a:lnSpc>
              <a:spcBef>
                <a:spcPct val="0"/>
              </a:spcBef>
            </a:pPr>
            <a:r>
              <a:rPr lang="en-US" sz="3070">
                <a:solidFill>
                  <a:srgbClr val="000000"/>
                </a:solidFill>
                <a:latin typeface="Archivo Black"/>
                <a:ea typeface="Archivo Black"/>
                <a:cs typeface="Archivo Black"/>
                <a:sym typeface="Archivo Black"/>
              </a:rPr>
              <a:t>Now, I will move on to discuss the factors that influence the health and well-being of individuals in relation to stroke, and the causes and incidence rates in the UK.</a:t>
            </a:r>
          </a:p>
          <a:p>
            <a:pPr algn="ctr">
              <a:lnSpc>
                <a:spcPts val="4298"/>
              </a:lnSpc>
              <a:spcBef>
                <a:spcPct val="0"/>
              </a:spcBef>
            </a:pPr>
            <a:endParaRPr lang="en-US" sz="3070">
              <a:solidFill>
                <a:srgbClr val="000000"/>
              </a:solidFill>
              <a:latin typeface="Archivo Black"/>
              <a:ea typeface="Archivo Black"/>
              <a:cs typeface="Archivo Black"/>
              <a:sym typeface="Archivo Black"/>
            </a:endParaRPr>
          </a:p>
          <a:p>
            <a:pPr algn="ctr">
              <a:lnSpc>
                <a:spcPts val="4298"/>
              </a:lnSpc>
              <a:spcBef>
                <a:spcPct val="0"/>
              </a:spcBef>
            </a:pPr>
            <a:r>
              <a:rPr lang="en-US" sz="3070">
                <a:solidFill>
                  <a:srgbClr val="000000"/>
                </a:solidFill>
                <a:latin typeface="Archivo Black"/>
                <a:ea typeface="Archivo Black"/>
                <a:cs typeface="Archivo Black"/>
                <a:sym typeface="Archivo Black"/>
              </a:rPr>
              <a:t>Stroke is one of the leading causes of disability and death in the UK. According to the Stroke Association (2023), there are around 100,000 strokes each year, and over 1.3 million people living with the after-effects of stroke in the country. The main causes of stroke include high blood pressure, smoking, high cholesterol, obesity, physical inactivity, and excessive alcohol use. These are all lifestyle-related factors that can be modified through effective public health interventions.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02870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grpSp>
        <p:nvGrpSpPr>
          <p:cNvPr id="6" name="Group 6"/>
          <p:cNvGrpSpPr>
            <a:grpSpLocks noChangeAspect="1"/>
          </p:cNvGrpSpPr>
          <p:nvPr/>
        </p:nvGrpSpPr>
        <p:grpSpPr>
          <a:xfrm>
            <a:off x="11799362" y="242130"/>
            <a:ext cx="5138699" cy="4901370"/>
            <a:chOff x="0" y="0"/>
            <a:chExt cx="6324600" cy="6032500"/>
          </a:xfrm>
        </p:grpSpPr>
        <p:sp>
          <p:nvSpPr>
            <p:cNvPr id="7" name="Freeform 7"/>
            <p:cNvSpPr/>
            <p:nvPr/>
          </p:nvSpPr>
          <p:spPr>
            <a:xfrm>
              <a:off x="127000" y="127000"/>
              <a:ext cx="6070600" cy="5778500"/>
            </a:xfrm>
            <a:custGeom>
              <a:avLst/>
              <a:gdLst/>
              <a:ahLst/>
              <a:cxnLst/>
              <a:rect l="l" t="t" r="r" b="b"/>
              <a:pathLst>
                <a:path w="6070600" h="5778500">
                  <a:moveTo>
                    <a:pt x="0" y="0"/>
                  </a:moveTo>
                  <a:lnTo>
                    <a:pt x="6070600" y="0"/>
                  </a:lnTo>
                  <a:lnTo>
                    <a:pt x="6070600" y="5778500"/>
                  </a:lnTo>
                  <a:lnTo>
                    <a:pt x="0" y="5778500"/>
                  </a:lnTo>
                  <a:close/>
                </a:path>
              </a:pathLst>
            </a:custGeom>
            <a:blipFill>
              <a:blip r:embed="rId3"/>
              <a:stretch>
                <a:fillRect l="-21355" r="-21355"/>
              </a:stretch>
            </a:blipFill>
          </p:spPr>
          <p:txBody>
            <a:bodyPr/>
            <a:lstStyle/>
            <a:p>
              <a:endParaRPr lang="en-GB"/>
            </a:p>
          </p:txBody>
        </p:sp>
        <p:sp>
          <p:nvSpPr>
            <p:cNvPr id="8" name="Freeform 8"/>
            <p:cNvSpPr/>
            <p:nvPr/>
          </p:nvSpPr>
          <p:spPr>
            <a:xfrm>
              <a:off x="0" y="0"/>
              <a:ext cx="6324600" cy="6032500"/>
            </a:xfrm>
            <a:custGeom>
              <a:avLst/>
              <a:gdLst/>
              <a:ahLst/>
              <a:cxnLst/>
              <a:rect l="l" t="t" r="r" b="b"/>
              <a:pathLst>
                <a:path w="6324600" h="6032500">
                  <a:moveTo>
                    <a:pt x="6324600" y="6032500"/>
                  </a:moveTo>
                  <a:lnTo>
                    <a:pt x="0" y="6032500"/>
                  </a:lnTo>
                  <a:lnTo>
                    <a:pt x="0" y="0"/>
                  </a:lnTo>
                  <a:lnTo>
                    <a:pt x="6324600" y="0"/>
                  </a:lnTo>
                  <a:lnTo>
                    <a:pt x="6324600" y="6032500"/>
                  </a:lnTo>
                  <a:close/>
                  <a:moveTo>
                    <a:pt x="127000" y="5905500"/>
                  </a:moveTo>
                  <a:lnTo>
                    <a:pt x="6197600" y="5905500"/>
                  </a:lnTo>
                  <a:lnTo>
                    <a:pt x="6197600" y="127000"/>
                  </a:lnTo>
                  <a:lnTo>
                    <a:pt x="127000" y="127000"/>
                  </a:lnTo>
                  <a:lnTo>
                    <a:pt x="127000" y="5905500"/>
                  </a:lnTo>
                  <a:close/>
                </a:path>
              </a:pathLst>
            </a:custGeom>
            <a:solidFill>
              <a:srgbClr val="004AAD"/>
            </a:solidFill>
          </p:spPr>
          <p:txBody>
            <a:bodyPr/>
            <a:lstStyle/>
            <a:p>
              <a:endParaRPr lang="en-GB"/>
            </a:p>
          </p:txBody>
        </p:sp>
      </p:grpSp>
      <p:sp>
        <p:nvSpPr>
          <p:cNvPr id="9" name="TextBox 9"/>
          <p:cNvSpPr txBox="1"/>
          <p:nvPr/>
        </p:nvSpPr>
        <p:spPr>
          <a:xfrm>
            <a:off x="737891" y="2049996"/>
            <a:ext cx="10610236" cy="6129858"/>
          </a:xfrm>
          <a:prstGeom prst="rect">
            <a:avLst/>
          </a:prstGeom>
        </p:spPr>
        <p:txBody>
          <a:bodyPr lIns="0" tIns="0" rIns="0" bIns="0" rtlCol="0" anchor="t">
            <a:spAutoFit/>
          </a:bodyPr>
          <a:lstStyle/>
          <a:p>
            <a:pPr algn="ctr">
              <a:lnSpc>
                <a:spcPts val="4854"/>
              </a:lnSpc>
            </a:pPr>
            <a:r>
              <a:rPr lang="en-US" sz="3467" b="1">
                <a:solidFill>
                  <a:srgbClr val="000000"/>
                </a:solidFill>
                <a:latin typeface="Canva Sans Bold"/>
                <a:ea typeface="Canva Sans Bold"/>
                <a:cs typeface="Canva Sans Bold"/>
                <a:sym typeface="Canva Sans Bold"/>
              </a:rPr>
              <a:t>Socioeconomic factors also play a major role. People from deprived areas are more likely to experience strokes and have poorer recovery outcomes (Public Health England, 2020). Limited access to healthcare, poor diet, and higher stress levels can all increase the risk. The Marmot Review (2020) highlights that health inequalities across the UK directly contribute to higher rates of chronic diseases, including stroke, in disadvantaged communities.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1028700" y="8997950"/>
            <a:ext cx="2514600" cy="260350"/>
            <a:chOff x="0" y="0"/>
            <a:chExt cx="662281" cy="68570"/>
          </a:xfrm>
        </p:grpSpPr>
        <p:sp>
          <p:nvSpPr>
            <p:cNvPr id="4" name="Freeform 4"/>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5" name="TextBox 5"/>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3393136" y="806450"/>
            <a:ext cx="3169698" cy="8674100"/>
            <a:chOff x="0" y="0"/>
            <a:chExt cx="834818" cy="2284537"/>
          </a:xfrm>
        </p:grpSpPr>
        <p:sp>
          <p:nvSpPr>
            <p:cNvPr id="7" name="Freeform 7"/>
            <p:cNvSpPr/>
            <p:nvPr/>
          </p:nvSpPr>
          <p:spPr>
            <a:xfrm>
              <a:off x="0" y="0"/>
              <a:ext cx="834818" cy="2284537"/>
            </a:xfrm>
            <a:custGeom>
              <a:avLst/>
              <a:gdLst/>
              <a:ahLst/>
              <a:cxnLst/>
              <a:rect l="l" t="t" r="r" b="b"/>
              <a:pathLst>
                <a:path w="834818" h="2284537">
                  <a:moveTo>
                    <a:pt x="124566" y="0"/>
                  </a:moveTo>
                  <a:lnTo>
                    <a:pt x="710251" y="0"/>
                  </a:lnTo>
                  <a:cubicBezTo>
                    <a:pt x="743288" y="0"/>
                    <a:pt x="774972" y="13124"/>
                    <a:pt x="798333" y="36485"/>
                  </a:cubicBezTo>
                  <a:cubicBezTo>
                    <a:pt x="821694" y="59845"/>
                    <a:pt x="834818" y="91529"/>
                    <a:pt x="834818" y="124566"/>
                  </a:cubicBezTo>
                  <a:lnTo>
                    <a:pt x="834818" y="2159970"/>
                  </a:lnTo>
                  <a:cubicBezTo>
                    <a:pt x="834818" y="2193007"/>
                    <a:pt x="821694" y="2224691"/>
                    <a:pt x="798333" y="2248052"/>
                  </a:cubicBezTo>
                  <a:cubicBezTo>
                    <a:pt x="774972" y="2271413"/>
                    <a:pt x="743288" y="2284537"/>
                    <a:pt x="710251" y="2284537"/>
                  </a:cubicBezTo>
                  <a:lnTo>
                    <a:pt x="124566" y="2284537"/>
                  </a:lnTo>
                  <a:cubicBezTo>
                    <a:pt x="91529" y="2284537"/>
                    <a:pt x="59845" y="2271413"/>
                    <a:pt x="36485" y="2248052"/>
                  </a:cubicBezTo>
                  <a:cubicBezTo>
                    <a:pt x="13124" y="2224691"/>
                    <a:pt x="0" y="2193007"/>
                    <a:pt x="0" y="2159970"/>
                  </a:cubicBezTo>
                  <a:lnTo>
                    <a:pt x="0" y="124566"/>
                  </a:lnTo>
                  <a:cubicBezTo>
                    <a:pt x="0" y="91529"/>
                    <a:pt x="13124" y="59845"/>
                    <a:pt x="36485" y="36485"/>
                  </a:cubicBezTo>
                  <a:cubicBezTo>
                    <a:pt x="59845" y="13124"/>
                    <a:pt x="91529" y="0"/>
                    <a:pt x="124566" y="0"/>
                  </a:cubicBezTo>
                  <a:close/>
                </a:path>
              </a:pathLst>
            </a:custGeom>
            <a:solidFill>
              <a:srgbClr val="004AAD"/>
            </a:solidFill>
          </p:spPr>
          <p:txBody>
            <a:bodyPr/>
            <a:lstStyle/>
            <a:p>
              <a:endParaRPr lang="en-GB"/>
            </a:p>
          </p:txBody>
        </p:sp>
        <p:sp>
          <p:nvSpPr>
            <p:cNvPr id="8" name="TextBox 8"/>
            <p:cNvSpPr txBox="1"/>
            <p:nvPr/>
          </p:nvSpPr>
          <p:spPr>
            <a:xfrm>
              <a:off x="0" y="-47625"/>
              <a:ext cx="834818" cy="233216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2459004" y="3275234"/>
            <a:ext cx="1868266" cy="186826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2459004" y="4728524"/>
            <a:ext cx="1868266" cy="1868266"/>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31965" y="1099184"/>
            <a:ext cx="11960560" cy="8381366"/>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Age is another important factor - most strokes occur in people over 55, but younger adults are increasingly affected due to modern lifestyles and diet patterns. Men are slightly more likely to suffer from strokes than women, but women are more likely to die from them, according to ONS data (2022).</a:t>
            </a:r>
          </a:p>
          <a:p>
            <a:pPr algn="ctr">
              <a:lnSpc>
                <a:spcPts val="4759"/>
              </a:lnSpc>
            </a:pPr>
            <a:r>
              <a:rPr lang="en-US" sz="3399" b="1">
                <a:solidFill>
                  <a:srgbClr val="000000"/>
                </a:solidFill>
                <a:latin typeface="Canva Sans Bold"/>
                <a:ea typeface="Canva Sans Bold"/>
                <a:cs typeface="Canva Sans Bold"/>
                <a:sym typeface="Canva Sans Bold"/>
              </a:rPr>
              <a:t>Psychological and environmental factors also influence recovery. Social isolation, lack of physical activity, and poor emotional well-being can worsen health outcomes. That’s why community-based interventions, such as the one Greenacres is developing, are so vital. They create opportunities for social connection, rehabilitation, and motivation.</a:t>
            </a:r>
          </a:p>
          <a:p>
            <a:pPr algn="ctr">
              <a:lnSpc>
                <a:spcPts val="4759"/>
              </a:lnSpc>
            </a:pPr>
            <a:endParaRPr lang="en-US" sz="3399" b="1">
              <a:solidFill>
                <a:srgbClr val="000000"/>
              </a:solidFill>
              <a:latin typeface="Canva Sans Bold"/>
              <a:ea typeface="Canva Sans Bold"/>
              <a:cs typeface="Canva Sans Bold"/>
              <a:sym typeface="Canva Sans 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624726" y="8997950"/>
            <a:ext cx="2514600" cy="260350"/>
            <a:chOff x="0" y="0"/>
            <a:chExt cx="662281" cy="68570"/>
          </a:xfrm>
        </p:grpSpPr>
        <p:sp>
          <p:nvSpPr>
            <p:cNvPr id="3" name="Freeform 3"/>
            <p:cNvSpPr/>
            <p:nvPr/>
          </p:nvSpPr>
          <p:spPr>
            <a:xfrm>
              <a:off x="0" y="0"/>
              <a:ext cx="662281" cy="68570"/>
            </a:xfrm>
            <a:custGeom>
              <a:avLst/>
              <a:gdLst/>
              <a:ahLst/>
              <a:cxnLst/>
              <a:rect l="l" t="t" r="r" b="b"/>
              <a:pathLst>
                <a:path w="662281" h="68570">
                  <a:moveTo>
                    <a:pt x="0" y="0"/>
                  </a:moveTo>
                  <a:lnTo>
                    <a:pt x="662281" y="0"/>
                  </a:lnTo>
                  <a:lnTo>
                    <a:pt x="662281" y="68570"/>
                  </a:lnTo>
                  <a:lnTo>
                    <a:pt x="0" y="68570"/>
                  </a:lnTo>
                  <a:close/>
                </a:path>
              </a:pathLst>
            </a:custGeom>
            <a:solidFill>
              <a:srgbClr val="004AAD"/>
            </a:solidFill>
          </p:spPr>
          <p:txBody>
            <a:bodyPr/>
            <a:lstStyle/>
            <a:p>
              <a:endParaRPr lang="en-GB"/>
            </a:p>
          </p:txBody>
        </p:sp>
        <p:sp>
          <p:nvSpPr>
            <p:cNvPr id="4" name="TextBox 4"/>
            <p:cNvSpPr txBox="1"/>
            <p:nvPr/>
          </p:nvSpPr>
          <p:spPr>
            <a:xfrm>
              <a:off x="0" y="-47625"/>
              <a:ext cx="662281" cy="11619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472591" y="1028700"/>
            <a:ext cx="1868266" cy="1868266"/>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044337" y="4209367"/>
            <a:ext cx="1868266" cy="1868266"/>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0" name="TextBox 10"/>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472591" y="7658386"/>
            <a:ext cx="1868266" cy="1868266"/>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5E5E5"/>
            </a:solidFill>
          </p:spPr>
          <p:txBody>
            <a:bodyPr/>
            <a:lstStyle/>
            <a:p>
              <a:endParaRPr lang="en-GB"/>
            </a:p>
          </p:txBody>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3912602" y="1877108"/>
            <a:ext cx="14375398" cy="6446196"/>
          </a:xfrm>
          <a:prstGeom prst="rect">
            <a:avLst/>
          </a:prstGeom>
        </p:spPr>
        <p:txBody>
          <a:bodyPr lIns="0" tIns="0" rIns="0" bIns="0" rtlCol="0" anchor="t">
            <a:spAutoFit/>
          </a:bodyPr>
          <a:lstStyle/>
          <a:p>
            <a:pPr algn="ctr">
              <a:lnSpc>
                <a:spcPts val="6422"/>
              </a:lnSpc>
            </a:pPr>
            <a:r>
              <a:rPr lang="en-US" sz="4587" b="1">
                <a:solidFill>
                  <a:srgbClr val="000000"/>
                </a:solidFill>
                <a:latin typeface="Canva Sans Bold"/>
                <a:ea typeface="Canva Sans Bold"/>
                <a:cs typeface="Canva Sans Bold"/>
                <a:sym typeface="Canva Sans Bold"/>
              </a:rPr>
              <a:t>To conclude this section, stroke is not only a medical condition but also a public health issue influenced by multiple factors - biological, behavioural, and social. </a:t>
            </a:r>
          </a:p>
          <a:p>
            <a:pPr algn="ctr">
              <a:lnSpc>
                <a:spcPts val="6422"/>
              </a:lnSpc>
            </a:pPr>
            <a:r>
              <a:rPr lang="en-US" sz="4587" b="1">
                <a:solidFill>
                  <a:srgbClr val="000000"/>
                </a:solidFill>
                <a:latin typeface="Canva Sans Bold"/>
                <a:ea typeface="Canva Sans Bold"/>
                <a:cs typeface="Canva Sans Bold"/>
                <a:sym typeface="Canva Sans Bold"/>
              </a:rPr>
              <a:t>Addressing these factors through education, prevention, and local support can make a real difference in reducing stroke incidence and improving recovery rates.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615950" y="3971555"/>
            <a:ext cx="17214651" cy="4956545"/>
            <a:chOff x="0" y="0"/>
            <a:chExt cx="4533900" cy="1305427"/>
          </a:xfrm>
        </p:grpSpPr>
        <p:sp>
          <p:nvSpPr>
            <p:cNvPr id="4" name="Freeform 4"/>
            <p:cNvSpPr/>
            <p:nvPr/>
          </p:nvSpPr>
          <p:spPr>
            <a:xfrm>
              <a:off x="0" y="0"/>
              <a:ext cx="4533900" cy="1305427"/>
            </a:xfrm>
            <a:custGeom>
              <a:avLst/>
              <a:gdLst/>
              <a:ahLst/>
              <a:cxnLst/>
              <a:rect l="l" t="t" r="r" b="b"/>
              <a:pathLst>
                <a:path w="4533900" h="1305427">
                  <a:moveTo>
                    <a:pt x="22936" y="0"/>
                  </a:moveTo>
                  <a:lnTo>
                    <a:pt x="4510964" y="0"/>
                  </a:lnTo>
                  <a:cubicBezTo>
                    <a:pt x="4523631" y="0"/>
                    <a:pt x="4533900" y="10269"/>
                    <a:pt x="4533900" y="22936"/>
                  </a:cubicBezTo>
                  <a:lnTo>
                    <a:pt x="4533900" y="1282491"/>
                  </a:lnTo>
                  <a:cubicBezTo>
                    <a:pt x="4533900" y="1295159"/>
                    <a:pt x="4523631" y="1305427"/>
                    <a:pt x="4510964" y="1305427"/>
                  </a:cubicBezTo>
                  <a:lnTo>
                    <a:pt x="22936" y="1305427"/>
                  </a:lnTo>
                  <a:cubicBezTo>
                    <a:pt x="10269" y="1305427"/>
                    <a:pt x="0" y="1295159"/>
                    <a:pt x="0" y="1282491"/>
                  </a:cubicBezTo>
                  <a:lnTo>
                    <a:pt x="0" y="22936"/>
                  </a:lnTo>
                  <a:cubicBezTo>
                    <a:pt x="0" y="10269"/>
                    <a:pt x="10269" y="0"/>
                    <a:pt x="22936" y="0"/>
                  </a:cubicBezTo>
                  <a:close/>
                </a:path>
              </a:pathLst>
            </a:custGeom>
            <a:solidFill>
              <a:srgbClr val="004AAD"/>
            </a:solidFill>
          </p:spPr>
          <p:txBody>
            <a:bodyPr/>
            <a:lstStyle/>
            <a:p>
              <a:endParaRPr lang="en-GB"/>
            </a:p>
          </p:txBody>
        </p:sp>
        <p:sp>
          <p:nvSpPr>
            <p:cNvPr id="5" name="TextBox 5"/>
            <p:cNvSpPr txBox="1"/>
            <p:nvPr/>
          </p:nvSpPr>
          <p:spPr>
            <a:xfrm>
              <a:off x="0" y="-47625"/>
              <a:ext cx="4533900" cy="135305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4490501" y="5143500"/>
            <a:ext cx="3340100" cy="3784600"/>
            <a:chOff x="0" y="0"/>
            <a:chExt cx="879697" cy="996767"/>
          </a:xfrm>
        </p:grpSpPr>
        <p:sp>
          <p:nvSpPr>
            <p:cNvPr id="7" name="Freeform 7"/>
            <p:cNvSpPr/>
            <p:nvPr/>
          </p:nvSpPr>
          <p:spPr>
            <a:xfrm>
              <a:off x="0" y="0"/>
              <a:ext cx="879697" cy="996767"/>
            </a:xfrm>
            <a:custGeom>
              <a:avLst/>
              <a:gdLst/>
              <a:ahLst/>
              <a:cxnLst/>
              <a:rect l="l" t="t" r="r" b="b"/>
              <a:pathLst>
                <a:path w="879697" h="996767">
                  <a:moveTo>
                    <a:pt x="118211" y="0"/>
                  </a:moveTo>
                  <a:lnTo>
                    <a:pt x="761486" y="0"/>
                  </a:lnTo>
                  <a:cubicBezTo>
                    <a:pt x="826772" y="0"/>
                    <a:pt x="879697" y="52925"/>
                    <a:pt x="879697" y="118211"/>
                  </a:cubicBezTo>
                  <a:lnTo>
                    <a:pt x="879697" y="878556"/>
                  </a:lnTo>
                  <a:cubicBezTo>
                    <a:pt x="879697" y="909907"/>
                    <a:pt x="867243" y="939975"/>
                    <a:pt x="845074" y="962144"/>
                  </a:cubicBezTo>
                  <a:cubicBezTo>
                    <a:pt x="822905" y="984313"/>
                    <a:pt x="792837" y="996767"/>
                    <a:pt x="761486" y="996767"/>
                  </a:cubicBezTo>
                  <a:lnTo>
                    <a:pt x="118211" y="996767"/>
                  </a:lnTo>
                  <a:cubicBezTo>
                    <a:pt x="86860" y="996767"/>
                    <a:pt x="56792" y="984313"/>
                    <a:pt x="34623" y="962144"/>
                  </a:cubicBezTo>
                  <a:cubicBezTo>
                    <a:pt x="12454" y="939975"/>
                    <a:pt x="0" y="909907"/>
                    <a:pt x="0" y="878556"/>
                  </a:cubicBezTo>
                  <a:lnTo>
                    <a:pt x="0" y="118211"/>
                  </a:lnTo>
                  <a:cubicBezTo>
                    <a:pt x="0" y="86860"/>
                    <a:pt x="12454" y="56792"/>
                    <a:pt x="34623" y="34623"/>
                  </a:cubicBezTo>
                  <a:cubicBezTo>
                    <a:pt x="56792" y="12454"/>
                    <a:pt x="86860" y="0"/>
                    <a:pt x="118211" y="0"/>
                  </a:cubicBezTo>
                  <a:close/>
                </a:path>
              </a:pathLst>
            </a:custGeom>
            <a:solidFill>
              <a:srgbClr val="004AAD"/>
            </a:solidFill>
          </p:spPr>
          <p:txBody>
            <a:bodyPr/>
            <a:lstStyle/>
            <a:p>
              <a:endParaRPr lang="en-GB"/>
            </a:p>
          </p:txBody>
        </p:sp>
        <p:sp>
          <p:nvSpPr>
            <p:cNvPr id="8" name="TextBox 8"/>
            <p:cNvSpPr txBox="1"/>
            <p:nvPr/>
          </p:nvSpPr>
          <p:spPr>
            <a:xfrm>
              <a:off x="0" y="-47625"/>
              <a:ext cx="879697" cy="1044392"/>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368946" y="58036"/>
            <a:ext cx="18288000" cy="970664"/>
          </a:xfrm>
          <a:prstGeom prst="rect">
            <a:avLst/>
          </a:prstGeom>
        </p:spPr>
        <p:txBody>
          <a:bodyPr lIns="0" tIns="0" rIns="0" bIns="0" rtlCol="0" anchor="t">
            <a:spAutoFit/>
          </a:bodyPr>
          <a:lstStyle/>
          <a:p>
            <a:pPr algn="ctr">
              <a:lnSpc>
                <a:spcPts val="7923"/>
              </a:lnSpc>
            </a:pPr>
            <a:r>
              <a:rPr lang="en-US" sz="5659" b="1">
                <a:solidFill>
                  <a:srgbClr val="000000"/>
                </a:solidFill>
                <a:latin typeface="Canva Sans Bold"/>
                <a:ea typeface="Canva Sans Bold"/>
                <a:cs typeface="Canva Sans Bold"/>
                <a:sym typeface="Canva Sans Bold"/>
              </a:rPr>
              <a:t>Impact of Stroke on Individuals and Families </a:t>
            </a:r>
          </a:p>
        </p:txBody>
      </p:sp>
      <p:sp>
        <p:nvSpPr>
          <p:cNvPr id="10" name="TextBox 10"/>
          <p:cNvSpPr txBox="1"/>
          <p:nvPr/>
        </p:nvSpPr>
        <p:spPr>
          <a:xfrm>
            <a:off x="151919" y="1846700"/>
            <a:ext cx="18288000" cy="1780540"/>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Next, I will focus on the impact that stroke has on individuals, their families, and carers. Understanding this impact is essential for designing effective community support.</a:t>
            </a:r>
          </a:p>
        </p:txBody>
      </p:sp>
      <p:sp>
        <p:nvSpPr>
          <p:cNvPr id="11" name="TextBox 11"/>
          <p:cNvSpPr txBox="1"/>
          <p:nvPr/>
        </p:nvSpPr>
        <p:spPr>
          <a:xfrm>
            <a:off x="759594" y="5254021"/>
            <a:ext cx="16499706" cy="3301416"/>
          </a:xfrm>
          <a:prstGeom prst="rect">
            <a:avLst/>
          </a:prstGeom>
        </p:spPr>
        <p:txBody>
          <a:bodyPr lIns="0" tIns="0" rIns="0" bIns="0" rtlCol="0" anchor="t">
            <a:spAutoFit/>
          </a:bodyPr>
          <a:lstStyle/>
          <a:p>
            <a:pPr algn="ctr">
              <a:lnSpc>
                <a:spcPts val="4407"/>
              </a:lnSpc>
            </a:pPr>
            <a:r>
              <a:rPr lang="en-US" sz="3148" b="1">
                <a:solidFill>
                  <a:srgbClr val="FFFFFF"/>
                </a:solidFill>
                <a:latin typeface="Canva Sans Bold"/>
                <a:ea typeface="Canva Sans Bold"/>
                <a:cs typeface="Canva Sans Bold"/>
                <a:sym typeface="Canva Sans Bold"/>
              </a:rPr>
              <a:t>A stroke can change a person’s life completely within seconds. Depending on which part of the brain is affected, stroke survivors may experience physical disabilities, such as paralysis or weakness on one side of the body, speech and language difficulties, and cognitive problems, such as memory loss or difficulty concentrating (Royal College of Physicians, 2023). These effects can make even simple daily tasks - like eating, dressing, or communicating - extremely challenging.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477080" y="540514"/>
            <a:ext cx="17333839" cy="3872898"/>
          </a:xfrm>
          <a:prstGeom prst="rect">
            <a:avLst/>
          </a:prstGeom>
        </p:spPr>
        <p:txBody>
          <a:bodyPr lIns="0" tIns="0" rIns="0" bIns="0" rtlCol="0" anchor="t">
            <a:spAutoFit/>
          </a:bodyPr>
          <a:lstStyle/>
          <a:p>
            <a:pPr algn="ctr">
              <a:lnSpc>
                <a:spcPts val="5120"/>
              </a:lnSpc>
            </a:pPr>
            <a:r>
              <a:rPr lang="en-US" sz="3657" b="1">
                <a:solidFill>
                  <a:srgbClr val="000000"/>
                </a:solidFill>
                <a:latin typeface="Canva Sans Bold"/>
                <a:ea typeface="Canva Sans Bold"/>
                <a:cs typeface="Canva Sans Bold"/>
                <a:sym typeface="Canva Sans Bold"/>
              </a:rPr>
              <a:t>The emotional impact can be just as severe. Many survivors suffer from post-stroke depression and anxiety, feeling frustrated, isolated, or dependent on others (NHS Inform, 2023). Family members often take on the role of informal carers, which can lead to stress, fatigue, and financial strain. According to the Stroke Association (2022), around 70% of stroke carers report emotional or physical exhaustion.</a:t>
            </a:r>
          </a:p>
        </p:txBody>
      </p:sp>
      <p:sp>
        <p:nvSpPr>
          <p:cNvPr id="4" name="TextBox 4"/>
          <p:cNvSpPr txBox="1"/>
          <p:nvPr/>
        </p:nvSpPr>
        <p:spPr>
          <a:xfrm>
            <a:off x="0" y="5067300"/>
            <a:ext cx="18288000" cy="4398582"/>
          </a:xfrm>
          <a:prstGeom prst="rect">
            <a:avLst/>
          </a:prstGeom>
        </p:spPr>
        <p:txBody>
          <a:bodyPr lIns="0" tIns="0" rIns="0" bIns="0" rtlCol="0" anchor="t">
            <a:spAutoFit/>
          </a:bodyPr>
          <a:lstStyle/>
          <a:p>
            <a:pPr algn="ctr">
              <a:lnSpc>
                <a:spcPts val="5814"/>
              </a:lnSpc>
            </a:pPr>
            <a:r>
              <a:rPr lang="en-US" sz="4153" b="1">
                <a:solidFill>
                  <a:srgbClr val="000000"/>
                </a:solidFill>
                <a:latin typeface="Canva Sans Bold"/>
                <a:ea typeface="Canva Sans Bold"/>
                <a:cs typeface="Canva Sans Bold"/>
                <a:sym typeface="Canva Sans Bold"/>
              </a:rPr>
              <a:t>Social isolation is another major issue. When people lose mobility or confidence, they often withdraw from social life. This can delay recovery and increase the risk of mental health problems. That’s why the community aspect of stroke rehabilitation is so important - it helps people reconnect, regain independence, and restore a sense of purpose.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0" y="1403121"/>
            <a:ext cx="17940757" cy="7096126"/>
          </a:xfrm>
          <a:prstGeom prst="rect">
            <a:avLst/>
          </a:prstGeom>
        </p:spPr>
        <p:txBody>
          <a:bodyPr lIns="0" tIns="0" rIns="0" bIns="0" rtlCol="0" anchor="t">
            <a:spAutoFit/>
          </a:bodyPr>
          <a:lstStyle/>
          <a:p>
            <a:pPr algn="ctr">
              <a:lnSpc>
                <a:spcPts val="5739"/>
              </a:lnSpc>
            </a:pPr>
            <a:r>
              <a:rPr lang="en-US" sz="4099">
                <a:solidFill>
                  <a:srgbClr val="000000"/>
                </a:solidFill>
                <a:latin typeface="Canva Sans"/>
                <a:ea typeface="Canva Sans"/>
                <a:cs typeface="Canva Sans"/>
                <a:sym typeface="Canva Sans"/>
              </a:rPr>
              <a:t>T</a:t>
            </a:r>
            <a:r>
              <a:rPr lang="en-US" sz="4099" b="1">
                <a:solidFill>
                  <a:srgbClr val="000000"/>
                </a:solidFill>
                <a:latin typeface="Canva Sans Bold"/>
                <a:ea typeface="Canva Sans Bold"/>
                <a:cs typeface="Canva Sans Bold"/>
                <a:sym typeface="Canva Sans Bold"/>
              </a:rPr>
              <a:t>he impact of stroke extends beyond the individual. Families must adjust their routines, learn about stroke care, and often balance work and caregiving responsibilities. Support from local services, peer groups, and healthcare professionals can make a big difference.</a:t>
            </a:r>
          </a:p>
          <a:p>
            <a:pPr algn="ctr">
              <a:lnSpc>
                <a:spcPts val="5739"/>
              </a:lnSpc>
            </a:pPr>
            <a:endParaRPr lang="en-US" sz="4099" b="1">
              <a:solidFill>
                <a:srgbClr val="000000"/>
              </a:solidFill>
              <a:latin typeface="Canva Sans Bold"/>
              <a:ea typeface="Canva Sans Bold"/>
              <a:cs typeface="Canva Sans Bold"/>
              <a:sym typeface="Canva Sans Bold"/>
            </a:endParaRPr>
          </a:p>
          <a:p>
            <a:pPr algn="ctr">
              <a:lnSpc>
                <a:spcPts val="5739"/>
              </a:lnSpc>
            </a:pPr>
            <a:r>
              <a:rPr lang="en-US" sz="4099" b="1">
                <a:solidFill>
                  <a:srgbClr val="000000"/>
                </a:solidFill>
                <a:latin typeface="Canva Sans Bold"/>
                <a:ea typeface="Canva Sans Bold"/>
                <a:cs typeface="Canva Sans Bold"/>
                <a:sym typeface="Canva Sans Bold"/>
              </a:rPr>
              <a:t>To summarise this section: stroke affects the body, mind, and relationships. Effective community support not only helps survivors recover but also strengthens families and improves the wellbeing of the whole community.</a:t>
            </a:r>
          </a:p>
          <a:p>
            <a:pPr algn="ctr">
              <a:lnSpc>
                <a:spcPts val="4759"/>
              </a:lnSpc>
            </a:pPr>
            <a:endParaRPr lang="en-US" sz="4099" b="1">
              <a:solidFill>
                <a:srgbClr val="000000"/>
              </a:solidFill>
              <a:latin typeface="Canva Sans Bold"/>
              <a:ea typeface="Canva Sans Bold"/>
              <a:cs typeface="Canva Sans Bold"/>
              <a:sym typeface="Canva Sans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1158916" y="5460579"/>
            <a:ext cx="6022064" cy="4013306"/>
          </a:xfrm>
          <a:custGeom>
            <a:avLst/>
            <a:gdLst/>
            <a:ahLst/>
            <a:cxnLst/>
            <a:rect l="l" t="t" r="r" b="b"/>
            <a:pathLst>
              <a:path w="6022064" h="4013306">
                <a:moveTo>
                  <a:pt x="0" y="0"/>
                </a:moveTo>
                <a:lnTo>
                  <a:pt x="6022064" y="0"/>
                </a:lnTo>
                <a:lnTo>
                  <a:pt x="6022064" y="4013305"/>
                </a:lnTo>
                <a:lnTo>
                  <a:pt x="0" y="4013305"/>
                </a:lnTo>
                <a:lnTo>
                  <a:pt x="0" y="0"/>
                </a:lnTo>
                <a:close/>
              </a:path>
            </a:pathLst>
          </a:custGeom>
          <a:blipFill>
            <a:blip r:embed="rId3"/>
            <a:stretch>
              <a:fillRect/>
            </a:stretch>
          </a:blipFill>
        </p:spPr>
        <p:txBody>
          <a:bodyPr/>
          <a:lstStyle/>
          <a:p>
            <a:endParaRPr lang="en-GB"/>
          </a:p>
        </p:txBody>
      </p:sp>
      <p:sp>
        <p:nvSpPr>
          <p:cNvPr id="4" name="Freeform 4"/>
          <p:cNvSpPr/>
          <p:nvPr/>
        </p:nvSpPr>
        <p:spPr>
          <a:xfrm>
            <a:off x="9667826" y="6091417"/>
            <a:ext cx="8476020" cy="3973135"/>
          </a:xfrm>
          <a:custGeom>
            <a:avLst/>
            <a:gdLst/>
            <a:ahLst/>
            <a:cxnLst/>
            <a:rect l="l" t="t" r="r" b="b"/>
            <a:pathLst>
              <a:path w="8476020" h="3973135">
                <a:moveTo>
                  <a:pt x="0" y="0"/>
                </a:moveTo>
                <a:lnTo>
                  <a:pt x="8476021" y="0"/>
                </a:lnTo>
                <a:lnTo>
                  <a:pt x="8476021" y="3973135"/>
                </a:lnTo>
                <a:lnTo>
                  <a:pt x="0" y="3973135"/>
                </a:lnTo>
                <a:lnTo>
                  <a:pt x="0" y="0"/>
                </a:lnTo>
                <a:close/>
              </a:path>
            </a:pathLst>
          </a:custGeom>
          <a:blipFill>
            <a:blip r:embed="rId4"/>
            <a:stretch>
              <a:fillRect/>
            </a:stretch>
          </a:blipFill>
        </p:spPr>
        <p:txBody>
          <a:bodyPr/>
          <a:lstStyle/>
          <a:p>
            <a:endParaRPr lang="en-GB"/>
          </a:p>
        </p:txBody>
      </p:sp>
      <p:sp>
        <p:nvSpPr>
          <p:cNvPr id="5" name="TextBox 5"/>
          <p:cNvSpPr txBox="1"/>
          <p:nvPr/>
        </p:nvSpPr>
        <p:spPr>
          <a:xfrm>
            <a:off x="2644676" y="420687"/>
            <a:ext cx="12998648" cy="1101726"/>
          </a:xfrm>
          <a:prstGeom prst="rect">
            <a:avLst/>
          </a:prstGeom>
        </p:spPr>
        <p:txBody>
          <a:bodyPr lIns="0" tIns="0" rIns="0" bIns="0" rtlCol="0" anchor="t">
            <a:spAutoFit/>
          </a:bodyPr>
          <a:lstStyle/>
          <a:p>
            <a:pPr algn="ctr">
              <a:lnSpc>
                <a:spcPts val="9099"/>
              </a:lnSpc>
            </a:pPr>
            <a:r>
              <a:rPr lang="en-US" sz="6499" b="1">
                <a:solidFill>
                  <a:srgbClr val="000000"/>
                </a:solidFill>
                <a:latin typeface="Canva Sans Bold"/>
                <a:ea typeface="Canva Sans Bold"/>
                <a:cs typeface="Canva Sans Bold"/>
                <a:sym typeface="Canva Sans Bold"/>
              </a:rPr>
              <a:t>The Community-Based Initiative</a:t>
            </a:r>
          </a:p>
        </p:txBody>
      </p:sp>
      <p:sp>
        <p:nvSpPr>
          <p:cNvPr id="6" name="TextBox 6"/>
          <p:cNvSpPr txBox="1"/>
          <p:nvPr/>
        </p:nvSpPr>
        <p:spPr>
          <a:xfrm>
            <a:off x="0" y="2404773"/>
            <a:ext cx="18288000" cy="3508375"/>
          </a:xfrm>
          <a:prstGeom prst="rect">
            <a:avLst/>
          </a:prstGeom>
        </p:spPr>
        <p:txBody>
          <a:bodyPr lIns="0" tIns="0" rIns="0" bIns="0" rtlCol="0" anchor="t">
            <a:spAutoFit/>
          </a:bodyPr>
          <a:lstStyle/>
          <a:p>
            <a:pPr algn="ctr">
              <a:lnSpc>
                <a:spcPts val="5600"/>
              </a:lnSpc>
            </a:pPr>
            <a:r>
              <a:rPr lang="en-US" sz="4000" b="1">
                <a:solidFill>
                  <a:srgbClr val="000000"/>
                </a:solidFill>
                <a:latin typeface="Canva Sans Bold"/>
                <a:ea typeface="Canva Sans Bold"/>
                <a:cs typeface="Canva Sans Bold"/>
                <a:sym typeface="Canva Sans Bold"/>
              </a:rPr>
              <a:t>The Greenacres Stroke Recovery Programme would provide a safe and supportive environment for individuals recovering from stroke after hospital discharge. The programme could run several sessions each week, offering a combination of physical rehabilitation, social interaction, and education.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967431" y="1471503"/>
            <a:ext cx="1052133" cy="1061786"/>
          </a:xfrm>
          <a:custGeom>
            <a:avLst/>
            <a:gdLst/>
            <a:ahLst/>
            <a:cxnLst/>
            <a:rect l="l" t="t" r="r" b="b"/>
            <a:pathLst>
              <a:path w="1052133" h="1061786">
                <a:moveTo>
                  <a:pt x="0" y="0"/>
                </a:moveTo>
                <a:lnTo>
                  <a:pt x="1052134" y="0"/>
                </a:lnTo>
                <a:lnTo>
                  <a:pt x="1052134" y="1061785"/>
                </a:lnTo>
                <a:lnTo>
                  <a:pt x="0" y="106178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967431" y="2971438"/>
            <a:ext cx="987232" cy="999959"/>
          </a:xfrm>
          <a:custGeom>
            <a:avLst/>
            <a:gdLst/>
            <a:ahLst/>
            <a:cxnLst/>
            <a:rect l="l" t="t" r="r" b="b"/>
            <a:pathLst>
              <a:path w="987232" h="999959">
                <a:moveTo>
                  <a:pt x="0" y="0"/>
                </a:moveTo>
                <a:lnTo>
                  <a:pt x="987232" y="0"/>
                </a:lnTo>
                <a:lnTo>
                  <a:pt x="987232" y="999959"/>
                </a:lnTo>
                <a:lnTo>
                  <a:pt x="0" y="99995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971318" y="4643648"/>
            <a:ext cx="983345" cy="999704"/>
          </a:xfrm>
          <a:custGeom>
            <a:avLst/>
            <a:gdLst/>
            <a:ahLst/>
            <a:cxnLst/>
            <a:rect l="l" t="t" r="r" b="b"/>
            <a:pathLst>
              <a:path w="983345" h="999704">
                <a:moveTo>
                  <a:pt x="0" y="0"/>
                </a:moveTo>
                <a:lnTo>
                  <a:pt x="983345" y="0"/>
                </a:lnTo>
                <a:lnTo>
                  <a:pt x="983345" y="999704"/>
                </a:lnTo>
                <a:lnTo>
                  <a:pt x="0" y="9997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010578" y="6319627"/>
            <a:ext cx="944085" cy="979711"/>
          </a:xfrm>
          <a:custGeom>
            <a:avLst/>
            <a:gdLst/>
            <a:ahLst/>
            <a:cxnLst/>
            <a:rect l="l" t="t" r="r" b="b"/>
            <a:pathLst>
              <a:path w="944085" h="979711">
                <a:moveTo>
                  <a:pt x="0" y="0"/>
                </a:moveTo>
                <a:lnTo>
                  <a:pt x="944085" y="0"/>
                </a:lnTo>
                <a:lnTo>
                  <a:pt x="944085" y="979711"/>
                </a:lnTo>
                <a:lnTo>
                  <a:pt x="0" y="979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085482" y="8006794"/>
            <a:ext cx="934083" cy="978563"/>
          </a:xfrm>
          <a:custGeom>
            <a:avLst/>
            <a:gdLst/>
            <a:ahLst/>
            <a:cxnLst/>
            <a:rect l="l" t="t" r="r" b="b"/>
            <a:pathLst>
              <a:path w="934083" h="978563">
                <a:moveTo>
                  <a:pt x="0" y="0"/>
                </a:moveTo>
                <a:lnTo>
                  <a:pt x="934083" y="0"/>
                </a:lnTo>
                <a:lnTo>
                  <a:pt x="934083" y="978563"/>
                </a:lnTo>
                <a:lnTo>
                  <a:pt x="0" y="97856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TextBox 8"/>
          <p:cNvSpPr txBox="1"/>
          <p:nvPr/>
        </p:nvSpPr>
        <p:spPr>
          <a:xfrm>
            <a:off x="2815427" y="167653"/>
            <a:ext cx="11702229" cy="688961"/>
          </a:xfrm>
          <a:prstGeom prst="rect">
            <a:avLst/>
          </a:prstGeom>
        </p:spPr>
        <p:txBody>
          <a:bodyPr lIns="0" tIns="0" rIns="0" bIns="0" rtlCol="0" anchor="t">
            <a:spAutoFit/>
          </a:bodyPr>
          <a:lstStyle/>
          <a:p>
            <a:pPr algn="ctr">
              <a:lnSpc>
                <a:spcPts val="5600"/>
              </a:lnSpc>
            </a:pPr>
            <a:r>
              <a:rPr lang="en-US" sz="4000" b="1">
                <a:solidFill>
                  <a:srgbClr val="000000"/>
                </a:solidFill>
                <a:latin typeface="Canva Sans Bold"/>
                <a:ea typeface="Canva Sans Bold"/>
                <a:cs typeface="Canva Sans Bold"/>
                <a:sym typeface="Canva Sans Bold"/>
              </a:rPr>
              <a:t>Key components of the initiative could include:</a:t>
            </a:r>
          </a:p>
        </p:txBody>
      </p:sp>
      <p:sp>
        <p:nvSpPr>
          <p:cNvPr id="9" name="TextBox 9"/>
          <p:cNvSpPr txBox="1"/>
          <p:nvPr/>
        </p:nvSpPr>
        <p:spPr>
          <a:xfrm>
            <a:off x="2080833" y="1404828"/>
            <a:ext cx="15658039"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Physiotherapy and Exercise Classes: Gentle group exercises led by trained physiotherapists to improve mobility, balance, and strength.</a:t>
            </a:r>
          </a:p>
        </p:txBody>
      </p:sp>
      <p:sp>
        <p:nvSpPr>
          <p:cNvPr id="10" name="TextBox 10"/>
          <p:cNvSpPr txBox="1"/>
          <p:nvPr/>
        </p:nvSpPr>
        <p:spPr>
          <a:xfrm>
            <a:off x="2080833" y="2956768"/>
            <a:ext cx="15857299"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Speech and Language Therapy: Regular workshops to support those struggling with communication difficulties.</a:t>
            </a:r>
          </a:p>
        </p:txBody>
      </p:sp>
      <p:sp>
        <p:nvSpPr>
          <p:cNvPr id="11" name="TextBox 11"/>
          <p:cNvSpPr txBox="1"/>
          <p:nvPr/>
        </p:nvSpPr>
        <p:spPr>
          <a:xfrm>
            <a:off x="3393846" y="4576973"/>
            <a:ext cx="13231275"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Peer Support Groups: Sessions where stroke survivors can share their experiences and motivate each other.</a:t>
            </a:r>
          </a:p>
        </p:txBody>
      </p:sp>
      <p:sp>
        <p:nvSpPr>
          <p:cNvPr id="12" name="TextBox 12"/>
          <p:cNvSpPr txBox="1"/>
          <p:nvPr/>
        </p:nvSpPr>
        <p:spPr>
          <a:xfrm>
            <a:off x="2623400" y="6252952"/>
            <a:ext cx="14772165"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Family and Carer Workshops: Training and emotional support for family members to help them manage care at home.</a:t>
            </a:r>
          </a:p>
        </p:txBody>
      </p:sp>
      <p:sp>
        <p:nvSpPr>
          <p:cNvPr id="13" name="TextBox 13"/>
          <p:cNvSpPr txBox="1"/>
          <p:nvPr/>
        </p:nvSpPr>
        <p:spPr>
          <a:xfrm>
            <a:off x="2493184" y="7804892"/>
            <a:ext cx="15444948" cy="1180465"/>
          </a:xfrm>
          <a:prstGeom prst="rect">
            <a:avLst/>
          </a:prstGeom>
        </p:spPr>
        <p:txBody>
          <a:bodyPr lIns="0" tIns="0" rIns="0" bIns="0" rtlCol="0" anchor="t">
            <a:spAutoFit/>
          </a:bodyPr>
          <a:lstStyle/>
          <a:p>
            <a:pPr algn="ctr">
              <a:lnSpc>
                <a:spcPts val="4759"/>
              </a:lnSpc>
            </a:pPr>
            <a:r>
              <a:rPr lang="en-US" sz="3399">
                <a:solidFill>
                  <a:srgbClr val="000000"/>
                </a:solidFill>
                <a:latin typeface="Canva Sans"/>
                <a:ea typeface="Canva Sans"/>
                <a:cs typeface="Canva Sans"/>
                <a:sym typeface="Canva Sans"/>
              </a:rPr>
              <a:t>Health Education Sessions: Information about nutrition, blood pressure management, and lifestyle changes to prevent recurrent strokes.</a:t>
            </a:r>
          </a:p>
        </p:txBody>
      </p:sp>
      <p:sp>
        <p:nvSpPr>
          <p:cNvPr id="14" name="TextBox 14"/>
          <p:cNvSpPr txBox="1"/>
          <p:nvPr/>
        </p:nvSpPr>
        <p:spPr>
          <a:xfrm>
            <a:off x="0" y="9201150"/>
            <a:ext cx="18288000" cy="1012190"/>
          </a:xfrm>
          <a:prstGeom prst="rect">
            <a:avLst/>
          </a:prstGeom>
        </p:spPr>
        <p:txBody>
          <a:bodyPr lIns="0" tIns="0" rIns="0" bIns="0" rtlCol="0" anchor="t">
            <a:spAutoFit/>
          </a:bodyPr>
          <a:lstStyle/>
          <a:p>
            <a:pPr algn="ctr">
              <a:lnSpc>
                <a:spcPts val="4060"/>
              </a:lnSpc>
            </a:pPr>
            <a:r>
              <a:rPr lang="en-US" sz="2900">
                <a:solidFill>
                  <a:srgbClr val="000000"/>
                </a:solidFill>
                <a:latin typeface="Canva Sans"/>
                <a:ea typeface="Canva Sans"/>
                <a:cs typeface="Canva Sans"/>
                <a:sym typeface="Canva Sans"/>
              </a:rPr>
              <a:t>This initiative would work in partnership with local NHS services, GPs, occupational therapists, and volunteers. It would also use referrals from hospitals to ensure continuity of care.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p:cNvGrpSpPr/>
          <p:nvPr/>
        </p:nvGrpSpPr>
        <p:grpSpPr>
          <a:xfrm>
            <a:off x="0" y="5364606"/>
            <a:ext cx="18196571" cy="818308"/>
            <a:chOff x="0" y="0"/>
            <a:chExt cx="4792512" cy="215521"/>
          </a:xfrm>
        </p:grpSpPr>
        <p:sp>
          <p:nvSpPr>
            <p:cNvPr id="4" name="Freeform 4"/>
            <p:cNvSpPr/>
            <p:nvPr/>
          </p:nvSpPr>
          <p:spPr>
            <a:xfrm>
              <a:off x="0" y="0"/>
              <a:ext cx="4792513" cy="215521"/>
            </a:xfrm>
            <a:custGeom>
              <a:avLst/>
              <a:gdLst/>
              <a:ahLst/>
              <a:cxnLst/>
              <a:rect l="l" t="t" r="r" b="b"/>
              <a:pathLst>
                <a:path w="4792513" h="215521">
                  <a:moveTo>
                    <a:pt x="21698" y="0"/>
                  </a:moveTo>
                  <a:lnTo>
                    <a:pt x="4770814" y="0"/>
                  </a:lnTo>
                  <a:cubicBezTo>
                    <a:pt x="4782798" y="0"/>
                    <a:pt x="4792513" y="9715"/>
                    <a:pt x="4792513" y="21698"/>
                  </a:cubicBezTo>
                  <a:lnTo>
                    <a:pt x="4792513" y="193823"/>
                  </a:lnTo>
                  <a:cubicBezTo>
                    <a:pt x="4792513" y="205807"/>
                    <a:pt x="4782798" y="215521"/>
                    <a:pt x="4770814" y="215521"/>
                  </a:cubicBezTo>
                  <a:lnTo>
                    <a:pt x="21698" y="215521"/>
                  </a:lnTo>
                  <a:cubicBezTo>
                    <a:pt x="9715" y="215521"/>
                    <a:pt x="0" y="205807"/>
                    <a:pt x="0" y="193823"/>
                  </a:cubicBezTo>
                  <a:lnTo>
                    <a:pt x="0" y="21698"/>
                  </a:lnTo>
                  <a:cubicBezTo>
                    <a:pt x="0" y="9715"/>
                    <a:pt x="9715" y="0"/>
                    <a:pt x="21698" y="0"/>
                  </a:cubicBezTo>
                  <a:close/>
                </a:path>
              </a:pathLst>
            </a:custGeom>
            <a:solidFill>
              <a:srgbClr val="004AAD"/>
            </a:solidFill>
          </p:spPr>
          <p:txBody>
            <a:bodyPr/>
            <a:lstStyle/>
            <a:p>
              <a:endParaRPr lang="en-GB"/>
            </a:p>
          </p:txBody>
        </p:sp>
        <p:sp>
          <p:nvSpPr>
            <p:cNvPr id="5" name="TextBox 5"/>
            <p:cNvSpPr txBox="1"/>
            <p:nvPr/>
          </p:nvSpPr>
          <p:spPr>
            <a:xfrm>
              <a:off x="0" y="-47625"/>
              <a:ext cx="4792512" cy="263146"/>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5142221" y="2380916"/>
            <a:ext cx="3054350" cy="761278"/>
            <a:chOff x="0" y="0"/>
            <a:chExt cx="804438" cy="200501"/>
          </a:xfrm>
        </p:grpSpPr>
        <p:sp>
          <p:nvSpPr>
            <p:cNvPr id="7" name="Freeform 7"/>
            <p:cNvSpPr/>
            <p:nvPr/>
          </p:nvSpPr>
          <p:spPr>
            <a:xfrm>
              <a:off x="0" y="0"/>
              <a:ext cx="804438" cy="200501"/>
            </a:xfrm>
            <a:custGeom>
              <a:avLst/>
              <a:gdLst/>
              <a:ahLst/>
              <a:cxnLst/>
              <a:rect l="l" t="t" r="r" b="b"/>
              <a:pathLst>
                <a:path w="804438" h="200501">
                  <a:moveTo>
                    <a:pt x="100251" y="0"/>
                  </a:moveTo>
                  <a:lnTo>
                    <a:pt x="704187" y="0"/>
                  </a:lnTo>
                  <a:cubicBezTo>
                    <a:pt x="730775" y="0"/>
                    <a:pt x="756275" y="10562"/>
                    <a:pt x="775075" y="29363"/>
                  </a:cubicBezTo>
                  <a:cubicBezTo>
                    <a:pt x="793876" y="48163"/>
                    <a:pt x="804438" y="73662"/>
                    <a:pt x="804438" y="100251"/>
                  </a:cubicBezTo>
                  <a:lnTo>
                    <a:pt x="804438" y="100251"/>
                  </a:lnTo>
                  <a:cubicBezTo>
                    <a:pt x="804438" y="155617"/>
                    <a:pt x="759554" y="200501"/>
                    <a:pt x="704187" y="200501"/>
                  </a:cubicBezTo>
                  <a:lnTo>
                    <a:pt x="100251" y="200501"/>
                  </a:lnTo>
                  <a:cubicBezTo>
                    <a:pt x="44884" y="200501"/>
                    <a:pt x="0" y="155617"/>
                    <a:pt x="0" y="100251"/>
                  </a:cubicBezTo>
                  <a:lnTo>
                    <a:pt x="0" y="100251"/>
                  </a:lnTo>
                  <a:cubicBezTo>
                    <a:pt x="0" y="44884"/>
                    <a:pt x="44884" y="0"/>
                    <a:pt x="100251" y="0"/>
                  </a:cubicBezTo>
                  <a:close/>
                </a:path>
              </a:pathLst>
            </a:custGeom>
            <a:solidFill>
              <a:srgbClr val="004AAD"/>
            </a:solidFill>
          </p:spPr>
          <p:txBody>
            <a:bodyPr/>
            <a:lstStyle/>
            <a:p>
              <a:endParaRPr lang="en-GB"/>
            </a:p>
          </p:txBody>
        </p:sp>
        <p:sp>
          <p:nvSpPr>
            <p:cNvPr id="8" name="TextBox 8"/>
            <p:cNvSpPr txBox="1"/>
            <p:nvPr/>
          </p:nvSpPr>
          <p:spPr>
            <a:xfrm>
              <a:off x="0" y="-47625"/>
              <a:ext cx="804438" cy="248126"/>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91429" y="337760"/>
            <a:ext cx="18288000" cy="4780915"/>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Evidence shows that community-based rehabilitation significantly improves recovery outcomes. According to Public Health England (2021), stroke survivors who engage in community rehabilitation are 40% more likely to regain independence compared to those who receive hospital-only care.</a:t>
            </a:r>
          </a:p>
          <a:p>
            <a:pPr algn="ctr">
              <a:lnSpc>
                <a:spcPts val="4759"/>
              </a:lnSpc>
            </a:pPr>
            <a:endParaRPr lang="en-US" sz="3399" b="1">
              <a:solidFill>
                <a:srgbClr val="000000"/>
              </a:solidFill>
              <a:latin typeface="Canva Sans Bold"/>
              <a:ea typeface="Canva Sans Bold"/>
              <a:cs typeface="Canva Sans Bold"/>
              <a:sym typeface="Canva Sans Bold"/>
            </a:endParaRPr>
          </a:p>
          <a:p>
            <a:pPr algn="ctr">
              <a:lnSpc>
                <a:spcPts val="4759"/>
              </a:lnSpc>
            </a:pPr>
            <a:r>
              <a:rPr lang="en-US" sz="3399" b="1">
                <a:solidFill>
                  <a:srgbClr val="000000"/>
                </a:solidFill>
                <a:latin typeface="Canva Sans Bold"/>
                <a:ea typeface="Canva Sans Bold"/>
                <a:cs typeface="Canva Sans Bold"/>
                <a:sym typeface="Canva Sans Bold"/>
              </a:rPr>
              <a:t>Moreover, the programme would help reduce hospital readmissions and relieve pressure on the NHS - aligning perfectly with the goals of the NHS Long Term Plan.</a:t>
            </a:r>
          </a:p>
          <a:p>
            <a:pPr algn="ctr">
              <a:lnSpc>
                <a:spcPts val="4759"/>
              </a:lnSpc>
            </a:pPr>
            <a:endParaRPr lang="en-US" sz="3399" b="1">
              <a:solidFill>
                <a:srgbClr val="000000"/>
              </a:solidFill>
              <a:latin typeface="Canva Sans Bold"/>
              <a:ea typeface="Canva Sans Bold"/>
              <a:cs typeface="Canva Sans Bold"/>
              <a:sym typeface="Canva Sans Bold"/>
            </a:endParaRPr>
          </a:p>
        </p:txBody>
      </p:sp>
      <p:grpSp>
        <p:nvGrpSpPr>
          <p:cNvPr id="10" name="Group 10"/>
          <p:cNvGrpSpPr/>
          <p:nvPr/>
        </p:nvGrpSpPr>
        <p:grpSpPr>
          <a:xfrm>
            <a:off x="0" y="2380916"/>
            <a:ext cx="3054350" cy="761278"/>
            <a:chOff x="0" y="0"/>
            <a:chExt cx="804438" cy="200501"/>
          </a:xfrm>
        </p:grpSpPr>
        <p:sp>
          <p:nvSpPr>
            <p:cNvPr id="11" name="Freeform 11"/>
            <p:cNvSpPr/>
            <p:nvPr/>
          </p:nvSpPr>
          <p:spPr>
            <a:xfrm>
              <a:off x="0" y="0"/>
              <a:ext cx="804438" cy="200501"/>
            </a:xfrm>
            <a:custGeom>
              <a:avLst/>
              <a:gdLst/>
              <a:ahLst/>
              <a:cxnLst/>
              <a:rect l="l" t="t" r="r" b="b"/>
              <a:pathLst>
                <a:path w="804438" h="200501">
                  <a:moveTo>
                    <a:pt x="100251" y="0"/>
                  </a:moveTo>
                  <a:lnTo>
                    <a:pt x="704187" y="0"/>
                  </a:lnTo>
                  <a:cubicBezTo>
                    <a:pt x="730775" y="0"/>
                    <a:pt x="756275" y="10562"/>
                    <a:pt x="775075" y="29363"/>
                  </a:cubicBezTo>
                  <a:cubicBezTo>
                    <a:pt x="793876" y="48163"/>
                    <a:pt x="804438" y="73662"/>
                    <a:pt x="804438" y="100251"/>
                  </a:cubicBezTo>
                  <a:lnTo>
                    <a:pt x="804438" y="100251"/>
                  </a:lnTo>
                  <a:cubicBezTo>
                    <a:pt x="804438" y="155617"/>
                    <a:pt x="759554" y="200501"/>
                    <a:pt x="704187" y="200501"/>
                  </a:cubicBezTo>
                  <a:lnTo>
                    <a:pt x="100251" y="200501"/>
                  </a:lnTo>
                  <a:cubicBezTo>
                    <a:pt x="44884" y="200501"/>
                    <a:pt x="0" y="155617"/>
                    <a:pt x="0" y="100251"/>
                  </a:cubicBezTo>
                  <a:lnTo>
                    <a:pt x="0" y="100251"/>
                  </a:lnTo>
                  <a:cubicBezTo>
                    <a:pt x="0" y="44884"/>
                    <a:pt x="44884" y="0"/>
                    <a:pt x="100251" y="0"/>
                  </a:cubicBezTo>
                  <a:close/>
                </a:path>
              </a:pathLst>
            </a:custGeom>
            <a:solidFill>
              <a:srgbClr val="004AAD"/>
            </a:solidFill>
          </p:spPr>
          <p:txBody>
            <a:bodyPr/>
            <a:lstStyle/>
            <a:p>
              <a:endParaRPr lang="en-GB"/>
            </a:p>
          </p:txBody>
        </p:sp>
        <p:sp>
          <p:nvSpPr>
            <p:cNvPr id="12" name="TextBox 12"/>
            <p:cNvSpPr txBox="1"/>
            <p:nvPr/>
          </p:nvSpPr>
          <p:spPr>
            <a:xfrm>
              <a:off x="0" y="-47625"/>
              <a:ext cx="804438" cy="248126"/>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0" y="6729804"/>
            <a:ext cx="18288000" cy="2380615"/>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To conclude my final section, the Greenacres initiative represents a practical, evidence-based, and compassionate response to the needs of stroke survivors. Combining physical rehabilitation, emotional support, and family involvement will help individuals rebuild their lives and reconnect with their communities.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317329" y="355606"/>
            <a:ext cx="5089072" cy="1203313"/>
          </a:xfrm>
          <a:prstGeom prst="rect">
            <a:avLst/>
          </a:prstGeom>
        </p:spPr>
        <p:txBody>
          <a:bodyPr lIns="0" tIns="0" rIns="0" bIns="0" rtlCol="0" anchor="t">
            <a:spAutoFit/>
          </a:bodyPr>
          <a:lstStyle/>
          <a:p>
            <a:pPr algn="ctr">
              <a:lnSpc>
                <a:spcPts val="9800"/>
              </a:lnSpc>
            </a:pPr>
            <a:r>
              <a:rPr lang="en-US" sz="7000" b="1">
                <a:solidFill>
                  <a:srgbClr val="000000"/>
                </a:solidFill>
                <a:latin typeface="Canva Sans Bold"/>
                <a:ea typeface="Canva Sans Bold"/>
                <a:cs typeface="Canva Sans Bold"/>
                <a:sym typeface="Canva Sans Bold"/>
              </a:rPr>
              <a:t> Conclusion</a:t>
            </a:r>
          </a:p>
        </p:txBody>
      </p:sp>
      <p:sp>
        <p:nvSpPr>
          <p:cNvPr id="3" name="TextBox 3"/>
          <p:cNvSpPr txBox="1"/>
          <p:nvPr/>
        </p:nvSpPr>
        <p:spPr>
          <a:xfrm>
            <a:off x="0" y="1911808"/>
            <a:ext cx="18288000" cy="5981065"/>
          </a:xfrm>
          <a:prstGeom prst="rect">
            <a:avLst/>
          </a:prstGeom>
        </p:spPr>
        <p:txBody>
          <a:bodyPr lIns="0" tIns="0" rIns="0" bIns="0" rtlCol="0" anchor="t">
            <a:spAutoFit/>
          </a:bodyPr>
          <a:lstStyle/>
          <a:p>
            <a:pPr algn="ctr">
              <a:lnSpc>
                <a:spcPts val="4759"/>
              </a:lnSpc>
            </a:pPr>
            <a:r>
              <a:rPr lang="en-US" sz="3399" b="1">
                <a:solidFill>
                  <a:srgbClr val="000000"/>
                </a:solidFill>
                <a:latin typeface="Canva Sans Bold"/>
                <a:ea typeface="Canva Sans Bold"/>
                <a:cs typeface="Canva Sans Bold"/>
                <a:sym typeface="Canva Sans Bold"/>
              </a:rPr>
              <a:t>In conclusion, stroke remains one of the most serious public health challenges in the UK. National strategies such as the NHS Long Term Plan and the National Stroke Service Model provide a clear framework for improving prevention, treatment, and rehabilitation.</a:t>
            </a:r>
          </a:p>
          <a:p>
            <a:pPr algn="ctr">
              <a:lnSpc>
                <a:spcPts val="4759"/>
              </a:lnSpc>
            </a:pPr>
            <a:r>
              <a:rPr lang="en-US" sz="3399" b="1">
                <a:solidFill>
                  <a:srgbClr val="000000"/>
                </a:solidFill>
                <a:latin typeface="Canva Sans Bold"/>
                <a:ea typeface="Canva Sans Bold"/>
                <a:cs typeface="Canva Sans Bold"/>
                <a:sym typeface="Canva Sans Bold"/>
              </a:rPr>
              <a:t> By addressing risk factors, understanding the personal and social impact of stroke, and implementing strong community-based initiatives like the one at Greenacres, we can help survivors not only recover but thrive.</a:t>
            </a:r>
          </a:p>
          <a:p>
            <a:pPr algn="ctr">
              <a:lnSpc>
                <a:spcPts val="4759"/>
              </a:lnSpc>
            </a:pPr>
            <a:r>
              <a:rPr lang="en-US" sz="3399" b="1">
                <a:solidFill>
                  <a:srgbClr val="000000"/>
                </a:solidFill>
                <a:latin typeface="Canva Sans Bold"/>
                <a:ea typeface="Canva Sans Bold"/>
                <a:cs typeface="Canva Sans Bold"/>
                <a:sym typeface="Canva Sans Bold"/>
              </a:rPr>
              <a:t> Community care is not just an extension of hospital treatment - it’s a cornerstone of modern public health, where recovery happens through compassion, inclusion, and empowerment.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09600" y="190500"/>
            <a:ext cx="5129509" cy="629919"/>
          </a:xfrm>
          <a:prstGeom prst="rect">
            <a:avLst/>
          </a:prstGeom>
        </p:spPr>
        <p:txBody>
          <a:bodyPr wrap="square" lIns="0" tIns="0" rIns="0" bIns="0" rtlCol="0" anchor="t">
            <a:spAutoFit/>
          </a:bodyPr>
          <a:lstStyle/>
          <a:p>
            <a:pPr algn="ctr">
              <a:lnSpc>
                <a:spcPts val="5180"/>
              </a:lnSpc>
            </a:pPr>
            <a:r>
              <a:rPr lang="en-US" sz="3700" b="1" dirty="0">
                <a:solidFill>
                  <a:srgbClr val="000000"/>
                </a:solidFill>
                <a:latin typeface="Canva Sans Bold"/>
                <a:ea typeface="Canva Sans Bold"/>
                <a:cs typeface="Canva Sans Bold"/>
                <a:sym typeface="Canva Sans Bold"/>
              </a:rPr>
              <a:t>References</a:t>
            </a:r>
          </a:p>
        </p:txBody>
      </p:sp>
      <p:sp>
        <p:nvSpPr>
          <p:cNvPr id="3" name="TextBox 3"/>
          <p:cNvSpPr txBox="1"/>
          <p:nvPr/>
        </p:nvSpPr>
        <p:spPr>
          <a:xfrm>
            <a:off x="737891" y="1188577"/>
            <a:ext cx="17304630" cy="9374249"/>
          </a:xfrm>
          <a:prstGeom prst="rect">
            <a:avLst/>
          </a:prstGeom>
        </p:spPr>
        <p:txBody>
          <a:bodyPr lIns="0" tIns="0" rIns="0" bIns="0" rtlCol="0" anchor="t">
            <a:spAutoFit/>
          </a:bodyPr>
          <a:lstStyle/>
          <a:p>
            <a:pPr algn="just">
              <a:lnSpc>
                <a:spcPts val="3643"/>
              </a:lnSpc>
            </a:pPr>
            <a:r>
              <a:rPr lang="en-US" sz="2602" dirty="0">
                <a:solidFill>
                  <a:srgbClr val="000000"/>
                </a:solidFill>
                <a:latin typeface="Canva Sans"/>
                <a:ea typeface="Canva Sans"/>
                <a:cs typeface="Canva Sans"/>
                <a:sym typeface="Canva Sans"/>
              </a:rPr>
              <a:t>Department of Health and Social Care (2022). NHS Long Term Plan Review. London: DHSC.</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Marmot, M. (2020). Health Equity in England: The Marmot Review 10 Years On. London: Institute of Health Equity.</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NHS England (2019). The NHS Long Term Plan. Available at: </a:t>
            </a:r>
            <a:r>
              <a:rPr lang="en-US" sz="2602" u="sng" dirty="0">
                <a:solidFill>
                  <a:srgbClr val="000000"/>
                </a:solidFill>
                <a:latin typeface="Canva Sans"/>
                <a:ea typeface="Canva Sans"/>
                <a:cs typeface="Canva Sans"/>
                <a:sym typeface="Canva Sans"/>
                <a:hlinkClick r:id="rId2" tooltip="https://www.longtermplan.nhs.uk"/>
              </a:rPr>
              <a:t>www.longtermplan.nhs.uk</a:t>
            </a:r>
          </a:p>
          <a:p>
            <a:pPr algn="just">
              <a:lnSpc>
                <a:spcPts val="3643"/>
              </a:lnSpc>
            </a:pPr>
            <a:endParaRPr lang="en-US" sz="2602" u="sng" dirty="0">
              <a:solidFill>
                <a:srgbClr val="000000"/>
              </a:solidFill>
              <a:latin typeface="Canva Sans"/>
              <a:ea typeface="Canva Sans"/>
              <a:cs typeface="Canva Sans"/>
              <a:sym typeface="Canva Sans"/>
              <a:hlinkClick r:id="rId2" tooltip="https://www.longtermplan.nhs.uk"/>
            </a:endParaRPr>
          </a:p>
          <a:p>
            <a:pPr algn="just">
              <a:lnSpc>
                <a:spcPts val="3643"/>
              </a:lnSpc>
            </a:pPr>
            <a:r>
              <a:rPr lang="en-US" sz="2602" dirty="0">
                <a:solidFill>
                  <a:srgbClr val="000000"/>
                </a:solidFill>
                <a:latin typeface="Canva Sans"/>
                <a:ea typeface="Canva Sans"/>
                <a:cs typeface="Canva Sans"/>
                <a:sym typeface="Canva Sans"/>
              </a:rPr>
              <a:t>NHS England (2021). National Stroke Service Model. Available at: </a:t>
            </a:r>
            <a:r>
              <a:rPr lang="en-US" sz="2602" u="sng" dirty="0">
                <a:solidFill>
                  <a:srgbClr val="000000"/>
                </a:solidFill>
                <a:latin typeface="Canva Sans"/>
                <a:ea typeface="Canva Sans"/>
                <a:cs typeface="Canva Sans"/>
                <a:sym typeface="Canva Sans"/>
                <a:hlinkClick r:id="rId3" tooltip="https://www.england.nhs.uk"/>
              </a:rPr>
              <a:t>www.england.nhs.uk</a:t>
            </a:r>
          </a:p>
          <a:p>
            <a:pPr algn="just">
              <a:lnSpc>
                <a:spcPts val="3643"/>
              </a:lnSpc>
            </a:pPr>
            <a:endParaRPr lang="en-US" sz="2602" u="sng" dirty="0">
              <a:solidFill>
                <a:srgbClr val="000000"/>
              </a:solidFill>
              <a:latin typeface="Canva Sans"/>
              <a:ea typeface="Canva Sans"/>
              <a:cs typeface="Canva Sans"/>
              <a:sym typeface="Canva Sans"/>
              <a:hlinkClick r:id="rId3" tooltip="https://www.england.nhs.uk"/>
            </a:endParaRPr>
          </a:p>
          <a:p>
            <a:pPr algn="just">
              <a:lnSpc>
                <a:spcPts val="3643"/>
              </a:lnSpc>
            </a:pPr>
            <a:r>
              <a:rPr lang="en-US" sz="2602" dirty="0">
                <a:solidFill>
                  <a:srgbClr val="000000"/>
                </a:solidFill>
                <a:latin typeface="Canva Sans"/>
                <a:ea typeface="Canva Sans"/>
                <a:cs typeface="Canva Sans"/>
                <a:sym typeface="Canva Sans"/>
              </a:rPr>
              <a:t>NHS Inform (2023). Stroke: Emotional and Mental Health after Stroke. Available at: </a:t>
            </a:r>
            <a:r>
              <a:rPr lang="en-US" sz="2602" u="sng" dirty="0">
                <a:solidFill>
                  <a:srgbClr val="000000"/>
                </a:solidFill>
                <a:latin typeface="Canva Sans"/>
                <a:ea typeface="Canva Sans"/>
                <a:cs typeface="Canva Sans"/>
                <a:sym typeface="Canva Sans"/>
                <a:hlinkClick r:id="rId4" tooltip="https://www.nhsinform.scot"/>
              </a:rPr>
              <a:t>www.nhsinform.scot</a:t>
            </a:r>
          </a:p>
          <a:p>
            <a:pPr algn="just">
              <a:lnSpc>
                <a:spcPts val="2051"/>
              </a:lnSpc>
            </a:pPr>
            <a:endParaRPr lang="en-US" sz="2602" u="sng" dirty="0">
              <a:solidFill>
                <a:srgbClr val="000000"/>
              </a:solidFill>
              <a:latin typeface="Canva Sans"/>
              <a:ea typeface="Canva Sans"/>
              <a:cs typeface="Canva Sans"/>
              <a:sym typeface="Canva Sans"/>
              <a:hlinkClick r:id="rId4" tooltip="https://www.nhsinform.scot"/>
            </a:endParaRPr>
          </a:p>
          <a:p>
            <a:pPr algn="just">
              <a:lnSpc>
                <a:spcPts val="3643"/>
              </a:lnSpc>
            </a:pPr>
            <a:r>
              <a:rPr lang="en-US" sz="2602" dirty="0">
                <a:solidFill>
                  <a:srgbClr val="000000"/>
                </a:solidFill>
                <a:latin typeface="Canva Sans"/>
                <a:ea typeface="Canva Sans"/>
                <a:cs typeface="Canva Sans"/>
                <a:sym typeface="Canva Sans"/>
              </a:rPr>
              <a:t>Office for National Statistics (ONS) (2022). Stroke Statistics in the UK.</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Public Health England (2020). Health Matters: Preventing Stroke. London: PHE.</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Royal College of Physicians (2023). National Clinical Guideline for Stroke. 6th ed. London: RCP.</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Stroke Association (2022). Caring for Someone after a Stroke. London: Stroke Association.</a:t>
            </a:r>
          </a:p>
          <a:p>
            <a:pPr algn="just">
              <a:lnSpc>
                <a:spcPts val="3643"/>
              </a:lnSpc>
            </a:pPr>
            <a:endParaRPr lang="en-US" sz="2602" dirty="0">
              <a:solidFill>
                <a:srgbClr val="000000"/>
              </a:solidFill>
              <a:latin typeface="Canva Sans"/>
              <a:ea typeface="Canva Sans"/>
              <a:cs typeface="Canva Sans"/>
              <a:sym typeface="Canva Sans"/>
            </a:endParaRPr>
          </a:p>
          <a:p>
            <a:pPr algn="just">
              <a:lnSpc>
                <a:spcPts val="3643"/>
              </a:lnSpc>
            </a:pPr>
            <a:r>
              <a:rPr lang="en-US" sz="2602" dirty="0">
                <a:solidFill>
                  <a:srgbClr val="000000"/>
                </a:solidFill>
                <a:latin typeface="Canva Sans"/>
                <a:ea typeface="Canva Sans"/>
                <a:cs typeface="Canva Sans"/>
                <a:sym typeface="Canva Sans"/>
              </a:rPr>
              <a:t>Stroke Association (2023). State of the Nation: Stroke Statistics. London: Stroke Association.</a:t>
            </a:r>
          </a:p>
          <a:p>
            <a:pPr algn="just">
              <a:lnSpc>
                <a:spcPts val="3643"/>
              </a:lnSpc>
            </a:pPr>
            <a:endParaRPr lang="en-US" sz="2602" dirty="0">
              <a:solidFill>
                <a:srgbClr val="000000"/>
              </a:solidFill>
              <a:latin typeface="Canva Sans"/>
              <a:ea typeface="Canva Sans"/>
              <a:cs typeface="Canva Sans"/>
              <a:sym typeface="Canva San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4220957" y="4506120"/>
            <a:ext cx="9846085" cy="1418823"/>
          </a:xfrm>
          <a:prstGeom prst="rect">
            <a:avLst/>
          </a:prstGeom>
        </p:spPr>
        <p:txBody>
          <a:bodyPr lIns="0" tIns="0" rIns="0" bIns="0" rtlCol="0" anchor="t">
            <a:spAutoFit/>
          </a:bodyPr>
          <a:lstStyle/>
          <a:p>
            <a:pPr algn="ctr">
              <a:lnSpc>
                <a:spcPts val="11572"/>
              </a:lnSpc>
            </a:pPr>
            <a:r>
              <a:rPr lang="en-US" sz="8265" b="1">
                <a:solidFill>
                  <a:srgbClr val="004AAD"/>
                </a:solidFill>
                <a:latin typeface="League Spartan"/>
                <a:ea typeface="League Spartan"/>
                <a:cs typeface="League Spartan"/>
                <a:sym typeface="League Spartan"/>
              </a:rPr>
              <a:t>THANK YOU</a:t>
            </a:r>
          </a:p>
        </p:txBody>
      </p:sp>
      <p:grpSp>
        <p:nvGrpSpPr>
          <p:cNvPr id="4" name="Group 4"/>
          <p:cNvGrpSpPr/>
          <p:nvPr/>
        </p:nvGrpSpPr>
        <p:grpSpPr>
          <a:xfrm>
            <a:off x="-1130300" y="4057750"/>
            <a:ext cx="3086100" cy="2171499"/>
            <a:chOff x="0" y="0"/>
            <a:chExt cx="812800" cy="571917"/>
          </a:xfrm>
        </p:grpSpPr>
        <p:sp>
          <p:nvSpPr>
            <p:cNvPr id="5" name="Freeform 5"/>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6" name="TextBox 6"/>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6467343" y="4057750"/>
            <a:ext cx="3086100" cy="2171499"/>
            <a:chOff x="0" y="0"/>
            <a:chExt cx="812800" cy="571917"/>
          </a:xfrm>
        </p:grpSpPr>
        <p:sp>
          <p:nvSpPr>
            <p:cNvPr id="8" name="Freeform 8"/>
            <p:cNvSpPr/>
            <p:nvPr/>
          </p:nvSpPr>
          <p:spPr>
            <a:xfrm>
              <a:off x="0" y="0"/>
              <a:ext cx="812800" cy="571917"/>
            </a:xfrm>
            <a:custGeom>
              <a:avLst/>
              <a:gdLst/>
              <a:ahLst/>
              <a:cxnLst/>
              <a:rect l="l" t="t" r="r" b="b"/>
              <a:pathLst>
                <a:path w="812800" h="571917">
                  <a:moveTo>
                    <a:pt x="609600" y="0"/>
                  </a:moveTo>
                  <a:cubicBezTo>
                    <a:pt x="721824" y="0"/>
                    <a:pt x="812800" y="128028"/>
                    <a:pt x="812800" y="285959"/>
                  </a:cubicBezTo>
                  <a:cubicBezTo>
                    <a:pt x="812800" y="443889"/>
                    <a:pt x="721824" y="571917"/>
                    <a:pt x="609600" y="571917"/>
                  </a:cubicBezTo>
                  <a:lnTo>
                    <a:pt x="203200" y="571917"/>
                  </a:lnTo>
                  <a:cubicBezTo>
                    <a:pt x="90976" y="571917"/>
                    <a:pt x="0" y="443889"/>
                    <a:pt x="0" y="285959"/>
                  </a:cubicBezTo>
                  <a:cubicBezTo>
                    <a:pt x="0" y="128028"/>
                    <a:pt x="90976" y="0"/>
                    <a:pt x="203200" y="0"/>
                  </a:cubicBezTo>
                  <a:close/>
                </a:path>
              </a:pathLst>
            </a:custGeom>
            <a:solidFill>
              <a:srgbClr val="004AAD"/>
            </a:solidFill>
          </p:spPr>
          <p:txBody>
            <a:bodyPr/>
            <a:lstStyle/>
            <a:p>
              <a:endParaRPr lang="en-GB"/>
            </a:p>
          </p:txBody>
        </p:sp>
        <p:sp>
          <p:nvSpPr>
            <p:cNvPr id="9" name="TextBox 9"/>
            <p:cNvSpPr txBox="1"/>
            <p:nvPr/>
          </p:nvSpPr>
          <p:spPr>
            <a:xfrm>
              <a:off x="0" y="-47625"/>
              <a:ext cx="812800" cy="619542"/>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1728</Words>
  <Application>Microsoft Office PowerPoint</Application>
  <PresentationFormat>Custom</PresentationFormat>
  <Paragraphs>68</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League Spartan</vt:lpstr>
      <vt:lpstr>Calibri</vt:lpstr>
      <vt:lpstr>Canva Sans Bold</vt:lpstr>
      <vt:lpstr>Arial</vt:lpstr>
      <vt:lpstr>Canva Sans</vt:lpstr>
      <vt:lpstr>Archivo Black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&amp; white company profile presentation</dc:title>
  <cp:lastModifiedBy>Vesela Tulova Tulova (Student)</cp:lastModifiedBy>
  <cp:revision>3</cp:revision>
  <dcterms:created xsi:type="dcterms:W3CDTF">2006-08-16T00:00:00Z</dcterms:created>
  <dcterms:modified xsi:type="dcterms:W3CDTF">2025-11-12T14:15:31Z</dcterms:modified>
  <dc:identifier>DAG4fAqdYW0</dc:identifier>
</cp:coreProperties>
</file>