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3"/>
  </p:notesMasterIdLst>
  <p:sldIdLst>
    <p:sldId id="280" r:id="rId5"/>
    <p:sldId id="257" r:id="rId6"/>
    <p:sldId id="268" r:id="rId7"/>
    <p:sldId id="270" r:id="rId8"/>
    <p:sldId id="264" r:id="rId9"/>
    <p:sldId id="274" r:id="rId10"/>
    <p:sldId id="261" r:id="rId11"/>
    <p:sldId id="263" r:id="rId12"/>
    <p:sldId id="265" r:id="rId13"/>
    <p:sldId id="266" r:id="rId14"/>
    <p:sldId id="275" r:id="rId15"/>
    <p:sldId id="276" r:id="rId16"/>
    <p:sldId id="277" r:id="rId17"/>
    <p:sldId id="283" r:id="rId18"/>
    <p:sldId id="271" r:id="rId19"/>
    <p:sldId id="272" r:id="rId20"/>
    <p:sldId id="273" r:id="rId21"/>
    <p:sldId id="284" r:id="rId2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7761"/>
    <a:srgbClr val="568796"/>
    <a:srgbClr val="44546A"/>
    <a:srgbClr val="FFF2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29363A-FAF1-F3F8-0EB8-DF599DA7227B}" v="971" dt="2021-01-28T12:34:49.207"/>
    <p1510:client id="{7FE55CDC-299F-A0A0-9A1C-CBC8345DE7DC}" v="745" dt="2021-01-28T18:54:22.517"/>
    <p1510:client id="{91D81C61-B334-2519-512C-12D4E3366DB4}" v="1006" dt="2021-01-28T18:09:21.674"/>
    <p1510:client id="{9B2AB7C5-3D96-4A7B-B23D-CDBCC8080AF0}" v="1390" dt="2021-01-29T11:18:40.202"/>
    <p1510:client id="{C98E4EDA-7986-CF23-880A-D0D8E20014BD}" v="890" dt="2021-01-28T19:33:13.826"/>
    <p1510:client id="{EEE6AAEC-7B0E-20A8-B651-BE9999ED010A}" v="769" dt="2021-01-29T11:16:50.228"/>
    <p1510:client id="{F491A5E7-63FC-5B01-CA50-722B4B8EA0E9}" v="203" dt="2021-01-28T21:37:45.7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226" autoAdjust="0"/>
  </p:normalViewPr>
  <p:slideViewPr>
    <p:cSldViewPr snapToGrid="0">
      <p:cViewPr varScale="1">
        <p:scale>
          <a:sx n="86" d="100"/>
          <a:sy n="86" d="100"/>
        </p:scale>
        <p:origin x="533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52E24D-BE6B-473B-9998-EB00C7A1D936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FC6D9D-B3EC-4DB5-B003-E40308976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220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FC6D9D-B3EC-4DB5-B003-E4030897631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2252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FC6D9D-B3EC-4DB5-B003-E4030897631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7850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FC6D9D-B3EC-4DB5-B003-E4030897631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557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2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BAD64265-F0F0-411D-9585-CC720C2EF6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885" r="1" b="24326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5A9F3E39-725E-4B52-A689-31D1FD574643}"/>
              </a:ext>
            </a:extLst>
          </p:cNvPr>
          <p:cNvSpPr txBox="1">
            <a:spLocks/>
          </p:cNvSpPr>
          <p:nvPr/>
        </p:nvSpPr>
        <p:spPr>
          <a:xfrm>
            <a:off x="7335218" y="863808"/>
            <a:ext cx="4604890" cy="28603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b="1">
                <a:solidFill>
                  <a:srgbClr val="C00000"/>
                </a:solidFill>
                <a:cs typeface="Calibri Light"/>
              </a:rPr>
              <a:t>The Rule of Saint Augustine 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49E46D0C-F9CE-41E2-AC72-4B07EEBE59B6}"/>
              </a:ext>
            </a:extLst>
          </p:cNvPr>
          <p:cNvSpPr txBox="1">
            <a:spLocks/>
          </p:cNvSpPr>
          <p:nvPr/>
        </p:nvSpPr>
        <p:spPr>
          <a:xfrm>
            <a:off x="7478990" y="3917006"/>
            <a:ext cx="4259833" cy="179582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GB" sz="3200" b="1">
                <a:solidFill>
                  <a:srgbClr val="877761"/>
                </a:solidFill>
                <a:latin typeface="Calibri Light"/>
                <a:cs typeface="Calibri"/>
              </a:rPr>
              <a:t>Group Bishop</a:t>
            </a:r>
            <a:br>
              <a:rPr lang="en-GB">
                <a:latin typeface="Calibri Light"/>
                <a:cs typeface="Calibri"/>
              </a:rPr>
            </a:br>
            <a:br>
              <a:rPr lang="en-GB">
                <a:latin typeface="Calibri Light"/>
                <a:cs typeface="Calibri"/>
              </a:rPr>
            </a:br>
            <a:r>
              <a:rPr lang="en-GB">
                <a:solidFill>
                  <a:srgbClr val="002060"/>
                </a:solidFill>
                <a:latin typeface="Calibri"/>
                <a:cs typeface="Calibri"/>
              </a:rPr>
              <a:t>Alana Richards 1900485</a:t>
            </a:r>
            <a:br>
              <a:rPr lang="en-GB">
                <a:latin typeface="Calibri"/>
                <a:cs typeface="Calibri"/>
              </a:rPr>
            </a:br>
            <a:r>
              <a:rPr lang="en-GB">
                <a:solidFill>
                  <a:srgbClr val="002060"/>
                </a:solidFill>
                <a:latin typeface="Calibri"/>
                <a:cs typeface="Calibri"/>
              </a:rPr>
              <a:t>Jennifer Taylor 1403125</a:t>
            </a:r>
            <a:br>
              <a:rPr lang="en-GB">
                <a:latin typeface="Calibri"/>
                <a:cs typeface="Calibri"/>
              </a:rPr>
            </a:br>
            <a:r>
              <a:rPr lang="en-GB">
                <a:solidFill>
                  <a:srgbClr val="002060"/>
                </a:solidFill>
                <a:latin typeface="Calibri"/>
                <a:cs typeface="Calibri"/>
              </a:rPr>
              <a:t>Caitlin Watts 1901401</a:t>
            </a:r>
            <a:endParaRPr lang="en-US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C294AF-5D51-4874-8BE7-F09D83BC8182}"/>
              </a:ext>
            </a:extLst>
          </p:cNvPr>
          <p:cNvSpPr txBox="1"/>
          <p:nvPr/>
        </p:nvSpPr>
        <p:spPr>
          <a:xfrm>
            <a:off x="5233051" y="6215355"/>
            <a:ext cx="6959322" cy="6771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latin typeface="Calibri"/>
                <a:cs typeface="Calibri Light"/>
              </a:rPr>
              <a:t>The Rule of St. Augustine mca2130031, Lewis E 213, Free Library of Philadelphia [accessed 26 January 2021]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04C7549-5E88-4B04-8011-0926E8BEC56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524" t="15206" r="6193" b="-120"/>
          <a:stretch/>
        </p:blipFill>
        <p:spPr>
          <a:xfrm rot="5400000" flipH="1">
            <a:off x="9371678" y="1502911"/>
            <a:ext cx="242500" cy="4675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496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8B0EA7-FFD5-4792-900F-3F5E4FE89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493" y="376112"/>
            <a:ext cx="3600860" cy="2153499"/>
          </a:xfrm>
        </p:spPr>
        <p:txBody>
          <a:bodyPr>
            <a:normAutofit/>
          </a:bodyPr>
          <a:lstStyle/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What is the Rule of Saint Augustine?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4E15B-897F-44DE-8319-B2BF32C0E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0155" y="379563"/>
            <a:ext cx="6943200" cy="245542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002060"/>
                </a:solidFill>
                <a:cs typeface="Calibri"/>
              </a:rPr>
              <a:t>A series of Augustine's writings: </a:t>
            </a:r>
            <a:endParaRPr lang="en-US" err="1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endParaRPr lang="en-US" i="1">
              <a:solidFill>
                <a:srgbClr val="002060"/>
              </a:solidFill>
              <a:cs typeface="Calibri"/>
            </a:endParaRPr>
          </a:p>
          <a:p>
            <a:pPr marL="0" indent="0">
              <a:buNone/>
            </a:pPr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 sz="220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6CF9CF7-0E33-4B1C-9EF2-FBAE56A2AEA0}"/>
              </a:ext>
            </a:extLst>
          </p:cNvPr>
          <p:cNvSpPr txBox="1">
            <a:spLocks/>
          </p:cNvSpPr>
          <p:nvPr/>
        </p:nvSpPr>
        <p:spPr>
          <a:xfrm>
            <a:off x="5034403" y="3953774"/>
            <a:ext cx="6928824" cy="29298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rgbClr val="002060"/>
                </a:solidFill>
                <a:cs typeface="Calibri"/>
              </a:rPr>
              <a:t>Already considered a Rule within Saint Augustine's lifetime</a:t>
            </a:r>
            <a:endParaRPr lang="en-US">
              <a:solidFill>
                <a:srgbClr val="002060"/>
              </a:solidFill>
            </a:endParaRPr>
          </a:p>
          <a:p>
            <a:endParaRPr lang="en-US">
              <a:solidFill>
                <a:srgbClr val="002060"/>
              </a:solidFill>
              <a:cs typeface="Calibri"/>
            </a:endParaRPr>
          </a:p>
          <a:p>
            <a:r>
              <a:rPr lang="en-US">
                <a:solidFill>
                  <a:srgbClr val="002060"/>
                </a:solidFill>
                <a:cs typeface="Calibri"/>
              </a:rPr>
              <a:t>Oldest monastic rule in Western Church (origin of Christian monasticism in 3rd century Egypt) </a:t>
            </a:r>
          </a:p>
          <a:p>
            <a:endParaRPr lang="en-US" sz="220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2BAD356-9E10-44E7-9016-D631F694BAF5}"/>
              </a:ext>
            </a:extLst>
          </p:cNvPr>
          <p:cNvSpPr txBox="1">
            <a:spLocks/>
          </p:cNvSpPr>
          <p:nvPr/>
        </p:nvSpPr>
        <p:spPr>
          <a:xfrm>
            <a:off x="6357120" y="1150188"/>
            <a:ext cx="5606107" cy="26423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Wingdings" panose="020B0604020202020204" pitchFamily="34" charset="0"/>
              <a:buChar char="§"/>
            </a:pPr>
            <a:r>
              <a:rPr lang="en-US">
                <a:solidFill>
                  <a:srgbClr val="877761"/>
                </a:solidFill>
                <a:cs typeface="Calibri"/>
              </a:rPr>
              <a:t>Letter 211 (423)</a:t>
            </a:r>
          </a:p>
          <a:p>
            <a:pPr marL="514350" indent="-514350">
              <a:buFont typeface="Wingdings" panose="020B0604020202020204" pitchFamily="34" charset="0"/>
              <a:buChar char="§"/>
            </a:pPr>
            <a:r>
              <a:rPr lang="en-US">
                <a:solidFill>
                  <a:srgbClr val="877761"/>
                </a:solidFill>
                <a:cs typeface="Calibri"/>
              </a:rPr>
              <a:t>Sermons 355 and 356 (Christmastime 424-245)</a:t>
            </a:r>
          </a:p>
          <a:p>
            <a:pPr marL="514350" indent="-514350">
              <a:buFont typeface="Wingdings" panose="020B0604020202020204" pitchFamily="34" charset="0"/>
              <a:buChar char="§"/>
            </a:pPr>
            <a:r>
              <a:rPr lang="en-US" i="1">
                <a:solidFill>
                  <a:srgbClr val="877761"/>
                </a:solidFill>
                <a:cs typeface="Calibri"/>
              </a:rPr>
              <a:t>Ordo </a:t>
            </a:r>
            <a:r>
              <a:rPr lang="en-US" i="1" err="1">
                <a:solidFill>
                  <a:srgbClr val="877761"/>
                </a:solidFill>
                <a:cs typeface="Calibri"/>
              </a:rPr>
              <a:t>Monasterii</a:t>
            </a:r>
            <a:r>
              <a:rPr lang="en-US" i="1">
                <a:solidFill>
                  <a:srgbClr val="877761"/>
                </a:solidFill>
                <a:cs typeface="Calibri"/>
              </a:rPr>
              <a:t> </a:t>
            </a:r>
            <a:r>
              <a:rPr lang="en-US">
                <a:solidFill>
                  <a:srgbClr val="877761"/>
                </a:solidFill>
                <a:cs typeface="Calibri"/>
              </a:rPr>
              <a:t> or </a:t>
            </a:r>
            <a:r>
              <a:rPr lang="en-US" i="1">
                <a:solidFill>
                  <a:srgbClr val="877761"/>
                </a:solidFill>
                <a:cs typeface="Calibri"/>
              </a:rPr>
              <a:t>Regula </a:t>
            </a:r>
            <a:r>
              <a:rPr lang="en-US" i="1" err="1">
                <a:solidFill>
                  <a:srgbClr val="877761"/>
                </a:solidFill>
                <a:cs typeface="Calibri"/>
              </a:rPr>
              <a:t>secunda</a:t>
            </a:r>
            <a:r>
              <a:rPr lang="en-US" i="1">
                <a:solidFill>
                  <a:srgbClr val="877761"/>
                </a:solidFill>
                <a:cs typeface="Calibri"/>
              </a:rPr>
              <a:t> </a:t>
            </a:r>
          </a:p>
          <a:p>
            <a:pPr marL="514350" indent="-514350">
              <a:buFont typeface="Wingdings" panose="020B0604020202020204" pitchFamily="34" charset="0"/>
              <a:buChar char="§"/>
            </a:pPr>
            <a:r>
              <a:rPr lang="en-US" i="1">
                <a:solidFill>
                  <a:srgbClr val="877761"/>
                </a:solidFill>
                <a:cs typeface="Calibri"/>
              </a:rPr>
              <a:t>De </a:t>
            </a:r>
            <a:r>
              <a:rPr lang="en-US" i="1" err="1">
                <a:solidFill>
                  <a:srgbClr val="877761"/>
                </a:solidFill>
                <a:cs typeface="Calibri"/>
              </a:rPr>
              <a:t>opere</a:t>
            </a:r>
            <a:r>
              <a:rPr lang="en-US" i="1">
                <a:solidFill>
                  <a:srgbClr val="877761"/>
                </a:solidFill>
                <a:cs typeface="Calibri"/>
              </a:rPr>
              <a:t> </a:t>
            </a:r>
            <a:r>
              <a:rPr lang="en-US" i="1" err="1">
                <a:solidFill>
                  <a:srgbClr val="877761"/>
                </a:solidFill>
                <a:cs typeface="Calibri"/>
              </a:rPr>
              <a:t>monachorum</a:t>
            </a:r>
            <a:r>
              <a:rPr lang="en-US" i="1">
                <a:solidFill>
                  <a:srgbClr val="877761"/>
                </a:solidFill>
                <a:cs typeface="Calibri"/>
              </a:rPr>
              <a:t> </a:t>
            </a:r>
            <a:r>
              <a:rPr lang="en-US">
                <a:solidFill>
                  <a:srgbClr val="877761"/>
                </a:solidFill>
                <a:cs typeface="Calibri"/>
              </a:rPr>
              <a:t>(400)</a:t>
            </a:r>
            <a:endParaRPr lang="en-US" err="1">
              <a:solidFill>
                <a:srgbClr val="87776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48856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95BB030-BCF8-486E-9B91-9E770EE42FB9}"/>
              </a:ext>
            </a:extLst>
          </p:cNvPr>
          <p:cNvSpPr txBox="1">
            <a:spLocks/>
          </p:cNvSpPr>
          <p:nvPr/>
        </p:nvSpPr>
        <p:spPr>
          <a:xfrm>
            <a:off x="392502" y="206974"/>
            <a:ext cx="10515600" cy="52043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rgbClr val="C00000"/>
                </a:solidFill>
                <a:cs typeface="Calibri Light"/>
              </a:rPr>
              <a:t>Timeline </a:t>
            </a:r>
            <a:endParaRPr lang="en-US" b="1">
              <a:solidFill>
                <a:srgbClr val="C00000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0452B2D-5CC6-4929-A647-BB9CFFCB51E8}"/>
              </a:ext>
            </a:extLst>
          </p:cNvPr>
          <p:cNvSpPr txBox="1">
            <a:spLocks/>
          </p:cNvSpPr>
          <p:nvPr/>
        </p:nvSpPr>
        <p:spPr>
          <a:xfrm>
            <a:off x="1207228" y="1149892"/>
            <a:ext cx="3513827" cy="6939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5th/6th centuries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21879BBA-F1CA-4949-BDDC-42372EBBCAFE}"/>
              </a:ext>
            </a:extLst>
          </p:cNvPr>
          <p:cNvSpPr txBox="1">
            <a:spLocks/>
          </p:cNvSpPr>
          <p:nvPr/>
        </p:nvSpPr>
        <p:spPr>
          <a:xfrm>
            <a:off x="4921371" y="919855"/>
            <a:ext cx="7007523" cy="113080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Rule reaches Europe and is adopted by small groups of nuns and hermits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457BF4C8-C9CF-4CA2-8831-4747628FE25D}"/>
              </a:ext>
            </a:extLst>
          </p:cNvPr>
          <p:cNvSpPr txBox="1">
            <a:spLocks/>
          </p:cNvSpPr>
          <p:nvPr/>
        </p:nvSpPr>
        <p:spPr>
          <a:xfrm>
            <a:off x="1185663" y="3441464"/>
            <a:ext cx="3528204" cy="15621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cs typeface="Calibri"/>
              </a:rPr>
              <a:t>11th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 century</a:t>
            </a:r>
            <a:endParaRPr lang="en-US">
              <a:solidFill>
                <a:srgbClr val="877761"/>
              </a:solidFill>
              <a:cs typeface="Calibri"/>
            </a:endParaRP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67E7632B-4410-4A00-8712-4B678154F98C}"/>
              </a:ext>
            </a:extLst>
          </p:cNvPr>
          <p:cNvSpPr txBox="1">
            <a:spLocks/>
          </p:cNvSpPr>
          <p:nvPr/>
        </p:nvSpPr>
        <p:spPr>
          <a:xfrm>
            <a:off x="1204499" y="5436346"/>
            <a:ext cx="3528205" cy="6563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cs typeface="Calibri"/>
              </a:rPr>
              <a:t>1059</a:t>
            </a:r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endParaRPr lang="en-US">
              <a:solidFill>
                <a:srgbClr val="877761"/>
              </a:solidFill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AE0209-A3F1-48AB-9632-E609916DF9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6429" y="573896"/>
            <a:ext cx="309319" cy="5574314"/>
          </a:xfrm>
          <a:prstGeom prst="rect">
            <a:avLst/>
          </a:prstGeom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A822237F-57EA-4138-86E5-5D17627C006C}"/>
              </a:ext>
            </a:extLst>
          </p:cNvPr>
          <p:cNvSpPr txBox="1">
            <a:spLocks/>
          </p:cNvSpPr>
          <p:nvPr/>
        </p:nvSpPr>
        <p:spPr>
          <a:xfrm>
            <a:off x="4935748" y="5319325"/>
            <a:ext cx="6993146" cy="103016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Canons regular approved at the Lateran Synod after a period of reformation </a:t>
            </a:r>
            <a:endParaRPr lang="en-US">
              <a:solidFill>
                <a:srgbClr val="002060"/>
              </a:solidFill>
              <a:cs typeface="Calibri" panose="020F0502020204030204"/>
            </a:endParaRPr>
          </a:p>
          <a:p>
            <a:endParaRPr lang="en-US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CBCEB64E-8001-459D-A52C-698011789925}"/>
              </a:ext>
            </a:extLst>
          </p:cNvPr>
          <p:cNvSpPr txBox="1">
            <a:spLocks/>
          </p:cNvSpPr>
          <p:nvPr/>
        </p:nvSpPr>
        <p:spPr>
          <a:xfrm>
            <a:off x="4921371" y="2228193"/>
            <a:ext cx="7007523" cy="28848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Rule of Saint Benedict becomes outdated for medieval society and there is increased</a:t>
            </a:r>
            <a:br>
              <a:rPr lang="en-US">
                <a:solidFill>
                  <a:srgbClr val="002060"/>
                </a:solidFill>
                <a:cs typeface="Calibri"/>
              </a:rPr>
            </a:br>
            <a:r>
              <a:rPr lang="en-US">
                <a:solidFill>
                  <a:srgbClr val="002060"/>
                </a:solidFill>
                <a:cs typeface="Calibri"/>
              </a:rPr>
              <a:t>interest in the Rule of Saint Augustine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Pope Urban II categorizes religious orders into two groups: monastic (Mary) and canonical (Martha)</a:t>
            </a:r>
          </a:p>
        </p:txBody>
      </p:sp>
    </p:spTree>
    <p:extLst>
      <p:ext uri="{BB962C8B-B14F-4D97-AF65-F5344CB8AC3E}">
        <p14:creationId xmlns:p14="http://schemas.microsoft.com/office/powerpoint/2010/main" val="617580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r"/>
            <a:endParaRPr lang="en-US">
              <a:solidFill>
                <a:srgbClr val="877761"/>
              </a:solidFill>
              <a:cs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32656-CF47-4B2A-A390-5215605993CF}"/>
              </a:ext>
            </a:extLst>
          </p:cNvPr>
          <p:cNvSpPr txBox="1">
            <a:spLocks/>
          </p:cNvSpPr>
          <p:nvPr/>
        </p:nvSpPr>
        <p:spPr>
          <a:xfrm>
            <a:off x="1650915" y="1681852"/>
            <a:ext cx="3125638" cy="116647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Early 13th century</a:t>
            </a:r>
            <a:endParaRPr lang="en-US">
              <a:solidFill>
                <a:srgbClr val="877761"/>
              </a:solidFill>
              <a:cs typeface="Calibri" panose="020F0502020204030204"/>
            </a:endParaRPr>
          </a:p>
          <a:p>
            <a:pPr marL="0" indent="0" algn="r">
              <a:buNone/>
            </a:pPr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pPr marL="0" indent="0" algn="r">
              <a:buNone/>
            </a:pPr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pPr algn="r"/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pPr algn="r"/>
            <a:endParaRPr lang="en-US">
              <a:solidFill>
                <a:srgbClr val="877761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F6A6CA-27E8-4E04-92EE-F51C6B51460E}"/>
              </a:ext>
            </a:extLst>
          </p:cNvPr>
          <p:cNvSpPr txBox="1">
            <a:spLocks/>
          </p:cNvSpPr>
          <p:nvPr/>
        </p:nvSpPr>
        <p:spPr>
          <a:xfrm>
            <a:off x="4892615" y="1538078"/>
            <a:ext cx="7108165" cy="104454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Mendicant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 orders begin to form – Franciscan (1209), Carmelite (c. 1210), Dominican (1216)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5D2A5B8B-33F8-449E-9228-3A8BEACF15D2}"/>
              </a:ext>
            </a:extLst>
          </p:cNvPr>
          <p:cNvSpPr txBox="1">
            <a:spLocks/>
          </p:cNvSpPr>
          <p:nvPr/>
        </p:nvSpPr>
        <p:spPr>
          <a:xfrm>
            <a:off x="392502" y="206974"/>
            <a:ext cx="10515600" cy="52043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rgbClr val="C00000"/>
                </a:solidFill>
                <a:cs typeface="Calibri Light"/>
              </a:rPr>
              <a:t>Timeline continued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7E108E85-9093-4340-99CC-7205B5C6EE7F}"/>
              </a:ext>
            </a:extLst>
          </p:cNvPr>
          <p:cNvSpPr txBox="1">
            <a:spLocks/>
          </p:cNvSpPr>
          <p:nvPr/>
        </p:nvSpPr>
        <p:spPr>
          <a:xfrm>
            <a:off x="1665291" y="3062078"/>
            <a:ext cx="3125638" cy="9939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December 1243</a:t>
            </a:r>
            <a:endParaRPr lang="en-US">
              <a:solidFill>
                <a:srgbClr val="877761"/>
              </a:solidFill>
              <a:cs typeface="Calibri" panose="020F0502020204030204"/>
            </a:endParaRPr>
          </a:p>
          <a:p>
            <a:pPr marL="0" indent="0">
              <a:buNone/>
            </a:pPr>
            <a:endParaRPr lang="en-US">
              <a:solidFill>
                <a:srgbClr val="877761"/>
              </a:solidFill>
              <a:ea typeface="+mn-lt"/>
              <a:cs typeface="+mn-lt"/>
            </a:endParaRP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EE650285-7FF6-4715-B47E-66758383FFF8}"/>
              </a:ext>
            </a:extLst>
          </p:cNvPr>
          <p:cNvSpPr txBox="1">
            <a:spLocks/>
          </p:cNvSpPr>
          <p:nvPr/>
        </p:nvSpPr>
        <p:spPr>
          <a:xfrm>
            <a:off x="1780310" y="3838456"/>
            <a:ext cx="2996242" cy="13533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pPr marL="0" indent="0" algn="r">
              <a:buNone/>
            </a:pP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1244</a:t>
            </a:r>
            <a:endParaRPr lang="en-US">
              <a:solidFill>
                <a:srgbClr val="877761"/>
              </a:solidFill>
              <a:cs typeface="Calibri"/>
            </a:endParaRP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8BB10586-38C5-43FB-B1E3-98EF975A1429}"/>
              </a:ext>
            </a:extLst>
          </p:cNvPr>
          <p:cNvSpPr txBox="1">
            <a:spLocks/>
          </p:cNvSpPr>
          <p:nvPr/>
        </p:nvSpPr>
        <p:spPr>
          <a:xfrm>
            <a:off x="2671706" y="5103662"/>
            <a:ext cx="2119223" cy="116647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endParaRPr lang="en-US">
              <a:solidFill>
                <a:srgbClr val="877761"/>
              </a:solidFill>
              <a:cs typeface="Calibri"/>
            </a:endParaRPr>
          </a:p>
          <a:p>
            <a:endParaRPr lang="en-US">
              <a:solidFill>
                <a:srgbClr val="877761"/>
              </a:solidFill>
              <a:ea typeface="+mn-lt"/>
              <a:cs typeface="+mn-lt"/>
            </a:endParaRPr>
          </a:p>
          <a:p>
            <a:endParaRPr lang="en-US">
              <a:solidFill>
                <a:srgbClr val="877761"/>
              </a:solidFill>
              <a:cs typeface="Calibri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FBC6E916-4239-465B-AD4E-BBD5C899D791}"/>
              </a:ext>
            </a:extLst>
          </p:cNvPr>
          <p:cNvSpPr txBox="1">
            <a:spLocks/>
          </p:cNvSpPr>
          <p:nvPr/>
        </p:nvSpPr>
        <p:spPr>
          <a:xfrm>
            <a:off x="4892615" y="2903925"/>
            <a:ext cx="7108165" cy="1317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Papal Bull – Hermits in Tuscany to come together under the Rule of Saint Augustine. 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43EFC86D-996D-4BEC-9BA8-A7C9DBD9CE91}"/>
              </a:ext>
            </a:extLst>
          </p:cNvPr>
          <p:cNvSpPr txBox="1">
            <a:spLocks/>
          </p:cNvSpPr>
          <p:nvPr/>
        </p:nvSpPr>
        <p:spPr>
          <a:xfrm>
            <a:off x="4892615" y="4327285"/>
            <a:ext cx="7108165" cy="9439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Foundation of the Order of Saint Augustine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F8D7B535-18AB-48F3-ACCF-91E394ED7A73}"/>
              </a:ext>
            </a:extLst>
          </p:cNvPr>
          <p:cNvSpPr txBox="1">
            <a:spLocks/>
          </p:cNvSpPr>
          <p:nvPr/>
        </p:nvSpPr>
        <p:spPr>
          <a:xfrm>
            <a:off x="4892615" y="5103663"/>
            <a:ext cx="7108165" cy="10733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124294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5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409E0F-2BC5-4916-9C4E-83D3C41C9A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3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3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7AB8F9E6-68FA-4CE8-8FDF-21454989F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endParaRPr lang="en-GB" sz="2200">
              <a:solidFill>
                <a:srgbClr val="44546A"/>
              </a:solidFill>
            </a:endParaRPr>
          </a:p>
          <a:p>
            <a:endParaRPr lang="en-GB" sz="2200">
              <a:solidFill>
                <a:srgbClr val="44546A"/>
              </a:solidFill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2E1DD4D-4970-4968-8B3E-F2895956377C}"/>
              </a:ext>
            </a:extLst>
          </p:cNvPr>
          <p:cNvSpPr txBox="1">
            <a:spLocks/>
          </p:cNvSpPr>
          <p:nvPr/>
        </p:nvSpPr>
        <p:spPr>
          <a:xfrm>
            <a:off x="5268087" y="735995"/>
            <a:ext cx="631046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solidFill>
                  <a:srgbClr val="C00000"/>
                </a:solidFill>
              </a:rPr>
              <a:t>The Order of Saint Augustine</a:t>
            </a:r>
            <a:endParaRPr lang="en-GB">
              <a:solidFill>
                <a:srgbClr val="C00000"/>
              </a:solidFill>
              <a:cs typeface="Calibri Light"/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B9927B12-5CBF-4798-B8CC-0FF28B400FB2}"/>
              </a:ext>
            </a:extLst>
          </p:cNvPr>
          <p:cNvSpPr txBox="1">
            <a:spLocks/>
          </p:cNvSpPr>
          <p:nvPr/>
        </p:nvSpPr>
        <p:spPr>
          <a:xfrm>
            <a:off x="5268087" y="2706624"/>
            <a:ext cx="6310460" cy="39239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rgbClr val="002060"/>
                </a:solidFill>
              </a:rPr>
              <a:t>Papal Bull first issued by Pope Innocent IV in 1243 calling the Hermits of Tuscany to unite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>
                <a:solidFill>
                  <a:srgbClr val="002060"/>
                </a:solidFill>
              </a:rPr>
              <a:t>The new group agreed to follow Rule of Saint Augustine in 1244 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>
                <a:solidFill>
                  <a:srgbClr val="002060"/>
                </a:solidFill>
              </a:rPr>
              <a:t>Further Papal Bull extended this order issued by Pope Alexander IV in 1255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E5FB90-79E8-40B8-953C-1A5567DBC006}"/>
              </a:ext>
            </a:extLst>
          </p:cNvPr>
          <p:cNvSpPr txBox="1"/>
          <p:nvPr/>
        </p:nvSpPr>
        <p:spPr>
          <a:xfrm>
            <a:off x="4092415" y="6449860"/>
            <a:ext cx="8023246" cy="3847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900" i="1">
                <a:solidFill>
                  <a:srgbClr val="877761"/>
                </a:solidFill>
                <a:latin typeface="Calibri"/>
                <a:cs typeface="Calibri"/>
              </a:rPr>
              <a:t>  Alexander</a:t>
            </a:r>
            <a:r>
              <a:rPr lang="en-GB" sz="1900" b="0" i="1">
                <a:solidFill>
                  <a:srgbClr val="877761"/>
                </a:solidFill>
                <a:effectLst/>
                <a:latin typeface="Calibri"/>
                <a:cs typeface="Calibri"/>
              </a:rPr>
              <a:t> IV. The Print Collector/Heritage-Images </a:t>
            </a:r>
            <a:r>
              <a:rPr lang="en-GB" sz="1900" i="1">
                <a:solidFill>
                  <a:srgbClr val="877761"/>
                </a:solidFill>
                <a:latin typeface="Calibri"/>
                <a:cs typeface="Calibri"/>
              </a:rPr>
              <a:t>[accessed 27 January 2021]</a:t>
            </a:r>
            <a:endParaRPr lang="en-GB" sz="1900">
              <a:solidFill>
                <a:srgbClr val="877761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66030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2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A9581F-3A8B-4ECD-9016-72BB294D2361}"/>
              </a:ext>
            </a:extLst>
          </p:cNvPr>
          <p:cNvSpPr txBox="1"/>
          <p:nvPr/>
        </p:nvSpPr>
        <p:spPr>
          <a:xfrm>
            <a:off x="147864" y="4426962"/>
            <a:ext cx="4611193" cy="160450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solidFill>
                  <a:srgbClr val="C00000"/>
                </a:solidFill>
                <a:latin typeface="+mj-lt"/>
                <a:ea typeface="+mj-ea"/>
                <a:cs typeface="+mj-cs"/>
              </a:rPr>
              <a:t>Augustinian</a:t>
            </a:r>
            <a:endParaRPr lang="en-US" sz="4800" b="1">
              <a:solidFill>
                <a:srgbClr val="C0000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solidFill>
                  <a:srgbClr val="C00000"/>
                </a:solidFill>
                <a:latin typeface="+mj-lt"/>
                <a:ea typeface="+mj-ea"/>
                <a:cs typeface="+mj-cs"/>
              </a:rPr>
              <a:t>Nuns</a:t>
            </a:r>
            <a:endParaRPr lang="en-US" sz="4800" b="1">
              <a:solidFill>
                <a:srgbClr val="C0000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4" name="Picture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FB02F9F1-2242-4474-844D-41ECD67584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434"/>
          <a:stretch/>
        </p:blipFill>
        <p:spPr>
          <a:xfrm>
            <a:off x="-1" y="10"/>
            <a:ext cx="12192001" cy="4201449"/>
          </a:xfrm>
          <a:prstGeom prst="rect">
            <a:avLst/>
          </a:prstGeom>
        </p:spPr>
      </p:pic>
      <p:grpSp>
        <p:nvGrpSpPr>
          <p:cNvPr id="31" name="Group 24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2941814"/>
            <a:ext cx="12188952" cy="1491206"/>
            <a:chOff x="-305" y="3144820"/>
            <a:chExt cx="9182100" cy="1264798"/>
          </a:xfrm>
        </p:grpSpPr>
        <p:sp useBgFill="1">
          <p:nvSpPr>
            <p:cNvPr id="32" name="Freeform: Shape 25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732764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26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27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38356688-2157-4FCB-8247-34D6C9E31AD6}"/>
              </a:ext>
            </a:extLst>
          </p:cNvPr>
          <p:cNvSpPr txBox="1"/>
          <p:nvPr/>
        </p:nvSpPr>
        <p:spPr>
          <a:xfrm>
            <a:off x="3468111" y="4110358"/>
            <a:ext cx="8532903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GB" sz="2800">
                <a:solidFill>
                  <a:srgbClr val="002060"/>
                </a:solidFill>
                <a:cs typeface="Calibri"/>
              </a:rPr>
              <a:t>Augustinian nuns continue to follow the </a:t>
            </a:r>
            <a:r>
              <a:rPr lang="en-GB" sz="2800" dirty="0">
                <a:solidFill>
                  <a:srgbClr val="002060"/>
                </a:solidFill>
                <a:cs typeface="Calibri"/>
              </a:rPr>
              <a:t>Rule </a:t>
            </a:r>
            <a:r>
              <a:rPr lang="en-GB" sz="2800">
                <a:solidFill>
                  <a:srgbClr val="002060"/>
                </a:solidFill>
                <a:cs typeface="Calibri"/>
              </a:rPr>
              <a:t>of Saint Augustine</a:t>
            </a:r>
            <a:endParaRPr lang="en-US" sz="2800">
              <a:solidFill>
                <a:srgbClr val="002060"/>
              </a:solidFill>
              <a:cs typeface="Calibri" panose="020F0502020204030204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800">
                <a:solidFill>
                  <a:srgbClr val="002060"/>
                </a:solidFill>
                <a:cs typeface="Calibri"/>
              </a:rPr>
              <a:t>The nuns practise charity and community.</a:t>
            </a:r>
          </a:p>
          <a:p>
            <a:pPr marL="285750" indent="-285750" algn="just">
              <a:buFont typeface="Arial"/>
              <a:buChar char="•"/>
            </a:pPr>
            <a:r>
              <a:rPr lang="en-GB" sz="2800">
                <a:solidFill>
                  <a:srgbClr val="002060"/>
                </a:solidFill>
                <a:cs typeface="Calibri"/>
              </a:rPr>
              <a:t>Augustinian nuns see the</a:t>
            </a:r>
            <a:r>
              <a:rPr lang="en-GB" sz="2800" dirty="0">
                <a:solidFill>
                  <a:srgbClr val="002060"/>
                </a:solidFill>
                <a:cs typeface="Calibri"/>
              </a:rPr>
              <a:t> Rule</a:t>
            </a:r>
            <a:r>
              <a:rPr lang="en-GB" sz="2800">
                <a:solidFill>
                  <a:srgbClr val="002060"/>
                </a:solidFill>
                <a:cs typeface="Calibri"/>
              </a:rPr>
              <a:t> of Saint Augustine as the fundamental part of their practice.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B68911-F734-4651-A898-2D554528C37F}"/>
              </a:ext>
            </a:extLst>
          </p:cNvPr>
          <p:cNvSpPr txBox="1"/>
          <p:nvPr/>
        </p:nvSpPr>
        <p:spPr>
          <a:xfrm>
            <a:off x="-1929" y="6470247"/>
            <a:ext cx="10230343" cy="3847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cs typeface="Calibri"/>
              </a:rPr>
              <a:t>https</a:t>
            </a:r>
            <a:r>
              <a:rPr lang="en-GB" sz="1900" i="1">
                <a:solidFill>
                  <a:srgbClr val="877761"/>
                </a:solidFill>
                <a:ea typeface="+mn-lt"/>
                <a:cs typeface="+mn-lt"/>
              </a:rPr>
              <a:t>://www.augustiniannuns.org/prayer [accessed 27 January 2021]</a:t>
            </a:r>
            <a:endParaRPr lang="en-GB" sz="1900" i="1">
              <a:solidFill>
                <a:srgbClr val="877761"/>
              </a:solidFill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0E89FA7-7FC6-4070-BF97-37FE3F22761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803" t="52351" r="47956" b="25371"/>
          <a:stretch/>
        </p:blipFill>
        <p:spPr>
          <a:xfrm>
            <a:off x="3222610" y="3884139"/>
            <a:ext cx="244458" cy="2591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6450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902AA-4D91-4F3B-9075-864AA02DC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b="1">
                <a:solidFill>
                  <a:srgbClr val="C00000"/>
                </a:solidFill>
                <a:cs typeface="Calibri Light"/>
              </a:rPr>
              <a:t>Rule of Saint Benedict     </a:t>
            </a:r>
          </a:p>
        </p:txBody>
      </p:sp>
      <p:sp>
        <p:nvSpPr>
          <p:cNvPr id="7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73B9E-98AE-4F4D-9C9B-2E1B3FE93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60042"/>
            <a:ext cx="4473626" cy="40107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US">
                <a:solidFill>
                  <a:srgbClr val="002060"/>
                </a:solidFill>
                <a:cs typeface="Calibri"/>
              </a:rPr>
              <a:t>Written by Saint Benedict of </a:t>
            </a:r>
            <a:r>
              <a:rPr lang="en-US" err="1">
                <a:solidFill>
                  <a:srgbClr val="002060"/>
                </a:solidFill>
                <a:cs typeface="Calibri"/>
              </a:rPr>
              <a:t>Nursia</a:t>
            </a:r>
            <a:r>
              <a:rPr lang="en-US">
                <a:solidFill>
                  <a:srgbClr val="002060"/>
                </a:solidFill>
                <a:cs typeface="Calibri"/>
              </a:rPr>
              <a:t> in 6th century specifically for abbots and monks</a:t>
            </a:r>
          </a:p>
          <a:p>
            <a:pPr marL="457200" indent="-457200"/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Inspired by the Rule of Saint Augustine (particularly Letter 211)</a:t>
            </a:r>
          </a:p>
          <a:p>
            <a:pPr marL="457200" indent="-457200"/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73</a:t>
            </a:r>
            <a:r>
              <a:rPr lang="en-US">
                <a:solidFill>
                  <a:srgbClr val="002060"/>
                </a:solidFill>
                <a:cs typeface="Calibri"/>
              </a:rPr>
              <a:t> chapters</a:t>
            </a:r>
            <a:endParaRPr lang="en-US">
              <a:solidFill>
                <a:srgbClr val="002060"/>
              </a:solidFill>
            </a:endParaRPr>
          </a:p>
          <a:p>
            <a:pPr marL="457200" indent="-457200"/>
            <a:endParaRPr lang="en-US" sz="2200">
              <a:solidFill>
                <a:srgbClr val="44546A"/>
              </a:solidFill>
              <a:cs typeface="Calibri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C691C5D9-20AF-45CE-95E9-79E9CEB0B3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737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D85DB2-3D95-462E-BCC4-DFBDF5D5743B}"/>
              </a:ext>
            </a:extLst>
          </p:cNvPr>
          <p:cNvSpPr txBox="1"/>
          <p:nvPr/>
        </p:nvSpPr>
        <p:spPr>
          <a:xfrm>
            <a:off x="65247" y="6209465"/>
            <a:ext cx="5661507" cy="6771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900" i="1">
                <a:solidFill>
                  <a:srgbClr val="877761"/>
                </a:solidFill>
                <a:latin typeface="Calibri"/>
                <a:cs typeface="Calibri"/>
              </a:rPr>
              <a:t>https://theorthodoxlife.wordpress.com/2017/04/24/on-the-feast-of-saint-benedict/ [accessed 27 January 2021]</a:t>
            </a:r>
            <a:endParaRPr lang="en-US" sz="1900" i="1">
              <a:solidFill>
                <a:srgbClr val="877761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80871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B76EB-4B17-4E6C-A275-0BAD0B916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4776"/>
            <a:ext cx="10515600" cy="903891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C00000"/>
                </a:solidFill>
                <a:cs typeface="Calibri Light"/>
              </a:rPr>
              <a:t>Differences Between the Rules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3D2057-152D-4C40-BE90-6D4F484AEE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0995" y="1163580"/>
            <a:ext cx="5157787" cy="680138"/>
          </a:xfrm>
        </p:spPr>
        <p:txBody>
          <a:bodyPr>
            <a:normAutofit/>
          </a:bodyPr>
          <a:lstStyle/>
          <a:p>
            <a:r>
              <a:rPr lang="en-US" sz="3200">
                <a:solidFill>
                  <a:srgbClr val="877761"/>
                </a:solidFill>
                <a:latin typeface="Calibri Light"/>
                <a:cs typeface="Calibri"/>
              </a:rPr>
              <a:t>Rule of Saint Benedict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CF84C8-1747-4900-9462-9F8833E4A4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0996" y="2275037"/>
            <a:ext cx="5157787" cy="29513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73 chapters</a:t>
            </a:r>
            <a:br>
              <a:rPr lang="en-US">
                <a:cs typeface="Calibri"/>
              </a:rPr>
            </a:br>
            <a:br>
              <a:rPr lang="en-US">
                <a:cs typeface="Calibri"/>
              </a:rPr>
            </a:br>
            <a:r>
              <a:rPr lang="en-US">
                <a:solidFill>
                  <a:srgbClr val="002060"/>
                </a:solidFill>
                <a:cs typeface="Calibri"/>
              </a:rPr>
              <a:t>Heavy details of the </a:t>
            </a:r>
            <a:r>
              <a:rPr lang="en-US" dirty="0">
                <a:solidFill>
                  <a:srgbClr val="002060"/>
                </a:solidFill>
                <a:cs typeface="Calibri"/>
              </a:rPr>
              <a:t>Divine Office</a:t>
            </a:r>
            <a:br>
              <a:rPr lang="en-US" dirty="0">
                <a:cs typeface="Calibri"/>
              </a:rPr>
            </a:br>
            <a:br>
              <a:rPr lang="en-US" dirty="0">
                <a:cs typeface="Calibri"/>
              </a:rPr>
            </a:br>
            <a:r>
              <a:rPr lang="en-US">
                <a:solidFill>
                  <a:srgbClr val="002060"/>
                </a:solidFill>
                <a:cs typeface="Calibri"/>
              </a:rPr>
              <a:t>Moderation of speech</a:t>
            </a:r>
            <a:r>
              <a:rPr lang="en-US" dirty="0">
                <a:solidFill>
                  <a:srgbClr val="002060"/>
                </a:solidFill>
                <a:cs typeface="Calibri"/>
              </a:rPr>
              <a:t>, even prayer, and periods of silence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5A2FBE-D4E9-4877-A9B1-FF6620BB5E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56540" y="1163580"/>
            <a:ext cx="5183188" cy="680138"/>
          </a:xfrm>
        </p:spPr>
        <p:txBody>
          <a:bodyPr>
            <a:normAutofit/>
          </a:bodyPr>
          <a:lstStyle/>
          <a:p>
            <a:r>
              <a:rPr lang="en-US" sz="3200">
                <a:solidFill>
                  <a:srgbClr val="877761"/>
                </a:solidFill>
                <a:latin typeface="Calibri Light"/>
                <a:cs typeface="Calibri"/>
              </a:rPr>
              <a:t>Rule of Saint Augustine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A2F4B6-CDD9-428C-BB26-7A84424CE9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56539" y="2275037"/>
            <a:ext cx="5844547" cy="29513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002060"/>
                </a:solidFill>
                <a:cs typeface="Calibri"/>
              </a:rPr>
              <a:t>8 chapters</a:t>
            </a:r>
            <a:br>
              <a:rPr lang="en-US">
                <a:cs typeface="Calibri"/>
              </a:rPr>
            </a:br>
            <a:br>
              <a:rPr lang="en-US">
                <a:cs typeface="Calibri"/>
              </a:rPr>
            </a:br>
            <a:r>
              <a:rPr lang="en-US">
                <a:solidFill>
                  <a:srgbClr val="002060"/>
                </a:solidFill>
                <a:cs typeface="Calibri"/>
              </a:rPr>
              <a:t>No details of </a:t>
            </a:r>
            <a:r>
              <a:rPr lang="en-US" dirty="0">
                <a:solidFill>
                  <a:srgbClr val="002060"/>
                </a:solidFill>
                <a:cs typeface="Calibri"/>
              </a:rPr>
              <a:t>Divine Office</a:t>
            </a:r>
            <a:br>
              <a:rPr lang="en-US" dirty="0">
                <a:cs typeface="Calibri"/>
              </a:rPr>
            </a:br>
            <a:br>
              <a:rPr lang="en-US" dirty="0">
                <a:cs typeface="Calibri"/>
              </a:rPr>
            </a:br>
            <a:r>
              <a:rPr lang="en-US">
                <a:solidFill>
                  <a:srgbClr val="002060"/>
                </a:solidFill>
                <a:cs typeface="Calibri"/>
              </a:rPr>
              <a:t>No mention of a limit on speech</a:t>
            </a:r>
            <a:endParaRPr lang="en-US" dirty="0">
              <a:cs typeface="Calibri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319EF37-2FDE-4176-8B39-0EDB96F072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807" t="30241" r="47732" b="25361"/>
          <a:stretch/>
        </p:blipFill>
        <p:spPr>
          <a:xfrm>
            <a:off x="5522987" y="1195573"/>
            <a:ext cx="287818" cy="5165208"/>
          </a:xfrm>
          <a:prstGeom prst="rect">
            <a:avLst/>
          </a:prstGeom>
        </p:spPr>
      </p:pic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23AD1319-884C-49D5-8B0E-C68928D5866C}"/>
              </a:ext>
            </a:extLst>
          </p:cNvPr>
          <p:cNvSpPr txBox="1">
            <a:spLocks/>
          </p:cNvSpPr>
          <p:nvPr/>
        </p:nvSpPr>
        <p:spPr>
          <a:xfrm>
            <a:off x="575245" y="5231021"/>
            <a:ext cx="5157787" cy="182990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2060"/>
                </a:solidFill>
                <a:cs typeface="Calibri"/>
              </a:rPr>
              <a:t>Hierarchy</a:t>
            </a:r>
            <a:r>
              <a:rPr lang="en-US" dirty="0">
                <a:solidFill>
                  <a:srgbClr val="002060"/>
                </a:solidFill>
                <a:ea typeface="+mn-lt"/>
                <a:cs typeface="+mn-lt"/>
              </a:rPr>
              <a:t> and categories of monks within a Benedictine order</a:t>
            </a:r>
            <a:br>
              <a:rPr lang="en-US" dirty="0">
                <a:ea typeface="+mn-lt"/>
                <a:cs typeface="+mn-lt"/>
              </a:rPr>
            </a:br>
            <a:endParaRPr lang="en-US">
              <a:ea typeface="+mn-lt"/>
              <a:cs typeface="+mn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>
              <a:solidFill>
                <a:srgbClr val="44546A"/>
              </a:solidFill>
              <a:cs typeface="Calibri"/>
            </a:endParaRPr>
          </a:p>
        </p:txBody>
      </p:sp>
      <p:sp>
        <p:nvSpPr>
          <p:cNvPr id="15" name="Content Placeholder 5">
            <a:extLst>
              <a:ext uri="{FF2B5EF4-FFF2-40B4-BE49-F238E27FC236}">
                <a16:creationId xmlns:a16="http://schemas.microsoft.com/office/drawing/2014/main" id="{98158049-BF62-4525-A53F-98A4952746E0}"/>
              </a:ext>
            </a:extLst>
          </p:cNvPr>
          <p:cNvSpPr txBox="1">
            <a:spLocks/>
          </p:cNvSpPr>
          <p:nvPr/>
        </p:nvSpPr>
        <p:spPr>
          <a:xfrm>
            <a:off x="5950789" y="5231022"/>
            <a:ext cx="5858924" cy="124043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2060"/>
                </a:solidFill>
                <a:cs typeface="Calibri"/>
              </a:rPr>
              <a:t>Only</a:t>
            </a:r>
            <a:r>
              <a:rPr lang="en-US" dirty="0">
                <a:solidFill>
                  <a:srgbClr val="002060"/>
                </a:solidFill>
                <a:ea typeface="+mn-lt"/>
                <a:cs typeface="+mn-lt"/>
              </a:rPr>
              <a:t> makes mention of a single superior among friars  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50442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8DFB8B-8B8C-4877-9DAE-5BA6DE261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24" y="3920246"/>
            <a:ext cx="4356315" cy="2766767"/>
          </a:xfrm>
        </p:spPr>
        <p:txBody>
          <a:bodyPr>
            <a:normAutofit/>
          </a:bodyPr>
          <a:lstStyle/>
          <a:p>
            <a:r>
              <a:rPr lang="en-GB" sz="4800" b="1">
                <a:solidFill>
                  <a:srgbClr val="C00000"/>
                </a:solidFill>
              </a:rPr>
              <a:t>Community in the Rule of Augustine</a:t>
            </a:r>
            <a:endParaRPr lang="en-GB" sz="4800" b="1">
              <a:solidFill>
                <a:srgbClr val="C00000"/>
              </a:solidFill>
              <a:cs typeface="Calibri Ligh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E9CC3B-BAC8-4474-9ED8-6B8BD01D89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10" t="2791" r="10173" b="-331"/>
          <a:stretch/>
        </p:blipFill>
        <p:spPr>
          <a:xfrm>
            <a:off x="-172" y="-805"/>
            <a:ext cx="12198124" cy="4251403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3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onnsiteX0" fmla="*/ 0 w 1371600"/>
              <a:gd name="connsiteY0" fmla="*/ 0 h 18288"/>
              <a:gd name="connsiteX1" fmla="*/ 685800 w 1371600"/>
              <a:gd name="connsiteY1" fmla="*/ 0 h 18288"/>
              <a:gd name="connsiteX2" fmla="*/ 1371600 w 1371600"/>
              <a:gd name="connsiteY2" fmla="*/ 0 h 18288"/>
              <a:gd name="connsiteX3" fmla="*/ 1371600 w 1371600"/>
              <a:gd name="connsiteY3" fmla="*/ 18288 h 18288"/>
              <a:gd name="connsiteX4" fmla="*/ 713232 w 1371600"/>
              <a:gd name="connsiteY4" fmla="*/ 18288 h 18288"/>
              <a:gd name="connsiteX5" fmla="*/ 0 w 1371600"/>
              <a:gd name="connsiteY5" fmla="*/ 18288 h 18288"/>
              <a:gd name="connsiteX6" fmla="*/ 0 w 1371600"/>
              <a:gd name="connsiteY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77F09-B544-4B8A-BD5B-2608B2DEF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7961" y="3795267"/>
            <a:ext cx="7962961" cy="305531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002060"/>
                </a:solidFill>
              </a:rPr>
              <a:t>Ideal for Monastic community based on Acts </a:t>
            </a:r>
            <a:br>
              <a:rPr lang="en-GB">
                <a:solidFill>
                  <a:srgbClr val="002060"/>
                </a:solidFill>
              </a:rPr>
            </a:br>
            <a:r>
              <a:rPr lang="en-GB">
                <a:solidFill>
                  <a:srgbClr val="002060"/>
                </a:solidFill>
              </a:rPr>
              <a:t>4:32-35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 i="1">
                <a:solidFill>
                  <a:srgbClr val="002060"/>
                </a:solidFill>
              </a:rPr>
              <a:t>“Call nothing your own, but let everything be yours in common” </a:t>
            </a:r>
            <a:r>
              <a:rPr lang="en-GB">
                <a:solidFill>
                  <a:srgbClr val="002060"/>
                </a:solidFill>
              </a:rPr>
              <a:t>(Rule of Saint Augustine, Chapter 1. 4)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>
                <a:solidFill>
                  <a:srgbClr val="002060"/>
                </a:solidFill>
              </a:rPr>
              <a:t>Ideas on community encourage equality between friars</a:t>
            </a:r>
            <a:endParaRPr lang="en-GB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53311F-BACB-48FC-A9EB-62D1B5009F6C}"/>
              </a:ext>
            </a:extLst>
          </p:cNvPr>
          <p:cNvSpPr txBox="1"/>
          <p:nvPr/>
        </p:nvSpPr>
        <p:spPr>
          <a:xfrm>
            <a:off x="2455" y="6460545"/>
            <a:ext cx="12190132" cy="3847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900" i="1" dirty="0">
                <a:solidFill>
                  <a:srgbClr val="877761"/>
                </a:solidFill>
                <a:ea typeface="+mn-lt"/>
                <a:cs typeface="+mn-lt"/>
              </a:rPr>
              <a:t>https://www.augustinian.org/order [accessed 27 January 2021]</a:t>
            </a:r>
            <a:endParaRPr lang="en-GB" sz="19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0443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4E96A9-6D47-4408-92C8-C16FF5B0D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195956" cy="1783080"/>
          </a:xfrm>
        </p:spPr>
        <p:txBody>
          <a:bodyPr anchor="b">
            <a:normAutofit/>
          </a:bodyPr>
          <a:lstStyle/>
          <a:p>
            <a:r>
              <a:rPr lang="en-GB" sz="4800" b="1">
                <a:solidFill>
                  <a:srgbClr val="C00000"/>
                </a:solidFill>
              </a:rPr>
              <a:t>Charity in the Community </a:t>
            </a:r>
            <a:endParaRPr lang="en-GB" sz="4800" b="1">
              <a:solidFill>
                <a:srgbClr val="C00000"/>
              </a:solidFill>
              <a:cs typeface="Calibri Ligh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B2780D-BE98-46C5-A4DD-6A93BE33E4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61" r="1543"/>
          <a:stretch/>
        </p:blipFill>
        <p:spPr>
          <a:xfrm>
            <a:off x="0" y="-6130"/>
            <a:ext cx="4462650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94B6C-0FB7-40BF-8743-1B4870998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002060"/>
                </a:solidFill>
              </a:rPr>
              <a:t>Community is not limited to the house but also includes the surrounding community 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>
                <a:solidFill>
                  <a:srgbClr val="002060"/>
                </a:solidFill>
              </a:rPr>
              <a:t>Work should be done because of love and not out of necessity </a:t>
            </a:r>
            <a:endParaRPr lang="en-GB">
              <a:solidFill>
                <a:srgbClr val="002060"/>
              </a:solidFill>
              <a:cs typeface="Calibri"/>
            </a:endParaRPr>
          </a:p>
          <a:p>
            <a:r>
              <a:rPr lang="en-GB">
                <a:solidFill>
                  <a:srgbClr val="002060"/>
                </a:solidFill>
              </a:rPr>
              <a:t>Charity is a way to ‘unite with Christ’</a:t>
            </a:r>
            <a:endParaRPr lang="en-GB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2F87DD1-5FEB-4A6C-900E-2F766AD444C2}"/>
              </a:ext>
            </a:extLst>
          </p:cNvPr>
          <p:cNvSpPr txBox="1"/>
          <p:nvPr/>
        </p:nvSpPr>
        <p:spPr>
          <a:xfrm>
            <a:off x="4459436" y="6201752"/>
            <a:ext cx="7733151" cy="6771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latin typeface="Calibri"/>
                <a:cs typeface="Arial"/>
              </a:rPr>
              <a:t>St. Augustine of Hippo stained-glass window at </a:t>
            </a:r>
            <a:r>
              <a:rPr lang="en-GB" sz="1900" i="1" err="1">
                <a:solidFill>
                  <a:srgbClr val="877761"/>
                </a:solidFill>
                <a:latin typeface="Calibri"/>
                <a:cs typeface="Arial"/>
              </a:rPr>
              <a:t>Tagaste</a:t>
            </a:r>
            <a:r>
              <a:rPr lang="en-GB" sz="1900" i="1">
                <a:solidFill>
                  <a:srgbClr val="877761"/>
                </a:solidFill>
                <a:latin typeface="Calibri"/>
                <a:cs typeface="Arial"/>
              </a:rPr>
              <a:t> Monastery, Suffern, New York</a:t>
            </a:r>
            <a:endParaRPr lang="en-US" sz="1900">
              <a:solidFill>
                <a:srgbClr val="877761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357404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7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807FD6-2A14-4E1F-9FC8-72F95D63F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564" y="359013"/>
            <a:ext cx="7121879" cy="135862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800" b="1">
                <a:solidFill>
                  <a:srgbClr val="C00000"/>
                </a:solidFill>
              </a:rPr>
              <a:t>The Significance of the</a:t>
            </a:r>
            <a:br>
              <a:rPr lang="en-US" sz="4800" b="1">
                <a:solidFill>
                  <a:srgbClr val="C00000"/>
                </a:solidFill>
              </a:rPr>
            </a:br>
            <a:r>
              <a:rPr lang="en-US" sz="4800" b="1">
                <a:solidFill>
                  <a:srgbClr val="C00000"/>
                </a:solidFill>
              </a:rPr>
              <a:t>Rule of Saint Augustine</a:t>
            </a:r>
            <a:endParaRPr lang="en-US" sz="4800" b="1">
              <a:solidFill>
                <a:srgbClr val="C00000"/>
              </a:solidFill>
              <a:cs typeface="Calibri Light"/>
            </a:endParaRPr>
          </a:p>
        </p:txBody>
      </p:sp>
      <p:pic>
        <p:nvPicPr>
          <p:cNvPr id="3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C616B29F-D926-4852-B6E7-024FFF3ABF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502" r="2" b="2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167D446-A3CE-48B6-8EF4-7EE01EC03E87}"/>
              </a:ext>
            </a:extLst>
          </p:cNvPr>
          <p:cNvSpPr txBox="1"/>
          <p:nvPr/>
        </p:nvSpPr>
        <p:spPr>
          <a:xfrm>
            <a:off x="933691" y="2486627"/>
            <a:ext cx="4595148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>
                <a:solidFill>
                  <a:srgbClr val="002060"/>
                </a:solidFill>
                <a:cs typeface="Calibri"/>
              </a:rPr>
              <a:t>The encouragement of living in harmony</a:t>
            </a:r>
            <a:endParaRPr lang="en-US" sz="2800">
              <a:solidFill>
                <a:srgbClr val="002060"/>
              </a:solidFill>
              <a:cs typeface="Calibri"/>
            </a:endParaRPr>
          </a:p>
          <a:p>
            <a:endParaRPr lang="en-GB" sz="2800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800">
                <a:solidFill>
                  <a:srgbClr val="002060"/>
                </a:solidFill>
                <a:cs typeface="Calibri"/>
              </a:rPr>
              <a:t>Love is an essential aspect to be able to live in harmony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55DDA2-4AB4-4113-9037-625E06E18E57}"/>
              </a:ext>
            </a:extLst>
          </p:cNvPr>
          <p:cNvSpPr txBox="1"/>
          <p:nvPr/>
        </p:nvSpPr>
        <p:spPr>
          <a:xfrm>
            <a:off x="631" y="6146131"/>
            <a:ext cx="6978149" cy="6914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ea typeface="+mn-lt"/>
                <a:cs typeface="+mn-lt"/>
              </a:rPr>
              <a:t>https://osamanilavocations.weebly.com/the-rule-of-saint-augustine.</a:t>
            </a:r>
            <a:br>
              <a:rPr lang="en-GB" sz="1900" i="1">
                <a:solidFill>
                  <a:srgbClr val="877761"/>
                </a:solidFill>
                <a:ea typeface="+mn-lt"/>
                <a:cs typeface="+mn-lt"/>
              </a:rPr>
            </a:br>
            <a:r>
              <a:rPr lang="en-GB" sz="1900" i="1">
                <a:solidFill>
                  <a:srgbClr val="877761"/>
                </a:solidFill>
                <a:ea typeface="+mn-lt"/>
                <a:cs typeface="+mn-lt"/>
              </a:rPr>
              <a:t>html [accessed 27 January 2021]</a:t>
            </a:r>
            <a:endParaRPr lang="en-GB" sz="1900" i="1">
              <a:solidFill>
                <a:srgbClr val="877761"/>
              </a:solidFill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76F913-F04D-4BB2-9966-CCA1DC9F38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807" t="30241" r="47732" b="25361"/>
          <a:stretch/>
        </p:blipFill>
        <p:spPr>
          <a:xfrm rot="5400000">
            <a:off x="3208232" y="-644729"/>
            <a:ext cx="287818" cy="5165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4265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6B476-F5A6-43FD-BFB1-A052ABE3C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>
                <a:solidFill>
                  <a:srgbClr val="C00000"/>
                </a:solidFill>
              </a:rPr>
              <a:t>Contemplation</a:t>
            </a:r>
            <a:endParaRPr lang="en-US" sz="4800" b="1">
              <a:solidFill>
                <a:srgbClr val="C00000"/>
              </a:solidFill>
              <a:cs typeface="Calibri Light"/>
            </a:endParaRPr>
          </a:p>
        </p:txBody>
      </p:sp>
      <p:sp>
        <p:nvSpPr>
          <p:cNvPr id="4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260DFB-B969-4B80-B2B8-DAD4D6C3B1D7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>
                <a:solidFill>
                  <a:srgbClr val="002060"/>
                </a:solidFill>
              </a:rPr>
              <a:t>Contemplation is an 'inner vision or seeking, transcendent of the intellect'</a:t>
            </a:r>
            <a:endParaRPr lang="en-US" sz="2800">
              <a:solidFill>
                <a:srgbClr val="002060"/>
              </a:solidFill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>
                <a:solidFill>
                  <a:srgbClr val="002060"/>
                </a:solidFill>
              </a:rPr>
              <a:t>Practiced through prayer or meditation</a:t>
            </a:r>
            <a:endParaRPr lang="en-US" sz="280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3" descr="A picture containing person, indoor, person, person&#10;&#10;Description automatically generated">
            <a:extLst>
              <a:ext uri="{FF2B5EF4-FFF2-40B4-BE49-F238E27FC236}">
                <a16:creationId xmlns:a16="http://schemas.microsoft.com/office/drawing/2014/main" id="{9328ACFB-D67C-4A5C-B725-8FE0E5068D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201" b="778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E225DC1-7A46-49D2-AD06-698282B9F7F8}"/>
              </a:ext>
            </a:extLst>
          </p:cNvPr>
          <p:cNvSpPr txBox="1"/>
          <p:nvPr/>
        </p:nvSpPr>
        <p:spPr>
          <a:xfrm>
            <a:off x="111281" y="6193631"/>
            <a:ext cx="5574264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900" i="1">
                <a:solidFill>
                  <a:srgbClr val="877761"/>
                </a:solidFill>
                <a:ea typeface="+mn-lt"/>
                <a:cs typeface="+mn-lt"/>
              </a:rPr>
              <a:t>https://osamanilavocations.weebly.com/the-rule-of-saint-augustine.html [accessed 27 January 2021]</a:t>
            </a:r>
            <a:endParaRPr lang="en-GB" sz="1900" i="1">
              <a:solidFill>
                <a:srgbClr val="87776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68369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5D945-4143-4BE5-A892-79ACF40F0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8049" y="5691"/>
            <a:ext cx="4649640" cy="894243"/>
          </a:xfrm>
        </p:spPr>
        <p:txBody>
          <a:bodyPr>
            <a:normAutofit/>
          </a:bodyPr>
          <a:lstStyle/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Conclusions</a:t>
            </a:r>
          </a:p>
        </p:txBody>
      </p:sp>
      <p:pic>
        <p:nvPicPr>
          <p:cNvPr id="6" name="Picture 4" descr="Text&#10;&#10;Description automatically generated">
            <a:extLst>
              <a:ext uri="{FF2B5EF4-FFF2-40B4-BE49-F238E27FC236}">
                <a16:creationId xmlns:a16="http://schemas.microsoft.com/office/drawing/2014/main" id="{435D3DF5-59D3-472E-AC33-1B59B225AA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85" r="1" b="24326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C928304-9C2B-4C44-936A-FD387D610A5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524" t="15206" r="6193" b="-120"/>
          <a:stretch/>
        </p:blipFill>
        <p:spPr>
          <a:xfrm rot="5400000" flipH="1">
            <a:off x="9745489" y="-1300674"/>
            <a:ext cx="242500" cy="46758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05740DA-A766-4B46-8997-5F611BCFCCF3}"/>
              </a:ext>
            </a:extLst>
          </p:cNvPr>
          <p:cNvSpPr txBox="1"/>
          <p:nvPr/>
        </p:nvSpPr>
        <p:spPr>
          <a:xfrm>
            <a:off x="5118032" y="6229732"/>
            <a:ext cx="7074341" cy="6771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latin typeface="Calibri"/>
                <a:cs typeface="Calibri"/>
              </a:rPr>
              <a:t>The Rule of St. Augustine mca2130031, Lewis E 213, Free Library of Philadelphia [accessed 26 January 2021]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B147C-7A29-4613-A63C-5F3D88A65355}"/>
              </a:ext>
            </a:extLst>
          </p:cNvPr>
          <p:cNvSpPr txBox="1">
            <a:spLocks/>
          </p:cNvSpPr>
          <p:nvPr/>
        </p:nvSpPr>
        <p:spPr>
          <a:xfrm>
            <a:off x="7427344" y="1270211"/>
            <a:ext cx="4635259" cy="51420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rgbClr val="002060"/>
                </a:solidFill>
                <a:ea typeface="+mn-lt"/>
                <a:cs typeface="+mn-lt"/>
              </a:rPr>
              <a:t>Simplicity of the Rule means it is easily accessible and applicable to not just monastic life but all areas of religious and ascetic life</a:t>
            </a:r>
          </a:p>
          <a:p>
            <a:r>
              <a:rPr lang="en-GB" dirty="0">
                <a:solidFill>
                  <a:srgbClr val="002060"/>
                </a:solidFill>
                <a:ea typeface="+mn-lt"/>
                <a:cs typeface="+mn-lt"/>
              </a:rPr>
              <a:t>Encourages an active role in community both inside and outside of the ‘house’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GB" dirty="0">
                <a:solidFill>
                  <a:srgbClr val="002060"/>
                </a:solidFill>
                <a:ea typeface="+mn-lt"/>
                <a:cs typeface="+mn-lt"/>
              </a:rPr>
              <a:t>Provides another method to connect to Christ through charity rather than only by reading of scripture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>
              <a:solidFill>
                <a:schemeClr val="accent1">
                  <a:lumMod val="7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816514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5D945-4143-4BE5-A892-79ACF40F0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8049" y="5691"/>
            <a:ext cx="4649640" cy="894243"/>
          </a:xfrm>
        </p:spPr>
        <p:txBody>
          <a:bodyPr>
            <a:normAutofit/>
          </a:bodyPr>
          <a:lstStyle/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Conclusions</a:t>
            </a:r>
          </a:p>
        </p:txBody>
      </p:sp>
      <p:pic>
        <p:nvPicPr>
          <p:cNvPr id="6" name="Picture 4" descr="Text&#10;&#10;Description automatically generated">
            <a:extLst>
              <a:ext uri="{FF2B5EF4-FFF2-40B4-BE49-F238E27FC236}">
                <a16:creationId xmlns:a16="http://schemas.microsoft.com/office/drawing/2014/main" id="{435D3DF5-59D3-472E-AC33-1B59B225AA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85" r="1" b="24326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C928304-9C2B-4C44-936A-FD387D610A5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524" t="15206" r="6193" b="-120"/>
          <a:stretch/>
        </p:blipFill>
        <p:spPr>
          <a:xfrm rot="5400000" flipH="1">
            <a:off x="9745489" y="-1300674"/>
            <a:ext cx="242500" cy="46758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05740DA-A766-4B46-8997-5F611BCFCCF3}"/>
              </a:ext>
            </a:extLst>
          </p:cNvPr>
          <p:cNvSpPr txBox="1"/>
          <p:nvPr/>
        </p:nvSpPr>
        <p:spPr>
          <a:xfrm>
            <a:off x="5118032" y="6229732"/>
            <a:ext cx="7074341" cy="6771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900" i="1">
                <a:solidFill>
                  <a:srgbClr val="877761"/>
                </a:solidFill>
                <a:latin typeface="Calibri"/>
                <a:cs typeface="Calibri"/>
              </a:rPr>
              <a:t>The Rule of St. Augustine mca2130031, Lewis E 213, Free Library of Philadelphia [accessed 26 January 2021]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B147C-7A29-4613-A63C-5F3D88A65355}"/>
              </a:ext>
            </a:extLst>
          </p:cNvPr>
          <p:cNvSpPr txBox="1">
            <a:spLocks/>
          </p:cNvSpPr>
          <p:nvPr/>
        </p:nvSpPr>
        <p:spPr>
          <a:xfrm>
            <a:off x="7427344" y="1270211"/>
            <a:ext cx="4635259" cy="51420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002060"/>
                </a:solidFill>
                <a:ea typeface="+mn-lt"/>
                <a:cs typeface="+mn-lt"/>
              </a:rPr>
              <a:t>Variety of religious groups,</a:t>
            </a:r>
            <a:br>
              <a:rPr lang="en-GB" dirty="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GB" dirty="0">
                <a:solidFill>
                  <a:srgbClr val="002060"/>
                </a:solidFill>
                <a:ea typeface="+mn-lt"/>
                <a:cs typeface="+mn-lt"/>
              </a:rPr>
              <a:t>such as the Augustinian</a:t>
            </a:r>
            <a:br>
              <a:rPr lang="en-GB" dirty="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GB" dirty="0">
                <a:solidFill>
                  <a:srgbClr val="002060"/>
                </a:solidFill>
                <a:ea typeface="+mn-lt"/>
                <a:cs typeface="+mn-lt"/>
              </a:rPr>
              <a:t>nuns, who still follow Rule in contemporary society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GB" dirty="0">
                <a:solidFill>
                  <a:srgbClr val="002060"/>
                </a:solidFill>
                <a:ea typeface="+mn-lt"/>
                <a:cs typeface="+mn-lt"/>
              </a:rPr>
              <a:t>Rule significantly encourage harmony within a religious</a:t>
            </a:r>
            <a:br>
              <a:rPr lang="en-GB" dirty="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GB" dirty="0">
                <a:solidFill>
                  <a:srgbClr val="002060"/>
                </a:solidFill>
                <a:ea typeface="+mn-lt"/>
                <a:cs typeface="+mn-lt"/>
              </a:rPr>
              <a:t>community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GB" dirty="0">
                <a:solidFill>
                  <a:srgbClr val="002060"/>
                </a:solidFill>
                <a:ea typeface="+mn-lt"/>
                <a:cs typeface="+mn-lt"/>
              </a:rPr>
              <a:t>Aspect of contemplation one</a:t>
            </a:r>
            <a:br>
              <a:rPr lang="en-GB" dirty="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GB" dirty="0">
                <a:solidFill>
                  <a:srgbClr val="002060"/>
                </a:solidFill>
                <a:ea typeface="+mn-lt"/>
                <a:cs typeface="+mn-lt"/>
              </a:rPr>
              <a:t>of many aspects which are</a:t>
            </a:r>
            <a:br>
              <a:rPr lang="en-GB" dirty="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GB" dirty="0">
                <a:solidFill>
                  <a:srgbClr val="002060"/>
                </a:solidFill>
                <a:ea typeface="+mn-lt"/>
                <a:cs typeface="+mn-lt"/>
              </a:rPr>
              <a:t>fundamental to the ideas of the Rule of Saint Augustine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>
              <a:solidFill>
                <a:schemeClr val="accent1">
                  <a:lumMod val="75000"/>
                </a:schemeClr>
              </a:solidFill>
              <a:ea typeface="+mn-lt"/>
              <a:cs typeface="+mn-lt"/>
            </a:endParaRPr>
          </a:p>
          <a:p>
            <a:endParaRPr lang="en-GB">
              <a:solidFill>
                <a:schemeClr val="accent1">
                  <a:lumMod val="7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03230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25126-BF49-4B6B-89F1-A35B3476E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144" y="351342"/>
            <a:ext cx="10515600" cy="563563"/>
          </a:xfrm>
        </p:spPr>
        <p:txBody>
          <a:bodyPr>
            <a:noAutofit/>
          </a:bodyPr>
          <a:lstStyle/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Bibliography</a:t>
            </a:r>
            <a:endParaRPr lang="en-US" sz="4800" b="1">
              <a:solidFill>
                <a:srgbClr val="C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BE168-FDE4-460D-95E8-752577FB7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238" y="932367"/>
            <a:ext cx="12010843" cy="59184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Augustine (St.), Agatha Mary (Sr.) (tr.), Bonner, Gerald, and Ramsey, Boniface, 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The Monastic Rules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 (Hyde Park, N.Y.: New City Press, 2004)</a:t>
            </a:r>
          </a:p>
          <a:p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Augustine (St.) and Teske, Roland (tr.),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The Works of Saint Augustine: Letters</a:t>
            </a:r>
            <a:br>
              <a:rPr lang="en-US" i="1">
                <a:solidFill>
                  <a:srgbClr val="877761"/>
                </a:solidFill>
                <a:ea typeface="+mn-lt"/>
                <a:cs typeface="+mn-lt"/>
              </a:rPr>
            </a:b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211 – 270. 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(New York: New City Press, 2005)</a:t>
            </a:r>
          </a:p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Benedict (St.), 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The Holy Rule of St. Benedict, tr. by a priest of Mount </a:t>
            </a:r>
            <a:r>
              <a:rPr lang="en-US" i="1" err="1">
                <a:solidFill>
                  <a:srgbClr val="002060"/>
                </a:solidFill>
                <a:ea typeface="+mn-lt"/>
                <a:cs typeface="+mn-lt"/>
              </a:rPr>
              <a:t>Melleray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(1865)</a:t>
            </a:r>
          </a:p>
          <a:p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Benedict (St.), Moore, Thomas (St.), Fry, Timothy (ed.),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The Rule of St. Benedict</a:t>
            </a:r>
            <a:br>
              <a:rPr lang="en-US" i="1">
                <a:solidFill>
                  <a:srgbClr val="877761"/>
                </a:solidFill>
                <a:ea typeface="+mn-lt"/>
                <a:cs typeface="+mn-lt"/>
              </a:rPr>
            </a:b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(New York: Random House, 1998)</a:t>
            </a:r>
          </a:p>
          <a:p>
            <a:r>
              <a:rPr lang="en-US" err="1">
                <a:solidFill>
                  <a:srgbClr val="002060"/>
                </a:solidFill>
                <a:ea typeface="+mn-lt"/>
                <a:cs typeface="+mn-lt"/>
              </a:rPr>
              <a:t>Boakes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, Norman, ‘Gospel and Order in the Rule of St Benedict’, 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Ecclesiastical Law Journal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 21.2 (2019) 196–203</a:t>
            </a:r>
            <a:endParaRPr lang="en-US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Brown, Peter Robert Lamont,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Augustine of Hippo: a Biography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 (Berkeley: University of California Press, 2000)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FDF7C-03E1-4E23-80A3-685AF32C42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25" y="832688"/>
            <a:ext cx="309319" cy="5574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1974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BE168-FDE4-460D-95E8-752577FB7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236" y="925418"/>
            <a:ext cx="12010845" cy="593284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Di</a:t>
            </a:r>
            <a:r>
              <a:rPr lang="en-US">
                <a:solidFill>
                  <a:srgbClr val="002060"/>
                </a:solidFill>
              </a:rPr>
              <a:t> Gregorio, Michael (Fr.), </a:t>
            </a:r>
            <a:r>
              <a:rPr lang="en-US" i="1">
                <a:solidFill>
                  <a:srgbClr val="002060"/>
                </a:solidFill>
              </a:rPr>
              <a:t>History of the Order, </a:t>
            </a:r>
            <a:r>
              <a:rPr lang="en-US">
                <a:solidFill>
                  <a:srgbClr val="002060"/>
                </a:solidFill>
              </a:rPr>
              <a:t>date unknown, &lt;https://augustinianvocations.org/history&gt; [accessed 26 January 2021]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r>
              <a:rPr lang="en-US">
                <a:solidFill>
                  <a:srgbClr val="877761"/>
                </a:solidFill>
                <a:cs typeface="Calibri"/>
              </a:rPr>
              <a:t>Di Gregorio, Michael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 (Fr.),</a:t>
            </a:r>
            <a:r>
              <a:rPr lang="en-US">
                <a:solidFill>
                  <a:srgbClr val="877761"/>
                </a:solidFill>
                <a:cs typeface="Calibri"/>
              </a:rPr>
              <a:t> </a:t>
            </a:r>
            <a:r>
              <a:rPr lang="en-US" i="1">
                <a:solidFill>
                  <a:srgbClr val="877761"/>
                </a:solidFill>
                <a:cs typeface="Calibri"/>
              </a:rPr>
              <a:t>Rule and Constitution of the Order of St. Augustine </a:t>
            </a:r>
            <a:r>
              <a:rPr lang="en-US">
                <a:solidFill>
                  <a:srgbClr val="877761"/>
                </a:solidFill>
                <a:cs typeface="Calibri"/>
              </a:rPr>
              <a:t>(Rome: Augustinian General Curia, 2008)</a:t>
            </a:r>
          </a:p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Fortin, John R., ‘Saint Augustine's Letter 211 in The Rule of the Master and The Rule of Saint Benedict’, 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Journal of Early Christian Studies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 14.2 (2006) 225–34</a:t>
            </a:r>
          </a:p>
          <a:p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Kenney, Peter John,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The Mysticism of Saint Augustine: Rereading the Confessions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 (Routledge, 2005)</a:t>
            </a:r>
          </a:p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Knowles, Michael David, "St. Benedict", 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Encyclopedia Britannica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, 8 January 2021 &lt;https://www.britannica.com/biography/Saint-Benedict-of-Nursia&gt; [accessed 26 January 2021]</a:t>
            </a:r>
          </a:p>
          <a:p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Lawless, George.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Augustine of Hippo and His Monastic Rule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, </a:t>
            </a:r>
            <a:r>
              <a:rPr lang="en-US" i="1">
                <a:solidFill>
                  <a:srgbClr val="877761"/>
                </a:solidFill>
                <a:ea typeface="+mn-lt"/>
                <a:cs typeface="+mn-lt"/>
              </a:rPr>
              <a:t>Augustine of Hippo and His Monastic Rule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 (Oxford: Oxford University Press, 1990)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FDF7C-03E1-4E23-80A3-685AF32C42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25" y="832688"/>
            <a:ext cx="309319" cy="5574314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5B1D4949-1AB7-44A3-83F5-ED9523C0CD52}"/>
              </a:ext>
            </a:extLst>
          </p:cNvPr>
          <p:cNvSpPr txBox="1">
            <a:spLocks/>
          </p:cNvSpPr>
          <p:nvPr/>
        </p:nvSpPr>
        <p:spPr>
          <a:xfrm>
            <a:off x="493144" y="351342"/>
            <a:ext cx="10515600" cy="563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Bibliography continued</a:t>
            </a:r>
            <a:endParaRPr lang="en-US" sz="4800" b="1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792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BE168-FDE4-460D-95E8-752577FB7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156" y="920352"/>
            <a:ext cx="12010843" cy="5940869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solidFill>
                  <a:srgbClr val="002060"/>
                </a:solidFill>
                <a:cs typeface="Calibri"/>
              </a:rPr>
              <a:t>Prudlo</a:t>
            </a:r>
            <a:r>
              <a:rPr lang="en-US">
                <a:solidFill>
                  <a:srgbClr val="002060"/>
                </a:solidFill>
                <a:cs typeface="Calibri"/>
              </a:rPr>
              <a:t>, Donald S., ‘The Friars Preachers: The First Hundred Years of the Dominican Order’, </a:t>
            </a:r>
            <a:r>
              <a:rPr lang="en-US" i="1">
                <a:solidFill>
                  <a:srgbClr val="002060"/>
                </a:solidFill>
                <a:cs typeface="Calibri"/>
              </a:rPr>
              <a:t>History Compass</a:t>
            </a:r>
            <a:r>
              <a:rPr lang="en-US">
                <a:solidFill>
                  <a:srgbClr val="002060"/>
                </a:solidFill>
                <a:cs typeface="Calibri"/>
              </a:rPr>
              <a:t> 8.11 (2010) pp. 1275–90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877761"/>
                </a:solidFill>
                <a:cs typeface="Calibri"/>
              </a:rPr>
              <a:t>Russell, Robert (tr.), </a:t>
            </a:r>
            <a:r>
              <a:rPr lang="en-US" i="1">
                <a:solidFill>
                  <a:srgbClr val="877761"/>
                </a:solidFill>
                <a:cs typeface="Calibri"/>
              </a:rPr>
              <a:t>The Rule of Augustine</a:t>
            </a:r>
            <a:r>
              <a:rPr lang="en-US">
                <a:solidFill>
                  <a:srgbClr val="877761"/>
                </a:solidFill>
                <a:cs typeface="Calibri"/>
              </a:rPr>
              <a:t> (1976)</a:t>
            </a:r>
          </a:p>
          <a:p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"Augustinian Nuns and Sisters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", New Catholic Encyclopedia, </a:t>
            </a:r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Encyclopedia, 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13 January 2021 &lt;https://www.encyclopedia.com&gt; [accessed 27 January 2021]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r>
              <a:rPr lang="en-US">
                <a:solidFill>
                  <a:srgbClr val="877761"/>
                </a:solidFill>
                <a:cs typeface="Calibri"/>
              </a:rPr>
              <a:t>Augustinian Vocation, W</a:t>
            </a:r>
            <a:r>
              <a:rPr lang="en-US" i="1">
                <a:solidFill>
                  <a:srgbClr val="877761"/>
                </a:solidFill>
                <a:cs typeface="Calibri"/>
              </a:rPr>
              <a:t>ho Are the Augustinian Nuns?</a:t>
            </a:r>
            <a:r>
              <a:rPr lang="en-US">
                <a:solidFill>
                  <a:srgbClr val="877761"/>
                </a:solidFill>
                <a:cs typeface="Calibri"/>
              </a:rPr>
              <a:t>, 9 December 2016 &lt;</a:t>
            </a:r>
            <a:r>
              <a:rPr lang="en-US">
                <a:solidFill>
                  <a:srgbClr val="877761"/>
                </a:solidFill>
                <a:ea typeface="+mn-lt"/>
                <a:cs typeface="+mn-lt"/>
              </a:rPr>
              <a:t>https://augustinianvocations.org/blog-archive/2016/12/9/who-are-the-augustinian-nuns&gt; [accessed 27 January 2021]</a:t>
            </a:r>
            <a:endParaRPr lang="en-US">
              <a:solidFill>
                <a:srgbClr val="877761"/>
              </a:solidFill>
              <a:cs typeface="Calibri"/>
            </a:endParaRPr>
          </a:p>
          <a:p>
            <a:r>
              <a:rPr lang="en-US">
                <a:solidFill>
                  <a:srgbClr val="002060"/>
                </a:solidFill>
                <a:cs typeface="Calibri"/>
              </a:rPr>
              <a:t>Villanova University Mission and Ministry, </a:t>
            </a:r>
            <a:r>
              <a:rPr lang="en-US" i="1">
                <a:solidFill>
                  <a:srgbClr val="002060"/>
                </a:solidFill>
                <a:cs typeface="Calibri"/>
              </a:rPr>
              <a:t>Augustine's Rule, </a:t>
            </a:r>
            <a:r>
              <a:rPr lang="en-US">
                <a:solidFill>
                  <a:srgbClr val="002060"/>
                </a:solidFill>
                <a:cs typeface="Calibri"/>
              </a:rPr>
              <a:t>date unknown &lt;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https://www1.villanova.edu/villanova/mission/campusministry/</a:t>
            </a:r>
            <a:br>
              <a:rPr lang="en-US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US" err="1">
                <a:solidFill>
                  <a:srgbClr val="002060"/>
                </a:solidFill>
                <a:ea typeface="+mn-lt"/>
                <a:cs typeface="+mn-lt"/>
              </a:rPr>
              <a:t>RegularSpiritualPractices</a:t>
            </a:r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/resources/spirituality/about/rule&gt; [accessed 27 January 2021]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endParaRPr lang="en-US">
              <a:solidFill>
                <a:srgbClr val="44546A"/>
              </a:solidFill>
              <a:cs typeface="Calibri"/>
            </a:endParaRPr>
          </a:p>
          <a:p>
            <a:endParaRPr lang="en-US">
              <a:solidFill>
                <a:schemeClr val="tx2"/>
              </a:solidFill>
              <a:cs typeface="Calibri"/>
            </a:endParaRPr>
          </a:p>
          <a:p>
            <a:endParaRPr lang="en-US">
              <a:solidFill>
                <a:schemeClr val="tx2"/>
              </a:solidFill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FDF7C-03E1-4E23-80A3-685AF32C42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25" y="832688"/>
            <a:ext cx="309319" cy="5574314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F6E44944-8234-4B5B-81EA-660FBD8CB4E6}"/>
              </a:ext>
            </a:extLst>
          </p:cNvPr>
          <p:cNvSpPr txBox="1">
            <a:spLocks/>
          </p:cNvSpPr>
          <p:nvPr/>
        </p:nvSpPr>
        <p:spPr>
          <a:xfrm>
            <a:off x="493144" y="351342"/>
            <a:ext cx="10515600" cy="563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 b="1">
                <a:solidFill>
                  <a:srgbClr val="C00000"/>
                </a:solidFill>
                <a:cs typeface="Calibri Light"/>
              </a:rPr>
              <a:t>Bibliography continued</a:t>
            </a:r>
            <a:endParaRPr lang="en-US" sz="4800" b="1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3492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C7E7E-D1C8-4F35-B558-D0DA64C869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2230"/>
            <a:ext cx="10932542" cy="659420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US" dirty="0">
                <a:solidFill>
                  <a:srgbClr val="C00000"/>
                </a:solidFill>
                <a:cs typeface="Calibri"/>
              </a:rPr>
              <a:t>Title: </a:t>
            </a:r>
            <a:r>
              <a:rPr lang="en-US" dirty="0">
                <a:solidFill>
                  <a:srgbClr val="002060"/>
                </a:solidFill>
                <a:ea typeface="+mn-lt"/>
                <a:cs typeface="+mn-lt"/>
              </a:rPr>
              <a:t>all -</a:t>
            </a:r>
            <a:r>
              <a:rPr lang="en-US" dirty="0">
                <a:solidFill>
                  <a:srgbClr val="002060"/>
                </a:solidFill>
                <a:cs typeface="Calibri"/>
              </a:rPr>
              <a:t> primarily Jen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What is the Rule of Saint Augustine?:</a:t>
            </a:r>
            <a:r>
              <a:rPr lang="en-US" dirty="0">
                <a:solidFill>
                  <a:srgbClr val="002060"/>
                </a:solidFill>
                <a:cs typeface="Calibri"/>
              </a:rPr>
              <a:t> Jen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Timeline:</a:t>
            </a:r>
            <a:r>
              <a:rPr lang="en-US" dirty="0">
                <a:solidFill>
                  <a:srgbClr val="002060"/>
                </a:solidFill>
                <a:cs typeface="Calibri"/>
              </a:rPr>
              <a:t> Jen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Timeline continued:</a:t>
            </a:r>
            <a:r>
              <a:rPr lang="en-US" dirty="0">
                <a:solidFill>
                  <a:srgbClr val="002060"/>
                </a:solidFill>
                <a:cs typeface="Calibri"/>
              </a:rPr>
              <a:t> Jen  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The Order of Saint Augustine: </a:t>
            </a:r>
            <a:r>
              <a:rPr lang="en-US" dirty="0">
                <a:solidFill>
                  <a:srgbClr val="002060"/>
                </a:solidFill>
                <a:cs typeface="Calibri"/>
              </a:rPr>
              <a:t>Cait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Augustinian Nuns:</a:t>
            </a:r>
            <a:r>
              <a:rPr lang="en-US" dirty="0">
                <a:solidFill>
                  <a:srgbClr val="002060"/>
                </a:solidFill>
                <a:cs typeface="Calibri"/>
              </a:rPr>
              <a:t> Lana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Rule of Saint Benedict:</a:t>
            </a:r>
            <a:r>
              <a:rPr lang="en-US" dirty="0">
                <a:solidFill>
                  <a:srgbClr val="002060"/>
                </a:solidFill>
                <a:cs typeface="Calibri"/>
              </a:rPr>
              <a:t> Jen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Differences Between the Rules:</a:t>
            </a:r>
            <a:r>
              <a:rPr lang="en-US" dirty="0">
                <a:solidFill>
                  <a:srgbClr val="002060"/>
                </a:solidFill>
                <a:cs typeface="Calibri"/>
              </a:rPr>
              <a:t> Jen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Community in the Rule of Augustine:</a:t>
            </a:r>
            <a:r>
              <a:rPr lang="en-US" dirty="0">
                <a:solidFill>
                  <a:srgbClr val="002060"/>
                </a:solidFill>
                <a:cs typeface="Calibri"/>
              </a:rPr>
              <a:t> Cait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Charity in the Community:</a:t>
            </a:r>
            <a:r>
              <a:rPr lang="en-US" dirty="0">
                <a:solidFill>
                  <a:srgbClr val="002060"/>
                </a:solidFill>
                <a:cs typeface="Calibri"/>
              </a:rPr>
              <a:t> Cait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The Significance of the Rule of Saint Augustine:</a:t>
            </a:r>
            <a:r>
              <a:rPr lang="en-US" dirty="0">
                <a:solidFill>
                  <a:srgbClr val="002060"/>
                </a:solidFill>
                <a:cs typeface="Calibri"/>
              </a:rPr>
              <a:t> Lana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Contemplation:</a:t>
            </a:r>
            <a:r>
              <a:rPr lang="en-US" dirty="0">
                <a:solidFill>
                  <a:srgbClr val="002060"/>
                </a:solidFill>
                <a:cs typeface="Calibri"/>
              </a:rPr>
              <a:t> Lana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Conclusions:</a:t>
            </a:r>
            <a:r>
              <a:rPr lang="en-US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dirty="0">
                <a:solidFill>
                  <a:srgbClr val="002060"/>
                </a:solidFill>
                <a:ea typeface="+mn-lt"/>
                <a:cs typeface="+mn-lt"/>
              </a:rPr>
              <a:t>all -</a:t>
            </a:r>
            <a:r>
              <a:rPr lang="en-US" dirty="0">
                <a:solidFill>
                  <a:srgbClr val="002060"/>
                </a:solidFill>
                <a:cs typeface="Calibri"/>
              </a:rPr>
              <a:t> then primarily Lana</a:t>
            </a:r>
          </a:p>
          <a:p>
            <a:pPr marL="514350" indent="-514350">
              <a:buAutoNum type="arabicPeriod"/>
            </a:pPr>
            <a:r>
              <a:rPr lang="en-US">
                <a:solidFill>
                  <a:srgbClr val="C00000"/>
                </a:solidFill>
                <a:cs typeface="Calibri"/>
              </a:rPr>
              <a:t>Conclusions:</a:t>
            </a:r>
            <a:r>
              <a:rPr lang="en-US" dirty="0">
                <a:solidFill>
                  <a:srgbClr val="002060"/>
                </a:solidFill>
                <a:cs typeface="Calibri"/>
              </a:rPr>
              <a:t> all - then primarily Lana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6F90478-2E54-4263-84E4-D41FC96B53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25" y="-73086"/>
            <a:ext cx="309319" cy="6940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480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38E74B3C9A834F8A8E47B0BD2580C3" ma:contentTypeVersion="8" ma:contentTypeDescription="Create a new document." ma:contentTypeScope="" ma:versionID="bdc5d22c9fd979225d2e9d8c43279eef">
  <xsd:schema xmlns:xsd="http://www.w3.org/2001/XMLSchema" xmlns:xs="http://www.w3.org/2001/XMLSchema" xmlns:p="http://schemas.microsoft.com/office/2006/metadata/properties" xmlns:ns3="38a49699-8251-46aa-85ce-476a66afaff0" xmlns:ns4="9d807a4e-0c4f-4012-af74-dbfe5fab9fe5" targetNamespace="http://schemas.microsoft.com/office/2006/metadata/properties" ma:root="true" ma:fieldsID="5a23434f61201541bf15f06695f9f1c2" ns3:_="" ns4:_="">
    <xsd:import namespace="38a49699-8251-46aa-85ce-476a66afaff0"/>
    <xsd:import namespace="9d807a4e-0c4f-4012-af74-dbfe5fab9fe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a49699-8251-46aa-85ce-476a66afaf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807a4e-0c4f-4012-af74-dbfe5fab9fe5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4FE288D-3CF8-4DD6-B19B-26F37E18D24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42DA2F1-F13D-47CB-AC40-798F09A10E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8a49699-8251-46aa-85ce-476a66afaff0"/>
    <ds:schemaRef ds:uri="9d807a4e-0c4f-4012-af74-dbfe5fab9fe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3AF32B7-98B2-4EEB-8224-B55F5BCB59E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38a49699-8251-46aa-85ce-476a66afaff0"/>
    <ds:schemaRef ds:uri="http://purl.org/dc/elements/1.1/"/>
    <ds:schemaRef ds:uri="http://schemas.microsoft.com/office/2006/metadata/properties"/>
    <ds:schemaRef ds:uri="9d807a4e-0c4f-4012-af74-dbfe5fab9fe5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1392</Words>
  <Application>Microsoft Office PowerPoint</Application>
  <PresentationFormat>Widescreen</PresentationFormat>
  <Paragraphs>122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Wingdings</vt:lpstr>
      <vt:lpstr>office theme</vt:lpstr>
      <vt:lpstr>PowerPoint Presentation</vt:lpstr>
      <vt:lpstr>What is the Rule of Saint Augustine?</vt:lpstr>
      <vt:lpstr>PowerPoint Presentation</vt:lpstr>
      <vt:lpstr>PowerPoint Presentation</vt:lpstr>
      <vt:lpstr>PowerPoint Presentation</vt:lpstr>
      <vt:lpstr>PowerPoint Presentation</vt:lpstr>
      <vt:lpstr>Rule of Saint Benedict     </vt:lpstr>
      <vt:lpstr>Differences Between the Rules</vt:lpstr>
      <vt:lpstr>Community in the Rule of Augustine</vt:lpstr>
      <vt:lpstr>Charity in the Community </vt:lpstr>
      <vt:lpstr>The Significance of the Rule of Saint Augustine</vt:lpstr>
      <vt:lpstr>Contemplation</vt:lpstr>
      <vt:lpstr>Conclusions</vt:lpstr>
      <vt:lpstr>Conclusions</vt:lpstr>
      <vt:lpstr>Bibliography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Rule of Saint Augustine </dc:title>
  <dc:creator>Caitlin Rhiannon Watts (1901401)</dc:creator>
  <cp:lastModifiedBy>Caitlin Rhiannon Watts (1901401)</cp:lastModifiedBy>
  <cp:revision>1</cp:revision>
  <dcterms:created xsi:type="dcterms:W3CDTF">2021-01-27T13:37:34Z</dcterms:created>
  <dcterms:modified xsi:type="dcterms:W3CDTF">2021-01-29T11:20:21Z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0x0101009838E74B3C9A834F8A8E47B0BD2580C3</vt:lpwstr>
  </property>
</Properties>
</file>