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theme/theme18.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9.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20.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21.xml" ContentType="application/vnd.openxmlformats-officedocument.theme+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theme/theme2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 id="2147483740" r:id="rId20"/>
    <p:sldMasterId id="2147483744" r:id="rId21"/>
    <p:sldMasterId id="2147483746" r:id="rId22"/>
    <p:sldMasterId id="2147483750" r:id="rId23"/>
    <p:sldMasterId id="2147483765" r:id="rId24"/>
    <p:sldMasterId id="2147483781" r:id="rId25"/>
  </p:sldMasterIdLst>
  <p:notesMasterIdLst>
    <p:notesMasterId r:id="rId48"/>
  </p:notesMasterIdLst>
  <p:handoutMasterIdLst>
    <p:handoutMasterId r:id="rId49"/>
  </p:handoutMasterIdLst>
  <p:sldIdLst>
    <p:sldId id="497" r:id="rId26"/>
    <p:sldId id="500" r:id="rId27"/>
    <p:sldId id="273" r:id="rId28"/>
    <p:sldId id="289" r:id="rId29"/>
    <p:sldId id="374" r:id="rId30"/>
    <p:sldId id="292" r:id="rId31"/>
    <p:sldId id="301" r:id="rId32"/>
    <p:sldId id="257" r:id="rId33"/>
    <p:sldId id="297" r:id="rId34"/>
    <p:sldId id="283" r:id="rId35"/>
    <p:sldId id="299" r:id="rId36"/>
    <p:sldId id="258" r:id="rId37"/>
    <p:sldId id="261" r:id="rId38"/>
    <p:sldId id="302" r:id="rId39"/>
    <p:sldId id="502" r:id="rId40"/>
    <p:sldId id="310" r:id="rId41"/>
    <p:sldId id="323" r:id="rId42"/>
    <p:sldId id="1001" r:id="rId43"/>
    <p:sldId id="1000" r:id="rId44"/>
    <p:sldId id="999" r:id="rId45"/>
    <p:sldId id="324" r:id="rId46"/>
    <p:sldId id="471" r:id="rId4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 Parry" initials="JGP" lastIdx="1" clrIdx="0">
    <p:extLst>
      <p:ext uri="{19B8F6BF-5375-455C-9EA6-DF929625EA0E}">
        <p15:presenceInfo xmlns:p15="http://schemas.microsoft.com/office/powerpoint/2012/main" userId="Jayne Griffith Par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069" autoAdjust="0"/>
    <p:restoredTop sz="80368" autoAdjust="0"/>
  </p:normalViewPr>
  <p:slideViewPr>
    <p:cSldViewPr>
      <p:cViewPr varScale="1">
        <p:scale>
          <a:sx n="88" d="100"/>
          <a:sy n="88" d="100"/>
        </p:scale>
        <p:origin x="2172"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1.xml"/><Relationship Id="rId39" Type="http://schemas.openxmlformats.org/officeDocument/2006/relationships/slide" Target="slides/slide14.xml"/><Relationship Id="rId21" Type="http://schemas.openxmlformats.org/officeDocument/2006/relationships/slideMaster" Target="slideMasters/slideMaster18.xml"/><Relationship Id="rId34" Type="http://schemas.openxmlformats.org/officeDocument/2006/relationships/slide" Target="slides/slide9.xml"/><Relationship Id="rId42" Type="http://schemas.openxmlformats.org/officeDocument/2006/relationships/slide" Target="slides/slide17.xml"/><Relationship Id="rId47" Type="http://schemas.openxmlformats.org/officeDocument/2006/relationships/slide" Target="slides/slide22.xml"/><Relationship Id="rId50" Type="http://schemas.openxmlformats.org/officeDocument/2006/relationships/commentAuthors" Target="commentAuthor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4.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26/11/2023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813EE6-B56B-4E67-AEE5-41CF0EE3EA21}" type="datetimeFigureOut">
              <a:rPr lang="en-GB" smtClean="0"/>
              <a:t>26/11/2023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058A7A-2F28-4122-82DE-A9C27F33DB3C}" type="slidenum">
              <a:rPr lang="en-GB" smtClean="0"/>
              <a:t>‹#›</a:t>
            </a:fld>
            <a:endParaRPr lang="en-GB"/>
          </a:p>
        </p:txBody>
      </p:sp>
    </p:spTree>
    <p:extLst>
      <p:ext uri="{BB962C8B-B14F-4D97-AF65-F5344CB8AC3E}">
        <p14:creationId xmlns:p14="http://schemas.microsoft.com/office/powerpoint/2010/main" val="1698207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3148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Perceptual positioning maps</a:t>
            </a:r>
          </a:p>
          <a:p>
            <a:endParaRPr lang="en-GB" dirty="0"/>
          </a:p>
          <a:p>
            <a:r>
              <a:rPr lang="en-GB" dirty="0"/>
              <a:t>PESTLE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Pass mark is 40% min for the module overall (both assessments)</a:t>
            </a:r>
          </a:p>
          <a:p>
            <a:r>
              <a:rPr lang="en-GB" dirty="0"/>
              <a:t>23.55 hand in time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5108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Excludes packaging from communications mix. </a:t>
            </a:r>
          </a:p>
        </p:txBody>
      </p:sp>
      <p:sp>
        <p:nvSpPr>
          <p:cNvPr id="4" name="Slide Number Placeholder 3"/>
          <p:cNvSpPr>
            <a:spLocks noGrp="1"/>
          </p:cNvSpPr>
          <p:nvPr>
            <p:ph type="sldNum" sz="quarter" idx="10"/>
          </p:nvPr>
        </p:nvSpPr>
        <p:spPr/>
        <p:txBody>
          <a:bodyPr/>
          <a:lstStyle/>
          <a:p>
            <a:fld id="{ACBCE9F3-0217-467F-8CB8-FFD3DC5D74D7}" type="slidenum">
              <a:rPr lang="en-GB" smtClean="0"/>
              <a:pPr/>
              <a:t>6</a:t>
            </a:fld>
            <a:endParaRPr lang="en-GB"/>
          </a:p>
        </p:txBody>
      </p:sp>
    </p:spTree>
    <p:extLst>
      <p:ext uri="{BB962C8B-B14F-4D97-AF65-F5344CB8AC3E}">
        <p14:creationId xmlns:p14="http://schemas.microsoft.com/office/powerpoint/2010/main" val="1399868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8105423C-7F3E-4717-8A5F-D5A18B43CE1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F67B418F-AAFF-44C7-881F-2A854ACAF5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Anecdotal story: On a particular day in Greece, a young taxi driver was</a:t>
            </a:r>
            <a:r>
              <a:rPr lang="en-US" altLang="en-US" baseline="0" dirty="0"/>
              <a:t> raving to me about how useful and technologically advanced his GPS was (literal value=advanced technology). On the next day, an e</a:t>
            </a:r>
            <a:r>
              <a:rPr lang="en-US" altLang="en-US" dirty="0"/>
              <a:t>lderly Greek taxi driver was offended when I asked him if he</a:t>
            </a:r>
            <a:r>
              <a:rPr lang="en-US" altLang="en-US" baseline="0" dirty="0"/>
              <a:t> was considering buying a GPS and he replied ‘I do not need a machine to show me how to do my job’. (symbolic value=GPS as a threat on professional competence).</a:t>
            </a:r>
            <a:endParaRPr lang="en-US" altLang="en-US" dirty="0"/>
          </a:p>
        </p:txBody>
      </p:sp>
      <p:sp>
        <p:nvSpPr>
          <p:cNvPr id="7172" name="Slide Number Placeholder 3">
            <a:extLst>
              <a:ext uri="{FF2B5EF4-FFF2-40B4-BE49-F238E27FC236}">
                <a16:creationId xmlns:a16="http://schemas.microsoft.com/office/drawing/2014/main" id="{AC875DDC-6782-49A2-83B1-88864FDDE4F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D69A8EC-6914-470E-A858-C8C09E7A8426}" type="slidenum">
              <a:rPr lang="en-GB" altLang="en-US">
                <a:latin typeface="Arial" panose="020B0604020202020204" pitchFamily="34" charset="0"/>
              </a:rPr>
              <a:pPr>
                <a:spcBef>
                  <a:spcPct val="0"/>
                </a:spcBef>
              </a:pPr>
              <a:t>7</a:t>
            </a:fld>
            <a:endParaRPr lang="en-GB" altLang="en-US">
              <a:latin typeface="Arial" panose="020B0604020202020204" pitchFamily="34" charset="0"/>
            </a:endParaRPr>
          </a:p>
        </p:txBody>
      </p:sp>
    </p:spTree>
    <p:extLst>
      <p:ext uri="{BB962C8B-B14F-4D97-AF65-F5344CB8AC3E}">
        <p14:creationId xmlns:p14="http://schemas.microsoft.com/office/powerpoint/2010/main" val="40039712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Schramm,</a:t>
            </a:r>
            <a:r>
              <a:rPr lang="en-GB" baseline="0" dirty="0"/>
              <a:t> W. (1962) Mass Communication, Annual Review of Psychology, 13 (1), 25-84.</a:t>
            </a:r>
          </a:p>
          <a:p>
            <a:endParaRPr lang="en-GB" dirty="0"/>
          </a:p>
        </p:txBody>
      </p:sp>
      <p:sp>
        <p:nvSpPr>
          <p:cNvPr id="4" name="Slide Number Placeholder 3"/>
          <p:cNvSpPr>
            <a:spLocks noGrp="1"/>
          </p:cNvSpPr>
          <p:nvPr>
            <p:ph type="sldNum" sz="quarter" idx="10"/>
          </p:nvPr>
        </p:nvSpPr>
        <p:spPr/>
        <p:txBody>
          <a:bodyPr/>
          <a:lstStyle/>
          <a:p>
            <a:fld id="{ACBCE9F3-0217-467F-8CB8-FFD3DC5D74D7}" type="slidenum">
              <a:rPr lang="en-GB" smtClean="0"/>
              <a:t>8</a:t>
            </a:fld>
            <a:endParaRPr lang="en-GB"/>
          </a:p>
        </p:txBody>
      </p:sp>
    </p:spTree>
    <p:extLst>
      <p:ext uri="{BB962C8B-B14F-4D97-AF65-F5344CB8AC3E}">
        <p14:creationId xmlns:p14="http://schemas.microsoft.com/office/powerpoint/2010/main" val="3282509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CBCE9F3-0217-467F-8CB8-FFD3DC5D74D7}" type="slidenum">
              <a:rPr lang="en-GB" smtClean="0"/>
              <a:t>9</a:t>
            </a:fld>
            <a:endParaRPr lang="en-GB"/>
          </a:p>
        </p:txBody>
      </p:sp>
    </p:spTree>
    <p:extLst>
      <p:ext uri="{BB962C8B-B14F-4D97-AF65-F5344CB8AC3E}">
        <p14:creationId xmlns:p14="http://schemas.microsoft.com/office/powerpoint/2010/main" val="40098575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F83056-7CE8-443B-B68B-8305673811E1}" type="slidenum">
              <a:rPr lang="en-GB" smtClean="0"/>
              <a:t>10</a:t>
            </a:fld>
            <a:endParaRPr lang="en-GB"/>
          </a:p>
        </p:txBody>
      </p:sp>
    </p:spTree>
    <p:extLst>
      <p:ext uri="{BB962C8B-B14F-4D97-AF65-F5344CB8AC3E}">
        <p14:creationId xmlns:p14="http://schemas.microsoft.com/office/powerpoint/2010/main" val="12917481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CBCE9F3-0217-467F-8CB8-FFD3DC5D74D7}" type="slidenum">
              <a:rPr lang="en-GB" smtClean="0"/>
              <a:t>11</a:t>
            </a:fld>
            <a:endParaRPr lang="en-GB"/>
          </a:p>
        </p:txBody>
      </p:sp>
    </p:spTree>
    <p:extLst>
      <p:ext uri="{BB962C8B-B14F-4D97-AF65-F5344CB8AC3E}">
        <p14:creationId xmlns:p14="http://schemas.microsoft.com/office/powerpoint/2010/main" val="31266261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CBCE9F3-0217-467F-8CB8-FFD3DC5D74D7}" type="slidenum">
              <a:rPr lang="en-GB" smtClean="0"/>
              <a:t>12</a:t>
            </a:fld>
            <a:endParaRPr lang="en-GB"/>
          </a:p>
        </p:txBody>
      </p:sp>
    </p:spTree>
    <p:extLst>
      <p:ext uri="{BB962C8B-B14F-4D97-AF65-F5344CB8AC3E}">
        <p14:creationId xmlns:p14="http://schemas.microsoft.com/office/powerpoint/2010/main" val="7928918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Williams</a:t>
            </a:r>
            <a:r>
              <a:rPr lang="en-GB" baseline="0" dirty="0"/>
              <a:t> (1990) </a:t>
            </a:r>
          </a:p>
          <a:p>
            <a:endParaRPr lang="en-GB" baseline="0" dirty="0"/>
          </a:p>
          <a:p>
            <a:r>
              <a:rPr lang="en-GB" baseline="0" dirty="0"/>
              <a:t>Efficacy – usefulness, worth, value</a:t>
            </a:r>
          </a:p>
          <a:p>
            <a:endParaRPr lang="en-GB" dirty="0"/>
          </a:p>
        </p:txBody>
      </p:sp>
      <p:sp>
        <p:nvSpPr>
          <p:cNvPr id="4" name="Slide Number Placeholder 3"/>
          <p:cNvSpPr>
            <a:spLocks noGrp="1"/>
          </p:cNvSpPr>
          <p:nvPr>
            <p:ph type="sldNum" sz="quarter" idx="10"/>
          </p:nvPr>
        </p:nvSpPr>
        <p:spPr/>
        <p:txBody>
          <a:bodyPr/>
          <a:lstStyle/>
          <a:p>
            <a:fld id="{ACBCE9F3-0217-467F-8CB8-FFD3DC5D74D7}" type="slidenum">
              <a:rPr lang="en-GB" smtClean="0"/>
              <a:t>13</a:t>
            </a:fld>
            <a:endParaRPr lang="en-GB"/>
          </a:p>
        </p:txBody>
      </p:sp>
    </p:spTree>
    <p:extLst>
      <p:ext uri="{BB962C8B-B14F-4D97-AF65-F5344CB8AC3E}">
        <p14:creationId xmlns:p14="http://schemas.microsoft.com/office/powerpoint/2010/main" val="5700803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8105423C-7F3E-4717-8A5F-D5A18B43CE1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F67B418F-AAFF-44C7-881F-2A854ACAF5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7172" name="Slide Number Placeholder 3">
            <a:extLst>
              <a:ext uri="{FF2B5EF4-FFF2-40B4-BE49-F238E27FC236}">
                <a16:creationId xmlns:a16="http://schemas.microsoft.com/office/drawing/2014/main" id="{AC875DDC-6782-49A2-83B1-88864FDDE4F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D69A8EC-6914-470E-A858-C8C09E7A8426}" type="slidenum">
              <a:rPr lang="en-GB" altLang="en-US">
                <a:latin typeface="Arial" panose="020B0604020202020204" pitchFamily="34" charset="0"/>
              </a:rPr>
              <a:pPr>
                <a:spcBef>
                  <a:spcPct val="0"/>
                </a:spcBef>
              </a:pPr>
              <a:t>14</a:t>
            </a:fld>
            <a:endParaRPr lang="en-GB" altLang="en-US">
              <a:latin typeface="Arial" panose="020B0604020202020204" pitchFamily="34" charset="0"/>
            </a:endParaRPr>
          </a:p>
        </p:txBody>
      </p:sp>
    </p:spTree>
    <p:extLst>
      <p:ext uri="{BB962C8B-B14F-4D97-AF65-F5344CB8AC3E}">
        <p14:creationId xmlns:p14="http://schemas.microsoft.com/office/powerpoint/2010/main" val="33205842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8105423C-7F3E-4717-8A5F-D5A18B43CE1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F67B418F-AAFF-44C7-881F-2A854ACAF5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Special K and fitness images grouping</a:t>
            </a:r>
          </a:p>
        </p:txBody>
      </p:sp>
      <p:sp>
        <p:nvSpPr>
          <p:cNvPr id="7172" name="Slide Number Placeholder 3">
            <a:extLst>
              <a:ext uri="{FF2B5EF4-FFF2-40B4-BE49-F238E27FC236}">
                <a16:creationId xmlns:a16="http://schemas.microsoft.com/office/drawing/2014/main" id="{AC875DDC-6782-49A2-83B1-88864FDDE4F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D69A8EC-6914-470E-A858-C8C09E7A8426}" type="slidenum">
              <a:rPr lang="en-GB" altLang="en-US">
                <a:latin typeface="Arial" panose="020B0604020202020204" pitchFamily="34" charset="0"/>
              </a:rPr>
              <a:pPr>
                <a:spcBef>
                  <a:spcPct val="0"/>
                </a:spcBef>
              </a:pPr>
              <a:t>16</a:t>
            </a:fld>
            <a:endParaRPr lang="en-GB" altLang="en-US">
              <a:latin typeface="Arial" panose="020B0604020202020204" pitchFamily="34" charset="0"/>
            </a:endParaRPr>
          </a:p>
        </p:txBody>
      </p:sp>
    </p:spTree>
    <p:extLst>
      <p:ext uri="{BB962C8B-B14F-4D97-AF65-F5344CB8AC3E}">
        <p14:creationId xmlns:p14="http://schemas.microsoft.com/office/powerpoint/2010/main" val="15318468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8105423C-7F3E-4717-8A5F-D5A18B43CE1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F67B418F-AAFF-44C7-881F-2A854ACAF5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panose="020B0604020202020204" pitchFamily="34" charset="0"/>
              <a:buChar char="•"/>
            </a:pPr>
            <a:endParaRPr lang="en-US" altLang="en-US" dirty="0"/>
          </a:p>
        </p:txBody>
      </p:sp>
      <p:sp>
        <p:nvSpPr>
          <p:cNvPr id="7172" name="Slide Number Placeholder 3">
            <a:extLst>
              <a:ext uri="{FF2B5EF4-FFF2-40B4-BE49-F238E27FC236}">
                <a16:creationId xmlns:a16="http://schemas.microsoft.com/office/drawing/2014/main" id="{AC875DDC-6782-49A2-83B1-88864FDDE4F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D69A8EC-6914-470E-A858-C8C09E7A8426}" type="slidenum">
              <a:rPr lang="en-GB" altLang="en-US">
                <a:latin typeface="Arial" panose="020B0604020202020204" pitchFamily="34" charset="0"/>
              </a:rPr>
              <a:pPr>
                <a:spcBef>
                  <a:spcPct val="0"/>
                </a:spcBef>
              </a:pPr>
              <a:t>17</a:t>
            </a:fld>
            <a:endParaRPr lang="en-GB" altLang="en-US">
              <a:latin typeface="Arial" panose="020B0604020202020204" pitchFamily="34" charset="0"/>
            </a:endParaRPr>
          </a:p>
        </p:txBody>
      </p:sp>
    </p:spTree>
    <p:extLst>
      <p:ext uri="{BB962C8B-B14F-4D97-AF65-F5344CB8AC3E}">
        <p14:creationId xmlns:p14="http://schemas.microsoft.com/office/powerpoint/2010/main" val="23666349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8105423C-7F3E-4717-8A5F-D5A18B43CE1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F67B418F-AAFF-44C7-881F-2A854ACAF5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7172" name="Slide Number Placeholder 3">
            <a:extLst>
              <a:ext uri="{FF2B5EF4-FFF2-40B4-BE49-F238E27FC236}">
                <a16:creationId xmlns:a16="http://schemas.microsoft.com/office/drawing/2014/main" id="{AC875DDC-6782-49A2-83B1-88864FDDE4F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D69A8EC-6914-470E-A858-C8C09E7A8426}" type="slidenum">
              <a:rPr lang="en-GB" altLang="en-US">
                <a:latin typeface="Arial" panose="020B0604020202020204" pitchFamily="34" charset="0"/>
              </a:rPr>
              <a:pPr>
                <a:spcBef>
                  <a:spcPct val="0"/>
                </a:spcBef>
              </a:pPr>
              <a:t>18</a:t>
            </a:fld>
            <a:endParaRPr lang="en-GB" altLang="en-US">
              <a:latin typeface="Arial" panose="020B0604020202020204" pitchFamily="34" charset="0"/>
            </a:endParaRPr>
          </a:p>
        </p:txBody>
      </p:sp>
    </p:spTree>
    <p:extLst>
      <p:ext uri="{BB962C8B-B14F-4D97-AF65-F5344CB8AC3E}">
        <p14:creationId xmlns:p14="http://schemas.microsoft.com/office/powerpoint/2010/main" val="996989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48683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2771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30071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00604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67642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59751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4010346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894855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06021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329453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463890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940182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6582465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11/26/2023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921992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58486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11/26/2023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454121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11/26/2023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636177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11/26/2023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69023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11/26/2023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08420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11/26/2023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35507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11/26/2023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859041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11/26/2023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02431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11/26/2023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97422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11/26/2023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77815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431665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813602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29053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725271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866634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2727550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57802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69270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6004657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366939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11/26/2023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860770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11/26/2023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833114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11/26/2023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270998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11/26/2023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412827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11/26/2023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450073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11/26/2023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03070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11/26/2023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6394117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11/26/2023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3355354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11/26/2023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8400102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11/26/2023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9755527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11/26/2023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6893823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11/26/2023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1957056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11/26/2023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282019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11/26/2023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497229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11/26/2023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1891998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11/26/2023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370842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11/26/2023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02820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11/26/2023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5860328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11/26/2023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5441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11/26/2023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0385410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11/26/2023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242017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11/26/2023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0925778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1474104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026136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7840886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3627351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5481846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3906357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6642671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1668427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52579758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53930345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49173868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5677234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24808212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335539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11/26/2023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11784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9825092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11/26/2023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6836485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11/26/2023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242456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11/26/2023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891523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11/26/2023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7280385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11/26/2023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318758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11/26/2023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6625632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11/26/2023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9088770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11/26/2023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512186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11/26/2023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4697465"/>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8996916"/>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11/26/2023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29190421"/>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26/11/2023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65774149"/>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26/11/2023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4064188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26/11/2023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56782331"/>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26/11/2023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096695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26/11/2023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3308157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26/11/2023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51739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26/11/2023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97259203"/>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26/11/2023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1892398"/>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26/11/2023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8485169"/>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26/11/2023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57663831"/>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26/11/2023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49181666"/>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6248318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66.xml"/><Relationship Id="rId1" Type="http://schemas.openxmlformats.org/officeDocument/2006/relationships/slideLayout" Target="../slideLayouts/slideLayout65.xml"/><Relationship Id="rId4" Type="http://schemas.openxmlformats.org/officeDocument/2006/relationships/image" Target="../media/image7.png"/></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18.xml"/><Relationship Id="rId1" Type="http://schemas.openxmlformats.org/officeDocument/2006/relationships/slideLayout" Target="../slideLayouts/slideLayout67.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0.xml"/><Relationship Id="rId2" Type="http://schemas.openxmlformats.org/officeDocument/2006/relationships/slideLayout" Target="../slideLayouts/slideLayout69.xml"/><Relationship Id="rId1" Type="http://schemas.openxmlformats.org/officeDocument/2006/relationships/slideLayout" Target="../slideLayouts/slideLayout68.xml"/><Relationship Id="rId5" Type="http://schemas.openxmlformats.org/officeDocument/2006/relationships/image" Target="../media/image7.png"/><Relationship Id="rId4" Type="http://schemas.openxmlformats.org/officeDocument/2006/relationships/theme" Target="../theme/theme19.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78.xml"/><Relationship Id="rId13" Type="http://schemas.openxmlformats.org/officeDocument/2006/relationships/image" Target="../media/image11.png"/><Relationship Id="rId3" Type="http://schemas.openxmlformats.org/officeDocument/2006/relationships/slideLayout" Target="../slideLayouts/slideLayout73.xml"/><Relationship Id="rId7" Type="http://schemas.openxmlformats.org/officeDocument/2006/relationships/slideLayout" Target="../slideLayouts/slideLayout77.xml"/><Relationship Id="rId12" Type="http://schemas.openxmlformats.org/officeDocument/2006/relationships/theme" Target="../theme/theme20.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slideLayout" Target="../slideLayouts/slideLayout81.xml"/><Relationship Id="rId5" Type="http://schemas.openxmlformats.org/officeDocument/2006/relationships/slideLayout" Target="../slideLayouts/slideLayout7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s>
</file>

<file path=ppt/slideMasters/_rels/slideMaster21.xml.rels><?xml version="1.0" encoding="UTF-8" standalone="yes"?>
<Relationships xmlns="http://schemas.openxmlformats.org/package/2006/relationships"><Relationship Id="rId3" Type="http://schemas.openxmlformats.org/officeDocument/2006/relationships/theme" Target="../theme/theme21.xml"/><Relationship Id="rId2" Type="http://schemas.openxmlformats.org/officeDocument/2006/relationships/slideLayout" Target="../slideLayouts/slideLayout83.xml"/><Relationship Id="rId1" Type="http://schemas.openxmlformats.org/officeDocument/2006/relationships/slideLayout" Target="../slideLayouts/slideLayout82.xml"/><Relationship Id="rId4" Type="http://schemas.openxmlformats.org/officeDocument/2006/relationships/image" Target="../media/image8.png"/></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91.xml"/><Relationship Id="rId13" Type="http://schemas.openxmlformats.org/officeDocument/2006/relationships/theme" Target="../theme/theme22.xml"/><Relationship Id="rId3" Type="http://schemas.openxmlformats.org/officeDocument/2006/relationships/slideLayout" Target="../slideLayouts/slideLayout86.xml"/><Relationship Id="rId7" Type="http://schemas.openxmlformats.org/officeDocument/2006/relationships/slideLayout" Target="../slideLayouts/slideLayout90.xml"/><Relationship Id="rId12" Type="http://schemas.openxmlformats.org/officeDocument/2006/relationships/slideLayout" Target="../slideLayouts/slideLayout95.xml"/><Relationship Id="rId2" Type="http://schemas.openxmlformats.org/officeDocument/2006/relationships/slideLayout" Target="../slideLayouts/slideLayout85.xml"/><Relationship Id="rId1" Type="http://schemas.openxmlformats.org/officeDocument/2006/relationships/slideLayout" Target="../slideLayouts/slideLayout84.xml"/><Relationship Id="rId6" Type="http://schemas.openxmlformats.org/officeDocument/2006/relationships/slideLayout" Target="../slideLayouts/slideLayout89.xml"/><Relationship Id="rId11" Type="http://schemas.openxmlformats.org/officeDocument/2006/relationships/slideLayout" Target="../slideLayouts/slideLayout94.xml"/><Relationship Id="rId5" Type="http://schemas.openxmlformats.org/officeDocument/2006/relationships/slideLayout" Target="../slideLayouts/slideLayout88.xml"/><Relationship Id="rId10" Type="http://schemas.openxmlformats.org/officeDocument/2006/relationships/slideLayout" Target="../slideLayouts/slideLayout93.xml"/><Relationship Id="rId4" Type="http://schemas.openxmlformats.org/officeDocument/2006/relationships/slideLayout" Target="../slideLayouts/slideLayout87.xml"/><Relationship Id="rId9" Type="http://schemas.openxmlformats.org/officeDocument/2006/relationships/slideLayout" Target="../slideLayouts/slideLayout92.xml"/><Relationship Id="rId14" Type="http://schemas.openxmlformats.org/officeDocument/2006/relationships/image" Target="../media/image25.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913200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42057526"/>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730581"/>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34202986"/>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9993458"/>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55725104"/>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30251327"/>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32510885"/>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007315231"/>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34301276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4115906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3175595"/>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7546496"/>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37678237"/>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8617548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0851561"/>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768763920"/>
      </p:ext>
    </p:extLst>
  </p:cSld>
  <p:clrMap bg1="lt1" tx1="dk1" bg2="lt2" tx2="dk2" accent1="accent1" accent2="accent2" accent3="accent3" accent4="accent4" accent5="accent5" accent6="accent6" hlink="hlink" folHlink="folHlink"/>
  <p:sldLayoutIdLst>
    <p:sldLayoutId id="2147483741" r:id="rId1"/>
    <p:sldLayoutId id="214748374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88542692"/>
      </p:ext>
    </p:extLst>
  </p:cSld>
  <p:clrMap bg1="lt1" tx1="dk1" bg2="lt2" tx2="dk2" accent1="accent1" accent2="accent2" accent3="accent3" accent4="accent4" accent5="accent5" accent6="accent6" hlink="hlink" folHlink="folHlink"/>
  <p:sldLayoutIdLst>
    <p:sldLayoutId id="2147483745"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224679988"/>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4456460"/>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163563289"/>
      </p:ext>
    </p:extLst>
  </p:cSld>
  <p:clrMap bg1="lt1" tx1="dk1" bg2="lt2" tx2="dk2" accent1="accent1" accent2="accent2" accent3="accent3" accent4="accent4" accent5="accent5" accent6="accent6" hlink="hlink" folHlink="folHlink"/>
  <p:sldLayoutIdLst>
    <p:sldLayoutId id="2147483766" r:id="rId1"/>
    <p:sldLayoutId id="2147483767"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26/11/2023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4189558803"/>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 id="214748379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84.xml"/><Relationship Id="rId4" Type="http://schemas.openxmlformats.org/officeDocument/2006/relationships/image" Target="../media/image27.png"/></Relationships>
</file>

<file path=ppt/slides/_rels/slide2.xml.rels><?xml version="1.0" encoding="UTF-8" standalone="yes"?>
<Relationships xmlns="http://schemas.openxmlformats.org/package/2006/relationships"><Relationship Id="rId3" Type="http://schemas.openxmlformats.org/officeDocument/2006/relationships/image" Target="../media/image28.jpeg"/><Relationship Id="rId7" Type="http://schemas.openxmlformats.org/officeDocument/2006/relationships/image" Target="../media/image32.png"/><Relationship Id="rId2" Type="http://schemas.openxmlformats.org/officeDocument/2006/relationships/notesSlide" Target="../notesSlides/notesSlide2.xml"/><Relationship Id="rId1" Type="http://schemas.openxmlformats.org/officeDocument/2006/relationships/slideLayout" Target="../slideLayouts/slideLayout85.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3.png"/><Relationship Id="rId1" Type="http://schemas.openxmlformats.org/officeDocument/2006/relationships/slideLayout" Target="../slideLayouts/slideLayout91.xml"/></Relationships>
</file>

<file path=ppt/slides/_rels/slide4.xml.rels><?xml version="1.0" encoding="UTF-8" standalone="yes"?>
<Relationships xmlns="http://schemas.openxmlformats.org/package/2006/relationships"><Relationship Id="rId3" Type="http://schemas.openxmlformats.org/officeDocument/2006/relationships/hyperlink" Target="https://www.canva.com/design/DAFRL3eu1_A/ngb0DrldohDnkgtIgAENHQ/view?utm_content=DAFRL3eu1_A&amp;utm_campaign=designshare&amp;utm_medium=link&amp;utm_source=recording_view" TargetMode="External"/><Relationship Id="rId2" Type="http://schemas.openxmlformats.org/officeDocument/2006/relationships/notesSlide" Target="../notesSlides/notesSlide3.xml"/><Relationship Id="rId1" Type="http://schemas.openxmlformats.org/officeDocument/2006/relationships/slideLayout" Target="../slideLayouts/slideLayout82.xml"/></Relationships>
</file>

<file path=ppt/slides/_rels/slide5.xml.rels><?xml version="1.0" encoding="UTF-8" standalone="yes"?>
<Relationships xmlns="http://schemas.openxmlformats.org/package/2006/relationships"><Relationship Id="rId3" Type="http://schemas.openxmlformats.org/officeDocument/2006/relationships/hyperlink" Target="https://www.expedia.co.uk/" TargetMode="External"/><Relationship Id="rId2" Type="http://schemas.openxmlformats.org/officeDocument/2006/relationships/hyperlink" Target="https://www.travelrepublic.co.uk/?&amp;adgroupid=&amp;source=PerformanceMax&amp;gad_source=1&amp;gclid=EAIaIQobChMItdrh8fHQggMVEZaDBx0bggkLEAAYASAAEgLIkvD_BwE&amp;gclsrc=aw.ds" TargetMode="External"/><Relationship Id="rId1" Type="http://schemas.openxmlformats.org/officeDocument/2006/relationships/slideLayout" Target="../slideLayouts/slideLayout85.xml"/><Relationship Id="rId6" Type="http://schemas.openxmlformats.org/officeDocument/2006/relationships/image" Target="../media/image30.png"/><Relationship Id="rId5" Type="http://schemas.openxmlformats.org/officeDocument/2006/relationships/hyperlink" Target="https://www.trivago.co.uk/en-GB/lm?themeId=107&amp;search=200-66&amp;sem_keyword=travel&amp;sem_creativeid=591905769496&amp;sem_matchtype=e&amp;sem_network=g&amp;sem_device=c&amp;sem_placement=&amp;sem_target=&amp;sem_adposition=&amp;sem_param1=&amp;sem_param2=&amp;sem_campaignid=11711203846&amp;sem_adgroupid=117680990390&amp;sem_targetid=kwd-11636141&amp;sem_location=1007446&amp;cipc=sem&amp;cip=4419000368&amp;gad_source=1&amp;gclid=EAIaIQobChMItdrh8fHQggMVEZaDBx0bggkLEAMYASAAEgIBbPD_BwE" TargetMode="External"/><Relationship Id="rId4" Type="http://schemas.openxmlformats.org/officeDocument/2006/relationships/hyperlink" Target="https://www.tui.co.uk/"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GcGVbo57bAU" TargetMode="External"/><Relationship Id="rId2" Type="http://schemas.openxmlformats.org/officeDocument/2006/relationships/notesSlide" Target="../notesSlides/notesSlide4.xml"/><Relationship Id="rId1" Type="http://schemas.openxmlformats.org/officeDocument/2006/relationships/slideLayout" Target="../slideLayouts/slideLayout84.xml"/><Relationship Id="rId4" Type="http://schemas.openxmlformats.org/officeDocument/2006/relationships/image" Target="../media/image34.png"/></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mkDVC_izIV0" TargetMode="External"/><Relationship Id="rId2" Type="http://schemas.openxmlformats.org/officeDocument/2006/relationships/notesSlide" Target="../notesSlides/notesSlide5.xml"/><Relationship Id="rId1" Type="http://schemas.openxmlformats.org/officeDocument/2006/relationships/slideLayout" Target="../slideLayouts/slideLayout85.xml"/></Relationships>
</file>

<file path=ppt/slides/_rels/slide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6.xml"/><Relationship Id="rId1" Type="http://schemas.openxmlformats.org/officeDocument/2006/relationships/slideLayout" Target="../slideLayouts/slideLayout85.xml"/></Relationships>
</file>

<file path=ppt/slides/_rels/slide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7.xml"/><Relationship Id="rId1" Type="http://schemas.openxmlformats.org/officeDocument/2006/relationships/slideLayout" Target="../slideLayouts/slideLayout85.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lxgoJvxeUw0" TargetMode="External"/><Relationship Id="rId7" Type="http://schemas.openxmlformats.org/officeDocument/2006/relationships/hyperlink" Target="https://www.youtube.com/watch?v=c_C6uN-VPI0" TargetMode="External"/><Relationship Id="rId2" Type="http://schemas.openxmlformats.org/officeDocument/2006/relationships/notesSlide" Target="../notesSlides/notesSlide8.xml"/><Relationship Id="rId1" Type="http://schemas.openxmlformats.org/officeDocument/2006/relationships/slideLayout" Target="../slideLayouts/slideLayout85.xml"/><Relationship Id="rId6" Type="http://schemas.openxmlformats.org/officeDocument/2006/relationships/hyperlink" Target="https://www.youtube.com/watch?v=GAIQfO7wkjY" TargetMode="External"/><Relationship Id="rId5" Type="http://schemas.openxmlformats.org/officeDocument/2006/relationships/hyperlink" Target="https://www.youtube.com/watch?v=mqofgaON5zk" TargetMode="External"/><Relationship Id="rId4" Type="http://schemas.openxmlformats.org/officeDocument/2006/relationships/hyperlink" Target="https://www.youtube.com/watch?v=roS_m72R_ec"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5.xml"/></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85.xml"/></Relationships>
</file>

<file path=ppt/slides/_rels/slide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1.xml"/><Relationship Id="rId1" Type="http://schemas.openxmlformats.org/officeDocument/2006/relationships/slideLayout" Target="../slideLayouts/slideLayout8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5.xml"/></Relationships>
</file>

<file path=ppt/slides/_rels/slide15.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hyperlink" Target="https://www.youtube.com/watch?v=OMmp6uhzCVw" TargetMode="External"/><Relationship Id="rId2" Type="http://schemas.openxmlformats.org/officeDocument/2006/relationships/slideLayout" Target="../slideLayouts/slideLayout85.xml"/><Relationship Id="rId1" Type="http://schemas.openxmlformats.org/officeDocument/2006/relationships/video" Target="https://www.youtube.com/embed/lLFZPJ6DaqU?feature=oembed" TargetMode="External"/><Relationship Id="rId6" Type="http://schemas.openxmlformats.org/officeDocument/2006/relationships/hyperlink" Target="https://www.youtube.com/watch?v=NJQpXiugmUg" TargetMode="External"/><Relationship Id="rId5" Type="http://schemas.openxmlformats.org/officeDocument/2006/relationships/hyperlink" Target="https://www.youtube.com/watch?v=VNL4M0lVT3g" TargetMode="External"/><Relationship Id="rId4" Type="http://schemas.openxmlformats.org/officeDocument/2006/relationships/image" Target="../media/image40.jpeg"/></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eUPEXoagalc" TargetMode="External"/><Relationship Id="rId2" Type="http://schemas.openxmlformats.org/officeDocument/2006/relationships/notesSlide" Target="../notesSlides/notesSlide13.xml"/><Relationship Id="rId1" Type="http://schemas.openxmlformats.org/officeDocument/2006/relationships/slideLayout" Target="../slideLayouts/slideLayout85.xml"/></Relationships>
</file>

<file path=ppt/slides/_rels/slide1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4.xml"/><Relationship Id="rId1" Type="http://schemas.openxmlformats.org/officeDocument/2006/relationships/slideLayout" Target="../slideLayouts/slideLayout85.xml"/><Relationship Id="rId5" Type="http://schemas.openxmlformats.org/officeDocument/2006/relationships/hyperlink" Target="https://www.youtube.com/watch?v=WP-39Qq4OQc" TargetMode="External"/><Relationship Id="rId4" Type="http://schemas.openxmlformats.org/officeDocument/2006/relationships/image" Target="../media/image42.jpeg"/></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pkOhssCDhqA" TargetMode="External"/><Relationship Id="rId7" Type="http://schemas.openxmlformats.org/officeDocument/2006/relationships/image" Target="../media/image46.png"/><Relationship Id="rId2" Type="http://schemas.openxmlformats.org/officeDocument/2006/relationships/notesSlide" Target="../notesSlides/notesSlide15.xml"/><Relationship Id="rId1" Type="http://schemas.openxmlformats.org/officeDocument/2006/relationships/slideLayout" Target="../slideLayouts/slideLayout85.xml"/><Relationship Id="rId6" Type="http://schemas.openxmlformats.org/officeDocument/2006/relationships/image" Target="../media/image45.jpeg"/><Relationship Id="rId5" Type="http://schemas.openxmlformats.org/officeDocument/2006/relationships/image" Target="../media/image44.jpeg"/><Relationship Id="rId4" Type="http://schemas.openxmlformats.org/officeDocument/2006/relationships/image" Target="../media/image43.jpeg"/></Relationships>
</file>

<file path=ppt/slides/_rels/slide1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skillshop.exceedlms.com/student/collection/654330" TargetMode="External"/><Relationship Id="rId1" Type="http://schemas.openxmlformats.org/officeDocument/2006/relationships/slideLayout" Target="../slideLayouts/slideLayout85.xml"/><Relationship Id="rId4" Type="http://schemas.openxmlformats.org/officeDocument/2006/relationships/image" Target="../media/image48.png"/></Relationships>
</file>

<file path=ppt/slides/_rels/slide2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86.xml"/></Relationships>
</file>

<file path=ppt/slides/_rels/slide2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jpeg"/><Relationship Id="rId1" Type="http://schemas.openxmlformats.org/officeDocument/2006/relationships/slideLayout" Target="../slideLayouts/slideLayout95.xml"/><Relationship Id="rId4" Type="http://schemas.openxmlformats.org/officeDocument/2006/relationships/image" Target="../media/image53.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Crowd in a beach">
            <a:extLst>
              <a:ext uri="{FF2B5EF4-FFF2-40B4-BE49-F238E27FC236}">
                <a16:creationId xmlns:a16="http://schemas.microsoft.com/office/drawing/2014/main" id="{C0997FA1-358D-D37B-0627-2CBAA63A80A3}"/>
              </a:ext>
            </a:extLst>
          </p:cNvPr>
          <p:cNvPicPr>
            <a:picLocks noChangeAspect="1"/>
          </p:cNvPicPr>
          <p:nvPr/>
        </p:nvPicPr>
        <p:blipFill rotWithShape="1">
          <a:blip r:embed="rId3">
            <a:alphaModFix amt="35000"/>
          </a:blip>
          <a:srcRect t="7990" b="7423"/>
          <a:stretch/>
        </p:blipFill>
        <p:spPr>
          <a:xfrm>
            <a:off x="15" y="857257"/>
            <a:ext cx="9143985" cy="5143493"/>
          </a:xfrm>
          <a:prstGeom prst="rect">
            <a:avLst/>
          </a:prstGeom>
        </p:spPr>
      </p:pic>
      <p:sp>
        <p:nvSpPr>
          <p:cNvPr id="5" name="TextBox 4">
            <a:extLst>
              <a:ext uri="{FF2B5EF4-FFF2-40B4-BE49-F238E27FC236}">
                <a16:creationId xmlns:a16="http://schemas.microsoft.com/office/drawing/2014/main" id="{066E66B9-5E97-9ABB-EF4B-9D37D0CF9BE5}"/>
              </a:ext>
            </a:extLst>
          </p:cNvPr>
          <p:cNvSpPr txBox="1"/>
          <p:nvPr/>
        </p:nvSpPr>
        <p:spPr>
          <a:xfrm>
            <a:off x="628650" y="1131094"/>
            <a:ext cx="7886700" cy="2978176"/>
          </a:xfrm>
          <a:prstGeom prst="rect">
            <a:avLst/>
          </a:prstGeom>
        </p:spPr>
        <p:txBody>
          <a:bodyPr vert="horz" lIns="68580" tIns="34290" rIns="68580" bIns="34290" rtlCol="0" anchor="ctr">
            <a:normAutofit/>
          </a:bodyPr>
          <a:lstStyle/>
          <a:p>
            <a:pPr marL="0" marR="0" lvl="0" indent="0" algn="l" defTabSz="685800" rtl="0" eaLnBrk="1" fontAlgn="auto" latinLnBrk="0" hangingPunct="1">
              <a:lnSpc>
                <a:spcPct val="90000"/>
              </a:lnSpc>
              <a:spcBef>
                <a:spcPct val="0"/>
              </a:spcBef>
              <a:spcAft>
                <a:spcPts val="450"/>
              </a:spcAft>
              <a:buClrTx/>
              <a:buSzTx/>
              <a:buFontTx/>
              <a:buNone/>
              <a:tabLst/>
              <a:defRPr/>
            </a:pPr>
            <a:r>
              <a:rPr kumimoji="0" lang="en-US" sz="1350" b="1" i="0" u="none" strike="noStrike" kern="1200" cap="none" spc="0" normalizeH="0" baseline="0" noProof="0" dirty="0">
                <a:ln>
                  <a:noFill/>
                </a:ln>
                <a:solidFill>
                  <a:srgbClr val="FFFFFF"/>
                </a:solidFill>
                <a:effectLst/>
                <a:uLnTx/>
                <a:uFillTx/>
                <a:latin typeface="Calibri Light" panose="020F0302020204030204"/>
                <a:ea typeface="+mn-ea"/>
                <a:cs typeface="+mn-cs"/>
              </a:rPr>
              <a:t> </a:t>
            </a:r>
            <a:r>
              <a:rPr kumimoji="0" lang="en-US" sz="3300" b="1" i="0" u="none" strike="noStrike" kern="1200" cap="none" spc="0" normalizeH="0" baseline="0" noProof="0" dirty="0">
                <a:ln>
                  <a:noFill/>
                </a:ln>
                <a:solidFill>
                  <a:srgbClr val="FFFFFF"/>
                </a:solidFill>
                <a:effectLst/>
                <a:uLnTx/>
                <a:uFillTx/>
                <a:latin typeface="Calibri Light" panose="020F0302020204030204"/>
                <a:ea typeface="+mn-ea"/>
                <a:cs typeface="+mn-cs"/>
              </a:rPr>
              <a:t>International Travel, Tourism, Events, Festivals and Leisure Resort Management</a:t>
            </a:r>
          </a:p>
          <a:p>
            <a:pPr marL="0" marR="0" lvl="0" indent="0" algn="l" defTabSz="685800" rtl="0" eaLnBrk="1" fontAlgn="auto" latinLnBrk="0" hangingPunct="1">
              <a:lnSpc>
                <a:spcPct val="90000"/>
              </a:lnSpc>
              <a:spcBef>
                <a:spcPct val="0"/>
              </a:spcBef>
              <a:spcAft>
                <a:spcPts val="450"/>
              </a:spcAft>
              <a:buClrTx/>
              <a:buSzTx/>
              <a:buFontTx/>
              <a:buNone/>
              <a:tabLst/>
              <a:defRPr/>
            </a:pPr>
            <a:r>
              <a:rPr kumimoji="0" lang="en-US" sz="3300" b="1" i="0" u="none" strike="noStrike" kern="1200" cap="none" spc="0" normalizeH="0" baseline="0" noProof="0" dirty="0">
                <a:ln>
                  <a:noFill/>
                </a:ln>
                <a:solidFill>
                  <a:srgbClr val="FFFFFF"/>
                </a:solidFill>
                <a:effectLst/>
                <a:uLnTx/>
                <a:uFillTx/>
                <a:latin typeface="Calibri Light" panose="020F0302020204030204"/>
                <a:ea typeface="+mn-ea"/>
                <a:cs typeface="+mn-cs"/>
              </a:rPr>
              <a:t>   </a:t>
            </a:r>
          </a:p>
          <a:p>
            <a:pPr marL="0" marR="0" lvl="0" indent="0" algn="l" defTabSz="685800" rtl="0" eaLnBrk="1" fontAlgn="auto" latinLnBrk="0" hangingPunct="1">
              <a:lnSpc>
                <a:spcPct val="90000"/>
              </a:lnSpc>
              <a:spcBef>
                <a:spcPct val="0"/>
              </a:spcBef>
              <a:spcAft>
                <a:spcPts val="450"/>
              </a:spcAft>
              <a:buClrTx/>
              <a:buSzTx/>
              <a:buFontTx/>
              <a:buNone/>
              <a:tabLst/>
              <a:defRPr/>
            </a:pPr>
            <a:r>
              <a:rPr kumimoji="0" lang="en-GB" sz="3300" b="0" i="0" u="none" strike="noStrike" kern="1200" cap="none" spc="0" normalizeH="0" baseline="0" noProof="0" dirty="0">
                <a:ln>
                  <a:noFill/>
                </a:ln>
                <a:solidFill>
                  <a:prstClr val="white"/>
                </a:solidFill>
                <a:effectLst/>
                <a:uLnTx/>
                <a:uFillTx/>
                <a:latin typeface="Calibri" panose="020F0502020204030204"/>
                <a:ea typeface="+mn-ea"/>
                <a:cs typeface="+mn-cs"/>
              </a:rPr>
              <a:t>BMTP4014</a:t>
            </a:r>
          </a:p>
          <a:p>
            <a:pPr marL="0" marR="0" lvl="0" indent="0" algn="l" defTabSz="685800" rtl="0" eaLnBrk="1" fontAlgn="auto" latinLnBrk="0" hangingPunct="1">
              <a:lnSpc>
                <a:spcPct val="90000"/>
              </a:lnSpc>
              <a:spcBef>
                <a:spcPct val="0"/>
              </a:spcBef>
              <a:spcAft>
                <a:spcPts val="450"/>
              </a:spcAft>
              <a:buClrTx/>
              <a:buSzTx/>
              <a:buFontTx/>
              <a:buNone/>
              <a:tabLst/>
              <a:defRPr/>
            </a:pPr>
            <a:r>
              <a:rPr kumimoji="0" lang="en-US" sz="3300" b="1" i="0" u="none" strike="noStrike" kern="1200" cap="none" spc="0" normalizeH="0" baseline="0" noProof="0" dirty="0">
                <a:ln>
                  <a:noFill/>
                </a:ln>
                <a:solidFill>
                  <a:srgbClr val="FFFFFF"/>
                </a:solidFill>
                <a:effectLst/>
                <a:uLnTx/>
                <a:uFillTx/>
                <a:latin typeface="Calibri Light" panose="020F0302020204030204"/>
                <a:ea typeface="+mn-ea"/>
                <a:cs typeface="+mn-cs"/>
              </a:rPr>
              <a:t>Niche Marketing And Social Media - Level 4</a:t>
            </a:r>
            <a:endParaRPr kumimoji="0" lang="en-US" sz="3300" b="0" i="0" u="none" strike="noStrike" kern="1200" cap="none" spc="0" normalizeH="0" baseline="0" noProof="0" dirty="0">
              <a:ln>
                <a:noFill/>
              </a:ln>
              <a:solidFill>
                <a:srgbClr val="FFFFFF"/>
              </a:solidFill>
              <a:effectLst/>
              <a:uLnTx/>
              <a:uFillTx/>
              <a:latin typeface="Calibri Light" panose="020F0302020204030204"/>
              <a:ea typeface="+mn-ea"/>
              <a:cs typeface="+mn-cs"/>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5326012" y="4556713"/>
            <a:ext cx="7886700" cy="3263504"/>
          </a:xfrm>
          <a:prstGeom prst="rect">
            <a:avLst/>
          </a:prstGeom>
        </p:spPr>
        <p:txBody>
          <a:bodyPr vert="horz" lIns="68580" tIns="34290" rIns="68580" bIns="34290" rtlCol="0">
            <a:normAutofit/>
          </a:bodyPr>
          <a:lstStyle/>
          <a:p>
            <a:pPr marL="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US" sz="135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0D33AFE3-8130-6485-4833-AF8A8B0F3578}"/>
              </a:ext>
            </a:extLst>
          </p:cNvPr>
          <p:cNvPicPr>
            <a:picLocks noChangeAspect="1"/>
          </p:cNvPicPr>
          <p:nvPr/>
        </p:nvPicPr>
        <p:blipFill>
          <a:blip r:embed="rId4"/>
          <a:stretch>
            <a:fillRect/>
          </a:stretch>
        </p:blipFill>
        <p:spPr>
          <a:xfrm>
            <a:off x="0" y="6064288"/>
            <a:ext cx="9144000" cy="793712"/>
          </a:xfrm>
          <a:prstGeom prst="rect">
            <a:avLst/>
          </a:prstGeom>
        </p:spPr>
      </p:pic>
    </p:spTree>
    <p:extLst>
      <p:ext uri="{BB962C8B-B14F-4D97-AF65-F5344CB8AC3E}">
        <p14:creationId xmlns:p14="http://schemas.microsoft.com/office/powerpoint/2010/main" val="5220707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background with many logos&#10;&#10;Description automatically generated">
            <a:extLst>
              <a:ext uri="{FF2B5EF4-FFF2-40B4-BE49-F238E27FC236}">
                <a16:creationId xmlns:a16="http://schemas.microsoft.com/office/drawing/2014/main" id="{40177C1B-B393-1156-AFDE-A635CCA7BEC2}"/>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23747" y="0"/>
            <a:ext cx="9120253" cy="5805264"/>
          </a:xfrm>
          <a:prstGeom prst="rect">
            <a:avLst/>
          </a:prstGeom>
        </p:spPr>
      </p:pic>
      <p:sp>
        <p:nvSpPr>
          <p:cNvPr id="18" name="Frame 17">
            <a:extLst>
              <a:ext uri="{FF2B5EF4-FFF2-40B4-BE49-F238E27FC236}">
                <a16:creationId xmlns:a16="http://schemas.microsoft.com/office/drawing/2014/main" id="{58E60D57-3168-94C0-08DD-E393F4B548AB}"/>
              </a:ext>
            </a:extLst>
          </p:cNvPr>
          <p:cNvSpPr/>
          <p:nvPr/>
        </p:nvSpPr>
        <p:spPr>
          <a:xfrm rot="5400000">
            <a:off x="-295675" y="1660188"/>
            <a:ext cx="3831308" cy="3192465"/>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17" name="Frame 16">
            <a:extLst>
              <a:ext uri="{FF2B5EF4-FFF2-40B4-BE49-F238E27FC236}">
                <a16:creationId xmlns:a16="http://schemas.microsoft.com/office/drawing/2014/main" id="{DA635104-88E0-C885-D902-18F121AADD6F}"/>
              </a:ext>
            </a:extLst>
          </p:cNvPr>
          <p:cNvSpPr/>
          <p:nvPr/>
        </p:nvSpPr>
        <p:spPr>
          <a:xfrm>
            <a:off x="3342024" y="1340767"/>
            <a:ext cx="5676165" cy="3831307"/>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37747" y="-492140"/>
            <a:ext cx="2034482" cy="3282429"/>
          </a:xfrm>
        </p:spPr>
        <p:txBody>
          <a:bodyPr anchor="ctr">
            <a:normAutofit/>
          </a:bodyPr>
          <a:lstStyle/>
          <a:p>
            <a:r>
              <a:rPr lang="en-GB" altLang="en-US" sz="3600" dirty="0">
                <a:solidFill>
                  <a:schemeClr val="bg1"/>
                </a:solidFill>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340550" y="1685925"/>
            <a:ext cx="2310251" cy="2936653"/>
          </a:xfrm>
        </p:spPr>
        <p:txBody>
          <a:bodyPr anchor="ctr">
            <a:normAutofit/>
          </a:bodyPr>
          <a:lstStyle/>
          <a:p>
            <a:pPr marL="0" indent="0">
              <a:buNone/>
            </a:pPr>
            <a:r>
              <a:rPr lang="en-GB" altLang="en-US" b="1" dirty="0">
                <a:solidFill>
                  <a:schemeClr val="bg1"/>
                </a:solidFill>
              </a:rPr>
              <a:t>Last week gave an overview of..</a:t>
            </a:r>
          </a:p>
          <a:p>
            <a:pPr marL="0" indent="0">
              <a:buNone/>
            </a:pPr>
            <a:endParaRPr lang="en-GB" altLang="en-US" sz="4125" b="1" dirty="0">
              <a:solidFill>
                <a:schemeClr val="bg1"/>
              </a:solidFill>
            </a:endParaRPr>
          </a:p>
          <a:p>
            <a:pPr marL="0" indent="0">
              <a:buNone/>
            </a:pPr>
            <a:endParaRPr lang="en-GB" altLang="en-US" sz="1425" dirty="0">
              <a:solidFill>
                <a:schemeClr val="bg1"/>
              </a:solidFill>
              <a:latin typeface="Trebuchet MS" panose="020B0603020202020204" pitchFamily="34" charset="0"/>
            </a:endParaRPr>
          </a:p>
        </p:txBody>
      </p:sp>
      <p:grpSp>
        <p:nvGrpSpPr>
          <p:cNvPr id="2" name="Group 1">
            <a:extLst>
              <a:ext uri="{FF2B5EF4-FFF2-40B4-BE49-F238E27FC236}">
                <a16:creationId xmlns:a16="http://schemas.microsoft.com/office/drawing/2014/main" id="{CED7EB50-5498-EC3C-0742-51BE69CD4371}"/>
              </a:ext>
            </a:extLst>
          </p:cNvPr>
          <p:cNvGrpSpPr/>
          <p:nvPr/>
        </p:nvGrpSpPr>
        <p:grpSpPr>
          <a:xfrm>
            <a:off x="4071859" y="1165029"/>
            <a:ext cx="4559793" cy="974863"/>
            <a:chOff x="5986852" y="389099"/>
            <a:chExt cx="4640579" cy="1030784"/>
          </a:xfrm>
        </p:grpSpPr>
        <p:sp>
          <p:nvSpPr>
            <p:cNvPr id="8" name="TextBox 7">
              <a:extLst>
                <a:ext uri="{FF2B5EF4-FFF2-40B4-BE49-F238E27FC236}">
                  <a16:creationId xmlns:a16="http://schemas.microsoft.com/office/drawing/2014/main" id="{68EB99C5-B5A6-0CE9-BD5F-0939C828568B}"/>
                </a:ext>
              </a:extLst>
            </p:cNvPr>
            <p:cNvSpPr txBox="1"/>
            <p:nvPr/>
          </p:nvSpPr>
          <p:spPr>
            <a:xfrm>
              <a:off x="5986852" y="389099"/>
              <a:ext cx="3855015" cy="68340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We discussed 5 ‘S’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What were they? </a:t>
              </a:r>
              <a:endParaRPr lang="en-GB" kern="0" dirty="0">
                <a:solidFill>
                  <a:prstClr val="black"/>
                </a:solidFill>
                <a:latin typeface="Abadi" panose="020B0604020202020204" pitchFamily="34" charset="0"/>
              </a:endParaRPr>
            </a:p>
          </p:txBody>
        </p:sp>
        <p:pic>
          <p:nvPicPr>
            <p:cNvPr id="10" name="Picture 2" descr="Amazon.co.uk: Question of the Day : Alexa Skills">
              <a:extLst>
                <a:ext uri="{FF2B5EF4-FFF2-40B4-BE49-F238E27FC236}">
                  <a16:creationId xmlns:a16="http://schemas.microsoft.com/office/drawing/2014/main" id="{AB20CE55-C13A-C44D-3ABC-B86B4FFFCA90}"/>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601980" y="394432"/>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3" name="Group 22">
            <a:extLst>
              <a:ext uri="{FF2B5EF4-FFF2-40B4-BE49-F238E27FC236}">
                <a16:creationId xmlns:a16="http://schemas.microsoft.com/office/drawing/2014/main" id="{5D766F4A-7EFC-D4DA-3604-C687F092F1AB}"/>
              </a:ext>
            </a:extLst>
          </p:cNvPr>
          <p:cNvGrpSpPr/>
          <p:nvPr/>
        </p:nvGrpSpPr>
        <p:grpSpPr>
          <a:xfrm>
            <a:off x="4788236" y="4238034"/>
            <a:ext cx="2806151" cy="1343208"/>
            <a:chOff x="5318649" y="852330"/>
            <a:chExt cx="3741533" cy="1790944"/>
          </a:xfrm>
        </p:grpSpPr>
        <p:sp>
          <p:nvSpPr>
            <p:cNvPr id="26" name="TextBox 25">
              <a:extLst>
                <a:ext uri="{FF2B5EF4-FFF2-40B4-BE49-F238E27FC236}">
                  <a16:creationId xmlns:a16="http://schemas.microsoft.com/office/drawing/2014/main" id="{EB937F3C-EDD9-DBC2-78A5-F97D3ADF4F1E}"/>
                </a:ext>
              </a:extLst>
            </p:cNvPr>
            <p:cNvSpPr txBox="1"/>
            <p:nvPr/>
          </p:nvSpPr>
          <p:spPr>
            <a:xfrm>
              <a:off x="5318649" y="1042835"/>
              <a:ext cx="3269885" cy="160043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Google Garage?</a:t>
              </a:r>
            </a:p>
            <a:p>
              <a:pPr marL="0" marR="0" lvl="0" indent="0" algn="l" defTabSz="342900" rtl="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Who managed to finish </a:t>
              </a:r>
            </a:p>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Section 1 ”take a business online”?</a:t>
              </a:r>
            </a:p>
          </p:txBody>
        </p:sp>
        <p:pic>
          <p:nvPicPr>
            <p:cNvPr id="27" name="Picture 2" descr="Amazon.co.uk: Question of the Day : Alexa Skills">
              <a:extLst>
                <a:ext uri="{FF2B5EF4-FFF2-40B4-BE49-F238E27FC236}">
                  <a16:creationId xmlns:a16="http://schemas.microsoft.com/office/drawing/2014/main" id="{36B47300-3FE4-394C-350C-D82FD6EAACD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034732" y="852330"/>
              <a:ext cx="1025450"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12" name="Picture 11">
            <a:extLst>
              <a:ext uri="{FF2B5EF4-FFF2-40B4-BE49-F238E27FC236}">
                <a16:creationId xmlns:a16="http://schemas.microsoft.com/office/drawing/2014/main" id="{EB938882-56D6-2CCB-589D-82532BBD870D}"/>
              </a:ext>
            </a:extLst>
          </p:cNvPr>
          <p:cNvPicPr>
            <a:picLocks noChangeAspect="1"/>
          </p:cNvPicPr>
          <p:nvPr/>
        </p:nvPicPr>
        <p:blipFill>
          <a:blip r:embed="rId6"/>
          <a:stretch>
            <a:fillRect/>
          </a:stretch>
        </p:blipFill>
        <p:spPr>
          <a:xfrm>
            <a:off x="5622241" y="1551722"/>
            <a:ext cx="2406115" cy="2053122"/>
          </a:xfrm>
          <a:prstGeom prst="rect">
            <a:avLst/>
          </a:prstGeom>
        </p:spPr>
      </p:pic>
      <p:pic>
        <p:nvPicPr>
          <p:cNvPr id="16" name="Picture 15">
            <a:extLst>
              <a:ext uri="{FF2B5EF4-FFF2-40B4-BE49-F238E27FC236}">
                <a16:creationId xmlns:a16="http://schemas.microsoft.com/office/drawing/2014/main" id="{925AD5F8-03CA-AABF-4759-AA6842B2DC4C}"/>
              </a:ext>
            </a:extLst>
          </p:cNvPr>
          <p:cNvPicPr>
            <a:picLocks noChangeAspect="1"/>
          </p:cNvPicPr>
          <p:nvPr/>
        </p:nvPicPr>
        <p:blipFill>
          <a:blip r:embed="rId7"/>
          <a:stretch>
            <a:fillRect/>
          </a:stretch>
        </p:blipFill>
        <p:spPr>
          <a:xfrm>
            <a:off x="6894931" y="5100347"/>
            <a:ext cx="2008018" cy="9913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fade">
                                      <p:cBhvr>
                                        <p:cTn id="12" dur="500"/>
                                        <p:tgtEl>
                                          <p:spTgt spid="23"/>
                                        </p:tgtEl>
                                      </p:cBhvr>
                                    </p:animEffect>
                                  </p:childTnLst>
                                </p:cTn>
                              </p:par>
                              <p:par>
                                <p:cTn id="13" presetID="10" presetClass="entr" presetSubtype="0" fill="hold" nodeType="with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2"/>
          <a:srcRect t="624"/>
          <a:stretch/>
        </p:blipFill>
        <p:spPr>
          <a:xfrm>
            <a:off x="0" y="0"/>
            <a:ext cx="5093889" cy="6858000"/>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2483949" y="476672"/>
            <a:ext cx="3285434" cy="1001040"/>
          </a:xfrm>
        </p:spPr>
        <p:txBody>
          <a:bodyPr vert="horz" lIns="51435" tIns="25718" rIns="51435" bIns="25718" rtlCol="0" anchor="ctr">
            <a:normAutofit/>
          </a:bodyPr>
          <a:lstStyle/>
          <a:p>
            <a:r>
              <a:rPr lang="en-US" sz="225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5364088" y="2348880"/>
            <a:ext cx="3718383" cy="2888695"/>
          </a:xfrm>
        </p:spPr>
        <p:txBody>
          <a:bodyPr vert="horz" lIns="51435" tIns="25718" rIns="51435" bIns="25718" rtlCol="0" anchor="t">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effectLst/>
                <a:uLnTx/>
                <a:uFillTx/>
                <a:latin typeface="Calibri" panose="020F0502020204030204"/>
                <a:ea typeface="+mn-ea"/>
                <a:cs typeface="+mn-cs"/>
              </a:rPr>
              <a:t>Gain an understanding of ‘Digital Communications models’ and application.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sz="2800" dirty="0">
              <a:latin typeface="Calibri" panose="020F0502020204030204"/>
            </a:endParaRPr>
          </a:p>
          <a:p>
            <a:pPr marL="0"/>
            <a:endParaRPr lang="en-US" sz="1125" b="1" dirty="0">
              <a:solidFill>
                <a:srgbClr val="FEFFFF"/>
              </a:solidFill>
            </a:endParaRPr>
          </a:p>
        </p:txBody>
      </p:sp>
      <p:pic>
        <p:nvPicPr>
          <p:cNvPr id="4" name="Picture 3">
            <a:extLst>
              <a:ext uri="{FF2B5EF4-FFF2-40B4-BE49-F238E27FC236}">
                <a16:creationId xmlns:a16="http://schemas.microsoft.com/office/drawing/2014/main" id="{87992C6E-8ECE-9A36-F357-EACF496234AB}"/>
              </a:ext>
            </a:extLst>
          </p:cNvPr>
          <p:cNvPicPr>
            <a:picLocks noChangeAspect="1"/>
          </p:cNvPicPr>
          <p:nvPr/>
        </p:nvPicPr>
        <p:blipFill>
          <a:blip r:embed="rId3">
            <a:alphaModFix amt="85000"/>
          </a:blip>
          <a:stretch>
            <a:fillRect/>
          </a:stretch>
        </p:blipFill>
        <p:spPr>
          <a:xfrm>
            <a:off x="36512" y="6091672"/>
            <a:ext cx="9144000" cy="793712"/>
          </a:xfrm>
          <a:prstGeom prst="rect">
            <a:avLst/>
          </a:prstGeom>
        </p:spPr>
      </p:pic>
    </p:spTree>
    <p:extLst>
      <p:ext uri="{BB962C8B-B14F-4D97-AF65-F5344CB8AC3E}">
        <p14:creationId xmlns:p14="http://schemas.microsoft.com/office/powerpoint/2010/main" val="2941564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5" name="Rectangle 14">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857250"/>
            <a:ext cx="7004405" cy="51435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Calibri" panose="020F0502020204030204"/>
            </a:endParaRPr>
          </a:p>
        </p:txBody>
      </p:sp>
      <p:sp>
        <p:nvSpPr>
          <p:cNvPr id="2" name="Title 1">
            <a:extLst>
              <a:ext uri="{FF2B5EF4-FFF2-40B4-BE49-F238E27FC236}">
                <a16:creationId xmlns:a16="http://schemas.microsoft.com/office/drawing/2014/main" id="{A0DB5E9C-E914-4487-8ACE-8DBA30DD6B72}"/>
              </a:ext>
            </a:extLst>
          </p:cNvPr>
          <p:cNvSpPr>
            <a:spLocks noGrp="1"/>
          </p:cNvSpPr>
          <p:nvPr>
            <p:ph type="title"/>
          </p:nvPr>
        </p:nvSpPr>
        <p:spPr>
          <a:xfrm>
            <a:off x="55990" y="836711"/>
            <a:ext cx="4299986" cy="5159381"/>
          </a:xfrm>
          <a:solidFill>
            <a:schemeClr val="tx1"/>
          </a:solidFill>
        </p:spPr>
        <p:txBody>
          <a:bodyPr vert="horz" lIns="68580" tIns="34290" rIns="68580" bIns="34290" rtlCol="0" anchor="b">
            <a:normAutofit fontScale="90000"/>
          </a:bodyPr>
          <a:lstStyle/>
          <a:p>
            <a:pPr>
              <a:spcAft>
                <a:spcPts val="750"/>
              </a:spcAft>
            </a:pPr>
            <a:r>
              <a:rPr lang="en-US" sz="1350" b="1" dirty="0">
                <a:latin typeface="+mj-lt"/>
                <a:cs typeface="+mj-cs"/>
              </a:rPr>
              <a:t>Assessment 2 Content Campaign Due Date 15th January 2024</a:t>
            </a:r>
            <a:br>
              <a:rPr lang="en-US" sz="1350" dirty="0">
                <a:latin typeface="+mj-lt"/>
                <a:cs typeface="+mj-cs"/>
              </a:rPr>
            </a:br>
            <a:r>
              <a:rPr lang="en-US" sz="1350" b="1" dirty="0">
                <a:latin typeface="+mj-lt"/>
                <a:cs typeface="+mj-cs"/>
              </a:rPr>
              <a:t>(5/6 mins)</a:t>
            </a:r>
            <a:br>
              <a:rPr lang="en-US" sz="1350" b="1" dirty="0">
                <a:latin typeface="+mj-lt"/>
                <a:cs typeface="+mj-cs"/>
              </a:rPr>
            </a:br>
            <a:br>
              <a:rPr lang="en-US" sz="1350" b="1" dirty="0">
                <a:latin typeface="+mj-lt"/>
                <a:cs typeface="+mj-cs"/>
              </a:rPr>
            </a:br>
            <a:br>
              <a:rPr lang="en-US" sz="1350" dirty="0">
                <a:latin typeface="+mj-lt"/>
                <a:cs typeface="+mj-cs"/>
              </a:rPr>
            </a:br>
            <a:r>
              <a:rPr lang="en-GB" sz="1350" dirty="0">
                <a:latin typeface="+mj-lt"/>
                <a:cs typeface="+mj-cs"/>
              </a:rPr>
              <a:t>SCENARIO</a:t>
            </a:r>
            <a:br>
              <a:rPr lang="en-GB" sz="1350" dirty="0">
                <a:latin typeface="+mj-lt"/>
                <a:cs typeface="+mj-cs"/>
              </a:rPr>
            </a:br>
            <a:r>
              <a:rPr lang="en-GB" sz="1300" dirty="0">
                <a:latin typeface="+mj-lt"/>
                <a:cs typeface="+mj-cs"/>
              </a:rPr>
              <a:t>“More and more destinations are using content to attract consumers” </a:t>
            </a:r>
            <a:br>
              <a:rPr lang="en-GB" sz="1300" dirty="0">
                <a:latin typeface="+mj-lt"/>
                <a:cs typeface="+mj-cs"/>
              </a:rPr>
            </a:br>
            <a:r>
              <a:rPr lang="en-GB" sz="1300" dirty="0">
                <a:latin typeface="+mj-lt"/>
                <a:cs typeface="+mj-cs"/>
              </a:rPr>
              <a:t>Social Media Campaign (5-6 minutes)</a:t>
            </a:r>
            <a:br>
              <a:rPr lang="en-GB" sz="1300" dirty="0">
                <a:latin typeface="+mj-lt"/>
                <a:cs typeface="+mj-cs"/>
              </a:rPr>
            </a:br>
            <a:br>
              <a:rPr lang="en-GB" sz="1300" dirty="0">
                <a:latin typeface="+mj-lt"/>
                <a:cs typeface="+mj-cs"/>
              </a:rPr>
            </a:br>
            <a:r>
              <a:rPr lang="en-GB" sz="1300" dirty="0">
                <a:latin typeface="+mj-lt"/>
                <a:cs typeface="+mj-cs"/>
              </a:rPr>
              <a:t>As a part of the Arena event you are required to develop professional video content and pitch designed to target one of your customer profiles from assessment 1.</a:t>
            </a:r>
            <a:br>
              <a:rPr lang="en-GB" sz="1300" dirty="0">
                <a:latin typeface="+mj-lt"/>
                <a:cs typeface="+mj-cs"/>
              </a:rPr>
            </a:br>
            <a:r>
              <a:rPr lang="en-GB" sz="1300" dirty="0">
                <a:latin typeface="+mj-lt"/>
                <a:cs typeface="+mj-cs"/>
              </a:rPr>
              <a:t>Your content should be designed to address an element of the RACE framework and focused using Aristotle’s modes of persuasion as well as utilise user generated content, influencer marketing, story-telling, place building, images and /or  virtual content relating directly  the selected product  and your chosen target market.  </a:t>
            </a:r>
            <a:br>
              <a:rPr lang="en-GB" sz="1300" dirty="0">
                <a:latin typeface="+mj-lt"/>
                <a:cs typeface="+mj-cs"/>
              </a:rPr>
            </a:br>
            <a:r>
              <a:rPr lang="en-GB" sz="1300" dirty="0">
                <a:latin typeface="+mj-lt"/>
                <a:cs typeface="+mj-cs"/>
              </a:rPr>
              <a:t>The campaign should focus on a social media platform (Tick Tock, Instagram, Facebook, </a:t>
            </a:r>
            <a:r>
              <a:rPr lang="en-GB" sz="1300" dirty="0" err="1">
                <a:latin typeface="+mj-lt"/>
                <a:cs typeface="+mj-cs"/>
              </a:rPr>
              <a:t>Linkedin</a:t>
            </a:r>
            <a:r>
              <a:rPr lang="en-GB" sz="1300" dirty="0">
                <a:latin typeface="+mj-lt"/>
                <a:cs typeface="+mj-cs"/>
              </a:rPr>
              <a:t> or YouTube), focused upon whichever is most suitable for your target customer profile but should also consider how the media can be used on multiple platforms. This decision should be clearly  explained and justified using  underpinning marketing theory and academic research.</a:t>
            </a:r>
            <a:br>
              <a:rPr lang="en-GB" sz="1300" dirty="0">
                <a:latin typeface="+mj-lt"/>
                <a:cs typeface="+mj-cs"/>
              </a:rPr>
            </a:br>
            <a:r>
              <a:rPr lang="en-GB" sz="1300" dirty="0">
                <a:latin typeface="+mj-lt"/>
                <a:cs typeface="+mj-cs"/>
              </a:rPr>
              <a:t>The aim of this assessment is for you to professionally present your Social Media Campaign Pitch in order to sell it the Arena events marketing team. It should therefore be persuasive and professionally presented with underpinning theory in order to effectively use visuals to market and sell the campaign to the client:</a:t>
            </a:r>
            <a:br>
              <a:rPr lang="en-GB" sz="1300" dirty="0">
                <a:latin typeface="+mj-lt"/>
                <a:cs typeface="+mj-cs"/>
              </a:rPr>
            </a:br>
            <a:br>
              <a:rPr lang="en-US" sz="1350" dirty="0">
                <a:latin typeface="+mj-lt"/>
                <a:cs typeface="+mj-cs"/>
              </a:rPr>
            </a:br>
            <a:br>
              <a:rPr lang="en-US" sz="900" dirty="0">
                <a:latin typeface="+mj-lt"/>
                <a:cs typeface="+mj-cs"/>
              </a:rPr>
            </a:br>
            <a:endParaRPr lang="en-US" sz="900" dirty="0">
              <a:latin typeface="+mj-lt"/>
              <a:cs typeface="+mj-cs"/>
            </a:endParaRPr>
          </a:p>
        </p:txBody>
      </p:sp>
      <p:sp>
        <p:nvSpPr>
          <p:cNvPr id="17" name="Rectangle 1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941" y="1117343"/>
            <a:ext cx="109728"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9" name="Rectangle 1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2" y="4267440"/>
            <a:ext cx="2983230" cy="13716"/>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5" name="TextBox 4">
            <a:extLst>
              <a:ext uri="{FF2B5EF4-FFF2-40B4-BE49-F238E27FC236}">
                <a16:creationId xmlns:a16="http://schemas.microsoft.com/office/drawing/2014/main" id="{82A32E00-89D4-FF81-398D-F9A81459348E}"/>
              </a:ext>
            </a:extLst>
          </p:cNvPr>
          <p:cNvSpPr txBox="1"/>
          <p:nvPr/>
        </p:nvSpPr>
        <p:spPr>
          <a:xfrm>
            <a:off x="4355976" y="857250"/>
            <a:ext cx="4788021" cy="5138843"/>
          </a:xfrm>
          <a:prstGeom prst="rect">
            <a:avLst/>
          </a:prstGeom>
          <a:solidFill>
            <a:schemeClr val="tx1"/>
          </a:solidFill>
        </p:spPr>
        <p:txBody>
          <a:bodyPr wrap="square">
            <a:spAutoFit/>
          </a:bodyPr>
          <a:lstStyle/>
          <a:p>
            <a:pPr algn="just">
              <a:lnSpc>
                <a:spcPct val="115000"/>
              </a:lnSpc>
              <a:spcAft>
                <a:spcPts val="1000"/>
              </a:spcAft>
            </a:pPr>
            <a:r>
              <a:rPr lang="en-US" sz="1200" dirty="0">
                <a:solidFill>
                  <a:schemeClr val="bg1"/>
                </a:solidFill>
                <a:effectLst/>
                <a:latin typeface="+mj-lt"/>
                <a:ea typeface="Calibri" panose="020F0502020204030204" pitchFamily="34" charset="0"/>
                <a:cs typeface="Times New Roman" panose="02020603050405020304" pitchFamily="18" charset="0"/>
              </a:rPr>
              <a:t>Your campaign bid presentation should be recorded and include (but not be limited to) the following.</a:t>
            </a:r>
            <a:endParaRPr lang="en-GB" sz="1200" dirty="0">
              <a:solidFill>
                <a:schemeClr val="bg1"/>
              </a:solidFill>
              <a:effectLst/>
              <a:latin typeface="+mj-lt"/>
              <a:ea typeface="Calibri" panose="020F0502020204030204" pitchFamily="34" charset="0"/>
              <a:cs typeface="Times New Roman" panose="02020603050405020304" pitchFamily="18" charset="0"/>
            </a:endParaRPr>
          </a:p>
          <a:p>
            <a:pPr lvl="0" algn="just" fontAlgn="base">
              <a:lnSpc>
                <a:spcPct val="115000"/>
              </a:lnSpc>
              <a:spcAft>
                <a:spcPts val="1000"/>
              </a:spcAft>
              <a:buClr>
                <a:srgbClr val="000000"/>
              </a:buClr>
            </a:pPr>
            <a:r>
              <a:rPr lang="en-US" sz="1200" u="none" strike="noStrike" kern="0" spc="0" dirty="0">
                <a:ln>
                  <a:noFill/>
                </a:ln>
                <a:solidFill>
                  <a:schemeClr val="bg1"/>
                </a:solidFill>
                <a:effectLst>
                  <a:outerShdw sx="0" sy="0">
                    <a:srgbClr val="000000"/>
                  </a:outerShdw>
                </a:effectLst>
                <a:latin typeface="+mj-lt"/>
                <a:ea typeface="Symbol" panose="05050102010706020507" pitchFamily="18" charset="2"/>
                <a:cs typeface="Symbol" panose="05050102010706020507" pitchFamily="18" charset="2"/>
              </a:rPr>
              <a:t>A brief introduction to the selected product and a summary of the aims and objectives of the campaign</a:t>
            </a:r>
            <a:r>
              <a:rPr lang="en-GB" sz="1200" u="none" strike="noStrike" kern="0" spc="0" dirty="0">
                <a:ln>
                  <a:noFill/>
                </a:ln>
                <a:solidFill>
                  <a:schemeClr val="bg1"/>
                </a:solidFill>
                <a:effectLst>
                  <a:outerShdw sx="0" sy="0">
                    <a:srgbClr val="000000"/>
                  </a:outerShdw>
                </a:effectLst>
                <a:latin typeface="+mj-lt"/>
                <a:ea typeface="Symbol" panose="05050102010706020507" pitchFamily="18" charset="2"/>
                <a:cs typeface="Symbol" panose="05050102010706020507" pitchFamily="18" charset="2"/>
              </a:rPr>
              <a:t>; </a:t>
            </a:r>
            <a:r>
              <a:rPr lang="en-US" sz="1200" u="none" strike="noStrike" kern="0" spc="0" dirty="0">
                <a:ln>
                  <a:noFill/>
                </a:ln>
                <a:solidFill>
                  <a:schemeClr val="bg1"/>
                </a:solidFill>
                <a:effectLst>
                  <a:outerShdw sx="0" sy="0">
                    <a:srgbClr val="000000"/>
                  </a:outerShdw>
                </a:effectLst>
                <a:latin typeface="+mj-lt"/>
                <a:ea typeface="Symbol" panose="05050102010706020507" pitchFamily="18" charset="2"/>
                <a:cs typeface="Symbol" panose="05050102010706020507" pitchFamily="18" charset="2"/>
              </a:rPr>
              <a:t>Identification and justification of the chosen key target market using academic theories including  psychographics, demographics, generational and / or tourism concepts.</a:t>
            </a:r>
            <a:endParaRPr lang="en-GB" sz="1200" u="none" strike="noStrike" kern="0" spc="0" dirty="0">
              <a:ln>
                <a:noFill/>
              </a:ln>
              <a:solidFill>
                <a:schemeClr val="bg1"/>
              </a:solidFill>
              <a:effectLst>
                <a:outerShdw sx="0" sy="0">
                  <a:srgbClr val="000000"/>
                </a:outerShdw>
              </a:effectLst>
              <a:latin typeface="+mj-lt"/>
              <a:ea typeface="Symbol" panose="05050102010706020507" pitchFamily="18" charset="2"/>
              <a:cs typeface="Symbol" panose="05050102010706020507" pitchFamily="18" charset="2"/>
            </a:endParaRPr>
          </a:p>
          <a:p>
            <a:pPr lvl="0" algn="just" fontAlgn="base">
              <a:lnSpc>
                <a:spcPct val="115000"/>
              </a:lnSpc>
              <a:spcAft>
                <a:spcPts val="1000"/>
              </a:spcAft>
              <a:buClr>
                <a:srgbClr val="000000"/>
              </a:buClr>
            </a:pPr>
            <a:r>
              <a:rPr lang="en-US" sz="1200" u="none" strike="noStrike" kern="0" spc="0" dirty="0">
                <a:ln>
                  <a:noFill/>
                </a:ln>
                <a:solidFill>
                  <a:schemeClr val="bg1"/>
                </a:solidFill>
                <a:effectLst>
                  <a:outerShdw sx="0" sy="0">
                    <a:srgbClr val="000000"/>
                  </a:outerShdw>
                </a:effectLst>
                <a:latin typeface="+mj-lt"/>
                <a:ea typeface="Symbol" panose="05050102010706020507" pitchFamily="18" charset="2"/>
                <a:cs typeface="Symbol" panose="05050102010706020507" pitchFamily="18" charset="2"/>
              </a:rPr>
              <a:t>Presentation of your planned Niche Social Media Campaign which should include  -Visual displays and explanations of your campaign including branding, key messages, hash tags, strap lines, images, content, promotional activities and events. </a:t>
            </a:r>
            <a:endParaRPr lang="en-GB" sz="1200" u="none" strike="noStrike" kern="0" spc="0" dirty="0">
              <a:ln>
                <a:noFill/>
              </a:ln>
              <a:solidFill>
                <a:schemeClr val="bg1"/>
              </a:solidFill>
              <a:effectLst>
                <a:outerShdw sx="0" sy="0">
                  <a:srgbClr val="000000"/>
                </a:outerShdw>
              </a:effectLst>
              <a:latin typeface="+mj-lt"/>
              <a:ea typeface="Symbol" panose="05050102010706020507" pitchFamily="18" charset="2"/>
              <a:cs typeface="Symbol" panose="05050102010706020507" pitchFamily="18" charset="2"/>
            </a:endParaRPr>
          </a:p>
          <a:p>
            <a:pPr lvl="0" algn="just" fontAlgn="base">
              <a:lnSpc>
                <a:spcPct val="115000"/>
              </a:lnSpc>
              <a:spcAft>
                <a:spcPts val="1000"/>
              </a:spcAft>
              <a:buClr>
                <a:srgbClr val="000000"/>
              </a:buClr>
            </a:pPr>
            <a:r>
              <a:rPr lang="en-US" sz="1200" u="none" strike="noStrike" kern="0" spc="0" dirty="0">
                <a:ln>
                  <a:noFill/>
                </a:ln>
                <a:solidFill>
                  <a:schemeClr val="bg1"/>
                </a:solidFill>
                <a:effectLst>
                  <a:outerShdw sx="0" sy="0">
                    <a:srgbClr val="000000"/>
                  </a:outerShdw>
                </a:effectLst>
                <a:latin typeface="+mj-lt"/>
                <a:ea typeface="Symbol" panose="05050102010706020507" pitchFamily="18" charset="2"/>
                <a:cs typeface="Symbol" panose="05050102010706020507" pitchFamily="18" charset="2"/>
              </a:rPr>
              <a:t>In addition you should consider where relevant user generated content, influencer marketing,  story-telling, place building, images, authenticity, and / or  virtual content relating directly to the product.  The campaign should also include a launch image, short high impact video (30 secs +/-), and examples of the content you have designed for your chosen social media platforms, as well as where relevant  advertising, publicity and any other campaign content. </a:t>
            </a:r>
            <a:endParaRPr lang="en-GB" sz="1200" u="none" strike="noStrike" kern="0" spc="0" dirty="0">
              <a:ln>
                <a:noFill/>
              </a:ln>
              <a:solidFill>
                <a:schemeClr val="bg1"/>
              </a:solidFill>
              <a:effectLst>
                <a:outerShdw sx="0" sy="0">
                  <a:srgbClr val="000000"/>
                </a:outerShdw>
              </a:effectLst>
              <a:latin typeface="+mj-lt"/>
              <a:ea typeface="Symbol" panose="05050102010706020507" pitchFamily="18" charset="2"/>
              <a:cs typeface="Symbol" panose="05050102010706020507" pitchFamily="18" charset="2"/>
            </a:endParaRPr>
          </a:p>
          <a:p>
            <a:r>
              <a:rPr lang="en-US" sz="1200" dirty="0">
                <a:solidFill>
                  <a:schemeClr val="bg1"/>
                </a:solidFill>
                <a:effectLst/>
                <a:latin typeface="+mj-lt"/>
                <a:ea typeface="Calibri" panose="020F0502020204030204" pitchFamily="34" charset="0"/>
              </a:rPr>
              <a:t>The bid pitch also needs to consider the financial viability and impact of your campaign</a:t>
            </a:r>
          </a:p>
          <a:p>
            <a:endParaRPr lang="en-US" sz="1200" dirty="0">
              <a:solidFill>
                <a:schemeClr val="bg1"/>
              </a:solidFill>
              <a:latin typeface="+mj-lt"/>
            </a:endParaRPr>
          </a:p>
          <a:p>
            <a:endParaRPr lang="en-US" sz="1200" dirty="0">
              <a:solidFill>
                <a:schemeClr val="bg1"/>
              </a:solidFill>
              <a:latin typeface="+mj-lt"/>
            </a:endParaRPr>
          </a:p>
          <a:p>
            <a:endParaRPr lang="en-GB" sz="1200" dirty="0">
              <a:solidFill>
                <a:schemeClr val="bg1"/>
              </a:solidFill>
              <a:latin typeface="+mj-lt"/>
            </a:endParaRPr>
          </a:p>
        </p:txBody>
      </p:sp>
      <p:sp>
        <p:nvSpPr>
          <p:cNvPr id="8" name="TextBox 7">
            <a:extLst>
              <a:ext uri="{FF2B5EF4-FFF2-40B4-BE49-F238E27FC236}">
                <a16:creationId xmlns:a16="http://schemas.microsoft.com/office/drawing/2014/main" id="{7B74F431-A44E-E920-FA58-04C3B9BEA7A7}"/>
              </a:ext>
            </a:extLst>
          </p:cNvPr>
          <p:cNvSpPr txBox="1"/>
          <p:nvPr/>
        </p:nvSpPr>
        <p:spPr>
          <a:xfrm>
            <a:off x="4516010" y="5444424"/>
            <a:ext cx="4572000" cy="369332"/>
          </a:xfrm>
          <a:prstGeom prst="rect">
            <a:avLst/>
          </a:prstGeom>
          <a:noFill/>
        </p:spPr>
        <p:txBody>
          <a:bodyPr wrap="square">
            <a:spAutoFit/>
          </a:bodyPr>
          <a:lstStyle/>
          <a:p>
            <a:r>
              <a:rPr lang="en-GB" dirty="0" err="1">
                <a:hlinkClick r:id="rId3"/>
              </a:rPr>
              <a:t>GoWalking</a:t>
            </a:r>
            <a:r>
              <a:rPr lang="en-GB" dirty="0">
                <a:hlinkClick r:id="rId3"/>
              </a:rPr>
              <a:t> Marketing Campaign (canva.com)</a:t>
            </a:r>
            <a:endParaRPr lang="en-GB" dirty="0"/>
          </a:p>
        </p:txBody>
      </p:sp>
    </p:spTree>
    <p:extLst>
      <p:ext uri="{BB962C8B-B14F-4D97-AF65-F5344CB8AC3E}">
        <p14:creationId xmlns:p14="http://schemas.microsoft.com/office/powerpoint/2010/main" val="2625509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215516" y="1797248"/>
            <a:ext cx="8712968" cy="3791992"/>
          </a:xfrm>
          <a:prstGeom prst="rect">
            <a:avLst/>
          </a:prstGeom>
        </p:spPr>
        <p:txBody>
          <a:bodyPr vert="horz" lIns="68580" tIns="34290" rIns="68580" bIns="34290" rtlCol="0">
            <a:normAutofit fontScale="77500" lnSpcReduction="20000"/>
          </a:bodyPr>
          <a:lstStyle/>
          <a:p>
            <a:pPr marL="171450" indent="-171450" defTabSz="685800">
              <a:lnSpc>
                <a:spcPct val="90000"/>
              </a:lnSpc>
              <a:spcBef>
                <a:spcPts val="750"/>
              </a:spcBef>
              <a:buFont typeface="Arial" panose="020B0604020202020204" pitchFamily="34" charset="0"/>
              <a:buChar char="•"/>
              <a:defRPr/>
            </a:pPr>
            <a:r>
              <a:rPr lang="en-GB" sz="2100" dirty="0"/>
              <a:t>Sign up as a customer to:</a:t>
            </a:r>
          </a:p>
          <a:p>
            <a:pPr defTabSz="685800">
              <a:lnSpc>
                <a:spcPct val="90000"/>
              </a:lnSpc>
              <a:spcBef>
                <a:spcPts val="750"/>
              </a:spcBef>
              <a:defRPr/>
            </a:pPr>
            <a:r>
              <a:rPr lang="en-GB" sz="2200" dirty="0"/>
              <a:t>Travel republic: </a:t>
            </a:r>
            <a:r>
              <a:rPr lang="en-GB" sz="2200" dirty="0">
                <a:hlinkClick r:id="rId2"/>
              </a:rPr>
              <a:t>Travel Republic Holidays 2023 /2024</a:t>
            </a:r>
            <a:endParaRPr lang="en-GB" sz="2200" dirty="0"/>
          </a:p>
          <a:p>
            <a:pPr defTabSz="685800">
              <a:lnSpc>
                <a:spcPct val="90000"/>
              </a:lnSpc>
              <a:spcBef>
                <a:spcPts val="750"/>
              </a:spcBef>
              <a:defRPr/>
            </a:pPr>
            <a:r>
              <a:rPr lang="en-GB" sz="2200" dirty="0"/>
              <a:t>Expedia Travel: </a:t>
            </a:r>
            <a:r>
              <a:rPr lang="en-GB" sz="2200" dirty="0">
                <a:hlinkClick r:id="rId3"/>
              </a:rPr>
              <a:t>Expedia Travel: Holiday Homes, Hotels, Car Rentals, Flights &amp; More</a:t>
            </a:r>
            <a:endParaRPr lang="en-GB" sz="2200" dirty="0"/>
          </a:p>
          <a:p>
            <a:pPr defTabSz="685800">
              <a:lnSpc>
                <a:spcPct val="90000"/>
              </a:lnSpc>
              <a:spcBef>
                <a:spcPts val="750"/>
              </a:spcBef>
              <a:defRPr/>
            </a:pPr>
            <a:r>
              <a:rPr lang="en-GB" sz="2200" dirty="0"/>
              <a:t>TUI: </a:t>
            </a:r>
            <a:r>
              <a:rPr lang="en-GB" sz="2200" dirty="0">
                <a:hlinkClick r:id="rId4"/>
              </a:rPr>
              <a:t>TUI.co.uk | Holidays, Flights &amp; Cruises 2023 / 2024</a:t>
            </a:r>
            <a:endParaRPr lang="en-GB" sz="2200" dirty="0"/>
          </a:p>
          <a:p>
            <a:pPr defTabSz="685800">
              <a:lnSpc>
                <a:spcPct val="90000"/>
              </a:lnSpc>
              <a:spcBef>
                <a:spcPts val="750"/>
              </a:spcBef>
              <a:defRPr/>
            </a:pPr>
            <a:r>
              <a:rPr lang="en-GB" sz="2200" dirty="0"/>
              <a:t>Trivago: </a:t>
            </a:r>
            <a:r>
              <a:rPr lang="en-GB" sz="2200" dirty="0">
                <a:hlinkClick r:id="rId5"/>
              </a:rPr>
              <a:t>United Kingdom Hotels | Find &amp; compare great deals on trivago</a:t>
            </a:r>
            <a:endParaRPr lang="en-GB" sz="2200" dirty="0"/>
          </a:p>
          <a:p>
            <a:pPr defTabSz="685800">
              <a:lnSpc>
                <a:spcPct val="90000"/>
              </a:lnSpc>
              <a:spcBef>
                <a:spcPts val="750"/>
              </a:spcBef>
              <a:defRPr/>
            </a:pPr>
            <a:r>
              <a:rPr lang="en-GB" sz="2200" dirty="0"/>
              <a:t>And any others you are interested in?..</a:t>
            </a:r>
          </a:p>
          <a:p>
            <a:pPr defTabSz="685800">
              <a:lnSpc>
                <a:spcPct val="90000"/>
              </a:lnSpc>
              <a:spcBef>
                <a:spcPts val="750"/>
              </a:spcBef>
              <a:defRPr/>
            </a:pPr>
            <a:endParaRPr lang="en-GB" sz="2200" dirty="0"/>
          </a:p>
          <a:p>
            <a:pPr defTabSz="685800">
              <a:lnSpc>
                <a:spcPct val="90000"/>
              </a:lnSpc>
              <a:spcBef>
                <a:spcPts val="750"/>
              </a:spcBef>
              <a:defRPr/>
            </a:pPr>
            <a:r>
              <a:rPr lang="en-GB" dirty="0"/>
              <a:t>Sign up to receive emails and also join their social media</a:t>
            </a:r>
          </a:p>
          <a:p>
            <a:pPr defTabSz="685800">
              <a:lnSpc>
                <a:spcPct val="90000"/>
              </a:lnSpc>
              <a:spcBef>
                <a:spcPts val="750"/>
              </a:spcBef>
              <a:defRPr/>
            </a:pPr>
            <a:r>
              <a:rPr lang="en-GB" dirty="0"/>
              <a:t>Be prepared to share screenshots of the communications you receive from them so we can critically analyse them together next week</a:t>
            </a:r>
          </a:p>
          <a:p>
            <a:pPr defTabSz="685800">
              <a:lnSpc>
                <a:spcPct val="90000"/>
              </a:lnSpc>
              <a:spcBef>
                <a:spcPts val="750"/>
              </a:spcBef>
              <a:defRPr/>
            </a:pPr>
            <a:endParaRPr lang="en-GB" sz="2100" dirty="0"/>
          </a:p>
          <a:p>
            <a:pPr defTabSz="685800">
              <a:lnSpc>
                <a:spcPct val="90000"/>
              </a:lnSpc>
              <a:spcBef>
                <a:spcPts val="750"/>
              </a:spcBef>
              <a:defRPr/>
            </a:pPr>
            <a:r>
              <a:rPr lang="en-GB" sz="2100" dirty="0"/>
              <a:t>Send me your screenshots what did you receive? </a:t>
            </a:r>
          </a:p>
          <a:p>
            <a:pPr defTabSz="685800">
              <a:lnSpc>
                <a:spcPct val="90000"/>
              </a:lnSpc>
              <a:spcBef>
                <a:spcPts val="750"/>
              </a:spcBef>
              <a:defRPr/>
            </a:pPr>
            <a:endParaRPr lang="en-GB" sz="2100" dirty="0"/>
          </a:p>
          <a:p>
            <a:pPr defTabSz="685800">
              <a:lnSpc>
                <a:spcPct val="90000"/>
              </a:lnSpc>
              <a:spcBef>
                <a:spcPts val="750"/>
              </a:spcBef>
              <a:defRPr/>
            </a:pPr>
            <a:r>
              <a:rPr lang="en-GB" sz="2400" b="1" i="1" dirty="0">
                <a:solidFill>
                  <a:schemeClr val="tx1"/>
                </a:solidFill>
              </a:rPr>
              <a:t>C.wilkin@UWTSD.AC.UK</a:t>
            </a:r>
            <a:endParaRPr lang="en-GB" sz="2100" dirty="0"/>
          </a:p>
        </p:txBody>
      </p:sp>
      <p:grpSp>
        <p:nvGrpSpPr>
          <p:cNvPr id="3" name="Group 2">
            <a:extLst>
              <a:ext uri="{FF2B5EF4-FFF2-40B4-BE49-F238E27FC236}">
                <a16:creationId xmlns:a16="http://schemas.microsoft.com/office/drawing/2014/main" id="{AD9EDD1B-7F85-B401-A195-9EDD6836C6DA}"/>
              </a:ext>
            </a:extLst>
          </p:cNvPr>
          <p:cNvGrpSpPr/>
          <p:nvPr/>
        </p:nvGrpSpPr>
        <p:grpSpPr>
          <a:xfrm>
            <a:off x="3131841" y="476672"/>
            <a:ext cx="3001337" cy="1096688"/>
            <a:chOff x="7117700" y="1809051"/>
            <a:chExt cx="4001782" cy="1462251"/>
          </a:xfrm>
        </p:grpSpPr>
        <p:sp>
          <p:nvSpPr>
            <p:cNvPr id="5" name="TextBox 4">
              <a:extLst>
                <a:ext uri="{FF2B5EF4-FFF2-40B4-BE49-F238E27FC236}">
                  <a16:creationId xmlns:a16="http://schemas.microsoft.com/office/drawing/2014/main" id="{210EC125-DCEC-9529-77DA-CD0146237461}"/>
                </a:ext>
              </a:extLst>
            </p:cNvPr>
            <p:cNvSpPr txBox="1"/>
            <p:nvPr/>
          </p:nvSpPr>
          <p:spPr>
            <a:xfrm>
              <a:off x="7117700" y="1809051"/>
              <a:ext cx="3269887" cy="69762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2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For </a:t>
              </a:r>
              <a:r>
                <a:rPr lang="en-GB" sz="2800" kern="0" dirty="0">
                  <a:solidFill>
                    <a:prstClr val="black"/>
                  </a:solidFill>
                  <a:latin typeface="Abadi" panose="020B0604020202020204" pitchFamily="34" charset="0"/>
                </a:rPr>
                <a:t>This</a:t>
              </a:r>
              <a:r>
                <a:rPr kumimoji="0" lang="en-GB" sz="2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 Week!</a:t>
              </a:r>
            </a:p>
          </p:txBody>
        </p:sp>
        <p:pic>
          <p:nvPicPr>
            <p:cNvPr id="6" name="Picture 2" descr="Amazon.co.uk: Question of the Day : Alexa Skills">
              <a:extLst>
                <a:ext uri="{FF2B5EF4-FFF2-40B4-BE49-F238E27FC236}">
                  <a16:creationId xmlns:a16="http://schemas.microsoft.com/office/drawing/2014/main" id="{17EC700D-4EE6-19F6-085C-5E23B3CB4343}"/>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0094031" y="2245851"/>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ChangeArrowheads="1"/>
          </p:cNvSpPr>
          <p:nvPr/>
        </p:nvSpPr>
        <p:spPr bwMode="auto">
          <a:xfrm>
            <a:off x="-195943" y="188640"/>
            <a:ext cx="9339943" cy="23544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US" altLang="en-US" sz="2400" b="1" dirty="0">
                <a:latin typeface="+mn-lt"/>
              </a:rPr>
              <a:t>Marketing Communications</a:t>
            </a:r>
          </a:p>
          <a:p>
            <a:pPr algn="ctr" eaLnBrk="1" hangingPunct="1">
              <a:spcBef>
                <a:spcPct val="0"/>
              </a:spcBef>
              <a:buFontTx/>
              <a:buNone/>
            </a:pPr>
            <a:endParaRPr lang="en-US" altLang="en-US" sz="2100" b="1" dirty="0">
              <a:latin typeface="+mn-lt"/>
            </a:endParaRPr>
          </a:p>
          <a:p>
            <a:pPr algn="ctr">
              <a:spcBef>
                <a:spcPct val="0"/>
              </a:spcBef>
              <a:buNone/>
            </a:pPr>
            <a:r>
              <a:rPr lang="en-GB" sz="2400" dirty="0">
                <a:latin typeface="+mn-lt"/>
              </a:rPr>
              <a:t>Audience communication processing </a:t>
            </a:r>
            <a:r>
              <a:rPr lang="en-GB" sz="2400" i="1" dirty="0">
                <a:latin typeface="+mn-lt"/>
              </a:rPr>
              <a:t>(How do audiences think?)</a:t>
            </a:r>
            <a:endParaRPr lang="en-GB" sz="2400" dirty="0">
              <a:latin typeface="+mn-lt"/>
            </a:endParaRPr>
          </a:p>
          <a:p>
            <a:pPr algn="ctr">
              <a:spcBef>
                <a:spcPct val="0"/>
              </a:spcBef>
              <a:buNone/>
            </a:pPr>
            <a:r>
              <a:rPr lang="en-GB" sz="2400" dirty="0">
                <a:latin typeface="+mn-lt"/>
              </a:rPr>
              <a:t>&amp;</a:t>
            </a:r>
          </a:p>
          <a:p>
            <a:pPr algn="ctr">
              <a:spcBef>
                <a:spcPct val="0"/>
              </a:spcBef>
              <a:buNone/>
            </a:pPr>
            <a:r>
              <a:rPr lang="en-GB" sz="2400" dirty="0">
                <a:latin typeface="+mn-lt"/>
              </a:rPr>
              <a:t> Key marketing communications approaches</a:t>
            </a:r>
            <a:r>
              <a:rPr lang="en-IE" sz="3000" b="1" dirty="0">
                <a:latin typeface="+mn-lt"/>
              </a:rPr>
              <a:t> </a:t>
            </a:r>
            <a:r>
              <a:rPr lang="en-IE" sz="2400" i="1" dirty="0">
                <a:latin typeface="+mn-lt"/>
              </a:rPr>
              <a:t>(How do MC work?)</a:t>
            </a:r>
          </a:p>
          <a:p>
            <a:pPr algn="ctr">
              <a:spcBef>
                <a:spcPct val="0"/>
              </a:spcBef>
              <a:buNone/>
            </a:pPr>
            <a:r>
              <a:rPr lang="en-IE" sz="2400" dirty="0">
                <a:latin typeface="+mn-lt"/>
              </a:rPr>
              <a:t> </a:t>
            </a:r>
            <a:endParaRPr lang="en-GB" sz="2400" dirty="0">
              <a:latin typeface="+mn-lt"/>
            </a:endParaRPr>
          </a:p>
        </p:txBody>
      </p:sp>
      <p:sp>
        <p:nvSpPr>
          <p:cNvPr id="8" name="TextBox 7">
            <a:extLst>
              <a:ext uri="{FF2B5EF4-FFF2-40B4-BE49-F238E27FC236}">
                <a16:creationId xmlns:a16="http://schemas.microsoft.com/office/drawing/2014/main" id="{71C00D9A-17E1-D8C2-7D33-A5600A597335}"/>
              </a:ext>
            </a:extLst>
          </p:cNvPr>
          <p:cNvSpPr txBox="1"/>
          <p:nvPr/>
        </p:nvSpPr>
        <p:spPr>
          <a:xfrm>
            <a:off x="6184204" y="3547616"/>
            <a:ext cx="2672141" cy="84023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800" dirty="0">
                <a:hlinkClick r:id="rId3"/>
              </a:rPr>
              <a:t>8 Reasons Advertising Doesn't Work Anymore - YouTube</a:t>
            </a:r>
            <a:endParaRPr kumimoji="0" lang="en-GB" sz="2400" b="0" i="0" u="none" strike="noStrike" kern="1200" cap="none" spc="0" normalizeH="0" baseline="0" noProof="0" dirty="0">
              <a:ln>
                <a:noFill/>
              </a:ln>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4432A31C-2E95-2018-9C22-3B81E049B93E}"/>
              </a:ext>
            </a:extLst>
          </p:cNvPr>
          <p:cNvPicPr>
            <a:picLocks noChangeAspect="1"/>
          </p:cNvPicPr>
          <p:nvPr/>
        </p:nvPicPr>
        <p:blipFill>
          <a:blip r:embed="rId4"/>
          <a:stretch>
            <a:fillRect/>
          </a:stretch>
        </p:blipFill>
        <p:spPr>
          <a:xfrm>
            <a:off x="467544" y="2420888"/>
            <a:ext cx="4807650" cy="3377373"/>
          </a:xfrm>
          <a:prstGeom prst="rect">
            <a:avLst/>
          </a:prstGeom>
          <a:effectLst/>
        </p:spPr>
      </p:pic>
    </p:spTree>
    <p:extLst>
      <p:ext uri="{BB962C8B-B14F-4D97-AF65-F5344CB8AC3E}">
        <p14:creationId xmlns:p14="http://schemas.microsoft.com/office/powerpoint/2010/main" val="1119781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FA7A3698-79A6-4AA7-8ADA-109ABA0F5465}"/>
              </a:ext>
            </a:extLst>
          </p:cNvPr>
          <p:cNvSpPr>
            <a:spLocks noGrp="1" noChangeArrowheads="1"/>
          </p:cNvSpPr>
          <p:nvPr>
            <p:ph type="title"/>
          </p:nvPr>
        </p:nvSpPr>
        <p:spPr>
          <a:xfrm>
            <a:off x="465024" y="153291"/>
            <a:ext cx="7349218" cy="768508"/>
          </a:xfrm>
          <a:noFill/>
        </p:spPr>
        <p:txBody>
          <a:bodyPr>
            <a:normAutofit fontScale="90000"/>
          </a:bodyPr>
          <a:lstStyle/>
          <a:p>
            <a:r>
              <a:rPr lang="en-GB" altLang="en-US" dirty="0"/>
              <a:t>Audience information processing &amp; behaviour </a:t>
            </a:r>
          </a:p>
        </p:txBody>
      </p:sp>
      <p:sp>
        <p:nvSpPr>
          <p:cNvPr id="133123" name="Rectangle 3">
            <a:extLst>
              <a:ext uri="{FF2B5EF4-FFF2-40B4-BE49-F238E27FC236}">
                <a16:creationId xmlns:a16="http://schemas.microsoft.com/office/drawing/2014/main" id="{7ABCB5D5-E7BC-4EE0-B20E-675C0A9EB246}"/>
              </a:ext>
            </a:extLst>
          </p:cNvPr>
          <p:cNvSpPr>
            <a:spLocks noGrp="1" noChangeArrowheads="1"/>
          </p:cNvSpPr>
          <p:nvPr>
            <p:ph type="body" idx="1"/>
          </p:nvPr>
        </p:nvSpPr>
        <p:spPr>
          <a:xfrm>
            <a:off x="429933" y="948709"/>
            <a:ext cx="8443258" cy="4208483"/>
          </a:xfrm>
          <a:noFill/>
        </p:spPr>
        <p:txBody>
          <a:bodyPr>
            <a:normAutofit lnSpcReduction="10000"/>
          </a:bodyPr>
          <a:lstStyle/>
          <a:p>
            <a:r>
              <a:rPr lang="en-GB" altLang="en-US" sz="1800" dirty="0"/>
              <a:t>Underlying question: How do consumers think and behave? How do they make decisions? Are their consumer journeys linear or a jigsaw?</a:t>
            </a:r>
          </a:p>
          <a:p>
            <a:pPr marL="0" indent="0">
              <a:buNone/>
            </a:pPr>
            <a:r>
              <a:rPr lang="en-GB" sz="1800" dirty="0">
                <a:hlinkClick r:id="rId3"/>
              </a:rPr>
              <a:t>Neuromarketing: How brands are getting your brain to buy more stuff - YouTube</a:t>
            </a:r>
            <a:endParaRPr lang="en-GB" altLang="en-US" sz="1800" dirty="0"/>
          </a:p>
          <a:p>
            <a:pPr>
              <a:buFont typeface="Wingdings" panose="05000000000000000000" pitchFamily="2" charset="2"/>
              <a:buNone/>
            </a:pPr>
            <a:endParaRPr lang="en-GB" altLang="en-US" sz="1800" dirty="0">
              <a:solidFill>
                <a:schemeClr val="tx2"/>
              </a:solidFill>
            </a:endParaRPr>
          </a:p>
          <a:p>
            <a:pPr marL="0" indent="0">
              <a:buNone/>
            </a:pPr>
            <a:endParaRPr lang="en-GB" altLang="en-US" sz="1800" dirty="0">
              <a:solidFill>
                <a:schemeClr val="tx2"/>
              </a:solidFill>
            </a:endParaRPr>
          </a:p>
          <a:p>
            <a:pPr marL="0" indent="0">
              <a:buNone/>
            </a:pPr>
            <a:r>
              <a:rPr lang="en-GB" altLang="en-US" sz="1800" dirty="0">
                <a:solidFill>
                  <a:schemeClr val="tx2"/>
                </a:solidFill>
              </a:rPr>
              <a:t>Relevance for marketing communications: Managing promises, creating effective marketing communications tools, targeted at the right people, through the right messages and the right media</a:t>
            </a:r>
          </a:p>
          <a:p>
            <a:pPr>
              <a:buFont typeface="Wingdings" panose="05000000000000000000" pitchFamily="2" charset="2"/>
              <a:buNone/>
            </a:pPr>
            <a:endParaRPr lang="en-GB" altLang="en-US" sz="1800" dirty="0">
              <a:solidFill>
                <a:schemeClr val="tx2"/>
              </a:solidFill>
            </a:endParaRPr>
          </a:p>
          <a:p>
            <a:pPr>
              <a:buFont typeface="Wingdings" panose="05000000000000000000" pitchFamily="2" charset="2"/>
              <a:buNone/>
            </a:pPr>
            <a:r>
              <a:rPr lang="en-GB" altLang="en-US" sz="1800" dirty="0">
                <a:solidFill>
                  <a:schemeClr val="tx2"/>
                </a:solidFill>
              </a:rPr>
              <a:t>Three key Points –</a:t>
            </a:r>
          </a:p>
          <a:p>
            <a:pPr>
              <a:buFont typeface="Wingdings" panose="05000000000000000000" pitchFamily="2" charset="2"/>
              <a:buNone/>
            </a:pPr>
            <a:r>
              <a:rPr lang="en-GB" altLang="en-US" sz="1800" dirty="0">
                <a:solidFill>
                  <a:schemeClr val="tx2"/>
                </a:solidFill>
              </a:rPr>
              <a:t>The right people </a:t>
            </a:r>
          </a:p>
          <a:p>
            <a:pPr>
              <a:buFont typeface="Wingdings" panose="05000000000000000000" pitchFamily="2" charset="2"/>
              <a:buNone/>
            </a:pPr>
            <a:r>
              <a:rPr lang="en-GB" altLang="en-US" sz="1800" dirty="0">
                <a:solidFill>
                  <a:schemeClr val="tx2"/>
                </a:solidFill>
              </a:rPr>
              <a:t>The right channels (for the message)</a:t>
            </a:r>
          </a:p>
          <a:p>
            <a:pPr>
              <a:buFont typeface="Wingdings" panose="05000000000000000000" pitchFamily="2" charset="2"/>
              <a:buNone/>
            </a:pPr>
            <a:r>
              <a:rPr lang="en-GB" altLang="en-US" sz="1800" dirty="0">
                <a:solidFill>
                  <a:schemeClr val="tx2"/>
                </a:solidFill>
              </a:rPr>
              <a:t>The right time</a:t>
            </a:r>
          </a:p>
        </p:txBody>
      </p:sp>
    </p:spTree>
    <p:extLst>
      <p:ext uri="{BB962C8B-B14F-4D97-AF65-F5344CB8AC3E}">
        <p14:creationId xmlns:p14="http://schemas.microsoft.com/office/powerpoint/2010/main" val="1131311204"/>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Y:\Graphics\Powerpoint\PE_UK\PE515-FILL\Final Files\GIf\ch02\M02NF001.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1176109"/>
            <a:ext cx="7265521" cy="45057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4"/>
          <p:cNvSpPr txBox="1">
            <a:spLocks noChangeArrowheads="1"/>
          </p:cNvSpPr>
          <p:nvPr/>
        </p:nvSpPr>
        <p:spPr bwMode="auto">
          <a:xfrm>
            <a:off x="1347590" y="260648"/>
            <a:ext cx="6601499"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2100" dirty="0"/>
              <a:t>A (unidirectional) linear model of communications</a:t>
            </a:r>
            <a:br>
              <a:rPr lang="en-GB" altLang="en-US" sz="1350" dirty="0"/>
            </a:br>
            <a:r>
              <a:rPr lang="en-US" altLang="en-US" sz="900" dirty="0"/>
              <a:t>Schramm (1955) and Shannon and Weaver (1962).</a:t>
            </a:r>
            <a:endParaRPr lang="en-GB" altLang="en-US" sz="900" dirty="0"/>
          </a:p>
        </p:txBody>
      </p:sp>
    </p:spTree>
    <p:extLst>
      <p:ext uri="{BB962C8B-B14F-4D97-AF65-F5344CB8AC3E}">
        <p14:creationId xmlns:p14="http://schemas.microsoft.com/office/powerpoint/2010/main" val="3437449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Y:\Graphics\Powerpoint\PE_UK\PE515-FILL\Final Files\GIf\ch02\M02NF004.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03648" y="908720"/>
            <a:ext cx="6516939" cy="4834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2"/>
          <p:cNvSpPr txBox="1">
            <a:spLocks noChangeArrowheads="1"/>
          </p:cNvSpPr>
          <p:nvPr/>
        </p:nvSpPr>
        <p:spPr bwMode="auto">
          <a:xfrm>
            <a:off x="-900608" y="188640"/>
            <a:ext cx="8428748"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50000"/>
              </a:spcBef>
              <a:buFontTx/>
              <a:buNone/>
            </a:pPr>
            <a:r>
              <a:rPr lang="en-GB" altLang="en-US" sz="2100" dirty="0"/>
              <a:t>Vs. The interactional model of communications</a:t>
            </a:r>
            <a:br>
              <a:rPr lang="en-GB" altLang="en-US" sz="1350" dirty="0"/>
            </a:br>
            <a:r>
              <a:rPr lang="en-US" altLang="en-US" sz="900" i="1" dirty="0"/>
              <a:t>Essentials of Marketing Communications</a:t>
            </a:r>
            <a:r>
              <a:rPr lang="en-US" altLang="en-US" sz="900" dirty="0"/>
              <a:t>, Pearson Education (Fill, C. 2011)  figure 2.4, p. 41.</a:t>
            </a:r>
            <a:endParaRPr lang="en-GB" altLang="en-US" sz="900" dirty="0"/>
          </a:p>
        </p:txBody>
      </p:sp>
    </p:spTree>
    <p:extLst>
      <p:ext uri="{BB962C8B-B14F-4D97-AF65-F5344CB8AC3E}">
        <p14:creationId xmlns:p14="http://schemas.microsoft.com/office/powerpoint/2010/main" val="3751724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A22717E-28B7-93A8-A13F-3BC43DF14738}"/>
              </a:ext>
            </a:extLst>
          </p:cNvPr>
          <p:cNvSpPr>
            <a:spLocks noGrp="1"/>
          </p:cNvSpPr>
          <p:nvPr>
            <p:ph idx="1"/>
          </p:nvPr>
        </p:nvSpPr>
        <p:spPr>
          <a:xfrm>
            <a:off x="173967" y="764704"/>
            <a:ext cx="8574497" cy="4850748"/>
          </a:xfrm>
        </p:spPr>
        <p:txBody>
          <a:bodyPr>
            <a:noAutofit/>
          </a:bodyPr>
          <a:lstStyle/>
          <a:p>
            <a:pPr marL="0" indent="0">
              <a:buNone/>
            </a:pPr>
            <a:r>
              <a:rPr lang="en-GB" sz="2200" b="1" dirty="0"/>
              <a:t>‘an audience-centred activity, designed to engage audiences </a:t>
            </a:r>
          </a:p>
          <a:p>
            <a:pPr marL="0" indent="0">
              <a:buNone/>
            </a:pPr>
            <a:r>
              <a:rPr lang="en-GB" sz="2200" b="1" dirty="0"/>
              <a:t>and promote conversations’ </a:t>
            </a:r>
            <a:r>
              <a:rPr lang="en-GB" sz="2200" dirty="0"/>
              <a:t>(Fill, 2016)</a:t>
            </a:r>
          </a:p>
          <a:p>
            <a:pPr marL="0" indent="0">
              <a:buNone/>
            </a:pPr>
            <a:r>
              <a:rPr lang="en-GB" sz="2200" u="sng" dirty="0"/>
              <a:t>(cognitive or emotional response?)</a:t>
            </a:r>
          </a:p>
          <a:p>
            <a:r>
              <a:rPr lang="en-GB" sz="2200" dirty="0"/>
              <a:t>How is this brand trying to engage its audience? </a:t>
            </a:r>
          </a:p>
          <a:p>
            <a:r>
              <a:rPr lang="en-GB" sz="2200" dirty="0"/>
              <a:t>What kind of conversations would you expect to be </a:t>
            </a:r>
          </a:p>
          <a:p>
            <a:pPr marL="0" indent="0">
              <a:buNone/>
            </a:pPr>
            <a:r>
              <a:rPr lang="en-GB" sz="2200" dirty="0"/>
              <a:t>sparked by this communication tool? </a:t>
            </a:r>
          </a:p>
          <a:p>
            <a:r>
              <a:rPr lang="en-GB" sz="2200" dirty="0"/>
              <a:t>Where would such conversations take place? </a:t>
            </a:r>
          </a:p>
          <a:p>
            <a:pPr marL="0" indent="0">
              <a:buNone/>
            </a:pPr>
            <a:r>
              <a:rPr lang="en-GB" sz="2200" dirty="0"/>
              <a:t>Ultimately, what do you think that the brand is trying to achieve?</a:t>
            </a:r>
            <a:r>
              <a:rPr lang="en-GB" sz="2400" dirty="0">
                <a:hlinkClick r:id="rId3"/>
              </a:rPr>
              <a:t> </a:t>
            </a:r>
          </a:p>
          <a:p>
            <a:pPr marL="0" indent="0">
              <a:buNone/>
            </a:pPr>
            <a:r>
              <a:rPr lang="en-GB" sz="1400" dirty="0">
                <a:hlinkClick r:id="rId3"/>
              </a:rPr>
              <a:t>The Best Expedia "Paris" Travel Commercial. "I lost you because..." - YouTube</a:t>
            </a:r>
            <a:endParaRPr lang="en-GB" sz="1400" dirty="0"/>
          </a:p>
          <a:p>
            <a:pPr marL="0" indent="0">
              <a:buNone/>
            </a:pPr>
            <a:r>
              <a:rPr lang="en-GB" sz="1400" dirty="0">
                <a:hlinkClick r:id="rId4"/>
              </a:rPr>
              <a:t>Nothing beats a Jet2holiday | Pay Monthly | Jet2holidays TV advert 2022 – YouTube</a:t>
            </a:r>
            <a:endParaRPr lang="en-GB" sz="1400" dirty="0"/>
          </a:p>
          <a:p>
            <a:pPr marL="0" indent="0">
              <a:buNone/>
            </a:pPr>
            <a:r>
              <a:rPr lang="en-GB" sz="1400" dirty="0">
                <a:hlinkClick r:id="rId5"/>
              </a:rPr>
              <a:t>Book Summer 2023 today | Ryanair – Low fares, great care - YouTube</a:t>
            </a:r>
            <a:endParaRPr lang="en-GB" sz="1400" dirty="0"/>
          </a:p>
          <a:p>
            <a:pPr marL="0" indent="0">
              <a:buNone/>
            </a:pPr>
            <a:r>
              <a:rPr lang="en-GB" sz="1400" dirty="0">
                <a:hlinkClick r:id="rId6"/>
              </a:rPr>
              <a:t>Live Happy TV Advert | TUI – YouTube</a:t>
            </a:r>
            <a:endParaRPr lang="en-GB" sz="1400" dirty="0"/>
          </a:p>
          <a:p>
            <a:pPr marL="0" indent="0">
              <a:buNone/>
            </a:pPr>
            <a:r>
              <a:rPr lang="en-GB" sz="1400" dirty="0">
                <a:hlinkClick r:id="rId7"/>
              </a:rPr>
              <a:t>Time for a holiday - Thomson TV advert 2011 - YouTube</a:t>
            </a:r>
            <a:endParaRPr lang="en-GB" sz="1400" dirty="0"/>
          </a:p>
          <a:p>
            <a:endParaRPr lang="en-GB" sz="2200" dirty="0"/>
          </a:p>
        </p:txBody>
      </p:sp>
      <p:sp>
        <p:nvSpPr>
          <p:cNvPr id="3" name="Title 1">
            <a:extLst>
              <a:ext uri="{FF2B5EF4-FFF2-40B4-BE49-F238E27FC236}">
                <a16:creationId xmlns:a16="http://schemas.microsoft.com/office/drawing/2014/main" id="{CE6B0AC4-2CDC-9A23-BFE0-3D5629939EEA}"/>
              </a:ext>
            </a:extLst>
          </p:cNvPr>
          <p:cNvSpPr>
            <a:spLocks noGrp="1"/>
          </p:cNvSpPr>
          <p:nvPr>
            <p:ph type="title"/>
          </p:nvPr>
        </p:nvSpPr>
        <p:spPr>
          <a:xfrm>
            <a:off x="149626" y="-272827"/>
            <a:ext cx="10515600" cy="1325563"/>
          </a:xfrm>
        </p:spPr>
        <p:txBody>
          <a:bodyPr>
            <a:normAutofit/>
          </a:bodyPr>
          <a:lstStyle/>
          <a:p>
            <a:r>
              <a:rPr lang="en-GB" sz="2800" b="1" dirty="0"/>
              <a:t>Starting to define Marketing Communications</a:t>
            </a:r>
          </a:p>
        </p:txBody>
      </p:sp>
    </p:spTree>
    <p:extLst>
      <p:ext uri="{BB962C8B-B14F-4D97-AF65-F5344CB8AC3E}">
        <p14:creationId xmlns:p14="http://schemas.microsoft.com/office/powerpoint/2010/main" val="390755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EA712-BE0D-4E8F-8CBD-0E6DAE959970}"/>
              </a:ext>
            </a:extLst>
          </p:cNvPr>
          <p:cNvSpPr>
            <a:spLocks noGrp="1"/>
          </p:cNvSpPr>
          <p:nvPr>
            <p:ph type="title"/>
          </p:nvPr>
        </p:nvSpPr>
        <p:spPr>
          <a:xfrm>
            <a:off x="628650" y="476672"/>
            <a:ext cx="7886700" cy="994172"/>
          </a:xfrm>
          <a:solidFill>
            <a:schemeClr val="accent1">
              <a:lumMod val="20000"/>
              <a:lumOff val="80000"/>
            </a:schemeClr>
          </a:solidFill>
        </p:spPr>
        <p:txBody>
          <a:bodyPr>
            <a:normAutofit/>
          </a:bodyPr>
          <a:lstStyle/>
          <a:p>
            <a:r>
              <a:rPr lang="en-GB" sz="2100" b="1" dirty="0"/>
              <a:t>Word-of-mouth communications</a:t>
            </a:r>
            <a:br>
              <a:rPr lang="en-GB" sz="2100" b="1" dirty="0"/>
            </a:br>
            <a:r>
              <a:rPr lang="en-GB" sz="2100" i="1" dirty="0"/>
              <a:t>Who would you trust the most? An advert or a friend/expert?</a:t>
            </a:r>
            <a:br>
              <a:rPr lang="en-GB" sz="2100" i="1" dirty="0"/>
            </a:br>
            <a:endParaRPr lang="en-GB" sz="2100" b="1" i="1" dirty="0"/>
          </a:p>
        </p:txBody>
      </p:sp>
      <p:sp>
        <p:nvSpPr>
          <p:cNvPr id="7" name="Title 1">
            <a:extLst>
              <a:ext uri="{FF2B5EF4-FFF2-40B4-BE49-F238E27FC236}">
                <a16:creationId xmlns:a16="http://schemas.microsoft.com/office/drawing/2014/main" id="{1D57E285-763E-4778-5ECB-CB2A53FC6D44}"/>
              </a:ext>
            </a:extLst>
          </p:cNvPr>
          <p:cNvSpPr txBox="1">
            <a:spLocks/>
          </p:cNvSpPr>
          <p:nvPr/>
        </p:nvSpPr>
        <p:spPr>
          <a:xfrm>
            <a:off x="628650" y="1887798"/>
            <a:ext cx="7886700" cy="994172"/>
          </a:xfrm>
          <a:prstGeom prst="rect">
            <a:avLst/>
          </a:prstGeom>
          <a:solidFill>
            <a:schemeClr val="accent1">
              <a:lumMod val="20000"/>
              <a:lumOff val="80000"/>
            </a:schemeClr>
          </a:solidFill>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sz="2100" b="1" dirty="0"/>
              <a:t>What influencers do you follow and what is their Niche? </a:t>
            </a:r>
            <a:br>
              <a:rPr lang="en-GB" sz="2100" b="1" dirty="0"/>
            </a:br>
            <a:r>
              <a:rPr lang="en-GB" sz="2100" i="1" dirty="0"/>
              <a:t>What kinds of information do you trust from Influencers and why?</a:t>
            </a:r>
            <a:br>
              <a:rPr lang="en-GB" sz="2100" i="1" dirty="0"/>
            </a:br>
            <a:endParaRPr lang="en-GB" sz="2100" b="1" i="1" dirty="0"/>
          </a:p>
        </p:txBody>
      </p:sp>
      <p:sp>
        <p:nvSpPr>
          <p:cNvPr id="8" name="Title 1">
            <a:extLst>
              <a:ext uri="{FF2B5EF4-FFF2-40B4-BE49-F238E27FC236}">
                <a16:creationId xmlns:a16="http://schemas.microsoft.com/office/drawing/2014/main" id="{C4A5BB93-FEF2-C960-8BC2-E60E9AD6318A}"/>
              </a:ext>
            </a:extLst>
          </p:cNvPr>
          <p:cNvSpPr txBox="1">
            <a:spLocks/>
          </p:cNvSpPr>
          <p:nvPr/>
        </p:nvSpPr>
        <p:spPr>
          <a:xfrm>
            <a:off x="628650" y="3478945"/>
            <a:ext cx="7886700" cy="994172"/>
          </a:xfrm>
          <a:prstGeom prst="rect">
            <a:avLst/>
          </a:prstGeom>
          <a:solidFill>
            <a:schemeClr val="accent1">
              <a:lumMod val="20000"/>
              <a:lumOff val="80000"/>
            </a:schemeClr>
          </a:solidFill>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sz="2100" b="1" i="1" dirty="0"/>
              <a:t>Are the hosts of TV shows influencers? </a:t>
            </a:r>
          </a:p>
        </p:txBody>
      </p:sp>
    </p:spTree>
    <p:extLst>
      <p:ext uri="{BB962C8B-B14F-4D97-AF65-F5344CB8AC3E}">
        <p14:creationId xmlns:p14="http://schemas.microsoft.com/office/powerpoint/2010/main" val="34168059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Y:\Graphics\Powerpoint\PE_UK\PE515-FILL\Final Files\GIf\ch02\M02NF002.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992552"/>
            <a:ext cx="6840760" cy="48728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2"/>
          <p:cNvSpPr txBox="1">
            <a:spLocks noChangeArrowheads="1"/>
          </p:cNvSpPr>
          <p:nvPr/>
        </p:nvSpPr>
        <p:spPr bwMode="auto">
          <a:xfrm>
            <a:off x="323528" y="188640"/>
            <a:ext cx="5686811" cy="600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a:spcBef>
                <a:spcPct val="50000"/>
              </a:spcBef>
              <a:buFontTx/>
              <a:buNone/>
            </a:pPr>
            <a:r>
              <a:rPr lang="en-GB" altLang="en-US" sz="2400" dirty="0"/>
              <a:t>The influencer model of communications</a:t>
            </a:r>
            <a:br>
              <a:rPr lang="en-GB" altLang="en-US" sz="1350" dirty="0"/>
            </a:br>
            <a:r>
              <a:rPr lang="en-US" altLang="en-US" sz="900" i="1" dirty="0"/>
              <a:t>Essentials of Marketing Communications</a:t>
            </a:r>
            <a:r>
              <a:rPr lang="en-US" altLang="en-US" sz="900" dirty="0"/>
              <a:t>, Pearson Education (Fill, C. 2011) figure 2.2, p. 39.</a:t>
            </a:r>
            <a:endParaRPr lang="en-GB" altLang="en-US" sz="900" dirty="0"/>
          </a:p>
        </p:txBody>
      </p:sp>
      <p:sp>
        <p:nvSpPr>
          <p:cNvPr id="3" name="TextBox 2">
            <a:extLst>
              <a:ext uri="{FF2B5EF4-FFF2-40B4-BE49-F238E27FC236}">
                <a16:creationId xmlns:a16="http://schemas.microsoft.com/office/drawing/2014/main" id="{786A07EA-1A55-443B-6FF5-94F0EA0E062D}"/>
              </a:ext>
            </a:extLst>
          </p:cNvPr>
          <p:cNvSpPr txBox="1"/>
          <p:nvPr/>
        </p:nvSpPr>
        <p:spPr>
          <a:xfrm>
            <a:off x="7051781" y="1556792"/>
            <a:ext cx="1944216" cy="1200329"/>
          </a:xfrm>
          <a:prstGeom prst="rect">
            <a:avLst/>
          </a:prstGeom>
          <a:noFill/>
        </p:spPr>
        <p:txBody>
          <a:bodyPr wrap="square">
            <a:spAutoFit/>
          </a:bodyPr>
          <a:lstStyle/>
          <a:p>
            <a:r>
              <a:rPr lang="en-GB" dirty="0"/>
              <a:t>https://youtube.com/shorts/tVFdCsIhFBM?feature=shared</a:t>
            </a:r>
          </a:p>
        </p:txBody>
      </p:sp>
    </p:spTree>
    <p:extLst>
      <p:ext uri="{BB962C8B-B14F-4D97-AF65-F5344CB8AC3E}">
        <p14:creationId xmlns:p14="http://schemas.microsoft.com/office/powerpoint/2010/main" val="219379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Y:\Graphics\Powerpoint\PE_UK\PE515-FILL\Final Files\GIf\ch02\M02NT003.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268760"/>
            <a:ext cx="8817509" cy="36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2"/>
          <p:cNvSpPr txBox="1">
            <a:spLocks noChangeArrowheads="1"/>
          </p:cNvSpPr>
          <p:nvPr/>
        </p:nvSpPr>
        <p:spPr bwMode="auto">
          <a:xfrm>
            <a:off x="107504" y="260648"/>
            <a:ext cx="5772891"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a:spcBef>
                <a:spcPct val="50000"/>
              </a:spcBef>
              <a:buFontTx/>
              <a:buNone/>
            </a:pPr>
            <a:r>
              <a:rPr lang="en-US" altLang="en-US" sz="2100" dirty="0"/>
              <a:t>Characteristics associated with opinion leaders</a:t>
            </a:r>
            <a:endParaRPr lang="en-GB" altLang="en-US" sz="2100" dirty="0"/>
          </a:p>
        </p:txBody>
      </p:sp>
    </p:spTree>
    <p:extLst>
      <p:ext uri="{BB962C8B-B14F-4D97-AF65-F5344CB8AC3E}">
        <p14:creationId xmlns:p14="http://schemas.microsoft.com/office/powerpoint/2010/main" val="39313081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FA7A3698-79A6-4AA7-8ADA-109ABA0F5465}"/>
              </a:ext>
            </a:extLst>
          </p:cNvPr>
          <p:cNvSpPr>
            <a:spLocks noGrp="1" noChangeArrowheads="1"/>
          </p:cNvSpPr>
          <p:nvPr>
            <p:ph type="title"/>
          </p:nvPr>
        </p:nvSpPr>
        <p:spPr>
          <a:xfrm>
            <a:off x="251520" y="332656"/>
            <a:ext cx="7514714" cy="768508"/>
          </a:xfrm>
          <a:noFill/>
        </p:spPr>
        <p:txBody>
          <a:bodyPr>
            <a:normAutofit fontScale="90000"/>
          </a:bodyPr>
          <a:lstStyle/>
          <a:p>
            <a:r>
              <a:rPr lang="en-GB" altLang="en-US" dirty="0"/>
              <a:t>Audience information processing &amp; behaviour:</a:t>
            </a:r>
            <a:br>
              <a:rPr lang="en-GB" altLang="en-US" dirty="0"/>
            </a:br>
            <a:r>
              <a:rPr lang="en-GB" altLang="en-US" dirty="0"/>
              <a:t>Understanding responses to MC stimuli</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835738816"/>
              </p:ext>
            </p:extLst>
          </p:nvPr>
        </p:nvGraphicFramePr>
        <p:xfrm>
          <a:off x="251520" y="1412776"/>
          <a:ext cx="7030653" cy="1371600"/>
        </p:xfrm>
        <a:graphic>
          <a:graphicData uri="http://schemas.openxmlformats.org/drawingml/2006/table">
            <a:tbl>
              <a:tblPr firstRow="1" bandRow="1">
                <a:tableStyleId>{5C22544A-7EE6-4342-B048-85BDC9FD1C3A}</a:tableStyleId>
              </a:tblPr>
              <a:tblGrid>
                <a:gridCol w="7030653">
                  <a:extLst>
                    <a:ext uri="{9D8B030D-6E8A-4147-A177-3AD203B41FA5}">
                      <a16:colId xmlns:a16="http://schemas.microsoft.com/office/drawing/2014/main" val="2874399532"/>
                    </a:ext>
                  </a:extLst>
                </a:gridCol>
              </a:tblGrid>
              <a:tr h="342900">
                <a:tc>
                  <a:txBody>
                    <a:bodyPr/>
                    <a:lstStyle/>
                    <a:p>
                      <a:r>
                        <a:rPr lang="en-GB" sz="1800" dirty="0"/>
                        <a:t>Questions</a:t>
                      </a:r>
                    </a:p>
                  </a:txBody>
                  <a:tcPr marL="68580" marR="68580" marT="34290" marB="34290"/>
                </a:tc>
                <a:extLst>
                  <a:ext uri="{0D108BD9-81ED-4DB2-BD59-A6C34878D82A}">
                    <a16:rowId xmlns:a16="http://schemas.microsoft.com/office/drawing/2014/main" val="4129860295"/>
                  </a:ext>
                </a:extLst>
              </a:tr>
              <a:tr h="342900">
                <a:tc>
                  <a:txBody>
                    <a:bodyPr/>
                    <a:lstStyle/>
                    <a:p>
                      <a:r>
                        <a:rPr lang="en-GB" sz="1800" dirty="0"/>
                        <a:t>How do people perceive their world?</a:t>
                      </a:r>
                    </a:p>
                  </a:txBody>
                  <a:tcPr marL="68580" marR="68580" marT="34290" marB="34290"/>
                </a:tc>
                <a:extLst>
                  <a:ext uri="{0D108BD9-81ED-4DB2-BD59-A6C34878D82A}">
                    <a16:rowId xmlns:a16="http://schemas.microsoft.com/office/drawing/2014/main" val="2560714482"/>
                  </a:ext>
                </a:extLst>
              </a:tr>
              <a:tr h="342900">
                <a:tc>
                  <a:txBody>
                    <a:bodyPr/>
                    <a:lstStyle/>
                    <a:p>
                      <a:r>
                        <a:rPr lang="en-GB" sz="1800" dirty="0"/>
                        <a:t>How do people learn?</a:t>
                      </a:r>
                    </a:p>
                  </a:txBody>
                  <a:tcPr marL="68580" marR="68580" marT="34290" marB="34290"/>
                </a:tc>
                <a:extLst>
                  <a:ext uri="{0D108BD9-81ED-4DB2-BD59-A6C34878D82A}">
                    <a16:rowId xmlns:a16="http://schemas.microsoft.com/office/drawing/2014/main" val="1121057304"/>
                  </a:ext>
                </a:extLst>
              </a:tr>
              <a:tr h="342900">
                <a:tc>
                  <a:txBody>
                    <a:bodyPr/>
                    <a:lstStyle/>
                    <a:p>
                      <a:r>
                        <a:rPr lang="en-GB" sz="1800" dirty="0"/>
                        <a:t>How do people develop attitudes?</a:t>
                      </a:r>
                    </a:p>
                  </a:txBody>
                  <a:tcPr marL="68580" marR="68580" marT="34290" marB="34290"/>
                </a:tc>
                <a:extLst>
                  <a:ext uri="{0D108BD9-81ED-4DB2-BD59-A6C34878D82A}">
                    <a16:rowId xmlns:a16="http://schemas.microsoft.com/office/drawing/2014/main" val="2475894855"/>
                  </a:ext>
                </a:extLst>
              </a:tr>
            </a:tbl>
          </a:graphicData>
        </a:graphic>
      </p:graphicFrame>
      <p:sp>
        <p:nvSpPr>
          <p:cNvPr id="2" name="Rectangle 2">
            <a:extLst>
              <a:ext uri="{FF2B5EF4-FFF2-40B4-BE49-F238E27FC236}">
                <a16:creationId xmlns:a16="http://schemas.microsoft.com/office/drawing/2014/main" id="{BFEF420F-78A0-AA1C-C8F6-3829E000DC01}"/>
              </a:ext>
            </a:extLst>
          </p:cNvPr>
          <p:cNvSpPr txBox="1">
            <a:spLocks noChangeArrowheads="1"/>
          </p:cNvSpPr>
          <p:nvPr/>
        </p:nvSpPr>
        <p:spPr>
          <a:xfrm>
            <a:off x="234468" y="3044746"/>
            <a:ext cx="7349218" cy="768508"/>
          </a:xfrm>
          <a:prstGeom prst="rect">
            <a:avLst/>
          </a:prstGeom>
          <a:noFill/>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altLang="en-US" dirty="0"/>
              <a:t>Perception</a:t>
            </a:r>
          </a:p>
        </p:txBody>
      </p:sp>
      <p:sp>
        <p:nvSpPr>
          <p:cNvPr id="6" name="TextBox 5">
            <a:extLst>
              <a:ext uri="{FF2B5EF4-FFF2-40B4-BE49-F238E27FC236}">
                <a16:creationId xmlns:a16="http://schemas.microsoft.com/office/drawing/2014/main" id="{8888653C-72DC-BCCD-9DF5-F8E972D28B70}"/>
              </a:ext>
            </a:extLst>
          </p:cNvPr>
          <p:cNvSpPr txBox="1"/>
          <p:nvPr/>
        </p:nvSpPr>
        <p:spPr>
          <a:xfrm>
            <a:off x="2195736" y="3174432"/>
            <a:ext cx="5958408" cy="923330"/>
          </a:xfrm>
          <a:prstGeom prst="rect">
            <a:avLst/>
          </a:prstGeom>
          <a:noFill/>
        </p:spPr>
        <p:txBody>
          <a:bodyPr wrap="square">
            <a:spAutoFit/>
          </a:bodyPr>
          <a:lstStyle/>
          <a:p>
            <a:pPr marL="0" indent="0">
              <a:buNone/>
            </a:pPr>
            <a:r>
              <a:rPr lang="en-GB" altLang="en-US" sz="1800" dirty="0"/>
              <a:t>= How individuals see and make sense of their environment: how they select, organise and interpret stimuli to understand their world</a:t>
            </a:r>
          </a:p>
        </p:txBody>
      </p:sp>
    </p:spTree>
    <p:extLst>
      <p:ext uri="{BB962C8B-B14F-4D97-AF65-F5344CB8AC3E}">
        <p14:creationId xmlns:p14="http://schemas.microsoft.com/office/powerpoint/2010/main" val="400308596"/>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3">
            <a:extLst>
              <a:ext uri="{FF2B5EF4-FFF2-40B4-BE49-F238E27FC236}">
                <a16:creationId xmlns:a16="http://schemas.microsoft.com/office/drawing/2014/main" id="{0CAA8D0B-C297-E46F-0EEE-9668D93BD274}"/>
              </a:ext>
            </a:extLst>
          </p:cNvPr>
          <p:cNvPicPr>
            <a:picLocks noChangeAspect="1"/>
          </p:cNvPicPr>
          <p:nvPr/>
        </p:nvPicPr>
        <p:blipFill rotWithShape="1">
          <a:blip r:embed="rId3" cstate="print"/>
          <a:srcRect t="7176" b="-33"/>
          <a:stretch/>
        </p:blipFill>
        <p:spPr>
          <a:xfrm>
            <a:off x="169414" y="1013148"/>
            <a:ext cx="4651914" cy="273423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7" name="Content Placeholder 7">
            <a:extLst>
              <a:ext uri="{FF2B5EF4-FFF2-40B4-BE49-F238E27FC236}">
                <a16:creationId xmlns:a16="http://schemas.microsoft.com/office/drawing/2014/main" id="{51081107-8363-C5A7-D61D-2B4424B0D597}"/>
              </a:ext>
            </a:extLst>
          </p:cNvPr>
          <p:cNvSpPr txBox="1">
            <a:spLocks/>
          </p:cNvSpPr>
          <p:nvPr/>
        </p:nvSpPr>
        <p:spPr>
          <a:xfrm>
            <a:off x="169414" y="3453464"/>
            <a:ext cx="8755632" cy="1839515"/>
          </a:xfrm>
          <a:prstGeom prst="rect">
            <a:avLst/>
          </a:prstGeom>
        </p:spPr>
        <p:txBody>
          <a:bodyPr anchor="ctr">
            <a:normAutofit/>
          </a:bodyPr>
          <a:lst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a:lstStyle>
          <a:p>
            <a:r>
              <a:rPr lang="en-GB" sz="1200" dirty="0"/>
              <a:t>Brand personality reflects “the set of human characteristics associated with a brand” (Aaker, 1997). </a:t>
            </a:r>
          </a:p>
          <a:p>
            <a:r>
              <a:rPr lang="en-GB" sz="1200" dirty="0"/>
              <a:t>Brand personality forms part of a brand image held by consumers and refers to the anthropomorphising of brands  (Aaker, 1997)</a:t>
            </a:r>
          </a:p>
          <a:p>
            <a:r>
              <a:rPr lang="en-GB" sz="1200" dirty="0"/>
              <a:t>Brands are treated like a person with whom one  might like to form a relationship, the closer this aligns with our various concepts of self and esteem the more likely you are to purchase</a:t>
            </a:r>
            <a:endParaRPr lang="en-US" sz="1200" dirty="0"/>
          </a:p>
        </p:txBody>
      </p:sp>
      <p:pic>
        <p:nvPicPr>
          <p:cNvPr id="10" name="Online Media 9" title="Realization of Brand Personality">
            <a:hlinkClick r:id="" action="ppaction://media"/>
            <a:extLst>
              <a:ext uri="{FF2B5EF4-FFF2-40B4-BE49-F238E27FC236}">
                <a16:creationId xmlns:a16="http://schemas.microsoft.com/office/drawing/2014/main" id="{200C67CA-ABDC-D020-24E9-03176426FD46}"/>
              </a:ext>
            </a:extLst>
          </p:cNvPr>
          <p:cNvPicPr>
            <a:picLocks noRot="1" noChangeAspect="1"/>
          </p:cNvPicPr>
          <p:nvPr>
            <a:videoFile r:link="rId1"/>
          </p:nvPr>
        </p:nvPicPr>
        <p:blipFill>
          <a:blip r:embed="rId4"/>
          <a:stretch>
            <a:fillRect/>
          </a:stretch>
        </p:blipFill>
        <p:spPr>
          <a:xfrm>
            <a:off x="5004048" y="1187131"/>
            <a:ext cx="3674973" cy="2076360"/>
          </a:xfrm>
          <a:prstGeom prst="rect">
            <a:avLst/>
          </a:prstGeom>
        </p:spPr>
      </p:pic>
      <p:sp>
        <p:nvSpPr>
          <p:cNvPr id="5" name="TextBox 4">
            <a:extLst>
              <a:ext uri="{FF2B5EF4-FFF2-40B4-BE49-F238E27FC236}">
                <a16:creationId xmlns:a16="http://schemas.microsoft.com/office/drawing/2014/main" id="{4417C5DE-11F1-4A5C-B4E8-6AB79DD7E881}"/>
              </a:ext>
            </a:extLst>
          </p:cNvPr>
          <p:cNvSpPr txBox="1"/>
          <p:nvPr/>
        </p:nvSpPr>
        <p:spPr>
          <a:xfrm>
            <a:off x="232273" y="190905"/>
            <a:ext cx="8679453" cy="646331"/>
          </a:xfrm>
          <a:prstGeom prst="rect">
            <a:avLst/>
          </a:prstGeom>
          <a:noFill/>
        </p:spPr>
        <p:txBody>
          <a:bodyPr wrap="square">
            <a:spAutoFit/>
          </a:bodyPr>
          <a:lstStyle/>
          <a:p>
            <a:r>
              <a:rPr lang="en-GB" altLang="en-US" sz="1800" dirty="0">
                <a:solidFill>
                  <a:schemeClr val="tx2"/>
                </a:solidFill>
              </a:rPr>
              <a:t>MC should attempt to present products in </a:t>
            </a:r>
            <a:r>
              <a:rPr lang="en-GB" altLang="en-US" sz="1800" b="1" dirty="0">
                <a:solidFill>
                  <a:schemeClr val="tx2"/>
                </a:solidFill>
              </a:rPr>
              <a:t>a frame familiar </a:t>
            </a:r>
            <a:r>
              <a:rPr lang="en-GB" altLang="en-US" sz="1800" dirty="0">
                <a:solidFill>
                  <a:schemeClr val="tx2"/>
                </a:solidFill>
              </a:rPr>
              <a:t>by the buyer in expected and relevant situations </a:t>
            </a:r>
          </a:p>
        </p:txBody>
      </p:sp>
      <p:sp>
        <p:nvSpPr>
          <p:cNvPr id="3" name="Content Placeholder 2">
            <a:extLst>
              <a:ext uri="{FF2B5EF4-FFF2-40B4-BE49-F238E27FC236}">
                <a16:creationId xmlns:a16="http://schemas.microsoft.com/office/drawing/2014/main" id="{6BE61A1E-0D86-6690-2E9D-79665C5E7878}"/>
              </a:ext>
            </a:extLst>
          </p:cNvPr>
          <p:cNvSpPr>
            <a:spLocks noGrp="1"/>
          </p:cNvSpPr>
          <p:nvPr>
            <p:ph idx="1"/>
          </p:nvPr>
        </p:nvSpPr>
        <p:spPr>
          <a:xfrm>
            <a:off x="232273" y="3607822"/>
            <a:ext cx="4109983" cy="315468"/>
          </a:xfrm>
        </p:spPr>
        <p:txBody>
          <a:bodyPr vert="horz" lIns="68580" tIns="34290" rIns="68580" bIns="34290" rtlCol="0">
            <a:normAutofit fontScale="92500"/>
          </a:bodyPr>
          <a:lstStyle/>
          <a:p>
            <a:pPr marL="0" indent="0">
              <a:buNone/>
            </a:pPr>
            <a:r>
              <a:rPr lang="en-GB" sz="1800" dirty="0"/>
              <a:t>Aaker’s Brand Personality Dimension Model  </a:t>
            </a:r>
          </a:p>
        </p:txBody>
      </p:sp>
      <p:sp>
        <p:nvSpPr>
          <p:cNvPr id="9" name="TextBox 8">
            <a:extLst>
              <a:ext uri="{FF2B5EF4-FFF2-40B4-BE49-F238E27FC236}">
                <a16:creationId xmlns:a16="http://schemas.microsoft.com/office/drawing/2014/main" id="{ECE900C2-351F-1F9A-4E1C-0C555AB5B8D8}"/>
              </a:ext>
            </a:extLst>
          </p:cNvPr>
          <p:cNvSpPr txBox="1"/>
          <p:nvPr/>
        </p:nvSpPr>
        <p:spPr>
          <a:xfrm>
            <a:off x="209370" y="4801006"/>
            <a:ext cx="6522869" cy="369332"/>
          </a:xfrm>
          <a:prstGeom prst="rect">
            <a:avLst/>
          </a:prstGeom>
          <a:noFill/>
        </p:spPr>
        <p:txBody>
          <a:bodyPr wrap="square">
            <a:spAutoFit/>
          </a:bodyPr>
          <a:lstStyle/>
          <a:p>
            <a:r>
              <a:rPr lang="en-GB" dirty="0">
                <a:hlinkClick r:id="rId5"/>
              </a:rPr>
              <a:t>Find your Epic TV Advert 2016 : Visit Wales - YouTube</a:t>
            </a:r>
            <a:endParaRPr lang="en-GB" dirty="0"/>
          </a:p>
        </p:txBody>
      </p:sp>
      <p:sp>
        <p:nvSpPr>
          <p:cNvPr id="12" name="TextBox 11">
            <a:extLst>
              <a:ext uri="{FF2B5EF4-FFF2-40B4-BE49-F238E27FC236}">
                <a16:creationId xmlns:a16="http://schemas.microsoft.com/office/drawing/2014/main" id="{4F22C2BD-2FE1-F4D5-FBB8-18D3C0082EE9}"/>
              </a:ext>
            </a:extLst>
          </p:cNvPr>
          <p:cNvSpPr txBox="1"/>
          <p:nvPr/>
        </p:nvSpPr>
        <p:spPr>
          <a:xfrm>
            <a:off x="238428" y="5138947"/>
            <a:ext cx="4572000" cy="369332"/>
          </a:xfrm>
          <a:prstGeom prst="rect">
            <a:avLst/>
          </a:prstGeom>
          <a:noFill/>
        </p:spPr>
        <p:txBody>
          <a:bodyPr wrap="square">
            <a:spAutoFit/>
          </a:bodyPr>
          <a:lstStyle/>
          <a:p>
            <a:r>
              <a:rPr lang="en-GB" dirty="0">
                <a:hlinkClick r:id="rId6"/>
              </a:rPr>
              <a:t>Visit Greece | Athens - YouTube</a:t>
            </a:r>
            <a:endParaRPr lang="en-GB" dirty="0"/>
          </a:p>
        </p:txBody>
      </p:sp>
      <p:sp>
        <p:nvSpPr>
          <p:cNvPr id="14" name="TextBox 13">
            <a:extLst>
              <a:ext uri="{FF2B5EF4-FFF2-40B4-BE49-F238E27FC236}">
                <a16:creationId xmlns:a16="http://schemas.microsoft.com/office/drawing/2014/main" id="{06DD9DE5-0856-7CB4-2CA2-BF3299A36CCE}"/>
              </a:ext>
            </a:extLst>
          </p:cNvPr>
          <p:cNvSpPr txBox="1"/>
          <p:nvPr/>
        </p:nvSpPr>
        <p:spPr>
          <a:xfrm>
            <a:off x="209370" y="5408671"/>
            <a:ext cx="7026926" cy="369332"/>
          </a:xfrm>
          <a:prstGeom prst="rect">
            <a:avLst/>
          </a:prstGeom>
          <a:noFill/>
        </p:spPr>
        <p:txBody>
          <a:bodyPr wrap="square">
            <a:spAutoFit/>
          </a:bodyPr>
          <a:lstStyle/>
          <a:p>
            <a:r>
              <a:rPr lang="en-GB" dirty="0" err="1">
                <a:hlinkClick r:id="rId7"/>
              </a:rPr>
              <a:t>BeVedetta</a:t>
            </a:r>
            <a:r>
              <a:rPr lang="en-GB" dirty="0">
                <a:hlinkClick r:id="rId7"/>
              </a:rPr>
              <a:t> Hotel Glamping in Tuscany (commercial) - YouTube</a:t>
            </a:r>
            <a:endParaRPr lang="en-GB" dirty="0"/>
          </a:p>
        </p:txBody>
      </p:sp>
    </p:spTree>
    <p:extLst>
      <p:ext uri="{BB962C8B-B14F-4D97-AF65-F5344CB8AC3E}">
        <p14:creationId xmlns:p14="http://schemas.microsoft.com/office/powerpoint/2010/main" val="3322739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 fill="hold" display="0">
                  <p:stCondLst>
                    <p:cond delay="indefinite"/>
                  </p:stCondLst>
                </p:cTn>
                <p:tgtEl>
                  <p:spTgt spid="10"/>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FA7A3698-79A6-4AA7-8ADA-109ABA0F5465}"/>
              </a:ext>
            </a:extLst>
          </p:cNvPr>
          <p:cNvSpPr>
            <a:spLocks noGrp="1" noChangeArrowheads="1"/>
          </p:cNvSpPr>
          <p:nvPr>
            <p:ph type="title"/>
          </p:nvPr>
        </p:nvSpPr>
        <p:spPr>
          <a:xfrm>
            <a:off x="134634" y="560082"/>
            <a:ext cx="7349218" cy="768508"/>
          </a:xfrm>
          <a:noFill/>
        </p:spPr>
        <p:txBody>
          <a:bodyPr>
            <a:normAutofit fontScale="90000"/>
          </a:bodyPr>
          <a:lstStyle/>
          <a:p>
            <a:r>
              <a:rPr lang="en-GB" altLang="en-US" dirty="0"/>
              <a:t>Perception: Perceptual organisation</a:t>
            </a:r>
            <a:br>
              <a:rPr lang="en-GB" altLang="en-US" dirty="0"/>
            </a:br>
            <a:r>
              <a:rPr lang="en-GB" altLang="en-US" dirty="0"/>
              <a:t>= Organising stimuli to then process them</a:t>
            </a:r>
            <a:br>
              <a:rPr lang="en-GB" altLang="en-US" dirty="0"/>
            </a:br>
            <a:br>
              <a:rPr lang="en-GB" altLang="en-US" dirty="0"/>
            </a:br>
            <a:endParaRPr lang="en-GB" altLang="en-US" dirty="0"/>
          </a:p>
        </p:txBody>
      </p:sp>
      <p:sp>
        <p:nvSpPr>
          <p:cNvPr id="133123" name="Rectangle 3">
            <a:extLst>
              <a:ext uri="{FF2B5EF4-FFF2-40B4-BE49-F238E27FC236}">
                <a16:creationId xmlns:a16="http://schemas.microsoft.com/office/drawing/2014/main" id="{7ABCB5D5-E7BC-4EE0-B20E-675C0A9EB246}"/>
              </a:ext>
            </a:extLst>
          </p:cNvPr>
          <p:cNvSpPr>
            <a:spLocks noGrp="1" noChangeArrowheads="1"/>
          </p:cNvSpPr>
          <p:nvPr>
            <p:ph type="body" idx="1"/>
          </p:nvPr>
        </p:nvSpPr>
        <p:spPr>
          <a:xfrm>
            <a:off x="111375" y="977939"/>
            <a:ext cx="8534400" cy="2595077"/>
          </a:xfrm>
          <a:noFill/>
        </p:spPr>
        <p:txBody>
          <a:bodyPr>
            <a:normAutofit/>
          </a:bodyPr>
          <a:lstStyle/>
          <a:p>
            <a:pPr marL="0" indent="0">
              <a:buNone/>
            </a:pPr>
            <a:endParaRPr lang="en-GB" altLang="en-US" sz="1800" dirty="0">
              <a:solidFill>
                <a:schemeClr val="tx2"/>
              </a:solidFill>
            </a:endParaRPr>
          </a:p>
          <a:p>
            <a:pPr marL="0" indent="0">
              <a:buNone/>
            </a:pPr>
            <a:endParaRPr lang="en-GB" altLang="en-US" sz="1800" b="1" dirty="0">
              <a:solidFill>
                <a:schemeClr val="tx2"/>
              </a:solidFill>
            </a:endParaRPr>
          </a:p>
          <a:p>
            <a:pPr marL="0" indent="0">
              <a:buNone/>
            </a:pPr>
            <a:r>
              <a:rPr lang="en-GB" altLang="en-US" sz="1800" b="1" dirty="0">
                <a:solidFill>
                  <a:schemeClr val="tx2"/>
                </a:solidFill>
              </a:rPr>
              <a:t>Example of technique: ‘Grouping’</a:t>
            </a:r>
          </a:p>
          <a:p>
            <a:pPr marL="0" indent="0">
              <a:buNone/>
            </a:pPr>
            <a:endParaRPr lang="en-GB" altLang="en-US" sz="1800" b="1" dirty="0">
              <a:solidFill>
                <a:schemeClr val="tx2"/>
              </a:solidFill>
            </a:endParaRPr>
          </a:p>
          <a:p>
            <a:pPr marL="0" indent="0">
              <a:buNone/>
            </a:pPr>
            <a:r>
              <a:rPr lang="en-GB" altLang="en-US" sz="1800" dirty="0">
                <a:solidFill>
                  <a:schemeClr val="tx2"/>
                </a:solidFill>
              </a:rPr>
              <a:t>What associations is the brand aiming for you to link it with?</a:t>
            </a:r>
          </a:p>
          <a:p>
            <a:pPr marL="0" indent="0">
              <a:buNone/>
            </a:pPr>
            <a:r>
              <a:rPr lang="en-GB" sz="1400" dirty="0">
                <a:hlinkClick r:id="rId3"/>
              </a:rPr>
              <a:t>Go Active Breaks - Active Holidays for a UK Adventure - YouTube</a:t>
            </a:r>
            <a:endParaRPr lang="en-GB" altLang="en-US" sz="1800" dirty="0">
              <a:solidFill>
                <a:schemeClr val="tx2"/>
              </a:solidFill>
            </a:endParaRPr>
          </a:p>
          <a:p>
            <a:pPr marL="0" indent="0">
              <a:buNone/>
            </a:pPr>
            <a:endParaRPr lang="en-GB" altLang="en-US" sz="1800" dirty="0">
              <a:solidFill>
                <a:schemeClr val="tx2"/>
              </a:solidFill>
            </a:endParaRPr>
          </a:p>
          <a:p>
            <a:pPr>
              <a:buFont typeface="Wingdings" panose="05000000000000000000" pitchFamily="2" charset="2"/>
              <a:buNone/>
            </a:pPr>
            <a:endParaRPr lang="en-GB" altLang="en-US" sz="1800" dirty="0">
              <a:solidFill>
                <a:schemeClr val="tx2"/>
              </a:solidFill>
            </a:endParaRPr>
          </a:p>
        </p:txBody>
      </p:sp>
    </p:spTree>
    <p:extLst>
      <p:ext uri="{BB962C8B-B14F-4D97-AF65-F5344CB8AC3E}">
        <p14:creationId xmlns:p14="http://schemas.microsoft.com/office/powerpoint/2010/main" val="2910110455"/>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FA7A3698-79A6-4AA7-8ADA-109ABA0F5465}"/>
              </a:ext>
            </a:extLst>
          </p:cNvPr>
          <p:cNvSpPr>
            <a:spLocks noGrp="1" noChangeArrowheads="1"/>
          </p:cNvSpPr>
          <p:nvPr>
            <p:ph type="title"/>
          </p:nvPr>
        </p:nvSpPr>
        <p:spPr>
          <a:xfrm>
            <a:off x="257200" y="211289"/>
            <a:ext cx="7905479" cy="768508"/>
          </a:xfrm>
          <a:noFill/>
        </p:spPr>
        <p:txBody>
          <a:bodyPr>
            <a:normAutofit fontScale="90000"/>
          </a:bodyPr>
          <a:lstStyle/>
          <a:p>
            <a:r>
              <a:rPr lang="en-GB" altLang="en-US" dirty="0"/>
              <a:t>So how do MC work in influencing attitudes?</a:t>
            </a:r>
            <a:br>
              <a:rPr lang="en-GB" altLang="en-US" dirty="0"/>
            </a:br>
            <a:r>
              <a:rPr lang="en-GB" altLang="en-US" dirty="0"/>
              <a:t>What is the role of engagement?</a:t>
            </a:r>
          </a:p>
        </p:txBody>
      </p:sp>
      <p:sp>
        <p:nvSpPr>
          <p:cNvPr id="3" name="TextBox 2"/>
          <p:cNvSpPr txBox="1"/>
          <p:nvPr/>
        </p:nvSpPr>
        <p:spPr>
          <a:xfrm>
            <a:off x="265286" y="1620856"/>
            <a:ext cx="1068626" cy="369332"/>
          </a:xfrm>
          <a:prstGeom prst="rect">
            <a:avLst/>
          </a:prstGeom>
          <a:solidFill>
            <a:schemeClr val="tx2">
              <a:lumMod val="20000"/>
              <a:lumOff val="80000"/>
            </a:schemeClr>
          </a:solidFill>
        </p:spPr>
        <p:txBody>
          <a:bodyPr wrap="none" rtlCol="0">
            <a:spAutoFit/>
          </a:bodyPr>
          <a:lstStyle/>
          <a:p>
            <a:r>
              <a:rPr lang="en-GB" dirty="0"/>
              <a:t>Attention</a:t>
            </a:r>
          </a:p>
        </p:txBody>
      </p:sp>
      <p:sp>
        <p:nvSpPr>
          <p:cNvPr id="5" name="TextBox 4"/>
          <p:cNvSpPr txBox="1"/>
          <p:nvPr/>
        </p:nvSpPr>
        <p:spPr>
          <a:xfrm>
            <a:off x="1809465" y="1620855"/>
            <a:ext cx="1253100" cy="369332"/>
          </a:xfrm>
          <a:prstGeom prst="rect">
            <a:avLst/>
          </a:prstGeom>
          <a:solidFill>
            <a:schemeClr val="bg2"/>
          </a:solidFill>
        </p:spPr>
        <p:txBody>
          <a:bodyPr wrap="none" rtlCol="0">
            <a:spAutoFit/>
          </a:bodyPr>
          <a:lstStyle/>
          <a:p>
            <a:r>
              <a:rPr lang="en-GB" dirty="0"/>
              <a:t>Awareness </a:t>
            </a:r>
          </a:p>
        </p:txBody>
      </p:sp>
      <p:sp>
        <p:nvSpPr>
          <p:cNvPr id="6" name="TextBox 5"/>
          <p:cNvSpPr txBox="1"/>
          <p:nvPr/>
        </p:nvSpPr>
        <p:spPr>
          <a:xfrm>
            <a:off x="3447077" y="1620854"/>
            <a:ext cx="3302827" cy="369332"/>
          </a:xfrm>
          <a:prstGeom prst="rect">
            <a:avLst/>
          </a:prstGeom>
          <a:solidFill>
            <a:schemeClr val="accent5">
              <a:lumMod val="40000"/>
              <a:lumOff val="60000"/>
            </a:schemeClr>
          </a:solidFill>
        </p:spPr>
        <p:txBody>
          <a:bodyPr wrap="none" rtlCol="0">
            <a:spAutoFit/>
          </a:bodyPr>
          <a:lstStyle/>
          <a:p>
            <a:r>
              <a:rPr lang="en-GB" dirty="0"/>
              <a:t>Engagement (primary role in MC)</a:t>
            </a:r>
          </a:p>
        </p:txBody>
      </p:sp>
      <p:sp>
        <p:nvSpPr>
          <p:cNvPr id="7" name="TextBox 6"/>
          <p:cNvSpPr txBox="1"/>
          <p:nvPr/>
        </p:nvSpPr>
        <p:spPr>
          <a:xfrm>
            <a:off x="6359225" y="2310968"/>
            <a:ext cx="2457596" cy="646331"/>
          </a:xfrm>
          <a:prstGeom prst="rect">
            <a:avLst/>
          </a:prstGeom>
          <a:noFill/>
        </p:spPr>
        <p:txBody>
          <a:bodyPr wrap="none" rtlCol="0">
            <a:spAutoFit/>
          </a:bodyPr>
          <a:lstStyle/>
          <a:p>
            <a:r>
              <a:rPr lang="en-GB" dirty="0"/>
              <a:t>Intellectual engagement</a:t>
            </a:r>
          </a:p>
          <a:p>
            <a:r>
              <a:rPr lang="en-GB" dirty="0"/>
              <a:t>                 Logos </a:t>
            </a:r>
          </a:p>
        </p:txBody>
      </p:sp>
      <p:sp>
        <p:nvSpPr>
          <p:cNvPr id="8" name="TextBox 7"/>
          <p:cNvSpPr txBox="1"/>
          <p:nvPr/>
        </p:nvSpPr>
        <p:spPr>
          <a:xfrm>
            <a:off x="4848575" y="3182127"/>
            <a:ext cx="2364430" cy="646331"/>
          </a:xfrm>
          <a:prstGeom prst="rect">
            <a:avLst/>
          </a:prstGeom>
          <a:noFill/>
        </p:spPr>
        <p:txBody>
          <a:bodyPr wrap="none" rtlCol="0">
            <a:spAutoFit/>
          </a:bodyPr>
          <a:lstStyle/>
          <a:p>
            <a:r>
              <a:rPr lang="en-GB" dirty="0"/>
              <a:t>Emotional engagement</a:t>
            </a:r>
          </a:p>
          <a:p>
            <a:r>
              <a:rPr lang="en-GB" dirty="0"/>
              <a:t>               Pathos</a:t>
            </a:r>
          </a:p>
        </p:txBody>
      </p:sp>
      <p:sp>
        <p:nvSpPr>
          <p:cNvPr id="9" name="TextBox 8"/>
          <p:cNvSpPr txBox="1"/>
          <p:nvPr/>
        </p:nvSpPr>
        <p:spPr>
          <a:xfrm>
            <a:off x="147390" y="2651212"/>
            <a:ext cx="4144836" cy="1061829"/>
          </a:xfrm>
          <a:prstGeom prst="rect">
            <a:avLst/>
          </a:prstGeom>
          <a:solidFill>
            <a:schemeClr val="accent5">
              <a:lumMod val="40000"/>
              <a:lumOff val="60000"/>
            </a:schemeClr>
          </a:solidFill>
        </p:spPr>
        <p:txBody>
          <a:bodyPr wrap="square" rtlCol="0">
            <a:spAutoFit/>
          </a:bodyPr>
          <a:lstStyle/>
          <a:p>
            <a:r>
              <a:rPr lang="en-GB" dirty="0"/>
              <a:t>Response to the message </a:t>
            </a:r>
          </a:p>
          <a:p>
            <a:r>
              <a:rPr lang="en-GB" sz="1500" dirty="0"/>
              <a:t>(e.g. building awareness &amp; associations, cultivating brand values, helping to position</a:t>
            </a:r>
          </a:p>
          <a:p>
            <a:r>
              <a:rPr lang="en-GB" sz="1500" dirty="0"/>
              <a:t>brands)</a:t>
            </a:r>
          </a:p>
        </p:txBody>
      </p:sp>
      <p:sp>
        <p:nvSpPr>
          <p:cNvPr id="12" name="TextBox 11"/>
          <p:cNvSpPr txBox="1"/>
          <p:nvPr/>
        </p:nvSpPr>
        <p:spPr>
          <a:xfrm>
            <a:off x="1087367" y="3882432"/>
            <a:ext cx="3237489" cy="830997"/>
          </a:xfrm>
          <a:prstGeom prst="rect">
            <a:avLst/>
          </a:prstGeom>
          <a:solidFill>
            <a:schemeClr val="accent5">
              <a:lumMod val="40000"/>
              <a:lumOff val="60000"/>
            </a:schemeClr>
          </a:solidFill>
        </p:spPr>
        <p:txBody>
          <a:bodyPr wrap="none" rtlCol="0">
            <a:spAutoFit/>
          </a:bodyPr>
          <a:lstStyle/>
          <a:p>
            <a:r>
              <a:rPr lang="en-GB" dirty="0"/>
              <a:t>Response to the brand</a:t>
            </a:r>
          </a:p>
          <a:p>
            <a:r>
              <a:rPr lang="en-GB" sz="1500" dirty="0"/>
              <a:t>(e.g. encourage calls to action!, </a:t>
            </a:r>
          </a:p>
          <a:p>
            <a:r>
              <a:rPr lang="en-GB" sz="1500" dirty="0"/>
              <a:t>website/shop visits, game participation</a:t>
            </a:r>
          </a:p>
        </p:txBody>
      </p:sp>
      <p:sp>
        <p:nvSpPr>
          <p:cNvPr id="13" name="TextBox 12"/>
          <p:cNvSpPr txBox="1"/>
          <p:nvPr/>
        </p:nvSpPr>
        <p:spPr>
          <a:xfrm>
            <a:off x="1401744" y="1690104"/>
            <a:ext cx="303288" cy="300082"/>
          </a:xfrm>
          <a:prstGeom prst="rect">
            <a:avLst/>
          </a:prstGeom>
          <a:noFill/>
        </p:spPr>
        <p:txBody>
          <a:bodyPr wrap="none" rtlCol="0">
            <a:spAutoFit/>
          </a:bodyPr>
          <a:lstStyle/>
          <a:p>
            <a:r>
              <a:rPr lang="en-GB" sz="1350" dirty="0"/>
              <a:t>&amp;</a:t>
            </a:r>
          </a:p>
        </p:txBody>
      </p:sp>
      <p:cxnSp>
        <p:nvCxnSpPr>
          <p:cNvPr id="15" name="Straight Arrow Connector 14"/>
          <p:cNvCxnSpPr/>
          <p:nvPr/>
        </p:nvCxnSpPr>
        <p:spPr>
          <a:xfrm>
            <a:off x="3107390" y="1793978"/>
            <a:ext cx="24968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Elbow Connector 21"/>
          <p:cNvCxnSpPr>
            <a:endCxn id="9" idx="3"/>
          </p:cNvCxnSpPr>
          <p:nvPr/>
        </p:nvCxnSpPr>
        <p:spPr>
          <a:xfrm rot="5400000">
            <a:off x="3851507" y="2407824"/>
            <a:ext cx="1215023" cy="333583"/>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Elbow Connector 33"/>
          <p:cNvCxnSpPr/>
          <p:nvPr/>
        </p:nvCxnSpPr>
        <p:spPr>
          <a:xfrm rot="5400000">
            <a:off x="3857276" y="3605536"/>
            <a:ext cx="1203482" cy="333580"/>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6407095" y="4053286"/>
            <a:ext cx="1440138" cy="646331"/>
          </a:xfrm>
          <a:prstGeom prst="rect">
            <a:avLst/>
          </a:prstGeom>
          <a:noFill/>
        </p:spPr>
        <p:txBody>
          <a:bodyPr wrap="none" rtlCol="0">
            <a:spAutoFit/>
          </a:bodyPr>
          <a:lstStyle/>
          <a:p>
            <a:r>
              <a:rPr lang="en-GB" dirty="0"/>
              <a:t>Endorsement</a:t>
            </a:r>
          </a:p>
          <a:p>
            <a:r>
              <a:rPr lang="en-GB" dirty="0"/>
              <a:t>       Ethos</a:t>
            </a:r>
          </a:p>
        </p:txBody>
      </p:sp>
      <p:pic>
        <p:nvPicPr>
          <p:cNvPr id="2050" name="Picture 2" descr="Holiday discount code">
            <a:extLst>
              <a:ext uri="{FF2B5EF4-FFF2-40B4-BE49-F238E27FC236}">
                <a16:creationId xmlns:a16="http://schemas.microsoft.com/office/drawing/2014/main" id="{8CEFB87C-38E1-8F5B-D4A5-6639BAECBD9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48572" y="2194095"/>
            <a:ext cx="1484784" cy="98985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amily Holidays 2023 / 2024 | Thomas Cook">
            <a:extLst>
              <a:ext uri="{FF2B5EF4-FFF2-40B4-BE49-F238E27FC236}">
                <a16:creationId xmlns:a16="http://schemas.microsoft.com/office/drawing/2014/main" id="{E073DCC9-7A23-F68C-C150-06D414798EF3}"/>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13005" y="3159460"/>
            <a:ext cx="1590214" cy="83099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69B4EA55-A453-182C-A6B7-F87525D702F6}"/>
              </a:ext>
            </a:extLst>
          </p:cNvPr>
          <p:cNvSpPr txBox="1"/>
          <p:nvPr/>
        </p:nvSpPr>
        <p:spPr>
          <a:xfrm>
            <a:off x="6080517" y="4614120"/>
            <a:ext cx="2736304" cy="1200329"/>
          </a:xfrm>
          <a:prstGeom prst="rect">
            <a:avLst/>
          </a:prstGeom>
          <a:noFill/>
        </p:spPr>
        <p:txBody>
          <a:bodyPr wrap="square">
            <a:spAutoFit/>
          </a:bodyPr>
          <a:lstStyle/>
          <a:p>
            <a:r>
              <a:rPr lang="en-GB" dirty="0" err="1">
                <a:hlinkClick r:id="rId5"/>
              </a:rPr>
              <a:t>Matesong</a:t>
            </a:r>
            <a:r>
              <a:rPr lang="en-GB" dirty="0">
                <a:hlinkClick r:id="rId5"/>
              </a:rPr>
              <a:t>: Kylie Minogue stars in 2019 Tourism Australia ad aimed at Brits - YouTube</a:t>
            </a:r>
            <a:endParaRPr lang="en-GB" dirty="0"/>
          </a:p>
        </p:txBody>
      </p:sp>
    </p:spTree>
    <p:extLst>
      <p:ext uri="{BB962C8B-B14F-4D97-AF65-F5344CB8AC3E}">
        <p14:creationId xmlns:p14="http://schemas.microsoft.com/office/powerpoint/2010/main" val="360753294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2000"/>
                                        <p:tgtEl>
                                          <p:spTgt spid="8"/>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fade">
                                      <p:cBhvr>
                                        <p:cTn id="15"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8"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FA7A3698-79A6-4AA7-8ADA-109ABA0F5465}"/>
              </a:ext>
            </a:extLst>
          </p:cNvPr>
          <p:cNvSpPr>
            <a:spLocks noGrp="1" noChangeArrowheads="1"/>
          </p:cNvSpPr>
          <p:nvPr>
            <p:ph type="title"/>
          </p:nvPr>
        </p:nvSpPr>
        <p:spPr>
          <a:xfrm>
            <a:off x="134634" y="560082"/>
            <a:ext cx="7349218" cy="768508"/>
          </a:xfrm>
          <a:noFill/>
        </p:spPr>
        <p:txBody>
          <a:bodyPr>
            <a:normAutofit fontScale="90000"/>
          </a:bodyPr>
          <a:lstStyle/>
          <a:p>
            <a:r>
              <a:rPr lang="en-GB" altLang="en-US" dirty="0"/>
              <a:t>When it goes wrong…</a:t>
            </a:r>
            <a:br>
              <a:rPr lang="en-GB" altLang="en-US" dirty="0"/>
            </a:br>
            <a:r>
              <a:rPr lang="en-GB" altLang="en-US" dirty="0" err="1"/>
              <a:t>Inefective</a:t>
            </a:r>
            <a:r>
              <a:rPr lang="en-GB" altLang="en-US" dirty="0"/>
              <a:t> and poorly timed communications </a:t>
            </a:r>
            <a:br>
              <a:rPr lang="en-GB" altLang="en-US" dirty="0"/>
            </a:br>
            <a:br>
              <a:rPr lang="en-GB" altLang="en-US" dirty="0"/>
            </a:br>
            <a:endParaRPr lang="en-GB" altLang="en-US" dirty="0"/>
          </a:p>
        </p:txBody>
      </p:sp>
      <p:sp>
        <p:nvSpPr>
          <p:cNvPr id="133123" name="Rectangle 3">
            <a:extLst>
              <a:ext uri="{FF2B5EF4-FFF2-40B4-BE49-F238E27FC236}">
                <a16:creationId xmlns:a16="http://schemas.microsoft.com/office/drawing/2014/main" id="{7ABCB5D5-E7BC-4EE0-B20E-675C0A9EB246}"/>
              </a:ext>
            </a:extLst>
          </p:cNvPr>
          <p:cNvSpPr>
            <a:spLocks noGrp="1" noChangeArrowheads="1"/>
          </p:cNvSpPr>
          <p:nvPr>
            <p:ph type="body" idx="1"/>
          </p:nvPr>
        </p:nvSpPr>
        <p:spPr>
          <a:xfrm>
            <a:off x="111375" y="977939"/>
            <a:ext cx="8534400" cy="2595077"/>
          </a:xfrm>
          <a:noFill/>
        </p:spPr>
        <p:txBody>
          <a:bodyPr>
            <a:normAutofit/>
          </a:bodyPr>
          <a:lstStyle/>
          <a:p>
            <a:pPr marL="0" indent="0">
              <a:buNone/>
            </a:pPr>
            <a:endParaRPr lang="en-GB" altLang="en-US" sz="1800" dirty="0">
              <a:solidFill>
                <a:schemeClr val="tx2"/>
              </a:solidFill>
            </a:endParaRPr>
          </a:p>
          <a:p>
            <a:pPr marL="0" indent="0">
              <a:buNone/>
            </a:pPr>
            <a:endParaRPr lang="en-GB" altLang="en-US" sz="1800" b="1" dirty="0">
              <a:solidFill>
                <a:schemeClr val="tx2"/>
              </a:solidFill>
            </a:endParaRPr>
          </a:p>
          <a:p>
            <a:pPr marL="0" indent="0">
              <a:buNone/>
            </a:pPr>
            <a:endParaRPr lang="en-GB" altLang="en-US" sz="1800" dirty="0">
              <a:solidFill>
                <a:schemeClr val="tx2"/>
              </a:solidFill>
            </a:endParaRPr>
          </a:p>
          <a:p>
            <a:pPr>
              <a:buFont typeface="Wingdings" panose="05000000000000000000" pitchFamily="2" charset="2"/>
              <a:buNone/>
            </a:pPr>
            <a:endParaRPr lang="en-GB" altLang="en-US" sz="1800" dirty="0">
              <a:solidFill>
                <a:schemeClr val="tx2"/>
              </a:solidFill>
            </a:endParaRPr>
          </a:p>
        </p:txBody>
      </p:sp>
      <p:sp>
        <p:nvSpPr>
          <p:cNvPr id="3" name="TextBox 2">
            <a:extLst>
              <a:ext uri="{FF2B5EF4-FFF2-40B4-BE49-F238E27FC236}">
                <a16:creationId xmlns:a16="http://schemas.microsoft.com/office/drawing/2014/main" id="{B5CB46E9-9979-E962-AB88-363D411CE7D1}"/>
              </a:ext>
            </a:extLst>
          </p:cNvPr>
          <p:cNvSpPr txBox="1"/>
          <p:nvPr/>
        </p:nvSpPr>
        <p:spPr>
          <a:xfrm>
            <a:off x="2267744" y="5156820"/>
            <a:ext cx="6912768" cy="341632"/>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800" dirty="0">
                <a:hlinkClick r:id="rId3"/>
              </a:rPr>
              <a:t>When Marketing Misses the Point (funny) | Merkle - YouTube</a:t>
            </a:r>
            <a:endParaRPr lang="en-GB" sz="2400" dirty="0">
              <a:latin typeface="Calibri" panose="020F0502020204030204"/>
            </a:endParaRPr>
          </a:p>
        </p:txBody>
      </p:sp>
      <p:pic>
        <p:nvPicPr>
          <p:cNvPr id="3074" name="Picture 2" descr="10 Best Ever Marketing Fails | Text Marketer">
            <a:extLst>
              <a:ext uri="{FF2B5EF4-FFF2-40B4-BE49-F238E27FC236}">
                <a16:creationId xmlns:a16="http://schemas.microsoft.com/office/drawing/2014/main" id="{AE33514A-390B-1BB4-6565-108B58598C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77793" y="923867"/>
            <a:ext cx="3171056" cy="2378292"/>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The 7 Biggest Marketing Fails | Boostability">
            <a:extLst>
              <a:ext uri="{FF2B5EF4-FFF2-40B4-BE49-F238E27FC236}">
                <a16:creationId xmlns:a16="http://schemas.microsoft.com/office/drawing/2014/main" id="{993784C6-C809-0845-180E-DD4D6DBFE9F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195736" y="1174190"/>
            <a:ext cx="3353904" cy="1676952"/>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10 Best Ever Marketing Fails | Text Marketer">
            <a:extLst>
              <a:ext uri="{FF2B5EF4-FFF2-40B4-BE49-F238E27FC236}">
                <a16:creationId xmlns:a16="http://schemas.microsoft.com/office/drawing/2014/main" id="{D9804473-BC5A-B655-E877-03BDEA2F5779}"/>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21764" y="2012666"/>
            <a:ext cx="2337754" cy="2905379"/>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15 Of The Biggest Marketing Fails, From This TikTok Account | DeMilked">
            <a:extLst>
              <a:ext uri="{FF2B5EF4-FFF2-40B4-BE49-F238E27FC236}">
                <a16:creationId xmlns:a16="http://schemas.microsoft.com/office/drawing/2014/main" id="{F9424AE9-392B-F91D-42C2-2B700167B673}"/>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750956" y="2907086"/>
            <a:ext cx="3501766" cy="1838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5815174"/>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Google Garage</a:t>
            </a:r>
          </a:p>
        </p:txBody>
      </p:sp>
      <p:sp>
        <p:nvSpPr>
          <p:cNvPr id="5" name="TextBox 4">
            <a:extLst>
              <a:ext uri="{FF2B5EF4-FFF2-40B4-BE49-F238E27FC236}">
                <a16:creationId xmlns:a16="http://schemas.microsoft.com/office/drawing/2014/main" id="{163EA0CC-855E-EF09-DBA3-0764ED7519DB}"/>
              </a:ext>
            </a:extLst>
          </p:cNvPr>
          <p:cNvSpPr txBox="1"/>
          <p:nvPr/>
        </p:nvSpPr>
        <p:spPr>
          <a:xfrm>
            <a:off x="827584" y="3140968"/>
            <a:ext cx="3168352" cy="923330"/>
          </a:xfrm>
          <a:prstGeom prst="rect">
            <a:avLst/>
          </a:prstGeom>
          <a:noFill/>
        </p:spPr>
        <p:txBody>
          <a:bodyPr wrap="square">
            <a:spAutoFit/>
          </a:bodyPr>
          <a:lstStyle/>
          <a:p>
            <a:r>
              <a:rPr lang="en-GB" dirty="0">
                <a:hlinkClick r:id="rId2"/>
              </a:rPr>
              <a:t>Fundamentals of digital marketing : Google (exceedlms.com)</a:t>
            </a:r>
            <a:endParaRPr lang="en-GB" dirty="0"/>
          </a:p>
        </p:txBody>
      </p:sp>
      <p:grpSp>
        <p:nvGrpSpPr>
          <p:cNvPr id="6" name="Group 5">
            <a:extLst>
              <a:ext uri="{FF2B5EF4-FFF2-40B4-BE49-F238E27FC236}">
                <a16:creationId xmlns:a16="http://schemas.microsoft.com/office/drawing/2014/main" id="{F7325100-BE6D-D630-3856-1CB0729F4369}"/>
              </a:ext>
            </a:extLst>
          </p:cNvPr>
          <p:cNvGrpSpPr/>
          <p:nvPr/>
        </p:nvGrpSpPr>
        <p:grpSpPr>
          <a:xfrm>
            <a:off x="5164113" y="233294"/>
            <a:ext cx="3979887" cy="1803423"/>
            <a:chOff x="7117700" y="1728826"/>
            <a:chExt cx="4047092" cy="2946783"/>
          </a:xfrm>
        </p:grpSpPr>
        <p:sp>
          <p:nvSpPr>
            <p:cNvPr id="7" name="TextBox 6">
              <a:extLst>
                <a:ext uri="{FF2B5EF4-FFF2-40B4-BE49-F238E27FC236}">
                  <a16:creationId xmlns:a16="http://schemas.microsoft.com/office/drawing/2014/main" id="{F6F2C848-CB77-AE92-689A-7C3ED21D4EDF}"/>
                </a:ext>
              </a:extLst>
            </p:cNvPr>
            <p:cNvSpPr txBox="1"/>
            <p:nvPr/>
          </p:nvSpPr>
          <p:spPr>
            <a:xfrm>
              <a:off x="7117700" y="1809050"/>
              <a:ext cx="3269887" cy="286655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342900">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You have until next weeks session to complete “</a:t>
              </a:r>
              <a:r>
                <a:rPr lang="en-GB" b="0" i="0" dirty="0">
                  <a:solidFill>
                    <a:srgbClr val="393B3D"/>
                  </a:solidFill>
                  <a:effectLst/>
                  <a:latin typeface="Roboto" panose="02000000000000000000" pitchFamily="2" charset="0"/>
                </a:rPr>
                <a:t>Reach more people locally, on social media or on mobile </a:t>
              </a:r>
            </a:p>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 section if you finish move on to the next section.</a:t>
              </a:r>
            </a:p>
          </p:txBody>
        </p:sp>
        <p:pic>
          <p:nvPicPr>
            <p:cNvPr id="8" name="Picture 2" descr="Amazon.co.uk: Question of the Day : Alexa Skills">
              <a:extLst>
                <a:ext uri="{FF2B5EF4-FFF2-40B4-BE49-F238E27FC236}">
                  <a16:creationId xmlns:a16="http://schemas.microsoft.com/office/drawing/2014/main" id="{42A8CA11-BA0D-480A-7256-77BDAC9A5EB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139341" y="1728826"/>
              <a:ext cx="1025451" cy="1327682"/>
            </a:xfrm>
            <a:prstGeom prst="rect">
              <a:avLst/>
            </a:prstGeom>
            <a:noFill/>
            <a:extLst>
              <a:ext uri="{909E8E84-426E-40DD-AFC4-6F175D3DCCD1}">
                <a14:hiddenFill xmlns:a14="http://schemas.microsoft.com/office/drawing/2010/main">
                  <a:solidFill>
                    <a:srgbClr val="FFFFFF"/>
                  </a:solidFill>
                </a14:hiddenFill>
              </a:ext>
            </a:extLst>
          </p:spPr>
        </p:pic>
      </p:grpSp>
      <p:pic>
        <p:nvPicPr>
          <p:cNvPr id="9" name="Picture 8">
            <a:extLst>
              <a:ext uri="{FF2B5EF4-FFF2-40B4-BE49-F238E27FC236}">
                <a16:creationId xmlns:a16="http://schemas.microsoft.com/office/drawing/2014/main" id="{CF4BB318-9DC5-E5A6-E1B1-4549FC65944E}"/>
              </a:ext>
            </a:extLst>
          </p:cNvPr>
          <p:cNvPicPr>
            <a:picLocks noChangeAspect="1"/>
          </p:cNvPicPr>
          <p:nvPr/>
        </p:nvPicPr>
        <p:blipFill>
          <a:blip r:embed="rId4"/>
          <a:stretch>
            <a:fillRect/>
          </a:stretch>
        </p:blipFill>
        <p:spPr>
          <a:xfrm>
            <a:off x="4591216" y="2348880"/>
            <a:ext cx="4049688" cy="4049688"/>
          </a:xfrm>
          <a:prstGeom prst="rect">
            <a:avLst/>
          </a:prstGeom>
        </p:spPr>
      </p:pic>
    </p:spTree>
    <p:extLst>
      <p:ext uri="{BB962C8B-B14F-4D97-AF65-F5344CB8AC3E}">
        <p14:creationId xmlns:p14="http://schemas.microsoft.com/office/powerpoint/2010/main" val="2005108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2313614" y="4120104"/>
            <a:ext cx="8181594" cy="902970"/>
          </a:xfrm>
        </p:spPr>
        <p:txBody>
          <a:bodyPr vert="horz" lIns="68580" tIns="34290" rIns="68580" bIns="34290" rtlCol="0" anchor="ctr">
            <a:normAutofit/>
          </a:bodyPr>
          <a:lstStyle/>
          <a:p>
            <a:pPr algn="ctr"/>
            <a:r>
              <a:rPr lang="en-US" sz="4950" dirty="0"/>
              <a:t>Next Week!</a:t>
            </a:r>
          </a:p>
        </p:txBody>
      </p:sp>
      <p:pic>
        <p:nvPicPr>
          <p:cNvPr id="15362" name="Picture 2" descr="Next Time On... - TV Podcast | Podchaser">
            <a:extLst>
              <a:ext uri="{FF2B5EF4-FFF2-40B4-BE49-F238E27FC236}">
                <a16:creationId xmlns:a16="http://schemas.microsoft.com/office/drawing/2014/main" id="{0F7DE04A-9DDF-567F-470D-09A7D60DFDA4}"/>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0083" b="11105"/>
          <a:stretch/>
        </p:blipFill>
        <p:spPr bwMode="auto">
          <a:xfrm>
            <a:off x="4" y="857242"/>
            <a:ext cx="4571996" cy="3146097"/>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What Is Marketing? - Principles, Types &amp; Scope – Feedough">
            <a:extLst>
              <a:ext uri="{FF2B5EF4-FFF2-40B4-BE49-F238E27FC236}">
                <a16:creationId xmlns:a16="http://schemas.microsoft.com/office/drawing/2014/main" id="{7BF7BE74-6F62-D91F-DA47-B0941C8235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36" r="15042"/>
          <a:stretch/>
        </p:blipFill>
        <p:spPr bwMode="auto">
          <a:xfrm>
            <a:off x="4514851" y="857260"/>
            <a:ext cx="4629146" cy="3139628"/>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
        <p:nvSpPr>
          <p:cNvPr id="5" name="Text Placeholder 4">
            <a:extLst>
              <a:ext uri="{FF2B5EF4-FFF2-40B4-BE49-F238E27FC236}">
                <a16:creationId xmlns:a16="http://schemas.microsoft.com/office/drawing/2014/main" id="{6FB0B22D-78A1-8903-2927-06D183222451}"/>
              </a:ext>
            </a:extLst>
          </p:cNvPr>
          <p:cNvSpPr>
            <a:spLocks noGrp="1"/>
          </p:cNvSpPr>
          <p:nvPr>
            <p:ph type="body" idx="1"/>
          </p:nvPr>
        </p:nvSpPr>
        <p:spPr>
          <a:xfrm>
            <a:off x="3995936" y="4396196"/>
            <a:ext cx="7886700" cy="1500187"/>
          </a:xfrm>
        </p:spPr>
        <p:txBody>
          <a:bodyPr/>
          <a:lstStyle/>
          <a:p>
            <a:r>
              <a:rPr lang="en-GB" dirty="0"/>
              <a:t>SEO &amp; SMO</a:t>
            </a:r>
          </a:p>
        </p:txBody>
      </p:sp>
    </p:spTree>
    <p:extLst>
      <p:ext uri="{BB962C8B-B14F-4D97-AF65-F5344CB8AC3E}">
        <p14:creationId xmlns:p14="http://schemas.microsoft.com/office/powerpoint/2010/main" val="24078680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638328" y="1438800"/>
            <a:ext cx="2461889" cy="1718604"/>
          </a:xfrm>
        </p:spPr>
        <p:txBody>
          <a:bodyPr>
            <a:normAutofit fontScale="90000"/>
          </a:bodyPr>
          <a:lstStyle/>
          <a:p>
            <a:r>
              <a:rPr lang="en-GB" sz="1350" b="1" i="1" dirty="0">
                <a:solidFill>
                  <a:schemeClr val="tx1"/>
                </a:solidFill>
              </a:rPr>
              <a:t>I look forward to seeing you next week.</a:t>
            </a:r>
            <a:br>
              <a:rPr lang="en-GB" sz="1350" b="1" i="1" dirty="0">
                <a:solidFill>
                  <a:schemeClr val="tx1"/>
                </a:solidFill>
              </a:rPr>
            </a:br>
            <a:br>
              <a:rPr lang="en-GB" sz="1350" b="1" i="1" dirty="0">
                <a:solidFill>
                  <a:schemeClr val="tx1"/>
                </a:solidFill>
              </a:rPr>
            </a:br>
            <a:r>
              <a:rPr lang="en-GB" sz="1350" b="1" i="1" dirty="0">
                <a:solidFill>
                  <a:schemeClr val="tx1"/>
                </a:solidFill>
              </a:rPr>
              <a:t>If you have any questions in the meantime, please send an email from your student account</a:t>
            </a:r>
            <a:br>
              <a:rPr lang="en-GB" sz="1350" b="1" i="1" dirty="0">
                <a:solidFill>
                  <a:schemeClr val="tx1"/>
                </a:solidFill>
              </a:rPr>
            </a:br>
            <a:br>
              <a:rPr lang="en-GB" sz="1350" b="1" i="1" dirty="0">
                <a:solidFill>
                  <a:schemeClr val="tx1"/>
                </a:solidFill>
              </a:rPr>
            </a:br>
            <a:r>
              <a:rPr lang="en-GB" sz="1350" b="1" i="1" dirty="0">
                <a:solidFill>
                  <a:schemeClr val="tx1"/>
                </a:solidFill>
              </a:rPr>
              <a:t>C.wilkin@UWTSD.AC.UK</a:t>
            </a:r>
            <a:endParaRPr lang="en-GB" dirty="0">
              <a:solidFill>
                <a:schemeClr val="tx1"/>
              </a:solidFill>
            </a:endParaRPr>
          </a:p>
        </p:txBody>
      </p:sp>
      <p:pic>
        <p:nvPicPr>
          <p:cNvPr id="14338" name="Picture 2" descr="Emoticon with sign - Bye | Emoji symbols, Funny emoji, Funny emoticons">
            <a:extLst>
              <a:ext uri="{FF2B5EF4-FFF2-40B4-BE49-F238E27FC236}">
                <a16:creationId xmlns:a16="http://schemas.microsoft.com/office/drawing/2014/main" id="{F4E13547-0BCB-1C72-2E19-9A5FFE683C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500" y="3103960"/>
            <a:ext cx="2068116" cy="1862333"/>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University of Wales Trinity Saint David">
            <a:extLst>
              <a:ext uri="{FF2B5EF4-FFF2-40B4-BE49-F238E27FC236}">
                <a16:creationId xmlns:a16="http://schemas.microsoft.com/office/drawing/2014/main" id="{A71D1A22-9191-FE66-2C07-2A0E203356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7953" y="2519601"/>
            <a:ext cx="5525589" cy="2468880"/>
          </a:xfrm>
          <a:prstGeom prst="rect">
            <a:avLst/>
          </a:prstGeom>
          <a:noFill/>
          <a:extLst>
            <a:ext uri="{909E8E84-426E-40DD-AFC4-6F175D3DCCD1}">
              <a14:hiddenFill xmlns:a14="http://schemas.microsoft.com/office/drawing/2010/main">
                <a:solidFill>
                  <a:srgbClr val="FFFFFF"/>
                </a:solidFill>
              </a14:hiddenFill>
            </a:ext>
          </a:extLst>
        </p:spPr>
      </p:pic>
      <p:pic>
        <p:nvPicPr>
          <p:cNvPr id="14344" name="Picture 8" descr="University of Wales Hub: description, news and contact info">
            <a:extLst>
              <a:ext uri="{FF2B5EF4-FFF2-40B4-BE49-F238E27FC236}">
                <a16:creationId xmlns:a16="http://schemas.microsoft.com/office/drawing/2014/main" id="{249E2212-DE78-927C-25A1-80FA0E71372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2000" y="905071"/>
            <a:ext cx="3071813" cy="1535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6463C-ACEA-4492-B486-62ECED5B720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D0001C6-28FB-48FC-8AE4-A99CAE59FF66}"/>
              </a:ext>
            </a:extLst>
          </p:cNvPr>
          <p:cNvSpPr>
            <a:spLocks noGrp="1"/>
          </p:cNvSpPr>
          <p:nvPr>
            <p:ph idx="1"/>
          </p:nvPr>
        </p:nvSpPr>
        <p:spPr>
          <a:xfrm>
            <a:off x="395536" y="1253331"/>
            <a:ext cx="7886700" cy="4351338"/>
          </a:xfrm>
        </p:spPr>
        <p:txBody>
          <a:bodyPr/>
          <a:lstStyle/>
          <a:p>
            <a:pPr marL="0" indent="0">
              <a:buNone/>
            </a:pPr>
            <a:r>
              <a:rPr lang="en-GB" sz="2000" dirty="0"/>
              <a:t>Kotler, P., Keller, K. and </a:t>
            </a:r>
            <a:r>
              <a:rPr lang="en-GB" sz="2000" dirty="0" err="1"/>
              <a:t>Chernev</a:t>
            </a:r>
            <a:r>
              <a:rPr lang="en-GB" sz="2000" dirty="0"/>
              <a:t>, A., 2021. Marketing management. 16th ed. Pearson.</a:t>
            </a:r>
          </a:p>
          <a:p>
            <a:pPr marL="0" indent="0">
              <a:buNone/>
            </a:pPr>
            <a:r>
              <a:rPr lang="en-GB" sz="2000" dirty="0"/>
              <a:t>Lee, P. and </a:t>
            </a:r>
            <a:r>
              <a:rPr lang="en-GB" sz="2000" dirty="0" err="1"/>
              <a:t>Calugar</a:t>
            </a:r>
            <a:r>
              <a:rPr lang="en-GB" sz="2000" dirty="0"/>
              <a:t>-Pop, C., 2021. The home-based worker. [online] Deloitte Insights. Available at: &lt;https://www2.deloitte.com/us/en/insights/industry/telecommunications/global-mobile-consumer-survey.html&gt; [Accessed 15 May 2022].</a:t>
            </a:r>
          </a:p>
          <a:p>
            <a:pPr marL="0" indent="0">
              <a:buNone/>
            </a:pPr>
            <a:r>
              <a:rPr lang="en-GB" sz="2000" dirty="0"/>
              <a:t>Solis, B., 2013. The Ultimate Moment of Truth and The Art of Digital Engagement - Brian Solis. [online] Brian Solis. Available at: &lt;https://www.briansolis.com/2013/11/the-ultimate-moment-of-truth-and-the-art-of-engagement/&gt; [Accessed 15 May 2022].</a:t>
            </a:r>
          </a:p>
          <a:p>
            <a:pPr marL="0" indent="0">
              <a:buNone/>
            </a:pPr>
            <a:r>
              <a:rPr lang="en-GB" sz="2000" dirty="0"/>
              <a:t>Todorova, G., 2015. Marketing communication mix. </a:t>
            </a:r>
            <a:r>
              <a:rPr lang="en-GB" sz="2000" dirty="0" err="1"/>
              <a:t>Trakia</a:t>
            </a:r>
            <a:r>
              <a:rPr lang="en-GB" sz="2000" dirty="0"/>
              <a:t> Journal of Science, 13(Suppl.1), pp.368-374.</a:t>
            </a:r>
          </a:p>
          <a:p>
            <a:pPr marL="0" indent="0">
              <a:buNone/>
            </a:pPr>
            <a:endParaRPr lang="en-GB" dirty="0"/>
          </a:p>
        </p:txBody>
      </p:sp>
    </p:spTree>
    <p:extLst>
      <p:ext uri="{BB962C8B-B14F-4D97-AF65-F5344CB8AC3E}">
        <p14:creationId xmlns:p14="http://schemas.microsoft.com/office/powerpoint/2010/main" val="2199484358"/>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2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1813</Words>
  <Application>Microsoft Office PowerPoint</Application>
  <PresentationFormat>On-screen Show (4:3)</PresentationFormat>
  <Paragraphs>159</Paragraphs>
  <Slides>22</Slides>
  <Notes>15</Notes>
  <HiddenSlides>0</HiddenSlides>
  <MMClips>1</MMClips>
  <ScaleCrop>false</ScaleCrop>
  <HeadingPairs>
    <vt:vector size="6" baseType="variant">
      <vt:variant>
        <vt:lpstr>Fonts Used</vt:lpstr>
      </vt:variant>
      <vt:variant>
        <vt:i4>7</vt:i4>
      </vt:variant>
      <vt:variant>
        <vt:lpstr>Theme</vt:lpstr>
      </vt:variant>
      <vt:variant>
        <vt:i4>22</vt:i4>
      </vt:variant>
      <vt:variant>
        <vt:lpstr>Slide Titles</vt:lpstr>
      </vt:variant>
      <vt:variant>
        <vt:i4>22</vt:i4>
      </vt:variant>
    </vt:vector>
  </HeadingPairs>
  <TitlesOfParts>
    <vt:vector size="51" baseType="lpstr">
      <vt:lpstr>Abadi</vt:lpstr>
      <vt:lpstr>Arial</vt:lpstr>
      <vt:lpstr>Calibri</vt:lpstr>
      <vt:lpstr>Calibri Light</vt:lpstr>
      <vt:lpstr>Roboto</vt:lpstr>
      <vt:lpstr>Trebuchet MS</vt:lpstr>
      <vt:lpstr>Wingdings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1_Sub Title 1</vt:lpstr>
      <vt:lpstr>1_Title Slide 1</vt:lpstr>
      <vt:lpstr>2_Sub Title 1</vt:lpstr>
      <vt:lpstr>1_Text 1</vt:lpstr>
      <vt:lpstr>1_Sub Title 2</vt:lpstr>
      <vt:lpstr>IHM PPT Template_</vt:lpstr>
      <vt:lpstr>PowerPoint Presentation</vt:lpstr>
      <vt:lpstr>Recap</vt:lpstr>
      <vt:lpstr>Aims for today</vt:lpstr>
      <vt:lpstr>Assessment 2 Content Campaign Due Date 15th January 2024 (5/6 mins)   SCENARIO “More and more destinations are using content to attract consumers”  Social Media Campaign (5-6 minutes)  As a part of the Arena event you are required to develop professional video content and pitch designed to target one of your customer profiles from assessment 1. Your content should be designed to address an element of the RACE framework and focused using Aristotle’s modes of persuasion as well as utilise user generated content, influencer marketing, story-telling, place building, images and /or  virtual content relating directly  the selected product  and your chosen target market.   The campaign should focus on a social media platform (Tick Tock, Instagram, Facebook, Linkedin or YouTube), focused upon whichever is most suitable for your target customer profile but should also consider how the media can be used on multiple platforms. This decision should be clearly  explained and justified using  underpinning marketing theory and academic research. The aim of this assessment is for you to professionally present your Social Media Campaign Pitch in order to sell it the Arena events marketing team. It should therefore be persuasive and professionally presented with underpinning theory in order to effectively use visuals to market and sell the campaign to the client:   </vt:lpstr>
      <vt:lpstr>PowerPoint Presentation</vt:lpstr>
      <vt:lpstr>PowerPoint Presentation</vt:lpstr>
      <vt:lpstr>Audience information processing &amp; behaviour </vt:lpstr>
      <vt:lpstr>PowerPoint Presentation</vt:lpstr>
      <vt:lpstr>PowerPoint Presentation</vt:lpstr>
      <vt:lpstr>Starting to define Marketing Communications</vt:lpstr>
      <vt:lpstr>Word-of-mouth communications Who would you trust the most? An advert or a friend/expert? </vt:lpstr>
      <vt:lpstr>PowerPoint Presentation</vt:lpstr>
      <vt:lpstr>PowerPoint Presentation</vt:lpstr>
      <vt:lpstr>Audience information processing &amp; behaviour: Understanding responses to MC stimuli</vt:lpstr>
      <vt:lpstr>PowerPoint Presentation</vt:lpstr>
      <vt:lpstr>Perception: Perceptual organisation = Organising stimuli to then process them  </vt:lpstr>
      <vt:lpstr>So how do MC work in influencing attitudes? What is the role of engagement?</vt:lpstr>
      <vt:lpstr>When it goes wrong… Inefective and poorly timed communications   </vt:lpstr>
      <vt:lpstr>Google Garage</vt:lpstr>
      <vt:lpstr>Next Week!</vt:lpstr>
      <vt:lpstr>I look forward to seeing you next week.  If you have any questions in the meantime, please send an email from your student account  C.wilkin@UWTSD.AC.UK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Marketing Essentials BMIH4005</dc:title>
  <dc:creator>Jayne Griffith Parry</dc:creator>
  <cp:lastModifiedBy>Christopher Wilkin</cp:lastModifiedBy>
  <cp:revision>20</cp:revision>
  <dcterms:created xsi:type="dcterms:W3CDTF">2020-11-28T18:56:00Z</dcterms:created>
  <dcterms:modified xsi:type="dcterms:W3CDTF">2023-11-27T08:49:32Z</dcterms:modified>
</cp:coreProperties>
</file>