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0" autoAdjust="0"/>
    <p:restoredTop sz="94660"/>
  </p:normalViewPr>
  <p:slideViewPr>
    <p:cSldViewPr snapToGrid="0">
      <p:cViewPr varScale="1">
        <p:scale>
          <a:sx n="80" d="100"/>
          <a:sy n="80" d="100"/>
        </p:scale>
        <p:origin x="120"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09D8AC4-1141-4F15-86DD-9DA087C59761}" type="datetimeFigureOut">
              <a:rPr lang="en-GB" smtClean="0"/>
              <a:t>26/11/2019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564670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26/11/2019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681200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9D8AC4-1141-4F15-86DD-9DA087C59761}" type="datetimeFigureOut">
              <a:rPr lang="en-GB" smtClean="0"/>
              <a:t>26/11/2019</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69477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D8AC4-1141-4F15-86DD-9DA087C59761}" type="datetimeFigureOut">
              <a:rPr lang="en-GB" smtClean="0"/>
              <a:t>26/11/2019</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218938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D8AC4-1141-4F15-86DD-9DA087C59761}" type="datetimeFigureOut">
              <a:rPr lang="en-GB" smtClean="0"/>
              <a:t>26/11/2019</a:t>
            </a:fld>
            <a:endParaRPr lang="en-GB"/>
          </a:p>
        </p:txBody>
      </p:sp>
      <p:sp>
        <p:nvSpPr>
          <p:cNvPr id="9" name="Slide Number Placeholder 8"/>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725163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D8AC4-1141-4F15-86DD-9DA087C59761}" type="datetimeFigureOut">
              <a:rPr lang="en-GB" smtClean="0"/>
              <a:t>26/11/2019</a:t>
            </a:fld>
            <a:endParaRPr lang="en-GB"/>
          </a:p>
        </p:txBody>
      </p:sp>
      <p:sp>
        <p:nvSpPr>
          <p:cNvPr id="5" name="Slide Number Placeholder 4"/>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3442204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D8AC4-1141-4F15-86DD-9DA087C59761}" type="datetimeFigureOut">
              <a:rPr lang="en-GB" smtClean="0"/>
              <a:t>26/11/2019</a:t>
            </a:fld>
            <a:endParaRPr lang="en-GB"/>
          </a:p>
        </p:txBody>
      </p:sp>
      <p:sp>
        <p:nvSpPr>
          <p:cNvPr id="4" name="Slide Number Placeholder 3"/>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31745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26/11/2019</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437361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26/11/2019</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697026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26/11/2019</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093992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26/11/2019</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37971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09D8AC4-1141-4F15-86DD-9DA087C59761}" type="datetimeFigureOut">
              <a:rPr lang="en-GB" smtClean="0"/>
              <a:t>26/11/2019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D9E3059-0BAE-4FBF-8955-495CBEFC11B0}" type="slidenum">
              <a:rPr lang="en-GB" smtClean="0"/>
              <a:t>‹#›</a:t>
            </a:fld>
            <a:endParaRPr lang="en-GB"/>
          </a:p>
        </p:txBody>
      </p:sp>
    </p:spTree>
    <p:extLst>
      <p:ext uri="{BB962C8B-B14F-4D97-AF65-F5344CB8AC3E}">
        <p14:creationId xmlns:p14="http://schemas.microsoft.com/office/powerpoint/2010/main" val="38945294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9E43-E9A0-40C0-A012-32D716EB3A37}"/>
              </a:ext>
            </a:extLst>
          </p:cNvPr>
          <p:cNvSpPr>
            <a:spLocks noGrp="1"/>
          </p:cNvSpPr>
          <p:nvPr>
            <p:ph type="ctrTitle"/>
          </p:nvPr>
        </p:nvSpPr>
        <p:spPr/>
        <p:txBody>
          <a:bodyPr/>
          <a:lstStyle/>
          <a:p>
            <a:r>
              <a:rPr lang="en-GB" dirty="0"/>
              <a:t>Assignment Guidance - Report</a:t>
            </a:r>
          </a:p>
        </p:txBody>
      </p:sp>
    </p:spTree>
    <p:extLst>
      <p:ext uri="{BB962C8B-B14F-4D97-AF65-F5344CB8AC3E}">
        <p14:creationId xmlns:p14="http://schemas.microsoft.com/office/powerpoint/2010/main" val="59688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C51-7206-4A23-A018-B9D5BF4CFD57}"/>
              </a:ext>
            </a:extLst>
          </p:cNvPr>
          <p:cNvSpPr>
            <a:spLocks noGrp="1"/>
          </p:cNvSpPr>
          <p:nvPr>
            <p:ph type="title"/>
          </p:nvPr>
        </p:nvSpPr>
        <p:spPr/>
        <p:txBody>
          <a:bodyPr/>
          <a:lstStyle/>
          <a:p>
            <a:r>
              <a:rPr lang="en-GB" dirty="0"/>
              <a:t>The Brief</a:t>
            </a:r>
          </a:p>
        </p:txBody>
      </p:sp>
      <p:sp>
        <p:nvSpPr>
          <p:cNvPr id="3" name="Content Placeholder 2">
            <a:extLst>
              <a:ext uri="{FF2B5EF4-FFF2-40B4-BE49-F238E27FC236}">
                <a16:creationId xmlns:a16="http://schemas.microsoft.com/office/drawing/2014/main" id="{9A19F760-73C7-4817-8D6B-156E70A8BFAD}"/>
              </a:ext>
            </a:extLst>
          </p:cNvPr>
          <p:cNvSpPr>
            <a:spLocks noGrp="1"/>
          </p:cNvSpPr>
          <p:nvPr>
            <p:ph idx="1"/>
          </p:nvPr>
        </p:nvSpPr>
        <p:spPr/>
        <p:txBody>
          <a:bodyPr/>
          <a:lstStyle/>
          <a:p>
            <a:pPr marL="0" indent="0">
              <a:buNone/>
            </a:pPr>
            <a:r>
              <a:rPr lang="en-GB" dirty="0"/>
              <a:t>The student will produce an individual 2500 word formal report which is to consider the critical analysis of the impact of beliefs, attitudes and values on workplace behaviour linking it with management theories.</a:t>
            </a:r>
          </a:p>
          <a:p>
            <a:endParaRPr lang="en-GB" dirty="0"/>
          </a:p>
        </p:txBody>
      </p:sp>
    </p:spTree>
    <p:extLst>
      <p:ext uri="{BB962C8B-B14F-4D97-AF65-F5344CB8AC3E}">
        <p14:creationId xmlns:p14="http://schemas.microsoft.com/office/powerpoint/2010/main" val="379483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F5768-EE6D-4008-A602-974FAA6A8A7F}"/>
              </a:ext>
            </a:extLst>
          </p:cNvPr>
          <p:cNvSpPr>
            <a:spLocks noGrp="1"/>
          </p:cNvSpPr>
          <p:nvPr>
            <p:ph type="title"/>
          </p:nvPr>
        </p:nvSpPr>
        <p:spPr/>
        <p:txBody>
          <a:bodyPr/>
          <a:lstStyle/>
          <a:p>
            <a:r>
              <a:rPr lang="en-GB" dirty="0"/>
              <a:t>Tasks</a:t>
            </a:r>
          </a:p>
        </p:txBody>
      </p:sp>
      <p:sp>
        <p:nvSpPr>
          <p:cNvPr id="3" name="Content Placeholder 2">
            <a:extLst>
              <a:ext uri="{FF2B5EF4-FFF2-40B4-BE49-F238E27FC236}">
                <a16:creationId xmlns:a16="http://schemas.microsoft.com/office/drawing/2014/main" id="{8802432F-FC2D-4275-AE97-752D4A0F599D}"/>
              </a:ext>
            </a:extLst>
          </p:cNvPr>
          <p:cNvSpPr>
            <a:spLocks noGrp="1"/>
          </p:cNvSpPr>
          <p:nvPr>
            <p:ph idx="1"/>
          </p:nvPr>
        </p:nvSpPr>
        <p:spPr/>
        <p:txBody>
          <a:bodyPr>
            <a:normAutofit fontScale="92500" lnSpcReduction="20000"/>
          </a:bodyPr>
          <a:lstStyle/>
          <a:p>
            <a:pPr lvl="0"/>
            <a:r>
              <a:rPr lang="en-GB" dirty="0"/>
              <a:t>Critically analyse the impact of values, beliefs and attitudes in the work place.</a:t>
            </a:r>
          </a:p>
          <a:p>
            <a:pPr marL="0" indent="0">
              <a:buNone/>
            </a:pPr>
            <a:r>
              <a:rPr lang="en-GB" dirty="0"/>
              <a:t> </a:t>
            </a:r>
          </a:p>
          <a:p>
            <a:pPr lvl="0"/>
            <a:r>
              <a:rPr lang="en-GB" dirty="0"/>
              <a:t>Identify a management theory relevant to your role and critically assess its impact on your own beliefs, attitudes and values.</a:t>
            </a:r>
          </a:p>
          <a:p>
            <a:endParaRPr lang="en-GB" dirty="0"/>
          </a:p>
          <a:p>
            <a:pPr marL="0" indent="0">
              <a:buNone/>
            </a:pPr>
            <a:r>
              <a:rPr lang="en-GB" dirty="0"/>
              <a:t>Ensure the report is structured as a formal report and ‘Harvard’ referencing is used.</a:t>
            </a:r>
          </a:p>
          <a:p>
            <a:endParaRPr lang="en-GB" dirty="0"/>
          </a:p>
        </p:txBody>
      </p:sp>
    </p:spTree>
    <p:extLst>
      <p:ext uri="{BB962C8B-B14F-4D97-AF65-F5344CB8AC3E}">
        <p14:creationId xmlns:p14="http://schemas.microsoft.com/office/powerpoint/2010/main" val="4225457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B5B3-7C4F-45E0-8FCB-386BCA11DBB0}"/>
              </a:ext>
            </a:extLst>
          </p:cNvPr>
          <p:cNvSpPr>
            <a:spLocks noGrp="1"/>
          </p:cNvSpPr>
          <p:nvPr>
            <p:ph type="title"/>
          </p:nvPr>
        </p:nvSpPr>
        <p:spPr/>
        <p:txBody>
          <a:bodyPr/>
          <a:lstStyle/>
          <a:p>
            <a:r>
              <a:rPr lang="en-GB" dirty="0"/>
              <a:t>Possible Structure</a:t>
            </a:r>
          </a:p>
        </p:txBody>
      </p:sp>
      <p:sp>
        <p:nvSpPr>
          <p:cNvPr id="3" name="Content Placeholder 2">
            <a:extLst>
              <a:ext uri="{FF2B5EF4-FFF2-40B4-BE49-F238E27FC236}">
                <a16:creationId xmlns:a16="http://schemas.microsoft.com/office/drawing/2014/main" id="{1D316AC9-9381-4C23-AC61-C0F32C7DB23D}"/>
              </a:ext>
            </a:extLst>
          </p:cNvPr>
          <p:cNvSpPr>
            <a:spLocks noGrp="1"/>
          </p:cNvSpPr>
          <p:nvPr>
            <p:ph idx="1"/>
          </p:nvPr>
        </p:nvSpPr>
        <p:spPr>
          <a:xfrm>
            <a:off x="609600" y="1417638"/>
            <a:ext cx="10972800" cy="4099595"/>
          </a:xfrm>
        </p:spPr>
        <p:txBody>
          <a:bodyPr>
            <a:normAutofit fontScale="70000" lnSpcReduction="20000"/>
          </a:bodyPr>
          <a:lstStyle/>
          <a:p>
            <a:pPr marL="514350" indent="-514350">
              <a:buAutoNum type="arabicPeriod"/>
            </a:pPr>
            <a:r>
              <a:rPr lang="en-GB" dirty="0"/>
              <a:t>Identify and analyse management theories relevant to an organisational example and critically assess the impact of these theories on the employees of that organisation; </a:t>
            </a:r>
            <a:r>
              <a:rPr lang="en-GB" i="1" dirty="0"/>
              <a:t>Describe the theory, evaluate its effectiveness in the organisation and identify any additional theories that could enhance the organisation’s performance.</a:t>
            </a:r>
          </a:p>
          <a:p>
            <a:pPr marL="514350" indent="-514350">
              <a:buAutoNum type="arabicPeriod"/>
            </a:pPr>
            <a:endParaRPr lang="en-GB" dirty="0"/>
          </a:p>
          <a:p>
            <a:pPr marL="514350" indent="-514350">
              <a:buFont typeface="Arial" pitchFamily="34" charset="0"/>
              <a:buAutoNum type="arabicPeriod"/>
            </a:pPr>
            <a:r>
              <a:rPr lang="en-GB" dirty="0"/>
              <a:t>Critically analyse the impact of these theories on the success of these organisations reflecting on their values, beliefs and attitudes to their work force and customer base. Critically assess its impact on beliefs, attitudes and values of employees. </a:t>
            </a:r>
            <a:r>
              <a:rPr lang="en-GB" i="1" dirty="0"/>
              <a:t>Does it influence them to perform well? Do you/could you work there successfully? How can organisations influence employees to perform well? Are values-led organisations more successful?</a:t>
            </a:r>
            <a:endParaRPr lang="en-GB" dirty="0"/>
          </a:p>
          <a:p>
            <a:pPr marL="514350" indent="-514350">
              <a:buAutoNum type="arabicPeriod"/>
            </a:pPr>
            <a:endParaRPr lang="en-GB" i="1" dirty="0"/>
          </a:p>
          <a:p>
            <a:endParaRPr lang="en-GB" dirty="0"/>
          </a:p>
        </p:txBody>
      </p:sp>
    </p:spTree>
    <p:extLst>
      <p:ext uri="{BB962C8B-B14F-4D97-AF65-F5344CB8AC3E}">
        <p14:creationId xmlns:p14="http://schemas.microsoft.com/office/powerpoint/2010/main" val="1470590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E5308-65D2-42DD-8702-CEE49CE643FC}"/>
              </a:ext>
            </a:extLst>
          </p:cNvPr>
          <p:cNvSpPr>
            <a:spLocks noGrp="1"/>
          </p:cNvSpPr>
          <p:nvPr>
            <p:ph type="title"/>
          </p:nvPr>
        </p:nvSpPr>
        <p:spPr/>
        <p:txBody>
          <a:bodyPr/>
          <a:lstStyle/>
          <a:p>
            <a:r>
              <a:rPr lang="en-GB" dirty="0"/>
              <a:t>Critical Thinking Models</a:t>
            </a:r>
          </a:p>
        </p:txBody>
      </p:sp>
      <p:sp>
        <p:nvSpPr>
          <p:cNvPr id="3" name="Content Placeholder 2">
            <a:extLst>
              <a:ext uri="{FF2B5EF4-FFF2-40B4-BE49-F238E27FC236}">
                <a16:creationId xmlns:a16="http://schemas.microsoft.com/office/drawing/2014/main" id="{AD677AEC-BE8D-4C07-ADA2-185BB04D13C0}"/>
              </a:ext>
            </a:extLst>
          </p:cNvPr>
          <p:cNvSpPr>
            <a:spLocks noGrp="1"/>
          </p:cNvSpPr>
          <p:nvPr>
            <p:ph idx="1"/>
          </p:nvPr>
        </p:nvSpPr>
        <p:spPr/>
        <p:txBody>
          <a:bodyPr/>
          <a:lstStyle/>
          <a:p>
            <a:r>
              <a:rPr lang="en-GB" dirty="0"/>
              <a:t>Use the models to provide a framework to construct your arguments - say how you have used RED/Toulmin etc.</a:t>
            </a:r>
          </a:p>
          <a:p>
            <a:r>
              <a:rPr lang="en-GB" dirty="0"/>
              <a:t>Make sure you describe RED etc and then say how you have used the model. </a:t>
            </a:r>
          </a:p>
        </p:txBody>
      </p:sp>
    </p:spTree>
    <p:extLst>
      <p:ext uri="{BB962C8B-B14F-4D97-AF65-F5344CB8AC3E}">
        <p14:creationId xmlns:p14="http://schemas.microsoft.com/office/powerpoint/2010/main" val="1133315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EB79-C648-4F5C-875A-95F37180C617}"/>
              </a:ext>
            </a:extLst>
          </p:cNvPr>
          <p:cNvSpPr>
            <a:spLocks noGrp="1"/>
          </p:cNvSpPr>
          <p:nvPr>
            <p:ph type="title"/>
          </p:nvPr>
        </p:nvSpPr>
        <p:spPr>
          <a:xfrm>
            <a:off x="609600" y="117446"/>
            <a:ext cx="10972800" cy="536895"/>
          </a:xfrm>
        </p:spPr>
        <p:txBody>
          <a:bodyPr>
            <a:normAutofit fontScale="90000"/>
          </a:bodyPr>
          <a:lstStyle/>
          <a:p>
            <a:r>
              <a:rPr lang="en-GB" dirty="0"/>
              <a:t>Guidance specific to assignment</a:t>
            </a:r>
          </a:p>
        </p:txBody>
      </p:sp>
      <p:sp>
        <p:nvSpPr>
          <p:cNvPr id="3" name="Content Placeholder 2">
            <a:extLst>
              <a:ext uri="{FF2B5EF4-FFF2-40B4-BE49-F238E27FC236}">
                <a16:creationId xmlns:a16="http://schemas.microsoft.com/office/drawing/2014/main" id="{9ED1524E-725D-453F-8D26-793A05247A59}"/>
              </a:ext>
            </a:extLst>
          </p:cNvPr>
          <p:cNvSpPr>
            <a:spLocks noGrp="1"/>
          </p:cNvSpPr>
          <p:nvPr>
            <p:ph idx="1"/>
          </p:nvPr>
        </p:nvSpPr>
        <p:spPr>
          <a:xfrm>
            <a:off x="609600" y="1052082"/>
            <a:ext cx="10972800" cy="4753835"/>
          </a:xfrm>
        </p:spPr>
        <p:txBody>
          <a:bodyPr>
            <a:normAutofit fontScale="85000" lnSpcReduction="10000"/>
          </a:bodyPr>
          <a:lstStyle/>
          <a:p>
            <a:r>
              <a:rPr lang="en-GB" i="1" dirty="0"/>
              <a:t>There should be at least 20 academic references to support your work from a variety of valid and reliable sources. A reference list should be provided using Harvard referencing convention.</a:t>
            </a:r>
          </a:p>
          <a:p>
            <a:r>
              <a:rPr lang="en-GB" i="1" dirty="0"/>
              <a:t>You should demonstrate your knowledge and understanding of the theories and models associated with critical thinking.</a:t>
            </a:r>
          </a:p>
          <a:p>
            <a:r>
              <a:rPr lang="en-GB" i="1" dirty="0"/>
              <a:t>Critically analyse and evaluate your sources and draw appropriate conclusions supported by academic references.</a:t>
            </a:r>
          </a:p>
          <a:p>
            <a:r>
              <a:rPr lang="en-GB" i="1" dirty="0"/>
              <a:t>Critically evaluate and identify a management theory relevant to the work place and critically assess its impact on organisational beliefs, attitudes and values and its employees.</a:t>
            </a:r>
          </a:p>
          <a:p>
            <a:r>
              <a:rPr lang="en-GB" i="1" dirty="0"/>
              <a:t>Your report should be presented in a clear and coherent format.</a:t>
            </a:r>
            <a:endParaRPr lang="en-GB" dirty="0"/>
          </a:p>
          <a:p>
            <a:endParaRPr lang="en-GB" dirty="0"/>
          </a:p>
          <a:p>
            <a:endParaRPr lang="en-GB" dirty="0"/>
          </a:p>
          <a:p>
            <a:endParaRPr lang="en-GB" i="1" dirty="0"/>
          </a:p>
          <a:p>
            <a:endParaRPr lang="en-GB" dirty="0"/>
          </a:p>
          <a:p>
            <a:endParaRPr lang="en-GB" dirty="0"/>
          </a:p>
        </p:txBody>
      </p:sp>
    </p:spTree>
    <p:extLst>
      <p:ext uri="{BB962C8B-B14F-4D97-AF65-F5344CB8AC3E}">
        <p14:creationId xmlns:p14="http://schemas.microsoft.com/office/powerpoint/2010/main" val="30566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1C0C8-84C6-4DD4-B983-35979A9F3DD6}"/>
              </a:ext>
            </a:extLst>
          </p:cNvPr>
          <p:cNvSpPr>
            <a:spLocks noGrp="1"/>
          </p:cNvSpPr>
          <p:nvPr>
            <p:ph type="title"/>
          </p:nvPr>
        </p:nvSpPr>
        <p:spPr>
          <a:xfrm>
            <a:off x="609600" y="274638"/>
            <a:ext cx="10972800" cy="513927"/>
          </a:xfrm>
        </p:spPr>
        <p:txBody>
          <a:bodyPr>
            <a:normAutofit fontScale="90000"/>
          </a:bodyPr>
          <a:lstStyle/>
          <a:p>
            <a:r>
              <a:rPr lang="en-GB" dirty="0"/>
              <a:t>Tips</a:t>
            </a:r>
          </a:p>
        </p:txBody>
      </p:sp>
      <p:sp>
        <p:nvSpPr>
          <p:cNvPr id="3" name="Content Placeholder 2">
            <a:extLst>
              <a:ext uri="{FF2B5EF4-FFF2-40B4-BE49-F238E27FC236}">
                <a16:creationId xmlns:a16="http://schemas.microsoft.com/office/drawing/2014/main" id="{12E80CBC-6114-4E99-85D7-CA146AB65F87}"/>
              </a:ext>
            </a:extLst>
          </p:cNvPr>
          <p:cNvSpPr>
            <a:spLocks noGrp="1"/>
          </p:cNvSpPr>
          <p:nvPr>
            <p:ph idx="1"/>
          </p:nvPr>
        </p:nvSpPr>
        <p:spPr>
          <a:xfrm>
            <a:off x="609600" y="1082180"/>
            <a:ext cx="10972800" cy="4603725"/>
          </a:xfrm>
        </p:spPr>
        <p:txBody>
          <a:bodyPr>
            <a:normAutofit fontScale="92500" lnSpcReduction="20000"/>
          </a:bodyPr>
          <a:lstStyle/>
          <a:p>
            <a:r>
              <a:rPr lang="en-GB" dirty="0"/>
              <a:t>Remember to answer the brief PLUS build in critical thinking models. </a:t>
            </a:r>
          </a:p>
          <a:p>
            <a:r>
              <a:rPr lang="en-GB" dirty="0"/>
              <a:t>Apply one of the management theories to your workplace, but if you do not work, then choose an organisation that you are familiar with. </a:t>
            </a:r>
          </a:p>
          <a:p>
            <a:r>
              <a:rPr lang="en-GB" dirty="0"/>
              <a:t>Underpin your work with credible sources – books, the resources on Moodle, articles (not less credible websites).</a:t>
            </a:r>
          </a:p>
          <a:p>
            <a:r>
              <a:rPr lang="en-GB" dirty="0"/>
              <a:t>Use a report format – executive summary, contents page, introduction, findings, conclusion, recommendations, reference list.  </a:t>
            </a:r>
          </a:p>
          <a:p>
            <a:r>
              <a:rPr lang="en-GB" dirty="0"/>
              <a:t>Use the third person. </a:t>
            </a:r>
          </a:p>
        </p:txBody>
      </p:sp>
    </p:spTree>
    <p:extLst>
      <p:ext uri="{BB962C8B-B14F-4D97-AF65-F5344CB8AC3E}">
        <p14:creationId xmlns:p14="http://schemas.microsoft.com/office/powerpoint/2010/main" val="71171418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171</TotalTime>
  <Words>417</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Myriad Pro</vt:lpstr>
      <vt:lpstr>ThemeUWTSD</vt:lpstr>
      <vt:lpstr>Assignment Guidance - Report</vt:lpstr>
      <vt:lpstr>The Brief</vt:lpstr>
      <vt:lpstr>Tasks</vt:lpstr>
      <vt:lpstr>Possible Structure</vt:lpstr>
      <vt:lpstr>Critical Thinking Models</vt:lpstr>
      <vt:lpstr>Guidance specific to assignment</vt:lpstr>
      <vt:lpst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Shehla Khan</cp:lastModifiedBy>
  <cp:revision>10</cp:revision>
  <dcterms:created xsi:type="dcterms:W3CDTF">2019-03-20T15:45:20Z</dcterms:created>
  <dcterms:modified xsi:type="dcterms:W3CDTF">2019-11-26T11:58:46Z</dcterms:modified>
</cp:coreProperties>
</file>