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6" r:id="rId5"/>
    <p:sldId id="297" r:id="rId6"/>
    <p:sldId id="258" r:id="rId7"/>
    <p:sldId id="286" r:id="rId8"/>
    <p:sldId id="261" r:id="rId9"/>
    <p:sldId id="282" r:id="rId10"/>
    <p:sldId id="496" r:id="rId11"/>
    <p:sldId id="498" r:id="rId12"/>
    <p:sldId id="493" r:id="rId13"/>
    <p:sldId id="275" r:id="rId14"/>
    <p:sldId id="500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70B7F-5FEC-4B70-8BBE-16E178AFF144}" v="9" dt="2026-01-20T14:07:10.778"/>
  </p1510:revLst>
</p1510:revInfo>
</file>

<file path=ppt/tableStyles.xml><?xml version="1.0" encoding="utf-8"?>
<a:tblStyleLst xmlns:a="http://schemas.openxmlformats.org/drawingml/2006/main" def="{0E3FDE45-AF77-4B5C-9715-49D594BDF05E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887" autoAdjust="0"/>
  </p:normalViewPr>
  <p:slideViewPr>
    <p:cSldViewPr snapToGrid="0" showGuides="1">
      <p:cViewPr varScale="1">
        <p:scale>
          <a:sx n="48" d="100"/>
          <a:sy n="48" d="100"/>
        </p:scale>
        <p:origin x="1364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undo custSel delSld modSld">
      <pc:chgData name="Stephanie John" userId="e6694ea556e16cdf" providerId="LiveId" clId="{CB183380-A334-4632-9A39-F86B70A90F4E}" dt="2026-01-20T14:11:28.964" v="366" actId="47"/>
      <pc:docMkLst>
        <pc:docMk/>
      </pc:docMkLst>
      <pc:sldChg chg="modSp mod">
        <pc:chgData name="Stephanie John" userId="e6694ea556e16cdf" providerId="LiveId" clId="{CB183380-A334-4632-9A39-F86B70A90F4E}" dt="2026-01-20T14:10:09.209" v="357" actId="20577"/>
        <pc:sldMkLst>
          <pc:docMk/>
          <pc:sldMk cId="295905118" sldId="282"/>
        </pc:sldMkLst>
        <pc:spChg chg="mod">
          <ac:chgData name="Stephanie John" userId="e6694ea556e16cdf" providerId="LiveId" clId="{CB183380-A334-4632-9A39-F86B70A90F4E}" dt="2026-01-20T14:03:32.325" v="209" actId="1076"/>
          <ac:spMkLst>
            <pc:docMk/>
            <pc:sldMk cId="295905118" sldId="282"/>
            <ac:spMk id="2" creationId="{E78A5344-5289-44F2-FB67-D3EBCFB14EF1}"/>
          </ac:spMkLst>
        </pc:spChg>
        <pc:graphicFrameChg chg="mod modGraphic">
          <ac:chgData name="Stephanie John" userId="e6694ea556e16cdf" providerId="LiveId" clId="{CB183380-A334-4632-9A39-F86B70A90F4E}" dt="2026-01-20T14:08:12.660" v="305" actId="14100"/>
          <ac:graphicFrameMkLst>
            <pc:docMk/>
            <pc:sldMk cId="295905118" sldId="282"/>
            <ac:graphicFrameMk id="4" creationId="{C7973514-552C-7BCC-05AC-E6A5545873E3}"/>
          </ac:graphicFrameMkLst>
        </pc:graphicFrameChg>
        <pc:graphicFrameChg chg="mod modGraphic">
          <ac:chgData name="Stephanie John" userId="e6694ea556e16cdf" providerId="LiveId" clId="{CB183380-A334-4632-9A39-F86B70A90F4E}" dt="2026-01-20T14:10:09.209" v="357" actId="20577"/>
          <ac:graphicFrameMkLst>
            <pc:docMk/>
            <pc:sldMk cId="295905118" sldId="282"/>
            <ac:graphicFrameMk id="5" creationId="{1578E039-4B44-012F-EE4C-21644E601B27}"/>
          </ac:graphicFrameMkLst>
        </pc:graphicFrameChg>
        <pc:picChg chg="mod">
          <ac:chgData name="Stephanie John" userId="e6694ea556e16cdf" providerId="LiveId" clId="{CB183380-A334-4632-9A39-F86B70A90F4E}" dt="2026-01-20T14:03:05.725" v="204" actId="1076"/>
          <ac:picMkLst>
            <pc:docMk/>
            <pc:sldMk cId="295905118" sldId="282"/>
            <ac:picMk id="4098" creationId="{08325F19-CB5B-4CD3-AF50-B5E32D942EE5}"/>
          </ac:picMkLst>
        </pc:picChg>
      </pc:sldChg>
      <pc:sldChg chg="modSp mod">
        <pc:chgData name="Stephanie John" userId="e6694ea556e16cdf" providerId="LiveId" clId="{CB183380-A334-4632-9A39-F86B70A90F4E}" dt="2026-01-20T13:54:57.892" v="76" actId="20577"/>
        <pc:sldMkLst>
          <pc:docMk/>
          <pc:sldMk cId="118503823" sldId="286"/>
        </pc:sldMkLst>
        <pc:spChg chg="mod">
          <ac:chgData name="Stephanie John" userId="e6694ea556e16cdf" providerId="LiveId" clId="{CB183380-A334-4632-9A39-F86B70A90F4E}" dt="2026-01-20T13:54:57.892" v="76" actId="20577"/>
          <ac:spMkLst>
            <pc:docMk/>
            <pc:sldMk cId="118503823" sldId="286"/>
            <ac:spMk id="2" creationId="{BF463CB3-2956-E8D2-C23D-A3BAA7295DEC}"/>
          </ac:spMkLst>
        </pc:spChg>
      </pc:sldChg>
      <pc:sldChg chg="addSp modSp del mod">
        <pc:chgData name="Stephanie John" userId="e6694ea556e16cdf" providerId="LiveId" clId="{CB183380-A334-4632-9A39-F86B70A90F4E}" dt="2026-01-20T14:11:28.964" v="366" actId="47"/>
        <pc:sldMkLst>
          <pc:docMk/>
          <pc:sldMk cId="462387516" sldId="298"/>
        </pc:sldMkLst>
        <pc:graphicFrameChg chg="add modGraphic">
          <ac:chgData name="Stephanie John" userId="e6694ea556e16cdf" providerId="LiveId" clId="{CB183380-A334-4632-9A39-F86B70A90F4E}" dt="2026-01-20T14:11:06.826" v="365" actId="2161"/>
          <ac:graphicFrameMkLst>
            <pc:docMk/>
            <pc:sldMk cId="462387516" sldId="298"/>
            <ac:graphicFrameMk id="3" creationId="{B3082B92-3C1F-59A8-F1EE-C03CF0606299}"/>
          </ac:graphicFrameMkLst>
        </pc:graphicFrameChg>
        <pc:graphicFrameChg chg="mod modGraphic">
          <ac:chgData name="Stephanie John" userId="e6694ea556e16cdf" providerId="LiveId" clId="{CB183380-A334-4632-9A39-F86B70A90F4E}" dt="2026-01-20T14:10:33.364" v="360" actId="1076"/>
          <ac:graphicFrameMkLst>
            <pc:docMk/>
            <pc:sldMk cId="462387516" sldId="298"/>
            <ac:graphicFrameMk id="4" creationId="{B0E80A35-9091-568D-72A2-7DB5ED4778F4}"/>
          </ac:graphicFrameMkLst>
        </pc:graphicFrameChg>
      </pc:sldChg>
      <pc:sldChg chg="del">
        <pc:chgData name="Stephanie John" userId="e6694ea556e16cdf" providerId="LiveId" clId="{CB183380-A334-4632-9A39-F86B70A90F4E}" dt="2026-01-20T13:57:04.420" v="78" actId="47"/>
        <pc:sldMkLst>
          <pc:docMk/>
          <pc:sldMk cId="1732583409" sldId="4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BA36A9-812C-490F-83B7-E4B4AE7F9566}" type="doc">
      <dgm:prSet loTypeId="urn:microsoft.com/office/officeart/2005/8/layout/rings+Icon" loCatId="relationship" qsTypeId="urn:microsoft.com/office/officeart/2005/8/quickstyle/3d1" qsCatId="3D" csTypeId="urn:microsoft.com/office/officeart/2005/8/colors/accent1_2" csCatId="accent1" phldr="1"/>
      <dgm:spPr/>
    </dgm:pt>
    <dgm:pt modelId="{B1105EF3-204A-49BC-A501-DC59ED19F7EC}">
      <dgm:prSet phldrT="[Text]" custT="1"/>
      <dgm:spPr/>
      <dgm:t>
        <a:bodyPr/>
        <a:lstStyle/>
        <a:p>
          <a:r>
            <a:rPr lang="en-GB" sz="1600" b="1" dirty="0"/>
            <a:t>Deepened Subject Understanding:</a:t>
          </a:r>
          <a:r>
            <a:rPr lang="en-GB" sz="1600" dirty="0"/>
            <a:t>   Gain a strong, solid understanding of your subject, moving beyond introductory knowledge. </a:t>
          </a:r>
        </a:p>
      </dgm:t>
    </dgm:pt>
    <dgm:pt modelId="{877D5297-97F0-4988-ACAA-2204312CF051}" type="parTrans" cxnId="{4362D7B8-3C57-43C0-8F5F-04126EA81A0B}">
      <dgm:prSet/>
      <dgm:spPr/>
      <dgm:t>
        <a:bodyPr/>
        <a:lstStyle/>
        <a:p>
          <a:endParaRPr lang="en-GB"/>
        </a:p>
      </dgm:t>
    </dgm:pt>
    <dgm:pt modelId="{3AEC017D-4271-46E4-AFBD-0D0A25AB6794}" type="sibTrans" cxnId="{4362D7B8-3C57-43C0-8F5F-04126EA81A0B}">
      <dgm:prSet/>
      <dgm:spPr/>
      <dgm:t>
        <a:bodyPr/>
        <a:lstStyle/>
        <a:p>
          <a:endParaRPr lang="en-GB"/>
        </a:p>
      </dgm:t>
    </dgm:pt>
    <dgm:pt modelId="{4D6662A4-A96B-45D0-B357-E2A01BE5AFA8}">
      <dgm:prSet phldrT="[Text]" custT="1"/>
      <dgm:spPr/>
      <dgm:t>
        <a:bodyPr/>
        <a:lstStyle/>
        <a:p>
          <a:r>
            <a:rPr lang="en-GB" sz="1600" b="1"/>
            <a:t>Communication Skills:</a:t>
          </a:r>
          <a:r>
            <a:rPr lang="en-GB" sz="1600"/>
            <a:t>  Learn to communicate your study results accurately and with structured, coherent arguments. </a:t>
          </a:r>
          <a:endParaRPr lang="en-GB" sz="1600" dirty="0"/>
        </a:p>
      </dgm:t>
    </dgm:pt>
    <dgm:pt modelId="{1FF61DE4-E674-44C7-A92A-F659495A4547}" type="parTrans" cxnId="{7C5F6F76-F6E3-4F6E-ADBF-AC781378D0B5}">
      <dgm:prSet/>
      <dgm:spPr/>
      <dgm:t>
        <a:bodyPr/>
        <a:lstStyle/>
        <a:p>
          <a:endParaRPr lang="en-GB"/>
        </a:p>
      </dgm:t>
    </dgm:pt>
    <dgm:pt modelId="{294E232C-0360-4C13-88BA-87E612B2E2BF}" type="sibTrans" cxnId="{7C5F6F76-F6E3-4F6E-ADBF-AC781378D0B5}">
      <dgm:prSet/>
      <dgm:spPr/>
      <dgm:t>
        <a:bodyPr/>
        <a:lstStyle/>
        <a:p>
          <a:endParaRPr lang="en-GB"/>
        </a:p>
      </dgm:t>
    </dgm:pt>
    <dgm:pt modelId="{A17012E0-9ADB-4D1B-A05A-E11725DE2F1A}">
      <dgm:prSet custT="1"/>
      <dgm:spPr/>
      <dgm:t>
        <a:bodyPr/>
        <a:lstStyle/>
        <a:p>
          <a:r>
            <a:rPr lang="en-GB" sz="1600" b="1" dirty="0"/>
            <a:t>Critical Thinking &amp; Analysis:</a:t>
          </a:r>
          <a:r>
            <a:rPr lang="en-GB" sz="1600" dirty="0"/>
            <a:t>  Develop the ability to analyse and question the ideas you encounter, rather than just accepting them. </a:t>
          </a:r>
          <a:endParaRPr lang="en-US" sz="1600" dirty="0"/>
        </a:p>
      </dgm:t>
    </dgm:pt>
    <dgm:pt modelId="{78B29997-3C68-4CC9-BD7F-F80FD1228BBF}" type="parTrans" cxnId="{81A0BDE2-5A22-452E-B5A0-50D43E16A2AD}">
      <dgm:prSet/>
      <dgm:spPr/>
      <dgm:t>
        <a:bodyPr/>
        <a:lstStyle/>
        <a:p>
          <a:endParaRPr lang="en-GB"/>
        </a:p>
      </dgm:t>
    </dgm:pt>
    <dgm:pt modelId="{64841FA5-1579-4762-BEF1-59E5E18676E4}" type="sibTrans" cxnId="{81A0BDE2-5A22-452E-B5A0-50D43E16A2AD}">
      <dgm:prSet/>
      <dgm:spPr/>
      <dgm:t>
        <a:bodyPr/>
        <a:lstStyle/>
        <a:p>
          <a:endParaRPr lang="en-GB"/>
        </a:p>
      </dgm:t>
    </dgm:pt>
    <dgm:pt modelId="{63058FE9-018E-4068-818E-CFE208186465}">
      <dgm:prSet custT="1"/>
      <dgm:spPr/>
      <dgm:t>
        <a:bodyPr/>
        <a:lstStyle/>
        <a:p>
          <a:r>
            <a:rPr lang="en-GB" sz="1600" b="1"/>
            <a:t>Application of Knowledge:</a:t>
          </a:r>
          <a:r>
            <a:rPr lang="en-GB" sz="1600"/>
            <a:t>  Apply theoretical concepts to practical scenarios and develop skills relevant to your chosen field. </a:t>
          </a:r>
          <a:endParaRPr lang="en-US" sz="1600" dirty="0"/>
        </a:p>
      </dgm:t>
    </dgm:pt>
    <dgm:pt modelId="{FC84C839-3712-4332-BDBC-FA0E73F11B96}" type="parTrans" cxnId="{C0D31415-3AA1-4C66-AD75-DE04D06BEE32}">
      <dgm:prSet/>
      <dgm:spPr/>
      <dgm:t>
        <a:bodyPr/>
        <a:lstStyle/>
        <a:p>
          <a:endParaRPr lang="en-GB"/>
        </a:p>
      </dgm:t>
    </dgm:pt>
    <dgm:pt modelId="{12657A8B-3A50-4E47-BDA4-1CE2C71D5A79}" type="sibTrans" cxnId="{C0D31415-3AA1-4C66-AD75-DE04D06BEE32}">
      <dgm:prSet/>
      <dgm:spPr/>
      <dgm:t>
        <a:bodyPr/>
        <a:lstStyle/>
        <a:p>
          <a:endParaRPr lang="en-GB"/>
        </a:p>
      </dgm:t>
    </dgm:pt>
    <dgm:pt modelId="{F19DDFC7-4957-4523-A935-9A2D1D1EDD4D}">
      <dgm:prSet custT="1"/>
      <dgm:spPr/>
      <dgm:t>
        <a:bodyPr/>
        <a:lstStyle/>
        <a:p>
          <a:r>
            <a:rPr lang="en-GB" sz="1600" b="1" dirty="0"/>
            <a:t>Self-Directed Learning:</a:t>
          </a:r>
          <a:r>
            <a:rPr lang="en-GB" sz="1600" dirty="0"/>
            <a:t>  Be more independent in your studies, balancing assignments with personal study time. </a:t>
          </a:r>
          <a:endParaRPr lang="en-US" sz="1600" dirty="0"/>
        </a:p>
      </dgm:t>
    </dgm:pt>
    <dgm:pt modelId="{2CA6736E-68D3-42B0-8326-FC296B39E7E8}" type="parTrans" cxnId="{0496A876-0419-4566-B11A-055678CF9337}">
      <dgm:prSet/>
      <dgm:spPr/>
      <dgm:t>
        <a:bodyPr/>
        <a:lstStyle/>
        <a:p>
          <a:endParaRPr lang="en-GB"/>
        </a:p>
      </dgm:t>
    </dgm:pt>
    <dgm:pt modelId="{D4C45A28-637C-429C-AC36-C8ADA31842FF}" type="sibTrans" cxnId="{0496A876-0419-4566-B11A-055678CF9337}">
      <dgm:prSet/>
      <dgm:spPr/>
      <dgm:t>
        <a:bodyPr/>
        <a:lstStyle/>
        <a:p>
          <a:endParaRPr lang="en-GB"/>
        </a:p>
      </dgm:t>
    </dgm:pt>
    <dgm:pt modelId="{F53601F7-445F-436F-8B38-521DA96FE6DF}">
      <dgm:prSet custT="1"/>
      <dgm:spPr/>
      <dgm:t>
        <a:bodyPr/>
        <a:lstStyle/>
        <a:p>
          <a:r>
            <a:rPr lang="en-GB" sz="1600" b="1"/>
            <a:t>Practical and Transferable Skills:</a:t>
          </a:r>
          <a:r>
            <a:rPr lang="en-GB" sz="1600"/>
            <a:t> Level 4 builds on the practical skills and transferable qualities needed for employment. </a:t>
          </a:r>
          <a:endParaRPr lang="en-US" sz="1600" dirty="0"/>
        </a:p>
      </dgm:t>
    </dgm:pt>
    <dgm:pt modelId="{6311F3B5-84B1-48FF-A06C-9FDB16A0AA93}" type="parTrans" cxnId="{165FB0B3-3BB3-4BDB-9D7A-4E7CD2BAD331}">
      <dgm:prSet/>
      <dgm:spPr/>
      <dgm:t>
        <a:bodyPr/>
        <a:lstStyle/>
        <a:p>
          <a:endParaRPr lang="en-GB"/>
        </a:p>
      </dgm:t>
    </dgm:pt>
    <dgm:pt modelId="{953749F4-4FD4-47EC-B14F-AF6DD8FA7A7E}" type="sibTrans" cxnId="{165FB0B3-3BB3-4BDB-9D7A-4E7CD2BAD331}">
      <dgm:prSet/>
      <dgm:spPr/>
      <dgm:t>
        <a:bodyPr/>
        <a:lstStyle/>
        <a:p>
          <a:endParaRPr lang="en-GB"/>
        </a:p>
      </dgm:t>
    </dgm:pt>
    <dgm:pt modelId="{EA418EA9-D05A-469E-B74A-E55F99E332CA}" type="pres">
      <dgm:prSet presAssocID="{0FBA36A9-812C-490F-83B7-E4B4AE7F9566}" presName="Name0" presStyleCnt="0">
        <dgm:presLayoutVars>
          <dgm:chMax val="7"/>
          <dgm:dir/>
          <dgm:resizeHandles val="exact"/>
        </dgm:presLayoutVars>
      </dgm:prSet>
      <dgm:spPr/>
    </dgm:pt>
    <dgm:pt modelId="{E87E7C47-2B56-448E-A535-E512BE39A6F8}" type="pres">
      <dgm:prSet presAssocID="{0FBA36A9-812C-490F-83B7-E4B4AE7F9566}" presName="ellipse1" presStyleLbl="vennNode1" presStyleIdx="0" presStyleCnt="6">
        <dgm:presLayoutVars>
          <dgm:bulletEnabled val="1"/>
        </dgm:presLayoutVars>
      </dgm:prSet>
      <dgm:spPr/>
    </dgm:pt>
    <dgm:pt modelId="{558829DC-EB4C-499B-9F18-30B3D0CB608C}" type="pres">
      <dgm:prSet presAssocID="{0FBA36A9-812C-490F-83B7-E4B4AE7F9566}" presName="ellipse2" presStyleLbl="vennNode1" presStyleIdx="1" presStyleCnt="6">
        <dgm:presLayoutVars>
          <dgm:bulletEnabled val="1"/>
        </dgm:presLayoutVars>
      </dgm:prSet>
      <dgm:spPr/>
    </dgm:pt>
    <dgm:pt modelId="{CD47B2B2-9DC2-4A1D-BF02-F09512B286BB}" type="pres">
      <dgm:prSet presAssocID="{0FBA36A9-812C-490F-83B7-E4B4AE7F9566}" presName="ellipse3" presStyleLbl="vennNode1" presStyleIdx="2" presStyleCnt="6">
        <dgm:presLayoutVars>
          <dgm:bulletEnabled val="1"/>
        </dgm:presLayoutVars>
      </dgm:prSet>
      <dgm:spPr/>
    </dgm:pt>
    <dgm:pt modelId="{B14A489E-2C7D-4081-9D6D-2EFBD938E579}" type="pres">
      <dgm:prSet presAssocID="{0FBA36A9-812C-490F-83B7-E4B4AE7F9566}" presName="ellipse4" presStyleLbl="vennNode1" presStyleIdx="3" presStyleCnt="6">
        <dgm:presLayoutVars>
          <dgm:bulletEnabled val="1"/>
        </dgm:presLayoutVars>
      </dgm:prSet>
      <dgm:spPr/>
    </dgm:pt>
    <dgm:pt modelId="{16E72D9D-2659-45DC-A7FF-B6A0A6EC515E}" type="pres">
      <dgm:prSet presAssocID="{0FBA36A9-812C-490F-83B7-E4B4AE7F9566}" presName="ellipse5" presStyleLbl="vennNode1" presStyleIdx="4" presStyleCnt="6">
        <dgm:presLayoutVars>
          <dgm:bulletEnabled val="1"/>
        </dgm:presLayoutVars>
      </dgm:prSet>
      <dgm:spPr/>
    </dgm:pt>
    <dgm:pt modelId="{DD684363-4B47-487C-A91E-A7F0603A392D}" type="pres">
      <dgm:prSet presAssocID="{0FBA36A9-812C-490F-83B7-E4B4AE7F9566}" presName="ellipse6" presStyleLbl="vennNode1" presStyleIdx="5" presStyleCnt="6">
        <dgm:presLayoutVars>
          <dgm:bulletEnabled val="1"/>
        </dgm:presLayoutVars>
      </dgm:prSet>
      <dgm:spPr/>
    </dgm:pt>
  </dgm:ptLst>
  <dgm:cxnLst>
    <dgm:cxn modelId="{74003007-827B-4766-972A-223068CBBBE9}" type="presOf" srcId="{63058FE9-018E-4068-818E-CFE208186465}" destId="{CD47B2B2-9DC2-4A1D-BF02-F09512B286BB}" srcOrd="0" destOrd="0" presId="urn:microsoft.com/office/officeart/2005/8/layout/rings+Icon"/>
    <dgm:cxn modelId="{C0D31415-3AA1-4C66-AD75-DE04D06BEE32}" srcId="{0FBA36A9-812C-490F-83B7-E4B4AE7F9566}" destId="{63058FE9-018E-4068-818E-CFE208186465}" srcOrd="2" destOrd="0" parTransId="{FC84C839-3712-4332-BDBC-FA0E73F11B96}" sibTransId="{12657A8B-3A50-4E47-BDA4-1CE2C71D5A79}"/>
    <dgm:cxn modelId="{0D504A2B-BA25-4984-AD4A-FEE221922A86}" type="presOf" srcId="{B1105EF3-204A-49BC-A501-DC59ED19F7EC}" destId="{E87E7C47-2B56-448E-A535-E512BE39A6F8}" srcOrd="0" destOrd="0" presId="urn:microsoft.com/office/officeart/2005/8/layout/rings+Icon"/>
    <dgm:cxn modelId="{B6893831-0F8D-4BBE-BDB6-0B3B65869FD0}" type="presOf" srcId="{F19DDFC7-4957-4523-A935-9A2D1D1EDD4D}" destId="{DD684363-4B47-487C-A91E-A7F0603A392D}" srcOrd="0" destOrd="0" presId="urn:microsoft.com/office/officeart/2005/8/layout/rings+Icon"/>
    <dgm:cxn modelId="{63CA823F-A5DA-4C84-B1B7-6F9EB5FA741A}" type="presOf" srcId="{4D6662A4-A96B-45D0-B357-E2A01BE5AFA8}" destId="{16E72D9D-2659-45DC-A7FF-B6A0A6EC515E}" srcOrd="0" destOrd="0" presId="urn:microsoft.com/office/officeart/2005/8/layout/rings+Icon"/>
    <dgm:cxn modelId="{7C5F6F76-F6E3-4F6E-ADBF-AC781378D0B5}" srcId="{0FBA36A9-812C-490F-83B7-E4B4AE7F9566}" destId="{4D6662A4-A96B-45D0-B357-E2A01BE5AFA8}" srcOrd="4" destOrd="0" parTransId="{1FF61DE4-E674-44C7-A92A-F659495A4547}" sibTransId="{294E232C-0360-4C13-88BA-87E612B2E2BF}"/>
    <dgm:cxn modelId="{0496A876-0419-4566-B11A-055678CF9337}" srcId="{0FBA36A9-812C-490F-83B7-E4B4AE7F9566}" destId="{F19DDFC7-4957-4523-A935-9A2D1D1EDD4D}" srcOrd="5" destOrd="0" parTransId="{2CA6736E-68D3-42B0-8326-FC296B39E7E8}" sibTransId="{D4C45A28-637C-429C-AC36-C8ADA31842FF}"/>
    <dgm:cxn modelId="{18EF26A9-A1BC-49E7-8E04-A036DAA6DAF8}" type="presOf" srcId="{F53601F7-445F-436F-8B38-521DA96FE6DF}" destId="{558829DC-EB4C-499B-9F18-30B3D0CB608C}" srcOrd="0" destOrd="0" presId="urn:microsoft.com/office/officeart/2005/8/layout/rings+Icon"/>
    <dgm:cxn modelId="{165FB0B3-3BB3-4BDB-9D7A-4E7CD2BAD331}" srcId="{0FBA36A9-812C-490F-83B7-E4B4AE7F9566}" destId="{F53601F7-445F-436F-8B38-521DA96FE6DF}" srcOrd="1" destOrd="0" parTransId="{6311F3B5-84B1-48FF-A06C-9FDB16A0AA93}" sibTransId="{953749F4-4FD4-47EC-B14F-AF6DD8FA7A7E}"/>
    <dgm:cxn modelId="{4362D7B8-3C57-43C0-8F5F-04126EA81A0B}" srcId="{0FBA36A9-812C-490F-83B7-E4B4AE7F9566}" destId="{B1105EF3-204A-49BC-A501-DC59ED19F7EC}" srcOrd="0" destOrd="0" parTransId="{877D5297-97F0-4988-ACAA-2204312CF051}" sibTransId="{3AEC017D-4271-46E4-AFBD-0D0A25AB6794}"/>
    <dgm:cxn modelId="{7A06FDC5-E98A-441A-BA1D-FED6AC7C005C}" type="presOf" srcId="{A17012E0-9ADB-4D1B-A05A-E11725DE2F1A}" destId="{B14A489E-2C7D-4081-9D6D-2EFBD938E579}" srcOrd="0" destOrd="0" presId="urn:microsoft.com/office/officeart/2005/8/layout/rings+Icon"/>
    <dgm:cxn modelId="{81A0BDE2-5A22-452E-B5A0-50D43E16A2AD}" srcId="{0FBA36A9-812C-490F-83B7-E4B4AE7F9566}" destId="{A17012E0-9ADB-4D1B-A05A-E11725DE2F1A}" srcOrd="3" destOrd="0" parTransId="{78B29997-3C68-4CC9-BD7F-F80FD1228BBF}" sibTransId="{64841FA5-1579-4762-BEF1-59E5E18676E4}"/>
    <dgm:cxn modelId="{B95CC6E5-9CAB-4663-A123-24EEBB62C9F1}" type="presOf" srcId="{0FBA36A9-812C-490F-83B7-E4B4AE7F9566}" destId="{EA418EA9-D05A-469E-B74A-E55F99E332CA}" srcOrd="0" destOrd="0" presId="urn:microsoft.com/office/officeart/2005/8/layout/rings+Icon"/>
    <dgm:cxn modelId="{58F5D730-DA6A-4652-B9CC-866884C3940F}" type="presParOf" srcId="{EA418EA9-D05A-469E-B74A-E55F99E332CA}" destId="{E87E7C47-2B56-448E-A535-E512BE39A6F8}" srcOrd="0" destOrd="0" presId="urn:microsoft.com/office/officeart/2005/8/layout/rings+Icon"/>
    <dgm:cxn modelId="{22936A62-688B-4DDE-92AC-C882890E8FA2}" type="presParOf" srcId="{EA418EA9-D05A-469E-B74A-E55F99E332CA}" destId="{558829DC-EB4C-499B-9F18-30B3D0CB608C}" srcOrd="1" destOrd="0" presId="urn:microsoft.com/office/officeart/2005/8/layout/rings+Icon"/>
    <dgm:cxn modelId="{95B41AF6-17EE-44BF-9928-8A25641220AF}" type="presParOf" srcId="{EA418EA9-D05A-469E-B74A-E55F99E332CA}" destId="{CD47B2B2-9DC2-4A1D-BF02-F09512B286BB}" srcOrd="2" destOrd="0" presId="urn:microsoft.com/office/officeart/2005/8/layout/rings+Icon"/>
    <dgm:cxn modelId="{9FBFCC09-F4CD-48CB-94D3-CAADE83C7614}" type="presParOf" srcId="{EA418EA9-D05A-469E-B74A-E55F99E332CA}" destId="{B14A489E-2C7D-4081-9D6D-2EFBD938E579}" srcOrd="3" destOrd="0" presId="urn:microsoft.com/office/officeart/2005/8/layout/rings+Icon"/>
    <dgm:cxn modelId="{3899293C-B05C-4C9C-963E-C84B689154DF}" type="presParOf" srcId="{EA418EA9-D05A-469E-B74A-E55F99E332CA}" destId="{16E72D9D-2659-45DC-A7FF-B6A0A6EC515E}" srcOrd="4" destOrd="0" presId="urn:microsoft.com/office/officeart/2005/8/layout/rings+Icon"/>
    <dgm:cxn modelId="{6A58BCDA-5195-4F06-944C-D9B8E960881A}" type="presParOf" srcId="{EA418EA9-D05A-469E-B74A-E55F99E332CA}" destId="{DD684363-4B47-487C-A91E-A7F0603A392D}" srcOrd="5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E7C47-2B56-448E-A535-E512BE39A6F8}">
      <dsp:nvSpPr>
        <dsp:cNvPr id="0" name=""/>
        <dsp:cNvSpPr/>
      </dsp:nvSpPr>
      <dsp:spPr>
        <a:xfrm>
          <a:off x="0" y="54104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Deepened Subject Understanding:</a:t>
          </a:r>
          <a:r>
            <a:rPr lang="en-GB" sz="1600" kern="1200" dirty="0"/>
            <a:t>   Gain a strong, solid understanding of your subject, moving beyond introductory knowledge. </a:t>
          </a:r>
        </a:p>
      </dsp:txBody>
      <dsp:txXfrm>
        <a:off x="468307" y="1009372"/>
        <a:ext cx="2261188" cy="2261301"/>
      </dsp:txXfrm>
    </dsp:sp>
    <dsp:sp modelId="{558829DC-EB4C-499B-9F18-30B3D0CB608C}">
      <dsp:nvSpPr>
        <dsp:cNvPr id="0" name=""/>
        <dsp:cNvSpPr/>
      </dsp:nvSpPr>
      <dsp:spPr>
        <a:xfrm>
          <a:off x="1661016" y="260202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Practical and Transferable Skills:</a:t>
          </a:r>
          <a:r>
            <a:rPr lang="en-GB" sz="1600" kern="1200"/>
            <a:t> Level 4 builds on the practical skills and transferable qualities needed for employment. </a:t>
          </a:r>
          <a:endParaRPr lang="en-US" sz="1600" kern="1200" dirty="0"/>
        </a:p>
      </dsp:txBody>
      <dsp:txXfrm>
        <a:off x="2129323" y="3070352"/>
        <a:ext cx="2261188" cy="2261301"/>
      </dsp:txXfrm>
    </dsp:sp>
    <dsp:sp modelId="{CD47B2B2-9DC2-4A1D-BF02-F09512B286BB}">
      <dsp:nvSpPr>
        <dsp:cNvPr id="0" name=""/>
        <dsp:cNvSpPr/>
      </dsp:nvSpPr>
      <dsp:spPr>
        <a:xfrm>
          <a:off x="3322033" y="54104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Application of Knowledge:</a:t>
          </a:r>
          <a:r>
            <a:rPr lang="en-GB" sz="1600" kern="1200"/>
            <a:t>  Apply theoretical concepts to practical scenarios and develop skills relevant to your chosen field. </a:t>
          </a:r>
          <a:endParaRPr lang="en-US" sz="1600" kern="1200" dirty="0"/>
        </a:p>
      </dsp:txBody>
      <dsp:txXfrm>
        <a:off x="3790340" y="1009372"/>
        <a:ext cx="2261188" cy="2261301"/>
      </dsp:txXfrm>
    </dsp:sp>
    <dsp:sp modelId="{B14A489E-2C7D-4081-9D6D-2EFBD938E579}">
      <dsp:nvSpPr>
        <dsp:cNvPr id="0" name=""/>
        <dsp:cNvSpPr/>
      </dsp:nvSpPr>
      <dsp:spPr>
        <a:xfrm>
          <a:off x="4983050" y="260202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Critical Thinking &amp; Analysis:</a:t>
          </a:r>
          <a:r>
            <a:rPr lang="en-GB" sz="1600" kern="1200" dirty="0"/>
            <a:t>  Develop the ability to analyse and question the ideas you encounter, rather than just accepting them. </a:t>
          </a:r>
          <a:endParaRPr lang="en-US" sz="1600" kern="1200" dirty="0"/>
        </a:p>
      </dsp:txBody>
      <dsp:txXfrm>
        <a:off x="5451357" y="3070352"/>
        <a:ext cx="2261188" cy="2261301"/>
      </dsp:txXfrm>
    </dsp:sp>
    <dsp:sp modelId="{16E72D9D-2659-45DC-A7FF-B6A0A6EC515E}">
      <dsp:nvSpPr>
        <dsp:cNvPr id="0" name=""/>
        <dsp:cNvSpPr/>
      </dsp:nvSpPr>
      <dsp:spPr>
        <a:xfrm>
          <a:off x="6644067" y="54104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Communication Skills:</a:t>
          </a:r>
          <a:r>
            <a:rPr lang="en-GB" sz="1600" kern="1200"/>
            <a:t>  Learn to communicate your study results accurately and with structured, coherent arguments. </a:t>
          </a:r>
          <a:endParaRPr lang="en-GB" sz="1600" kern="1200" dirty="0"/>
        </a:p>
      </dsp:txBody>
      <dsp:txXfrm>
        <a:off x="7112374" y="1009372"/>
        <a:ext cx="2261188" cy="2261301"/>
      </dsp:txXfrm>
    </dsp:sp>
    <dsp:sp modelId="{DD684363-4B47-487C-A91E-A7F0603A392D}">
      <dsp:nvSpPr>
        <dsp:cNvPr id="0" name=""/>
        <dsp:cNvSpPr/>
      </dsp:nvSpPr>
      <dsp:spPr>
        <a:xfrm>
          <a:off x="8305084" y="2602021"/>
          <a:ext cx="3197802" cy="3197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Self-Directed Learning:</a:t>
          </a:r>
          <a:r>
            <a:rPr lang="en-GB" sz="1600" kern="1200" dirty="0"/>
            <a:t>  Be more independent in your studies, balancing assignments with personal study time. </a:t>
          </a:r>
          <a:endParaRPr lang="en-US" sz="1600" kern="1200" dirty="0"/>
        </a:p>
      </dsp:txBody>
      <dsp:txXfrm>
        <a:off x="8773391" y="3070352"/>
        <a:ext cx="2261188" cy="22613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1/20/2026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1/20/2026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190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5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7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5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5.sv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5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D93970-B13A-F96D-A4B1-3A1EE74841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" y="0"/>
            <a:ext cx="1220237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10954512" cy="3246120"/>
          </a:xfrm>
        </p:spPr>
        <p:txBody>
          <a:bodyPr anchor="b">
            <a:noAutofit/>
          </a:bodyPr>
          <a:lstStyle>
            <a:lvl1pPr algn="ctr">
              <a:defRPr sz="6600" b="1" i="0" cap="none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758183"/>
            <a:ext cx="10954512" cy="1307592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</p:spPr>
        <p:txBody>
          <a:bodyPr/>
          <a:lstStyle>
            <a:lvl1pPr>
              <a:defRPr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965960"/>
            <a:ext cx="4050792" cy="2953512"/>
          </a:xfrm>
        </p:spPr>
        <p:txBody>
          <a:bodyPr anchor="ctr" anchorCtr="0"/>
          <a:lstStyle>
            <a:lvl1pPr>
              <a:defRPr cap="all" baseline="0">
                <a:solidFill>
                  <a:schemeClr val="accent2">
                    <a:lumMod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906EB944-76A9-6F98-104E-59CD34F5CF9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898C8E3F-6992-0D8A-CCA1-3DD2C147AA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4756"/>
          <a:stretch/>
        </p:blipFill>
        <p:spPr>
          <a:xfrm>
            <a:off x="8853067" y="1"/>
            <a:ext cx="1875091" cy="1605320"/>
          </a:xfrm>
          <a:prstGeom prst="rect">
            <a:avLst/>
          </a:prstGeom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4417AC45-4CB7-72E8-3723-B1A3D81FB6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13775" y="5533690"/>
            <a:ext cx="493392" cy="49552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AE5941EF-B160-313A-DA99-73C86EDC4C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46794"/>
          <a:stretch/>
        </p:blipFill>
        <p:spPr>
          <a:xfrm>
            <a:off x="10316909" y="2723673"/>
            <a:ext cx="1875091" cy="36009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EC16221-5852-F1A3-24D1-8EF5E90717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791"/>
          <a:stretch/>
        </p:blipFill>
        <p:spPr>
          <a:xfrm>
            <a:off x="3497179" y="6324654"/>
            <a:ext cx="910220" cy="541368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8B34C3-E35E-0B4E-1F8E-59C449A3C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31904"/>
          <a:stretch/>
        </p:blipFill>
        <p:spPr>
          <a:xfrm>
            <a:off x="1601212" y="0"/>
            <a:ext cx="1032928" cy="71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EFCE-5DDA-D353-F1BF-36752F5F07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2917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824" y="1325880"/>
            <a:ext cx="10460736" cy="2286000"/>
          </a:xfrm>
        </p:spPr>
        <p:txBody>
          <a:bodyPr anchor="b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824" y="3749040"/>
            <a:ext cx="10460736" cy="2286000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B6718ABD-4EA5-E3C5-0225-F6671DCA53AD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721A955-CA2D-A65D-6E60-DAAAA4ACFA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050"/>
          <a:stretch/>
        </p:blipFill>
        <p:spPr>
          <a:xfrm>
            <a:off x="0" y="2887579"/>
            <a:ext cx="2432421" cy="3604662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B70155A-604C-AD00-BE69-4505C75CE0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874" b="-1"/>
          <a:stretch/>
        </p:blipFill>
        <p:spPr>
          <a:xfrm rot="5400000">
            <a:off x="11281284" y="2493882"/>
            <a:ext cx="1032928" cy="88789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74D1084-EF5E-D016-13E0-1840BDFFD0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-880"/>
          <a:stretch/>
        </p:blipFill>
        <p:spPr>
          <a:xfrm>
            <a:off x="9897978" y="5987153"/>
            <a:ext cx="490012" cy="5050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3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1B9A11-4222-BB4A-66D3-D37C79AC57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" r="21" b="21"/>
          <a:stretch/>
        </p:blipFill>
        <p:spPr>
          <a:xfrm>
            <a:off x="-2595" y="1459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27432"/>
            <a:ext cx="7004304" cy="3566160"/>
          </a:xfrm>
        </p:spPr>
        <p:txBody>
          <a:bodyPr anchor="b">
            <a:noAutofit/>
          </a:bodyPr>
          <a:lstStyle>
            <a:lvl1pPr algn="ctr">
              <a:defRPr sz="60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5" y="3767328"/>
            <a:ext cx="7004303" cy="1161288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962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72C86F9-080E-93F7-C7B1-F5BEAD84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32304"/>
            <a:ext cx="3108960" cy="3412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592" y="1920240"/>
            <a:ext cx="6620256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FF98F94-8801-13BE-8EB4-01921AC196C8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7BF5718-9534-FD92-79D7-ECC66603E7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2387"/>
          <a:stretch/>
        </p:blipFill>
        <p:spPr>
          <a:xfrm rot="5400000">
            <a:off x="1778676" y="5204330"/>
            <a:ext cx="907513" cy="24653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FF40650-9AD0-96F8-F702-185D1729AF8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3558" y="5429608"/>
            <a:ext cx="406214" cy="41506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3AC8518-2F0B-6FC0-0C0E-6CE9D00EAC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-4860" b="-1"/>
          <a:stretch/>
        </p:blipFill>
        <p:spPr>
          <a:xfrm>
            <a:off x="10214191" y="365126"/>
            <a:ext cx="1032928" cy="110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60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3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B4AF60-AC65-3E7A-4A5D-EBF1A703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63" b="3063"/>
          <a:stretch/>
        </p:blipFill>
        <p:spPr>
          <a:xfrm>
            <a:off x="1" y="2917"/>
            <a:ext cx="12197189" cy="6855082"/>
          </a:xfrm>
          <a:prstGeom prst="rect">
            <a:avLst/>
          </a:prstGeom>
        </p:spPr>
      </p:pic>
      <p:sp>
        <p:nvSpPr>
          <p:cNvPr id="12" name="Rounded Rectangle 4">
            <a:extLst>
              <a:ext uri="{FF2B5EF4-FFF2-40B4-BE49-F238E27FC236}">
                <a16:creationId xmlns:a16="http://schemas.microsoft.com/office/drawing/2014/main" id="{95671103-2960-81E2-9A76-0E7FDE6B3E55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26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6060D16-E6F6-EA0E-E58E-526234AB656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E0958AA-6F1A-C4A2-FB66-1A6F7F8834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>
            <a:off x="569419" y="4426479"/>
            <a:ext cx="1472805" cy="159661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DEADFA2-398E-9388-8295-063D31FB38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 rot="3765410" flipV="1">
            <a:off x="1448505" y="4094575"/>
            <a:ext cx="862484" cy="934988"/>
          </a:xfrm>
          <a:prstGeom prst="rect">
            <a:avLst/>
          </a:prstGeom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D09A7588-8EFD-A0C5-4235-45B7D657E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5453"/>
          <a:stretch/>
        </p:blipFill>
        <p:spPr>
          <a:xfrm>
            <a:off x="9469547" y="5719093"/>
            <a:ext cx="1756858" cy="113890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EF04D7D6-513C-D18A-AF21-D10F0E5D3B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" r="-750"/>
          <a:stretch/>
        </p:blipFill>
        <p:spPr>
          <a:xfrm>
            <a:off x="8844546" y="50582"/>
            <a:ext cx="1307037" cy="132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71816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2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0CE72F6-1D9D-E61E-F1EE-2861FDF76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32" y="2459736"/>
            <a:ext cx="2843784" cy="309067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33672" y="2523744"/>
            <a:ext cx="6693408" cy="327355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94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07008" y="2523744"/>
            <a:ext cx="9720072" cy="325526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8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A51A8B-A15C-2A94-1E48-F9615101D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8991" t="11245" r="3785" b="1531"/>
          <a:stretch/>
        </p:blipFill>
        <p:spPr>
          <a:xfrm>
            <a:off x="0" y="2917"/>
            <a:ext cx="12197192" cy="6855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</p:spPr>
        <p:txBody>
          <a:bodyPr anchor="ctr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9492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4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5697808D-10E0-D8A5-5D07-E176EBB8F2BB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0234D012-F86E-04CE-78C8-2C5A661302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004" r="-148"/>
          <a:stretch/>
        </p:blipFill>
        <p:spPr>
          <a:xfrm rot="5400000">
            <a:off x="6378170" y="40082"/>
            <a:ext cx="1579705" cy="1600089"/>
          </a:xfrm>
          <a:prstGeom prst="rect">
            <a:avLst/>
          </a:prstGeom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0BC42061-F838-920E-632E-10EDE7E5539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239" r="25335" b="-1"/>
          <a:stretch/>
        </p:blipFill>
        <p:spPr>
          <a:xfrm rot="16200000">
            <a:off x="6298833" y="-161472"/>
            <a:ext cx="752715" cy="107565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BEE67F-530E-E41D-FD19-2615180DC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15931"/>
          <a:stretch/>
        </p:blipFill>
        <p:spPr>
          <a:xfrm>
            <a:off x="10439102" y="4145165"/>
            <a:ext cx="1780703" cy="216431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2CFCA46-5F5A-867F-B19C-4F9ED5BA15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6794"/>
          <a:stretch/>
        </p:blipFill>
        <p:spPr>
          <a:xfrm rot="10800000">
            <a:off x="-27806" y="2452933"/>
            <a:ext cx="1370742" cy="2632414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1E8F80C-ACB2-552E-4433-1A8A2708F1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-9728"/>
          <a:stretch/>
        </p:blipFill>
        <p:spPr>
          <a:xfrm rot="18286209">
            <a:off x="887827" y="4958926"/>
            <a:ext cx="910220" cy="10205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93608" y="2441447"/>
            <a:ext cx="3063240" cy="3575303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5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CFCA6-7ECE-9BFB-9389-6DB74C8628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" r="21"/>
          <a:stretch/>
        </p:blipFill>
        <p:spPr>
          <a:xfrm>
            <a:off x="-5192" y="-1"/>
            <a:ext cx="12197192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</p:spPr>
        <p:txBody>
          <a:bodyPr anchor="b">
            <a:noAutofit/>
          </a:bodyPr>
          <a:lstStyle>
            <a:lvl1pPr algn="l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</p:spPr>
        <p:txBody>
          <a:bodyPr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08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63001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5912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000" b="0" i="0" kern="1200">
          <a:solidFill>
            <a:schemeClr val="accent2">
              <a:lumMod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slackerati/3-things-to-consider-when-designing-a-digital-skills-framework-d0e17f661ec2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CBABF2B-0729-278A-6095-D9C4D3D3CE0F}"/>
              </a:ext>
            </a:extLst>
          </p:cNvPr>
          <p:cNvSpPr/>
          <p:nvPr/>
        </p:nvSpPr>
        <p:spPr>
          <a:xfrm>
            <a:off x="2266122" y="689113"/>
            <a:ext cx="7911548" cy="5777948"/>
          </a:xfrm>
          <a:prstGeom prst="roundRect">
            <a:avLst/>
          </a:prstGeom>
          <a:solidFill>
            <a:schemeClr val="tx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4800" dirty="0">
                <a:solidFill>
                  <a:schemeClr val="accent2">
                    <a:lumMod val="50000"/>
                  </a:schemeClr>
                </a:solidFill>
              </a:rPr>
              <a:t>Practicing healthcare in Wales: Language and culture (BMNS4016).</a:t>
            </a:r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4800" dirty="0">
                <a:solidFill>
                  <a:schemeClr val="accent2">
                    <a:lumMod val="50000"/>
                  </a:schemeClr>
                </a:solidFill>
              </a:rPr>
              <a:t>Introduction to the module and assessment.</a:t>
            </a:r>
          </a:p>
          <a:p>
            <a:pPr algn="ctr"/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Stephanie John (Swansea)</a:t>
            </a:r>
            <a:br>
              <a:rPr lang="en-US" sz="32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sz="3200" dirty="0">
                <a:solidFill>
                  <a:schemeClr val="accent2">
                    <a:lumMod val="50000"/>
                  </a:schemeClr>
                </a:solidFill>
              </a:rPr>
              <a:t>Heather Davies (Carmarthen)</a:t>
            </a:r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US" sz="4800" dirty="0">
                <a:solidFill>
                  <a:schemeClr val="accent2">
                    <a:lumMod val="50000"/>
                  </a:schemeClr>
                </a:solidFill>
              </a:rPr>
            </a:br>
            <a:endParaRPr lang="en-GB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633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897" y="959172"/>
            <a:ext cx="3913632" cy="4800600"/>
          </a:xfrm>
          <a:noFill/>
        </p:spPr>
        <p:txBody>
          <a:bodyPr anchor="ctr">
            <a:no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A7FF5-11CA-8F71-5951-B1099396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Content Placeholder 3" descr="A diagram of different school subjects&#10;&#10;AI-generated content may be incorrect.">
            <a:extLst>
              <a:ext uri="{FF2B5EF4-FFF2-40B4-BE49-F238E27FC236}">
                <a16:creationId xmlns:a16="http://schemas.microsoft.com/office/drawing/2014/main" id="{23135AA4-0EDD-80A9-5969-DB2A74AA7D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88027" y="850392"/>
            <a:ext cx="7902614" cy="501816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850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E8DE5-7CB5-4DE8-A9A1-F245E541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78" y="430415"/>
            <a:ext cx="3930349" cy="2013578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badi" panose="020B0604020104020204" pitchFamily="34" charset="0"/>
                <a:cs typeface="Arial" panose="020B0604020202020204" pitchFamily="34" charset="0"/>
              </a:rPr>
              <a:t>Overview of your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B0C19-3056-4A4A-8F37-A48F9DDF6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378" y="2640217"/>
            <a:ext cx="3930351" cy="39740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Duration –  January 2026 to May 2026. </a:t>
            </a:r>
            <a:r>
              <a:rPr lang="en-GB" sz="2800" cap="none" baseline="30000" dirty="0">
                <a:latin typeface="Abadi" panose="020B0604020104020204" pitchFamily="34" charset="0"/>
                <a:cs typeface="Arial" panose="020B0604020202020204" pitchFamily="34" charset="0"/>
              </a:rPr>
              <a:t>     </a:t>
            </a: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The module is delivered at level 4 and is worth 20 credits.</a:t>
            </a:r>
          </a:p>
          <a:p>
            <a:pPr marL="0" indent="0">
              <a:buNone/>
            </a:pP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F47529-2A64-366A-ADC9-960EF94231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806461"/>
              </p:ext>
            </p:extLst>
          </p:nvPr>
        </p:nvGraphicFramePr>
        <p:xfrm>
          <a:off x="5711687" y="622851"/>
          <a:ext cx="5976730" cy="5738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3119">
                  <a:extLst>
                    <a:ext uri="{9D8B030D-6E8A-4147-A177-3AD203B41FA5}">
                      <a16:colId xmlns:a16="http://schemas.microsoft.com/office/drawing/2014/main" val="1813193892"/>
                    </a:ext>
                  </a:extLst>
                </a:gridCol>
                <a:gridCol w="1375156">
                  <a:extLst>
                    <a:ext uri="{9D8B030D-6E8A-4147-A177-3AD203B41FA5}">
                      <a16:colId xmlns:a16="http://schemas.microsoft.com/office/drawing/2014/main" val="3378923274"/>
                    </a:ext>
                  </a:extLst>
                </a:gridCol>
                <a:gridCol w="2268455">
                  <a:extLst>
                    <a:ext uri="{9D8B030D-6E8A-4147-A177-3AD203B41FA5}">
                      <a16:colId xmlns:a16="http://schemas.microsoft.com/office/drawing/2014/main" val="1528880238"/>
                    </a:ext>
                  </a:extLst>
                </a:gridCol>
              </a:tblGrid>
              <a:tr h="723840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Activity type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Hours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Percentage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43905694"/>
                  </a:ext>
                </a:extLst>
              </a:tr>
              <a:tr h="1430170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Scheduled learning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48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24%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67796115"/>
                  </a:ext>
                </a:extLst>
              </a:tr>
              <a:tr h="1430170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Independent learning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152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76%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70436075"/>
                  </a:ext>
                </a:extLst>
              </a:tr>
              <a:tr h="1430170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Placement learning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0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0%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505702712"/>
                  </a:ext>
                </a:extLst>
              </a:tr>
              <a:tr h="723840">
                <a:tc>
                  <a:txBody>
                    <a:bodyPr/>
                    <a:lstStyle/>
                    <a:p>
                      <a:pPr marL="6350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TOTAL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>
                          <a:effectLst/>
                        </a:rPr>
                        <a:t>200 </a:t>
                      </a:r>
                      <a:endParaRPr lang="en-GB" sz="2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None/>
                      </a:pPr>
                      <a:r>
                        <a:rPr lang="en-GB" sz="2300" dirty="0">
                          <a:effectLst/>
                        </a:rPr>
                        <a:t>100% </a:t>
                      </a:r>
                      <a:endParaRPr lang="en-GB" sz="2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844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593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8155" y="755374"/>
            <a:ext cx="9750420" cy="5628861"/>
          </a:xfrm>
          <a:solidFill>
            <a:schemeClr val="tx2"/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l"/>
            <a:r>
              <a:rPr lang="en-US" sz="4400" dirty="0"/>
              <a:t>Module Aim:</a:t>
            </a:r>
            <a:br>
              <a:rPr lang="en-US" sz="5400" dirty="0"/>
            </a:br>
            <a:r>
              <a:rPr lang="en-GB" sz="2800" b="0" dirty="0"/>
              <a:t>P</a:t>
            </a:r>
            <a:r>
              <a:rPr lang="en-GB" altLang="en-US" sz="2800" b="0" dirty="0"/>
              <a:t>rovide students with a practical appreciation of the role of the Welsh language in the delivery of health and social care in Wales.</a:t>
            </a:r>
            <a:br>
              <a:rPr lang="en-GB" altLang="en-US" sz="2800" b="0" dirty="0"/>
            </a:br>
            <a:br>
              <a:rPr lang="en-GB" dirty="0"/>
            </a:br>
            <a:r>
              <a:rPr lang="en-GB" sz="4400" dirty="0"/>
              <a:t>Learning outcomes:</a:t>
            </a:r>
            <a:br>
              <a:rPr lang="en-GB" sz="4400" dirty="0"/>
            </a:br>
            <a:r>
              <a:rPr lang="en-GB" sz="2800" b="0" dirty="0"/>
              <a:t>A</a:t>
            </a:r>
            <a:r>
              <a:rPr lang="en-GB" altLang="en-US" sz="2800" b="0" dirty="0"/>
              <a:t>ppreciate the importance of the Welsh language in the health and social care sector </a:t>
            </a:r>
            <a:br>
              <a:rPr lang="en-GB" altLang="en-US" sz="2800" b="0" dirty="0"/>
            </a:br>
            <a:r>
              <a:rPr lang="en-GB" altLang="en-US" sz="2800" b="0" dirty="0"/>
              <a:t>Demonstrate basic competencies in conversational Welsh as relevant to health and social care practice. </a:t>
            </a:r>
            <a:br>
              <a:rPr lang="en-GB" sz="6000" dirty="0"/>
            </a:br>
            <a:br>
              <a:rPr lang="en-GB" sz="2800" b="0" dirty="0"/>
            </a:br>
            <a:br>
              <a:rPr lang="en-GB" sz="24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8503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072" y="-935398"/>
            <a:ext cx="10277856" cy="1655064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Studying at level 4 (Expectations)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B9109-9E17-1A7A-3A9A-0F1C07BF3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DEF7250-A04A-5D07-F5E3-604003C989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9314589"/>
              </p:ext>
            </p:extLst>
          </p:nvPr>
        </p:nvGraphicFramePr>
        <p:xfrm>
          <a:off x="503583" y="450574"/>
          <a:ext cx="11502887" cy="6341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A5344-5289-44F2-FB67-D3EBCFB14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296" y="82020"/>
            <a:ext cx="8945218" cy="1845505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latin typeface="Abadi" panose="020B0604020104020204" pitchFamily="34" charset="0"/>
              </a:rPr>
              <a:t>Assessing your learning.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973514-552C-7BCC-05AC-E6A5545873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1208148"/>
              </p:ext>
            </p:extLst>
          </p:nvPr>
        </p:nvGraphicFramePr>
        <p:xfrm>
          <a:off x="267411" y="1613855"/>
          <a:ext cx="7934856" cy="184550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20276">
                  <a:extLst>
                    <a:ext uri="{9D8B030D-6E8A-4147-A177-3AD203B41FA5}">
                      <a16:colId xmlns:a16="http://schemas.microsoft.com/office/drawing/2014/main" val="2780165510"/>
                    </a:ext>
                  </a:extLst>
                </a:gridCol>
                <a:gridCol w="1431235">
                  <a:extLst>
                    <a:ext uri="{9D8B030D-6E8A-4147-A177-3AD203B41FA5}">
                      <a16:colId xmlns:a16="http://schemas.microsoft.com/office/drawing/2014/main" val="2523706735"/>
                    </a:ext>
                  </a:extLst>
                </a:gridCol>
                <a:gridCol w="2583345">
                  <a:extLst>
                    <a:ext uri="{9D8B030D-6E8A-4147-A177-3AD203B41FA5}">
                      <a16:colId xmlns:a16="http://schemas.microsoft.com/office/drawing/2014/main" val="3528477720"/>
                    </a:ext>
                  </a:extLst>
                </a:gridCol>
              </a:tblGrid>
              <a:tr h="1845504">
                <a:tc>
                  <a:txBody>
                    <a:bodyPr/>
                    <a:lstStyle/>
                    <a:p>
                      <a:r>
                        <a:rPr lang="en-GB" sz="2400" dirty="0"/>
                        <a:t>Assessment 1: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Academic poster and accompanying presentation of three minutes.</a:t>
                      </a:r>
                      <a:endParaRPr lang="en-GB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 word equivalent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at 50% </a:t>
                      </a:r>
                    </a:p>
                    <a:p>
                      <a:r>
                        <a:rPr lang="en-GB" dirty="0"/>
                        <a:t>Pass mark 40%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800" dirty="0"/>
                        <a:t>Assessment dates:  </a:t>
                      </a:r>
                      <a:r>
                        <a:rPr lang="en-GB" sz="1800" b="0" dirty="0"/>
                        <a:t>4</a:t>
                      </a:r>
                      <a:r>
                        <a:rPr lang="en-GB" sz="1800" b="0" baseline="30000" dirty="0"/>
                        <a:t>th</a:t>
                      </a:r>
                      <a:r>
                        <a:rPr lang="en-GB" sz="1800" b="0" dirty="0"/>
                        <a:t> March (Swansea)</a:t>
                      </a:r>
                    </a:p>
                    <a:p>
                      <a:r>
                        <a:rPr lang="en-GB" sz="1800" b="0" dirty="0"/>
                        <a:t>6</a:t>
                      </a:r>
                      <a:r>
                        <a:rPr lang="en-GB" sz="1800" b="0" baseline="30000" dirty="0"/>
                        <a:t>th</a:t>
                      </a:r>
                      <a:r>
                        <a:rPr lang="en-GB" sz="1800" b="0" dirty="0"/>
                        <a:t> March (Carmarthen)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4078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78E039-4B44-012F-EE4C-21644E601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8649056"/>
              </p:ext>
            </p:extLst>
          </p:nvPr>
        </p:nvGraphicFramePr>
        <p:xfrm>
          <a:off x="267410" y="4041913"/>
          <a:ext cx="7934855" cy="2011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708242">
                  <a:extLst>
                    <a:ext uri="{9D8B030D-6E8A-4147-A177-3AD203B41FA5}">
                      <a16:colId xmlns:a16="http://schemas.microsoft.com/office/drawing/2014/main" val="2780165510"/>
                    </a:ext>
                  </a:extLst>
                </a:gridCol>
                <a:gridCol w="1590261">
                  <a:extLst>
                    <a:ext uri="{9D8B030D-6E8A-4147-A177-3AD203B41FA5}">
                      <a16:colId xmlns:a16="http://schemas.microsoft.com/office/drawing/2014/main" val="2523706735"/>
                    </a:ext>
                  </a:extLst>
                </a:gridCol>
                <a:gridCol w="2636352">
                  <a:extLst>
                    <a:ext uri="{9D8B030D-6E8A-4147-A177-3AD203B41FA5}">
                      <a16:colId xmlns:a16="http://schemas.microsoft.com/office/drawing/2014/main" val="3528477720"/>
                    </a:ext>
                  </a:extLst>
                </a:gridCol>
              </a:tblGrid>
              <a:tr h="2011680">
                <a:tc>
                  <a:txBody>
                    <a:bodyPr/>
                    <a:lstStyle/>
                    <a:p>
                      <a:r>
                        <a:rPr lang="en-GB" sz="2400" dirty="0"/>
                        <a:t>Assessment 2: </a:t>
                      </a:r>
                    </a:p>
                    <a:p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Ten-minute conversational role play</a:t>
                      </a:r>
                      <a:endParaRPr lang="en-GB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1000 word equivalent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at 50% </a:t>
                      </a:r>
                    </a:p>
                    <a:p>
                      <a:r>
                        <a:rPr lang="en-GB" dirty="0"/>
                        <a:t>Pass mark 40%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800" dirty="0"/>
                        <a:t>Assessment dates:  </a:t>
                      </a:r>
                      <a:r>
                        <a:rPr lang="en-GB" sz="1800" b="0" dirty="0"/>
                        <a:t>22</a:t>
                      </a:r>
                      <a:r>
                        <a:rPr lang="en-GB" sz="1800" b="0" baseline="30000" dirty="0"/>
                        <a:t>nd </a:t>
                      </a:r>
                      <a:r>
                        <a:rPr lang="en-GB" sz="1800" b="0" dirty="0"/>
                        <a:t> April (Swansea)</a:t>
                      </a:r>
                    </a:p>
                    <a:p>
                      <a:r>
                        <a:rPr lang="en-GB" sz="1800" b="0" dirty="0"/>
                        <a:t>24</a:t>
                      </a:r>
                      <a:r>
                        <a:rPr lang="en-GB" sz="1800" b="0" baseline="30000" dirty="0"/>
                        <a:t>th</a:t>
                      </a:r>
                      <a:r>
                        <a:rPr lang="en-GB" sz="1800" b="0" dirty="0"/>
                        <a:t> April (Carmarthen)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407881"/>
                  </a:ext>
                </a:extLst>
              </a:tr>
            </a:tbl>
          </a:graphicData>
        </a:graphic>
      </p:graphicFrame>
      <p:pic>
        <p:nvPicPr>
          <p:cNvPr id="4098" name="Picture 2">
            <a:extLst>
              <a:ext uri="{FF2B5EF4-FFF2-40B4-BE49-F238E27FC236}">
                <a16:creationId xmlns:a16="http://schemas.microsoft.com/office/drawing/2014/main" id="{08325F19-CB5B-4CD3-AF50-B5E32D942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041" y="2077075"/>
            <a:ext cx="3507548" cy="350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0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925B-5FDC-41AE-9BAC-3700952EA9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look more closely at the assessment guidelines</a:t>
            </a:r>
          </a:p>
        </p:txBody>
      </p:sp>
    </p:spTree>
    <p:extLst>
      <p:ext uri="{BB962C8B-B14F-4D97-AF65-F5344CB8AC3E}">
        <p14:creationId xmlns:p14="http://schemas.microsoft.com/office/powerpoint/2010/main" val="4287508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DAB8AB9-8A30-138B-ACB7-4DC076A3C9BE}"/>
              </a:ext>
            </a:extLst>
          </p:cNvPr>
          <p:cNvSpPr txBox="1"/>
          <p:nvPr/>
        </p:nvSpPr>
        <p:spPr>
          <a:xfrm>
            <a:off x="1470991" y="1275649"/>
            <a:ext cx="9780105" cy="526297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US" sz="2800" b="1" i="1" dirty="0">
                <a:solidFill>
                  <a:schemeClr val="accent2">
                    <a:lumMod val="25000"/>
                  </a:schemeClr>
                </a:solidFill>
              </a:rPr>
              <a:t>When you read an assignment brief, you should break it down by looking for three elements:</a:t>
            </a: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5000"/>
                  </a:schemeClr>
                </a:solidFill>
              </a:rPr>
              <a:t>Key terms: </a:t>
            </a:r>
            <a:r>
              <a:rPr lang="en-US" sz="2800" dirty="0">
                <a:solidFill>
                  <a:schemeClr val="accent2">
                    <a:lumMod val="25000"/>
                  </a:schemeClr>
                </a:solidFill>
              </a:rPr>
              <a:t>Which identify the topic or topics you should discuss</a:t>
            </a: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5000"/>
                  </a:schemeClr>
                </a:solidFill>
              </a:rPr>
              <a:t>Instruction words: </a:t>
            </a:r>
            <a:r>
              <a:rPr lang="en-US" sz="2800" dirty="0">
                <a:solidFill>
                  <a:schemeClr val="accent2">
                    <a:lumMod val="25000"/>
                  </a:schemeClr>
                </a:solidFill>
              </a:rPr>
              <a:t>Which tell you how you should deal with these topics (e.g. ‘discuss’, ‘evaluate’)</a:t>
            </a: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br>
              <a:rPr lang="en-US" sz="2800" dirty="0">
                <a:solidFill>
                  <a:schemeClr val="accent2">
                    <a:lumMod val="25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5000"/>
                  </a:schemeClr>
                </a:solidFill>
              </a:rPr>
              <a:t>Task requirements: </a:t>
            </a:r>
            <a:r>
              <a:rPr lang="en-US" sz="2800" dirty="0">
                <a:solidFill>
                  <a:schemeClr val="accent2">
                    <a:lumMod val="25000"/>
                  </a:schemeClr>
                </a:solidFill>
              </a:rPr>
              <a:t>Which tell you how you are expected to present your assignment (e.g. word limits or the referencing style to use)</a:t>
            </a:r>
            <a:endParaRPr lang="en-GB" sz="2800" dirty="0">
              <a:solidFill>
                <a:schemeClr val="accent2">
                  <a:lumMod val="25000"/>
                </a:schemeClr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A393FDA-4EC0-6077-11FF-28763A215E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036" y="-1626577"/>
            <a:ext cx="13337519" cy="2743200"/>
          </a:xfrm>
        </p:spPr>
        <p:txBody>
          <a:bodyPr/>
          <a:lstStyle/>
          <a:p>
            <a:r>
              <a:rPr lang="en-GB" dirty="0"/>
              <a:t>Understanding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139033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96A37B-8AAB-5381-82FC-DB131CD18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7A517-33C1-AA4A-6C69-77A4E4EA4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424" y="3170297"/>
            <a:ext cx="5760846" cy="23103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000" b="1" kern="1200" dirty="0"/>
              <a:t>Let’s have a look at the </a:t>
            </a:r>
            <a:r>
              <a:rPr lang="en-US" sz="6000" b="1" dirty="0"/>
              <a:t>marking criteria.  It may help us to meet expectations.</a:t>
            </a:r>
            <a:endParaRPr lang="en-US" sz="6000" b="1" kern="1200" dirty="0"/>
          </a:p>
        </p:txBody>
      </p:sp>
    </p:spTree>
    <p:extLst>
      <p:ext uri="{BB962C8B-B14F-4D97-AF65-F5344CB8AC3E}">
        <p14:creationId xmlns:p14="http://schemas.microsoft.com/office/powerpoint/2010/main" val="25689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F9889-2220-6F18-7E06-592E96AF7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232" y="535073"/>
            <a:ext cx="9156298" cy="1325563"/>
          </a:xfrm>
        </p:spPr>
        <p:txBody>
          <a:bodyPr>
            <a:normAutofit/>
          </a:bodyPr>
          <a:lstStyle/>
          <a:p>
            <a:r>
              <a:rPr lang="en-GB" b="1" dirty="0"/>
              <a:t>Support for completing your 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65EB5-3D84-D243-8138-9D3C1F980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32" y="1479343"/>
            <a:ext cx="7713952" cy="50323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cap="none" dirty="0">
                <a:latin typeface="Abadi" panose="020B0604020104020204" pitchFamily="34" charset="0"/>
              </a:rPr>
              <a:t>We will be applying the taught content to your assessments throughout our sessions.</a:t>
            </a: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badi" panose="020B0604020104020204" pitchFamily="34" charset="0"/>
              </a:rPr>
              <a:t>Make sure you make notes and apply them to your assessments.</a:t>
            </a: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badi" panose="020B0604020104020204" pitchFamily="34" charset="0"/>
              </a:rPr>
              <a:t>You will be given opportunities for your work to be reviewed and to practice.  Use them!</a:t>
            </a: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badi" panose="020B0604020104020204" pitchFamily="34" charset="0"/>
              </a:rPr>
              <a:t>Ask questions: No question is a silly one and they help you learn.</a:t>
            </a: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badi" panose="020B0604020104020204" pitchFamily="34" charset="0"/>
              </a:rPr>
              <a:t>It is my job to keep you on track and I’m rooting for you!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71811EA7-AB62-AFB7-2855-938F4F23A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32958" y="1879094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280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6A109-B48C-A0EE-056B-BBA98066F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2488" y="3831336"/>
            <a:ext cx="7124103" cy="1655064"/>
          </a:xfrm>
        </p:spPr>
        <p:txBody>
          <a:bodyPr>
            <a:normAutofit fontScale="90000"/>
          </a:bodyPr>
          <a:lstStyle/>
          <a:p>
            <a:pPr marL="0" indent="0"/>
            <a:b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Assessments are submitted electronically via Turnitin.</a:t>
            </a:r>
            <a:b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Turnitin can be accessed via </a:t>
            </a:r>
            <a:r>
              <a:rPr lang="en-GB" dirty="0" err="1"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.</a:t>
            </a:r>
            <a:b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You will be guided with the submission process</a:t>
            </a:r>
            <a:br>
              <a:rPr lang="en-GB" i="1" dirty="0">
                <a:latin typeface="Abadi" panose="020B0604020104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FEB4-2BEA-0B9D-111A-ADF80FF8F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11</a:t>
            </a:fld>
            <a:endParaRPr lang="en-US" dirty="0"/>
          </a:p>
        </p:txBody>
      </p:sp>
      <p:pic>
        <p:nvPicPr>
          <p:cNvPr id="5" name="Picture 2" descr="Cartoon penguin sitting at a desk with a computer&#10;&#10;AI-generated content may be incorrect.">
            <a:extLst>
              <a:ext uri="{FF2B5EF4-FFF2-40B4-BE49-F238E27FC236}">
                <a16:creationId xmlns:a16="http://schemas.microsoft.com/office/drawing/2014/main" id="{5C6C6E22-61BC-ED87-1A6F-B2A587A1C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325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231CA-E2C6-4C25-87AF-040F2E59E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4" y="1152939"/>
            <a:ext cx="8294648" cy="5705061"/>
          </a:xfrm>
        </p:spPr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UWTSD uses “Moodle” to support learning and teaching. </a:t>
            </a:r>
          </a:p>
          <a:p>
            <a:pPr marL="0" indent="0" algn="ctr">
              <a:buNone/>
            </a:pPr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It can be accessed from anywhere. </a:t>
            </a:r>
          </a:p>
          <a:p>
            <a:pPr algn="ctr"/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Use can use </a:t>
            </a:r>
            <a:r>
              <a:rPr lang="en-GB" sz="2800" b="1" cap="none" dirty="0" err="1"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 to: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Access course materials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Communicate with other students and your tutors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Engage in learning activities.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Submit assignments via “</a:t>
            </a:r>
            <a:r>
              <a:rPr lang="en-GB" sz="2800" cap="none" dirty="0" err="1">
                <a:latin typeface="Abadi" panose="020B0604020104020204" pitchFamily="34" charset="0"/>
                <a:cs typeface="Arial" panose="020B0604020202020204" pitchFamily="34" charset="0"/>
              </a:rPr>
              <a:t>turnitin</a:t>
            </a:r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” or undertake other online assessments</a:t>
            </a:r>
          </a:p>
          <a:p>
            <a:pPr marL="0" indent="0" algn="ctr">
              <a:buNone/>
            </a:pPr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Lecturers may use </a:t>
            </a:r>
            <a:r>
              <a:rPr lang="en-GB" sz="2800" b="1" cap="none" dirty="0" err="1"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2800" b="1" cap="none" dirty="0">
                <a:latin typeface="Abadi" panose="020B0604020104020204" pitchFamily="34" charset="0"/>
                <a:cs typeface="Arial" panose="020B0604020202020204" pitchFamily="34" charset="0"/>
              </a:rPr>
              <a:t> to: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 Make announcements IE: Lecture venue changes</a:t>
            </a:r>
          </a:p>
          <a:p>
            <a:pPr algn="ctr"/>
            <a:r>
              <a:rPr lang="en-GB" sz="2800" cap="none" dirty="0">
                <a:latin typeface="Abadi" panose="020B0604020104020204" pitchFamily="34" charset="0"/>
                <a:cs typeface="Arial" panose="020B0604020202020204" pitchFamily="34" charset="0"/>
              </a:rPr>
              <a:t>Course/ university policies, procedures and general information can be accessed.</a:t>
            </a:r>
          </a:p>
          <a:p>
            <a:pPr algn="ctr"/>
            <a:endParaRPr lang="en-GB" sz="2800" cap="none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algn="ctr"/>
            <a:endParaRPr lang="en-GB" sz="2800" cap="none" dirty="0">
              <a:latin typeface="Abadi" panose="020B0604020104020204" pitchFamily="34" charset="0"/>
            </a:endParaRPr>
          </a:p>
        </p:txBody>
      </p:sp>
      <p:pic>
        <p:nvPicPr>
          <p:cNvPr id="10242" name="Picture 2" descr="Moodle">
            <a:extLst>
              <a:ext uri="{FF2B5EF4-FFF2-40B4-BE49-F238E27FC236}">
                <a16:creationId xmlns:a16="http://schemas.microsoft.com/office/drawing/2014/main" id="{2B8042AA-762A-18E5-4A9F-ECFA06ED9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588" y="1734004"/>
            <a:ext cx="3024849" cy="302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002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4816-5862-42CE-9928-8BC2C4F2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E179F96B-FC51-661A-86D8-6289AC360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27" y="986351"/>
            <a:ext cx="6559037" cy="4919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97738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Blue spheres">
      <a:dk1>
        <a:srgbClr val="000000"/>
      </a:dk1>
      <a:lt1>
        <a:srgbClr val="FFFFFF"/>
      </a:lt1>
      <a:dk2>
        <a:srgbClr val="E3E7ED"/>
      </a:dk2>
      <a:lt2>
        <a:srgbClr val="E8E8E8"/>
      </a:lt2>
      <a:accent1>
        <a:srgbClr val="7673F7"/>
      </a:accent1>
      <a:accent2>
        <a:srgbClr val="B8C2FD"/>
      </a:accent2>
      <a:accent3>
        <a:srgbClr val="DFE3FC"/>
      </a:accent3>
      <a:accent4>
        <a:srgbClr val="55B3FD"/>
      </a:accent4>
      <a:accent5>
        <a:srgbClr val="99F7F7"/>
      </a:accent5>
      <a:accent6>
        <a:srgbClr val="FEE43F"/>
      </a:accent6>
      <a:hlink>
        <a:srgbClr val="467886"/>
      </a:hlink>
      <a:folHlink>
        <a:srgbClr val="96607D"/>
      </a:folHlink>
    </a:clrScheme>
    <a:fontScheme name="Custom 23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076243_win32_CP_V3" id="{81AB0711-29F9-49D0-8A73-16AF25FD4C08}" vid="{D5AD44AB-53B9-4654-A4F8-1821A28F27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7F3CB5-3475-4129-AB60-D0C937DE9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103</TotalTime>
  <Words>648</Words>
  <Application>Microsoft Office PowerPoint</Application>
  <PresentationFormat>Widescreen</PresentationFormat>
  <Paragraphs>75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Abadi</vt:lpstr>
      <vt:lpstr>Aptos</vt:lpstr>
      <vt:lpstr>Arial</vt:lpstr>
      <vt:lpstr>Calibri</vt:lpstr>
      <vt:lpstr>Custom</vt:lpstr>
      <vt:lpstr>PowerPoint Presentation</vt:lpstr>
      <vt:lpstr>Agenda</vt:lpstr>
      <vt:lpstr>Overview of your studies</vt:lpstr>
      <vt:lpstr>Module Aim: Provide students with a practical appreciation of the role of the Welsh language in the delivery of health and social care in Wales.  Learning outcomes: Appreciate the importance of the Welsh language in the health and social care sector  Demonstrate basic competencies in conversational Welsh as relevant to health and social care practice.    </vt:lpstr>
      <vt:lpstr>Studying at level 4 (Expectations)</vt:lpstr>
      <vt:lpstr>Assessing your learning.</vt:lpstr>
      <vt:lpstr>Let’s look more closely at the assessment guidelines</vt:lpstr>
      <vt:lpstr>Understanding the assignment</vt:lpstr>
      <vt:lpstr>Let’s have a look at the marking criteria.  It may help us to meet expectations.</vt:lpstr>
      <vt:lpstr>Support for completing your work.</vt:lpstr>
      <vt:lpstr> Assessments are submitted electronically via Turnitin.  Turnitin can be accessed via moodle. You will be guided with the submission process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2</cp:revision>
  <dcterms:created xsi:type="dcterms:W3CDTF">2026-01-20T11:54:19Z</dcterms:created>
  <dcterms:modified xsi:type="dcterms:W3CDTF">2026-01-20T14:11:40Z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