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B16D8-CC80-F2FD-681D-CC9A0C5DEA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8462F5-533E-B437-8F72-85BBD74475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C3FC69-FE56-2AFB-1EE4-54C608825F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11797-CC00-4754-9BF0-1EF4F4BFBEBF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32C182-5629-FC1B-FC8F-13F0074643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DEEAB9-83B7-FC27-AAE0-5FC099DDF0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C5B00-3F03-480E-95EB-A5E11AED3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126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B2BD6-999B-D693-B4AF-BAE1E8E80D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B16EE-2F66-33CB-6972-F616F43F38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5FE892-93B4-9A07-9CC3-16C60980A3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11797-CC00-4754-9BF0-1EF4F4BFBEBF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6DF77-D815-D5ED-B5C6-36C639D16B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2862C5-D79D-0991-E097-C3173E958C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C5B00-3F03-480E-95EB-A5E11AED3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0769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AB5E6-9407-919B-8BC2-EFCC24279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3CB0B3-1BDB-F1BD-D272-C00B846142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2D63B8-12E6-D0F2-F8FE-69E0FDFFC3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11797-CC00-4754-9BF0-1EF4F4BFBEBF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183CD9-C339-11F8-0B8F-464DF6B15A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8F07E9-6C83-3AB0-4078-6B45EA63F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C5B00-3F03-480E-95EB-A5E11AED3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4141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57C30-ABDF-18C1-8715-A4C7BEA656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ED71E-0FAE-0900-2999-CD3665E341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1CAFF4-FE29-34B9-1BE0-74F8E0D250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C41815-C693-9551-AC97-19D458C65A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11797-CC00-4754-9BF0-1EF4F4BFBEBF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A4496E-AABD-B17B-77A2-35B9BF46F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AFF08A-A6B0-C03B-6C46-CF3672AE86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C5B00-3F03-480E-95EB-A5E11AED3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8235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D6BD7B-E476-FFBA-878F-56EE23D49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84B684-4E54-5C33-42D0-53921A998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F9D0B5-68E1-C7BB-0A96-A500E0ABBE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F8B6F8B-1875-D6B0-9FBD-F1C57C7A5A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973D65-F83E-0E9E-8BE7-9E77A005EB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5158C85-280B-116C-8C38-3D9B6AB4BC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11797-CC00-4754-9BF0-1EF4F4BFBEBF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C65A5A4-F3D0-2337-8747-899DB8EB5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4B54BC9-2B51-DE19-D786-BA9A3A7DE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C5B00-3F03-480E-95EB-A5E11AED3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7081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2B2343-BFEC-C5A3-0EC8-F7FB4A02F9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429B04-E833-B0C3-E202-08A397F9DD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11797-CC00-4754-9BF0-1EF4F4BFBEBF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FC71B3-2C20-7003-8C8C-742F1EED39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F10B33-0BA3-54B8-B5B2-4B70F4AEC2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C5B00-3F03-480E-95EB-A5E11AED3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7797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3324CC-B9EA-23C9-793E-639C0DCD8C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11797-CC00-4754-9BF0-1EF4F4BFBEBF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7896FA6-97C8-E0B2-6FAD-A79E7DE137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D5D612-5AE6-A2FE-337F-A8B63304BA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C5B00-3F03-480E-95EB-A5E11AED3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968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22088-2ED8-1AF1-C584-864336EF8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A36F31-1F66-D28E-C458-5CD3FB2AF7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AE406D-7899-63D5-3EC8-F99ED02FAB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341E6D-8EDB-9C24-4845-4E954D9F37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11797-CC00-4754-9BF0-1EF4F4BFBEBF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926FCC-6B7E-A554-7432-AF568FEBC4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BE6BAD-48AC-26FC-6F33-3C9DE1E54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C5B00-3F03-480E-95EB-A5E11AED3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9977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0E01A-AAB9-C9B6-041A-23019FC95E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2FA31F6-CB3B-8378-062E-B9703538BC0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0E8602-0D19-C02D-4EB5-BE4C8F9901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546027-8007-9AB4-D57F-EAA20B8302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11797-CC00-4754-9BF0-1EF4F4BFBEBF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76528B-3320-6425-7176-2D6E9FBFD3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60EBFF-C061-0DF3-0D62-0025C0693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C5B00-3F03-480E-95EB-A5E11AED3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4341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B82BB5-B6EE-7264-3EB1-423C801859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015BB7-124A-4472-CAE4-729C68A7D0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FA7E09-2A87-AB11-5981-73910E2B74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11797-CC00-4754-9BF0-1EF4F4BFBEBF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85E40D-131A-FAD4-BAA4-9A704C4489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693681-AD7F-C88C-F0C5-DBA345AB80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C5B00-3F03-480E-95EB-A5E11AED3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4847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B72E573-F101-D9B1-73CE-6792194D334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B6132F-BF44-B5F0-8F99-01BAB34E15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9C3167-EF8B-DBCA-0B78-7C131E1F12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11797-CC00-4754-9BF0-1EF4F4BFBEBF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168036-FFC9-176A-4D1A-9F61705055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2B635D-3259-6AC9-63E2-D61A867A77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C5B00-3F03-480E-95EB-A5E11AED3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460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09E83F9-7FC6-AC2D-83F5-0406AA939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8AE784-ACCC-2AF3-2633-747983BED2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38CB3C-42F8-511A-24E2-9CD388B2D1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6211797-CC00-4754-9BF0-1EF4F4BFBEBF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A8D5C1-8E9F-DE74-5647-B4C532F265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756902-28D2-BD6A-A7D0-9B81FAE74C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0C5B00-3F03-480E-95EB-A5E11AED3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997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istory.com/topics/industrial-revolution/industrial-revolutio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9E248E0-55F8-4E45-A07F-B49E0EEA9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Arc 16">
            <a:extLst>
              <a:ext uri="{FF2B5EF4-FFF2-40B4-BE49-F238E27FC236}">
                <a16:creationId xmlns:a16="http://schemas.microsoft.com/office/drawing/2014/main" id="{311F016A-A753-449B-9EA6-322199B71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92014">
            <a:off x="3109564" y="704848"/>
            <a:ext cx="2987899" cy="2987899"/>
          </a:xfrm>
          <a:prstGeom prst="arc">
            <a:avLst>
              <a:gd name="adj1" fmla="val 16200000"/>
              <a:gd name="adj2" fmla="val 2287352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3D9516B-2B53-F120-42C7-EB4DBE3BED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427"/>
          <a:stretch/>
        </p:blipFill>
        <p:spPr>
          <a:xfrm>
            <a:off x="4252394" y="2577601"/>
            <a:ext cx="7462838" cy="4280399"/>
          </a:xfrm>
          <a:custGeom>
            <a:avLst/>
            <a:gdLst/>
            <a:ahLst/>
            <a:cxnLst/>
            <a:rect l="l" t="t" r="r" b="b"/>
            <a:pathLst>
              <a:path w="7462838" h="4280399">
                <a:moveTo>
                  <a:pt x="3731419" y="0"/>
                </a:moveTo>
                <a:cubicBezTo>
                  <a:pt x="5792225" y="0"/>
                  <a:pt x="7462838" y="1670613"/>
                  <a:pt x="7462838" y="3731419"/>
                </a:cubicBezTo>
                <a:cubicBezTo>
                  <a:pt x="7462838" y="3828019"/>
                  <a:pt x="7459167" y="3923762"/>
                  <a:pt x="7451957" y="4018516"/>
                </a:cubicBezTo>
                <a:lnTo>
                  <a:pt x="7422046" y="4280399"/>
                </a:lnTo>
                <a:lnTo>
                  <a:pt x="40793" y="4280399"/>
                </a:lnTo>
                <a:lnTo>
                  <a:pt x="10881" y="4018516"/>
                </a:lnTo>
                <a:cubicBezTo>
                  <a:pt x="3671" y="3923762"/>
                  <a:pt x="0" y="3828019"/>
                  <a:pt x="0" y="3731419"/>
                </a:cubicBezTo>
                <a:cubicBezTo>
                  <a:pt x="0" y="1670613"/>
                  <a:pt x="1670614" y="0"/>
                  <a:pt x="3731419" y="0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60DE10B-59E7-2269-152E-6491348239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2647" y="1443923"/>
            <a:ext cx="5003485" cy="2757748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latin typeface="Arial Black" panose="020B0A04020102020204" pitchFamily="34" charset="0"/>
              </a:rPr>
              <a:t>Industrial Revolution </a:t>
            </a:r>
            <a:endParaRPr lang="en-GB" dirty="0"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EC9DC7-3863-30FF-5AFC-CE14928CA18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527" r="33517" b="2"/>
          <a:stretch/>
        </p:blipFill>
        <p:spPr>
          <a:xfrm>
            <a:off x="8610600" y="10"/>
            <a:ext cx="3581400" cy="3769196"/>
          </a:xfrm>
          <a:custGeom>
            <a:avLst/>
            <a:gdLst/>
            <a:ahLst/>
            <a:cxnLst/>
            <a:rect l="l" t="t" r="r" b="b"/>
            <a:pathLst>
              <a:path w="3581400" h="3769206">
                <a:moveTo>
                  <a:pt x="366014" y="0"/>
                </a:moveTo>
                <a:lnTo>
                  <a:pt x="3581400" y="0"/>
                </a:lnTo>
                <a:lnTo>
                  <a:pt x="3581400" y="3507525"/>
                </a:lnTo>
                <a:lnTo>
                  <a:pt x="3442408" y="3574481"/>
                </a:lnTo>
                <a:cubicBezTo>
                  <a:pt x="3145957" y="3699869"/>
                  <a:pt x="2820025" y="3769206"/>
                  <a:pt x="2477898" y="3769206"/>
                </a:cubicBezTo>
                <a:cubicBezTo>
                  <a:pt x="1109392" y="3769206"/>
                  <a:pt x="0" y="2659814"/>
                  <a:pt x="0" y="1291308"/>
                </a:cubicBezTo>
                <a:cubicBezTo>
                  <a:pt x="0" y="863650"/>
                  <a:pt x="108339" y="461296"/>
                  <a:pt x="299069" y="11019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46865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817EB35-4D5C-493B-8459-98C99FD166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640269" flipV="1">
            <a:off x="5586861" y="-553943"/>
            <a:ext cx="3944178" cy="3944178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E6EF9C-C2A1-4523-47F2-C85339524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4795164" cy="1325563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 Black" panose="020B0A04020102020204" pitchFamily="34" charset="0"/>
              </a:rPr>
              <a:t>Introduction</a:t>
            </a:r>
            <a:r>
              <a:rPr lang="en-US" sz="4000" dirty="0">
                <a:latin typeface="Arial Black" panose="020B0A04020102020204" pitchFamily="34" charset="0"/>
              </a:rPr>
              <a:t> </a:t>
            </a:r>
            <a:endParaRPr lang="en-GB" sz="40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EC7157-412E-AE6F-E6BC-622740B6D9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273356"/>
            <a:ext cx="4795165" cy="435133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introduction of steam engines heightened the demand for coal and copper, facilitating larger-scale manufacturing and transportation.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South Wales, particularly Swansea's Lower Swansea Valley, was rich in coal and limestone, crucial for metal smelting and industrial activities.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Key figures like Richard Hill and James Finlay played significant roles in the coal and copper industries, leading to the establishment of foundries and shipyards.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Swansea's geographical location on the south coast of Wales enhanced its export capabilities, with the Hafod area becoming a key location for export activities.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66018E0-C735-A169-F0DD-9EDBED8F8E9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580" r="14382"/>
          <a:stretch/>
        </p:blipFill>
        <p:spPr>
          <a:xfrm>
            <a:off x="6045200" y="10"/>
            <a:ext cx="3343282" cy="2905636"/>
          </a:xfrm>
          <a:custGeom>
            <a:avLst/>
            <a:gdLst/>
            <a:ahLst/>
            <a:cxnLst/>
            <a:rect l="l" t="t" r="r" b="b"/>
            <a:pathLst>
              <a:path w="3343282" h="2905646">
                <a:moveTo>
                  <a:pt x="546801" y="0"/>
                </a:moveTo>
                <a:lnTo>
                  <a:pt x="2796481" y="0"/>
                </a:lnTo>
                <a:lnTo>
                  <a:pt x="2853670" y="51976"/>
                </a:lnTo>
                <a:cubicBezTo>
                  <a:pt x="3156177" y="354484"/>
                  <a:pt x="3343282" y="772394"/>
                  <a:pt x="3343282" y="1234005"/>
                </a:cubicBezTo>
                <a:cubicBezTo>
                  <a:pt x="3343282" y="2157227"/>
                  <a:pt x="2594863" y="2905646"/>
                  <a:pt x="1671641" y="2905646"/>
                </a:cubicBezTo>
                <a:cubicBezTo>
                  <a:pt x="748420" y="2905646"/>
                  <a:pt x="0" y="2157227"/>
                  <a:pt x="0" y="1234005"/>
                </a:cubicBezTo>
                <a:cubicBezTo>
                  <a:pt x="0" y="772394"/>
                  <a:pt x="187105" y="354484"/>
                  <a:pt x="489613" y="51976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12B6F6B-58E7-2DAB-483C-DDF3C4D37B8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761" r="16289" b="2"/>
          <a:stretch/>
        </p:blipFill>
        <p:spPr>
          <a:xfrm>
            <a:off x="6172241" y="3154859"/>
            <a:ext cx="4030579" cy="3703141"/>
          </a:xfrm>
          <a:custGeom>
            <a:avLst/>
            <a:gdLst/>
            <a:ahLst/>
            <a:cxnLst/>
            <a:rect l="l" t="t" r="r" b="b"/>
            <a:pathLst>
              <a:path w="4030579" h="3703141">
                <a:moveTo>
                  <a:pt x="2015289" y="0"/>
                </a:moveTo>
                <a:cubicBezTo>
                  <a:pt x="3128303" y="0"/>
                  <a:pt x="4030579" y="902277"/>
                  <a:pt x="4030579" y="2015290"/>
                </a:cubicBezTo>
                <a:cubicBezTo>
                  <a:pt x="4030579" y="2710923"/>
                  <a:pt x="3678127" y="3324237"/>
                  <a:pt x="3142057" y="3686399"/>
                </a:cubicBezTo>
                <a:lnTo>
                  <a:pt x="3114499" y="3703141"/>
                </a:lnTo>
                <a:lnTo>
                  <a:pt x="916080" y="3703141"/>
                </a:lnTo>
                <a:lnTo>
                  <a:pt x="888522" y="3686399"/>
                </a:lnTo>
                <a:cubicBezTo>
                  <a:pt x="352452" y="3324237"/>
                  <a:pt x="0" y="2710923"/>
                  <a:pt x="0" y="2015290"/>
                </a:cubicBezTo>
                <a:cubicBezTo>
                  <a:pt x="0" y="902277"/>
                  <a:pt x="902277" y="0"/>
                  <a:pt x="2015289" y="0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D5BF776-E504-C2E3-B4B1-346F586AFC0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6532" r="-4" b="15272"/>
          <a:stretch/>
        </p:blipFill>
        <p:spPr>
          <a:xfrm>
            <a:off x="9523005" y="10"/>
            <a:ext cx="2668994" cy="3864758"/>
          </a:xfrm>
          <a:custGeom>
            <a:avLst/>
            <a:gdLst/>
            <a:ahLst/>
            <a:cxnLst/>
            <a:rect l="l" t="t" r="r" b="b"/>
            <a:pathLst>
              <a:path w="2668994" h="3864768">
                <a:moveTo>
                  <a:pt x="1215406" y="0"/>
                </a:moveTo>
                <a:lnTo>
                  <a:pt x="2668994" y="0"/>
                </a:lnTo>
                <a:lnTo>
                  <a:pt x="2668994" y="3754247"/>
                </a:lnTo>
                <a:lnTo>
                  <a:pt x="2614574" y="3774165"/>
                </a:lnTo>
                <a:cubicBezTo>
                  <a:pt x="2425260" y="3833048"/>
                  <a:pt x="2223979" y="3864768"/>
                  <a:pt x="2015289" y="3864768"/>
                </a:cubicBezTo>
                <a:cubicBezTo>
                  <a:pt x="902276" y="3864768"/>
                  <a:pt x="0" y="2962492"/>
                  <a:pt x="0" y="1849479"/>
                </a:cubicBezTo>
                <a:cubicBezTo>
                  <a:pt x="0" y="1084283"/>
                  <a:pt x="426467" y="418692"/>
                  <a:pt x="1054683" y="77425"/>
                </a:cubicBez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60099BA-40E0-6A14-8FB7-EFF67129A66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879" r="1" b="1"/>
          <a:stretch/>
        </p:blipFill>
        <p:spPr>
          <a:xfrm>
            <a:off x="10404210" y="4001294"/>
            <a:ext cx="1787791" cy="2856706"/>
          </a:xfrm>
          <a:custGeom>
            <a:avLst/>
            <a:gdLst/>
            <a:ahLst/>
            <a:cxnLst/>
            <a:rect l="l" t="t" r="r" b="b"/>
            <a:pathLst>
              <a:path w="1787791" h="2856706">
                <a:moveTo>
                  <a:pt x="1531941" y="0"/>
                </a:moveTo>
                <a:cubicBezTo>
                  <a:pt x="1584820" y="0"/>
                  <a:pt x="1637074" y="2679"/>
                  <a:pt x="1688573" y="7909"/>
                </a:cubicBezTo>
                <a:lnTo>
                  <a:pt x="1787791" y="23052"/>
                </a:lnTo>
                <a:lnTo>
                  <a:pt x="1787791" y="2856706"/>
                </a:lnTo>
                <a:lnTo>
                  <a:pt x="765053" y="2856706"/>
                </a:lnTo>
                <a:lnTo>
                  <a:pt x="675418" y="2802252"/>
                </a:lnTo>
                <a:cubicBezTo>
                  <a:pt x="267919" y="2526951"/>
                  <a:pt x="0" y="2060735"/>
                  <a:pt x="0" y="1531942"/>
                </a:cubicBezTo>
                <a:cubicBezTo>
                  <a:pt x="0" y="685873"/>
                  <a:pt x="685873" y="0"/>
                  <a:pt x="1531941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253654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7B56E5-BB90-0118-A6F1-DC3F685FCB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1053" y="1233802"/>
            <a:ext cx="4777381" cy="4217687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13" name="Arc 12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65016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49056E-BD0D-3643-4A1D-B7B3907BB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79493"/>
            <a:ext cx="5257800" cy="1325563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 Black" panose="020B0A04020102020204" pitchFamily="34" charset="0"/>
              </a:rPr>
              <a:t>Strategic Location and Industrial Impact</a:t>
            </a:r>
            <a:endParaRPr lang="en-GB" sz="32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E5B008-817F-A717-1DB3-DA5068471F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984443"/>
            <a:ext cx="5257800" cy="419252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Strategic location near coal mines and ports facilitated trade and manufacturing, while transportation networks enhanced industrial output.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Key industrial figures, such as Sir David Davies, played a significant role in local industry development, particularly with the establishment of tinplate factories.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Technological advancements in smelting and production techniques boosted productivity, and innovations in shipping expanded market reach.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growth of employment opportunities resulted in population increases, alongside improved infrastructure and public services enhancing quality of life.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74603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8A6DAF-2633-1DE4-3FC4-C33F3E231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rial Black" panose="020B0A04020102020204" pitchFamily="34" charset="0"/>
              </a:rPr>
              <a:t>References </a:t>
            </a:r>
            <a:endParaRPr lang="en-GB" sz="4000" dirty="0">
              <a:latin typeface="Arial Black" panose="020B0A04020102020204" pitchFamily="34" charset="0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A82911-B6DA-F524-A90B-9BC02BBCD6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Allen, R. C. (2007).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The Industrial Revolution: A Very Short Introduction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Oxford University Press.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Crafts, N. F. R. (1985).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British economic growth during the Industrial Revolution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Oxford University Press.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Crafts, N. F. R., &amp; Harley, C. K. (1992). Output growth and the British industrial revolution: A restatement of the Crafts-Harley view.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Economic History Review, 45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703–730.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Deane, P. (1979).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The first industrial revolution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Cambridge University Press.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Rosen, W. (2010).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The Most Powerful Idea in the World: A Story of Steam, Industry, and Invention.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Random House.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Weightman, G. (2007).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The Industrial Revolutionaries: The Making of the Modern World, 1776-1914.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Grove Press.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https://www.history.com/topics/industrial-revolution/industrial-revolution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66977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356</Words>
  <Application>Microsoft Office PowerPoint</Application>
  <PresentationFormat>Widescreen</PresentationFormat>
  <Paragraphs>20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Aptos</vt:lpstr>
      <vt:lpstr>Aptos Display</vt:lpstr>
      <vt:lpstr>Arial</vt:lpstr>
      <vt:lpstr>Arial Black</vt:lpstr>
      <vt:lpstr>Calibri</vt:lpstr>
      <vt:lpstr>Wingdings</vt:lpstr>
      <vt:lpstr>Office Theme</vt:lpstr>
      <vt:lpstr>Industrial Revolution </vt:lpstr>
      <vt:lpstr>Introduction </vt:lpstr>
      <vt:lpstr>Strategic Location and Industrial Impact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2025-01-23T20:55:53Z</dcterms:created>
  <dcterms:modified xsi:type="dcterms:W3CDTF">2025-01-23T21:16:17Z</dcterms:modified>
</cp:coreProperties>
</file>