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27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81" r:id="rId24"/>
    <p:sldId id="279" r:id="rId25"/>
    <p:sldId id="280" r:id="rId26"/>
  </p:sldIdLst>
  <p:sldSz cx="9144000" cy="6858000" type="screen4x3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</a:defRPr>
    </a:defPPr>
    <a:lvl1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Perpetua"/>
        <a:ea typeface="Perpetua"/>
        <a:cs typeface="Perpetua"/>
        <a:sym typeface="Perpetua"/>
      </a:defRPr>
    </a:lvl1pPr>
    <a:lvl2pPr marL="0" marR="0" indent="4572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Perpetua"/>
        <a:ea typeface="Perpetua"/>
        <a:cs typeface="Perpetua"/>
        <a:sym typeface="Perpetua"/>
      </a:defRPr>
    </a:lvl2pPr>
    <a:lvl3pPr marL="0" marR="0" indent="9144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Perpetua"/>
        <a:ea typeface="Perpetua"/>
        <a:cs typeface="Perpetua"/>
        <a:sym typeface="Perpetua"/>
      </a:defRPr>
    </a:lvl3pPr>
    <a:lvl4pPr marL="0" marR="0" indent="13716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Perpetua"/>
        <a:ea typeface="Perpetua"/>
        <a:cs typeface="Perpetua"/>
        <a:sym typeface="Perpetua"/>
      </a:defRPr>
    </a:lvl4pPr>
    <a:lvl5pPr marL="0" marR="0" indent="18288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Perpetua"/>
        <a:ea typeface="Perpetua"/>
        <a:cs typeface="Perpetua"/>
        <a:sym typeface="Perpetua"/>
      </a:defRPr>
    </a:lvl5pPr>
    <a:lvl6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Perpetua"/>
        <a:ea typeface="Perpetua"/>
        <a:cs typeface="Perpetua"/>
        <a:sym typeface="Perpetua"/>
      </a:defRPr>
    </a:lvl6pPr>
    <a:lvl7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Perpetua"/>
        <a:ea typeface="Perpetua"/>
        <a:cs typeface="Perpetua"/>
        <a:sym typeface="Perpetua"/>
      </a:defRPr>
    </a:lvl7pPr>
    <a:lvl8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Perpetua"/>
        <a:ea typeface="Perpetua"/>
        <a:cs typeface="Perpetua"/>
        <a:sym typeface="Perpetua"/>
      </a:defRPr>
    </a:lvl8pPr>
    <a:lvl9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Perpetua"/>
        <a:ea typeface="Perpetua"/>
        <a:cs typeface="Perpetua"/>
        <a:sym typeface="Perpetua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940675A-B579-460E-94D1-54222C63F5DA}">
  <a:tblStyle styleId="{4C3C2611-4C71-4FC5-86AE-919BDF0F9419}" styleName="">
    <a:tblBg/>
    <a:wholeTbl>
      <a:tcTxStyle b="off" i="off">
        <a:font>
          <a:latin typeface="Perpetua"/>
          <a:ea typeface="Perpetua"/>
          <a:cs typeface="Perpetua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FD7E7"/>
          </a:solidFill>
        </a:fill>
      </a:tcStyle>
    </a:wholeTbl>
    <a:band2H>
      <a:tcTxStyle/>
      <a:tcStyle>
        <a:tcBdr/>
        <a:fill>
          <a:solidFill>
            <a:srgbClr val="E8ECF4"/>
          </a:solidFill>
        </a:fill>
      </a:tcStyle>
    </a:band2H>
    <a:firstCol>
      <a:tcTxStyle b="on" i="off">
        <a:font>
          <a:latin typeface="Perpetua"/>
          <a:ea typeface="Perpetua"/>
          <a:cs typeface="Perpetua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>
          <a:latin typeface="Perpetua"/>
          <a:ea typeface="Perpetua"/>
          <a:cs typeface="Perpetua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lastRow>
    <a:firstRow>
      <a:tcTxStyle b="on" i="off">
        <a:font>
          <a:latin typeface="Perpetua"/>
          <a:ea typeface="Perpetua"/>
          <a:cs typeface="Perpetua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Row>
  </a:tblStyle>
  <a:tblStyle styleId="{C7B018BB-80A7-4F77-B60F-C8B233D01FF8}" styleName="">
    <a:tblBg/>
    <a:wholeTbl>
      <a:tcTxStyle b="off" i="off">
        <a:font>
          <a:latin typeface="Perpetua"/>
          <a:ea typeface="Perpetua"/>
          <a:cs typeface="Perpetua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DEE7D0"/>
          </a:solidFill>
        </a:fill>
      </a:tcStyle>
    </a:wholeTbl>
    <a:band2H>
      <a:tcTxStyle/>
      <a:tcStyle>
        <a:tcBdr/>
        <a:fill>
          <a:solidFill>
            <a:srgbClr val="EFF3E9"/>
          </a:solidFill>
        </a:fill>
      </a:tcStyle>
    </a:band2H>
    <a:firstCol>
      <a:tcTxStyle b="on" i="off">
        <a:font>
          <a:latin typeface="Perpetua"/>
          <a:ea typeface="Perpetua"/>
          <a:cs typeface="Perpetua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Col>
    <a:lastRow>
      <a:tcTxStyle b="on" i="off">
        <a:font>
          <a:latin typeface="Perpetua"/>
          <a:ea typeface="Perpetua"/>
          <a:cs typeface="Perpetua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lastRow>
    <a:firstRow>
      <a:tcTxStyle b="on" i="off">
        <a:font>
          <a:latin typeface="Perpetua"/>
          <a:ea typeface="Perpetua"/>
          <a:cs typeface="Perpetua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Row>
  </a:tblStyle>
  <a:tblStyle styleId="{EEE7283C-3CF3-47DC-8721-378D4A62B228}" styleName="">
    <a:tblBg/>
    <a:wholeTbl>
      <a:tcTxStyle b="off" i="off">
        <a:font>
          <a:latin typeface="Perpetua"/>
          <a:ea typeface="Perpetua"/>
          <a:cs typeface="Perpetua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FCDCCE"/>
          </a:solidFill>
        </a:fill>
      </a:tcStyle>
    </a:wholeTbl>
    <a:band2H>
      <a:tcTxStyle/>
      <a:tcStyle>
        <a:tcBdr/>
        <a:fill>
          <a:solidFill>
            <a:srgbClr val="FDEEE8"/>
          </a:solidFill>
        </a:fill>
      </a:tcStyle>
    </a:band2H>
    <a:firstCol>
      <a:tcTxStyle b="on" i="off">
        <a:font>
          <a:latin typeface="Perpetua"/>
          <a:ea typeface="Perpetua"/>
          <a:cs typeface="Perpetua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Col>
    <a:lastRow>
      <a:tcTxStyle b="on" i="off">
        <a:font>
          <a:latin typeface="Perpetua"/>
          <a:ea typeface="Perpetua"/>
          <a:cs typeface="Perpetua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lastRow>
    <a:firstRow>
      <a:tcTxStyle b="on" i="off">
        <a:font>
          <a:latin typeface="Perpetua"/>
          <a:ea typeface="Perpetua"/>
          <a:cs typeface="Perpetua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Row>
  </a:tblStyle>
  <a:tblStyle styleId="{CF821DB8-F4EB-4A41-A1BA-3FCAFE7338EE}" styleName="">
    <a:tblBg/>
    <a:wholeTbl>
      <a:tcTxStyle b="off" i="off">
        <a:font>
          <a:latin typeface="Perpetua"/>
          <a:ea typeface="Perpetua"/>
          <a:cs typeface="Perpetua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E6E6E6"/>
          </a:solidFill>
        </a:fill>
      </a:tcStyle>
    </a:wholeTbl>
    <a:band2H>
      <a:tcTxStyle/>
      <a:tcStyle>
        <a:tcBdr/>
        <a:fill>
          <a:solidFill>
            <a:srgbClr val="FFFFFF"/>
          </a:solidFill>
        </a:fill>
      </a:tcStyle>
    </a:band2H>
    <a:firstCol>
      <a:tcTxStyle b="on" i="off">
        <a:font>
          <a:latin typeface="Perpetua"/>
          <a:ea typeface="Perpetua"/>
          <a:cs typeface="Perpetua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>
          <a:latin typeface="Perpetua"/>
          <a:ea typeface="Perpetua"/>
          <a:cs typeface="Perpetua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ff">
        <a:font>
          <a:latin typeface="Perpetua"/>
          <a:ea typeface="Perpetua"/>
          <a:cs typeface="Perpetua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Row>
  </a:tblStyle>
  <a:tblStyle styleId="{33BA23B1-9221-436E-865A-0063620EA4FD}" styleName="">
    <a:tblBg/>
    <a:wholeTbl>
      <a:tcTxStyle b="off" i="off">
        <a:font>
          <a:latin typeface="Perpetua"/>
          <a:ea typeface="Perpetua"/>
          <a:cs typeface="Perpetua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ACACA"/>
          </a:solidFill>
        </a:fill>
      </a:tcStyle>
    </a:wholeTbl>
    <a:band2H>
      <a:tcTxStyle/>
      <a:tcStyle>
        <a:tcBdr/>
        <a:fill>
          <a:solidFill>
            <a:srgbClr val="E6E6E6"/>
          </a:solidFill>
        </a:fill>
      </a:tcStyle>
    </a:band2H>
    <a:firstCol>
      <a:tcTxStyle b="on" i="off">
        <a:font>
          <a:latin typeface="Perpetua"/>
          <a:ea typeface="Perpetua"/>
          <a:cs typeface="Perpetua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Col>
    <a:lastRow>
      <a:tcTxStyle b="on" i="off">
        <a:font>
          <a:latin typeface="Perpetua"/>
          <a:ea typeface="Perpetua"/>
          <a:cs typeface="Perpetua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lastRow>
    <a:firstRow>
      <a:tcTxStyle b="on" i="off">
        <a:font>
          <a:latin typeface="Perpetua"/>
          <a:ea typeface="Perpetua"/>
          <a:cs typeface="Perpetua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Row>
  </a:tblStyle>
  <a:tblStyle styleId="{2708684C-4D16-4618-839F-0558EEFCDFE6}" styleName="">
    <a:tblBg/>
    <a:wholeTbl>
      <a:tcTxStyle b="off" i="off">
        <a:font>
          <a:latin typeface="Perpetua"/>
          <a:ea typeface="Perpetua"/>
          <a:cs typeface="Perpetua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solidFill>
            <a:srgbClr val="000000">
              <a:alpha val="20000"/>
            </a:srgbClr>
          </a:solidFill>
        </a:fill>
      </a:tcStyle>
    </a:wholeTbl>
    <a:band2H>
      <a:tcTxStyle/>
      <a:tcStyle>
        <a:tcBdr/>
        <a:fill>
          <a:solidFill>
            <a:srgbClr val="FFFFFF"/>
          </a:solidFill>
        </a:fill>
      </a:tcStyle>
    </a:band2H>
    <a:firstCol>
      <a:tcTxStyle b="on" i="off">
        <a:font>
          <a:latin typeface="Perpetua"/>
          <a:ea typeface="Perpetua"/>
          <a:cs typeface="Perpetua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solidFill>
            <a:srgbClr val="000000">
              <a:alpha val="20000"/>
            </a:srgbClr>
          </a:solidFill>
        </a:fill>
      </a:tcStyle>
    </a:firstCol>
    <a:lastRow>
      <a:tcTxStyle b="on" i="off">
        <a:font>
          <a:latin typeface="Perpetua"/>
          <a:ea typeface="Perpetua"/>
          <a:cs typeface="Perpetua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noFill/>
        </a:fill>
      </a:tcStyle>
    </a:lastRow>
    <a:firstRow>
      <a:tcTxStyle b="on" i="off">
        <a:font>
          <a:latin typeface="Perpetua"/>
          <a:ea typeface="Perpetua"/>
          <a:cs typeface="Perpetua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08"/>
    <p:restoredTop sz="94646"/>
  </p:normalViewPr>
  <p:slideViewPr>
    <p:cSldViewPr snapToGrid="0">
      <p:cViewPr varScale="1">
        <p:scale>
          <a:sx n="95" d="100"/>
          <a:sy n="95" d="100"/>
        </p:scale>
        <p:origin x="2058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svg"/><Relationship Id="rId3" Type="http://schemas.openxmlformats.org/officeDocument/2006/relationships/image" Target="../media/image6.png"/><Relationship Id="rId7" Type="http://schemas.openxmlformats.org/officeDocument/2006/relationships/image" Target="../media/image4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7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svg"/><Relationship Id="rId3" Type="http://schemas.openxmlformats.org/officeDocument/2006/relationships/image" Target="../media/image6.png"/><Relationship Id="rId7" Type="http://schemas.openxmlformats.org/officeDocument/2006/relationships/image" Target="../media/image4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5638273-C52F-4FFF-9B24-88D1549F4EE8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7E886D1-8F2B-4D19-A7D8-143BB802328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Most logical to making investments in assets decisions</a:t>
          </a:r>
        </a:p>
      </dgm:t>
    </dgm:pt>
    <dgm:pt modelId="{0356EE2E-63BB-4007-ABC8-610FE5EAB34D}" type="parTrans" cxnId="{ACFC0998-6102-447A-BD96-7369D01545F1}">
      <dgm:prSet/>
      <dgm:spPr/>
      <dgm:t>
        <a:bodyPr/>
        <a:lstStyle/>
        <a:p>
          <a:endParaRPr lang="en-US"/>
        </a:p>
      </dgm:t>
    </dgm:pt>
    <dgm:pt modelId="{B1441800-2E7C-46F8-9AFC-06FA87591471}" type="sibTrans" cxnId="{ACFC0998-6102-447A-BD96-7369D01545F1}">
      <dgm:prSet/>
      <dgm:spPr/>
      <dgm:t>
        <a:bodyPr/>
        <a:lstStyle/>
        <a:p>
          <a:endParaRPr lang="en-US"/>
        </a:p>
      </dgm:t>
    </dgm:pt>
    <dgm:pt modelId="{ED620282-9D7F-4F58-B8A2-8E59EFA7599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Basis for valuation of economic assets – any asset yielding financial benefits i.e Equity, loans</a:t>
          </a:r>
        </a:p>
      </dgm:t>
    </dgm:pt>
    <dgm:pt modelId="{283B7C85-7459-41D0-BBD2-B77A34BF6A19}" type="parTrans" cxnId="{F6FDD466-BC2D-4C54-88FD-FB01B381E33F}">
      <dgm:prSet/>
      <dgm:spPr/>
      <dgm:t>
        <a:bodyPr/>
        <a:lstStyle/>
        <a:p>
          <a:endParaRPr lang="en-US"/>
        </a:p>
      </dgm:t>
    </dgm:pt>
    <dgm:pt modelId="{ADD924EA-F0C5-489C-871D-D2B57A0B2AB6}" type="sibTrans" cxnId="{F6FDD466-BC2D-4C54-88FD-FB01B381E33F}">
      <dgm:prSet/>
      <dgm:spPr/>
      <dgm:t>
        <a:bodyPr/>
        <a:lstStyle/>
        <a:p>
          <a:endParaRPr lang="en-US"/>
        </a:p>
      </dgm:t>
    </dgm:pt>
    <dgm:pt modelId="{879DFAE3-78B7-4099-A75B-15085EEA0FE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Economic value – addition of discounted(present) values of all future cash flows from an asset  </a:t>
          </a:r>
        </a:p>
      </dgm:t>
    </dgm:pt>
    <dgm:pt modelId="{183ADEBF-33F0-41AC-AAAB-ABF99852D210}" type="parTrans" cxnId="{C3CC0A74-EF53-4565-B256-AAA1AC55BD13}">
      <dgm:prSet/>
      <dgm:spPr/>
      <dgm:t>
        <a:bodyPr/>
        <a:lstStyle/>
        <a:p>
          <a:endParaRPr lang="en-US"/>
        </a:p>
      </dgm:t>
    </dgm:pt>
    <dgm:pt modelId="{0FC21F8F-980D-4741-8A79-D4936BB1B88C}" type="sibTrans" cxnId="{C3CC0A74-EF53-4565-B256-AAA1AC55BD13}">
      <dgm:prSet/>
      <dgm:spPr/>
      <dgm:t>
        <a:bodyPr/>
        <a:lstStyle/>
        <a:p>
          <a:endParaRPr lang="en-US"/>
        </a:p>
      </dgm:t>
    </dgm:pt>
    <dgm:pt modelId="{07890390-148E-4285-9762-AE3F9A817A25}" type="pres">
      <dgm:prSet presAssocID="{D5638273-C52F-4FFF-9B24-88D1549F4EE8}" presName="root" presStyleCnt="0">
        <dgm:presLayoutVars>
          <dgm:dir/>
          <dgm:resizeHandles val="exact"/>
        </dgm:presLayoutVars>
      </dgm:prSet>
      <dgm:spPr/>
    </dgm:pt>
    <dgm:pt modelId="{14DD2FD0-0415-48EB-AC1C-0B09DCFFFFED}" type="pres">
      <dgm:prSet presAssocID="{97E886D1-8F2B-4D19-A7D8-143BB8023285}" presName="compNode" presStyleCnt="0"/>
      <dgm:spPr/>
    </dgm:pt>
    <dgm:pt modelId="{FD3AC139-6711-4049-A504-8D251455A998}" type="pres">
      <dgm:prSet presAssocID="{97E886D1-8F2B-4D19-A7D8-143BB8023285}" presName="bgRect" presStyleLbl="bgShp" presStyleIdx="0" presStyleCnt="3"/>
      <dgm:spPr/>
    </dgm:pt>
    <dgm:pt modelId="{54A37A8C-FA5E-425F-992B-C1991B52079F}" type="pres">
      <dgm:prSet presAssocID="{97E886D1-8F2B-4D19-A7D8-143BB8023285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FBA01564-C169-4B81-A487-B3832C6F8D1D}" type="pres">
      <dgm:prSet presAssocID="{97E886D1-8F2B-4D19-A7D8-143BB8023285}" presName="spaceRect" presStyleCnt="0"/>
      <dgm:spPr/>
    </dgm:pt>
    <dgm:pt modelId="{52ACEE2D-DE76-43CD-A394-F8724B0597ED}" type="pres">
      <dgm:prSet presAssocID="{97E886D1-8F2B-4D19-A7D8-143BB8023285}" presName="parTx" presStyleLbl="revTx" presStyleIdx="0" presStyleCnt="3">
        <dgm:presLayoutVars>
          <dgm:chMax val="0"/>
          <dgm:chPref val="0"/>
        </dgm:presLayoutVars>
      </dgm:prSet>
      <dgm:spPr/>
    </dgm:pt>
    <dgm:pt modelId="{7CC00A3E-87CF-4A4F-8E03-4BC0A0C7C312}" type="pres">
      <dgm:prSet presAssocID="{B1441800-2E7C-46F8-9AFC-06FA87591471}" presName="sibTrans" presStyleCnt="0"/>
      <dgm:spPr/>
    </dgm:pt>
    <dgm:pt modelId="{ABF2B924-4F83-4B3C-8153-9CA8C0E1925C}" type="pres">
      <dgm:prSet presAssocID="{ED620282-9D7F-4F58-B8A2-8E59EFA75996}" presName="compNode" presStyleCnt="0"/>
      <dgm:spPr/>
    </dgm:pt>
    <dgm:pt modelId="{6D4273CF-F957-4CF0-98D5-AB6F449ABEA1}" type="pres">
      <dgm:prSet presAssocID="{ED620282-9D7F-4F58-B8A2-8E59EFA75996}" presName="bgRect" presStyleLbl="bgShp" presStyleIdx="1" presStyleCnt="3"/>
      <dgm:spPr/>
    </dgm:pt>
    <dgm:pt modelId="{E20B852B-7C6E-4B6A-B66A-924B684F179E}" type="pres">
      <dgm:prSet presAssocID="{ED620282-9D7F-4F58-B8A2-8E59EFA75996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llar"/>
        </a:ext>
      </dgm:extLst>
    </dgm:pt>
    <dgm:pt modelId="{0BFBBCFC-33AE-45F2-A74E-BAA98F663C37}" type="pres">
      <dgm:prSet presAssocID="{ED620282-9D7F-4F58-B8A2-8E59EFA75996}" presName="spaceRect" presStyleCnt="0"/>
      <dgm:spPr/>
    </dgm:pt>
    <dgm:pt modelId="{F29BC50A-F857-4CC9-ADA2-4D77E5F2D54F}" type="pres">
      <dgm:prSet presAssocID="{ED620282-9D7F-4F58-B8A2-8E59EFA75996}" presName="parTx" presStyleLbl="revTx" presStyleIdx="1" presStyleCnt="3">
        <dgm:presLayoutVars>
          <dgm:chMax val="0"/>
          <dgm:chPref val="0"/>
        </dgm:presLayoutVars>
      </dgm:prSet>
      <dgm:spPr/>
    </dgm:pt>
    <dgm:pt modelId="{C4B67D20-65BC-4DCE-8463-344940BF811D}" type="pres">
      <dgm:prSet presAssocID="{ADD924EA-F0C5-489C-871D-D2B57A0B2AB6}" presName="sibTrans" presStyleCnt="0"/>
      <dgm:spPr/>
    </dgm:pt>
    <dgm:pt modelId="{B34CE477-6EC0-4231-B482-3FD7B67CA648}" type="pres">
      <dgm:prSet presAssocID="{879DFAE3-78B7-4099-A75B-15085EEA0FEB}" presName="compNode" presStyleCnt="0"/>
      <dgm:spPr/>
    </dgm:pt>
    <dgm:pt modelId="{7DB9F2A5-FE65-4DF6-A310-5F7CFA4B6053}" type="pres">
      <dgm:prSet presAssocID="{879DFAE3-78B7-4099-A75B-15085EEA0FEB}" presName="bgRect" presStyleLbl="bgShp" presStyleIdx="2" presStyleCnt="3"/>
      <dgm:spPr/>
    </dgm:pt>
    <dgm:pt modelId="{9F86EE7F-FCCC-4D47-AF5A-889BDFDACC4D}" type="pres">
      <dgm:prSet presAssocID="{879DFAE3-78B7-4099-A75B-15085EEA0FEB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23532822-929A-4254-A561-0AD85017EF05}" type="pres">
      <dgm:prSet presAssocID="{879DFAE3-78B7-4099-A75B-15085EEA0FEB}" presName="spaceRect" presStyleCnt="0"/>
      <dgm:spPr/>
    </dgm:pt>
    <dgm:pt modelId="{CA5D53AE-E0D1-47E3-9B5F-50CB14129952}" type="pres">
      <dgm:prSet presAssocID="{879DFAE3-78B7-4099-A75B-15085EEA0FEB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E65BAE0F-68D5-4E7D-B4EB-867940047BF6}" type="presOf" srcId="{97E886D1-8F2B-4D19-A7D8-143BB8023285}" destId="{52ACEE2D-DE76-43CD-A394-F8724B0597ED}" srcOrd="0" destOrd="0" presId="urn:microsoft.com/office/officeart/2018/2/layout/IconVerticalSolidList"/>
    <dgm:cxn modelId="{F6FDD466-BC2D-4C54-88FD-FB01B381E33F}" srcId="{D5638273-C52F-4FFF-9B24-88D1549F4EE8}" destId="{ED620282-9D7F-4F58-B8A2-8E59EFA75996}" srcOrd="1" destOrd="0" parTransId="{283B7C85-7459-41D0-BBD2-B77A34BF6A19}" sibTransId="{ADD924EA-F0C5-489C-871D-D2B57A0B2AB6}"/>
    <dgm:cxn modelId="{FAD1786A-8E50-4DD2-8E09-4CFBF9BC2D6D}" type="presOf" srcId="{879DFAE3-78B7-4099-A75B-15085EEA0FEB}" destId="{CA5D53AE-E0D1-47E3-9B5F-50CB14129952}" srcOrd="0" destOrd="0" presId="urn:microsoft.com/office/officeart/2018/2/layout/IconVerticalSolidList"/>
    <dgm:cxn modelId="{C3CC0A74-EF53-4565-B256-AAA1AC55BD13}" srcId="{D5638273-C52F-4FFF-9B24-88D1549F4EE8}" destId="{879DFAE3-78B7-4099-A75B-15085EEA0FEB}" srcOrd="2" destOrd="0" parTransId="{183ADEBF-33F0-41AC-AAAB-ABF99852D210}" sibTransId="{0FC21F8F-980D-4741-8A79-D4936BB1B88C}"/>
    <dgm:cxn modelId="{BAEF5092-AB31-476B-931B-B9F17DCDB9F5}" type="presOf" srcId="{ED620282-9D7F-4F58-B8A2-8E59EFA75996}" destId="{F29BC50A-F857-4CC9-ADA2-4D77E5F2D54F}" srcOrd="0" destOrd="0" presId="urn:microsoft.com/office/officeart/2018/2/layout/IconVerticalSolidList"/>
    <dgm:cxn modelId="{ACFC0998-6102-447A-BD96-7369D01545F1}" srcId="{D5638273-C52F-4FFF-9B24-88D1549F4EE8}" destId="{97E886D1-8F2B-4D19-A7D8-143BB8023285}" srcOrd="0" destOrd="0" parTransId="{0356EE2E-63BB-4007-ABC8-610FE5EAB34D}" sibTransId="{B1441800-2E7C-46F8-9AFC-06FA87591471}"/>
    <dgm:cxn modelId="{65140AFE-2839-42EC-810B-8DD2B8BF2144}" type="presOf" srcId="{D5638273-C52F-4FFF-9B24-88D1549F4EE8}" destId="{07890390-148E-4285-9762-AE3F9A817A25}" srcOrd="0" destOrd="0" presId="urn:microsoft.com/office/officeart/2018/2/layout/IconVerticalSolidList"/>
    <dgm:cxn modelId="{0D320843-5E00-4E11-8C0D-442A2BAF91AD}" type="presParOf" srcId="{07890390-148E-4285-9762-AE3F9A817A25}" destId="{14DD2FD0-0415-48EB-AC1C-0B09DCFFFFED}" srcOrd="0" destOrd="0" presId="urn:microsoft.com/office/officeart/2018/2/layout/IconVerticalSolidList"/>
    <dgm:cxn modelId="{DB989854-0517-40D2-9018-680EC3FAEA9B}" type="presParOf" srcId="{14DD2FD0-0415-48EB-AC1C-0B09DCFFFFED}" destId="{FD3AC139-6711-4049-A504-8D251455A998}" srcOrd="0" destOrd="0" presId="urn:microsoft.com/office/officeart/2018/2/layout/IconVerticalSolidList"/>
    <dgm:cxn modelId="{2441CD2C-1F1D-4778-9946-5F5883ABBAD6}" type="presParOf" srcId="{14DD2FD0-0415-48EB-AC1C-0B09DCFFFFED}" destId="{54A37A8C-FA5E-425F-992B-C1991B52079F}" srcOrd="1" destOrd="0" presId="urn:microsoft.com/office/officeart/2018/2/layout/IconVerticalSolidList"/>
    <dgm:cxn modelId="{B8668AD2-6071-48B9-833C-D28DEE0950DA}" type="presParOf" srcId="{14DD2FD0-0415-48EB-AC1C-0B09DCFFFFED}" destId="{FBA01564-C169-4B81-A487-B3832C6F8D1D}" srcOrd="2" destOrd="0" presId="urn:microsoft.com/office/officeart/2018/2/layout/IconVerticalSolidList"/>
    <dgm:cxn modelId="{C0702DA7-8836-4F3A-832C-8D18AD093CEC}" type="presParOf" srcId="{14DD2FD0-0415-48EB-AC1C-0B09DCFFFFED}" destId="{52ACEE2D-DE76-43CD-A394-F8724B0597ED}" srcOrd="3" destOrd="0" presId="urn:microsoft.com/office/officeart/2018/2/layout/IconVerticalSolidList"/>
    <dgm:cxn modelId="{222462D7-4045-4114-8069-239547C6CD3A}" type="presParOf" srcId="{07890390-148E-4285-9762-AE3F9A817A25}" destId="{7CC00A3E-87CF-4A4F-8E03-4BC0A0C7C312}" srcOrd="1" destOrd="0" presId="urn:microsoft.com/office/officeart/2018/2/layout/IconVerticalSolidList"/>
    <dgm:cxn modelId="{49DD10BA-8BF2-4396-B3A1-404BC4E6A2FE}" type="presParOf" srcId="{07890390-148E-4285-9762-AE3F9A817A25}" destId="{ABF2B924-4F83-4B3C-8153-9CA8C0E1925C}" srcOrd="2" destOrd="0" presId="urn:microsoft.com/office/officeart/2018/2/layout/IconVerticalSolidList"/>
    <dgm:cxn modelId="{C97F24C8-65D5-4984-BD9F-D44F119DB7A5}" type="presParOf" srcId="{ABF2B924-4F83-4B3C-8153-9CA8C0E1925C}" destId="{6D4273CF-F957-4CF0-98D5-AB6F449ABEA1}" srcOrd="0" destOrd="0" presId="urn:microsoft.com/office/officeart/2018/2/layout/IconVerticalSolidList"/>
    <dgm:cxn modelId="{28A4360B-30F4-46BA-B492-7121D406EC24}" type="presParOf" srcId="{ABF2B924-4F83-4B3C-8153-9CA8C0E1925C}" destId="{E20B852B-7C6E-4B6A-B66A-924B684F179E}" srcOrd="1" destOrd="0" presId="urn:microsoft.com/office/officeart/2018/2/layout/IconVerticalSolidList"/>
    <dgm:cxn modelId="{41C7A7B7-F487-408C-A856-95392D3C1CB7}" type="presParOf" srcId="{ABF2B924-4F83-4B3C-8153-9CA8C0E1925C}" destId="{0BFBBCFC-33AE-45F2-A74E-BAA98F663C37}" srcOrd="2" destOrd="0" presId="urn:microsoft.com/office/officeart/2018/2/layout/IconVerticalSolidList"/>
    <dgm:cxn modelId="{51471DFC-A864-45D5-9CC1-23E250160239}" type="presParOf" srcId="{ABF2B924-4F83-4B3C-8153-9CA8C0E1925C}" destId="{F29BC50A-F857-4CC9-ADA2-4D77E5F2D54F}" srcOrd="3" destOrd="0" presId="urn:microsoft.com/office/officeart/2018/2/layout/IconVerticalSolidList"/>
    <dgm:cxn modelId="{A4B699D1-C91B-401D-8471-BEF11AFB2A62}" type="presParOf" srcId="{07890390-148E-4285-9762-AE3F9A817A25}" destId="{C4B67D20-65BC-4DCE-8463-344940BF811D}" srcOrd="3" destOrd="0" presId="urn:microsoft.com/office/officeart/2018/2/layout/IconVerticalSolidList"/>
    <dgm:cxn modelId="{5D89C378-2806-4EE7-80BD-0ED783D4D220}" type="presParOf" srcId="{07890390-148E-4285-9762-AE3F9A817A25}" destId="{B34CE477-6EC0-4231-B482-3FD7B67CA648}" srcOrd="4" destOrd="0" presId="urn:microsoft.com/office/officeart/2018/2/layout/IconVerticalSolidList"/>
    <dgm:cxn modelId="{53DFA628-9ECD-40FB-8840-373E93B0A697}" type="presParOf" srcId="{B34CE477-6EC0-4231-B482-3FD7B67CA648}" destId="{7DB9F2A5-FE65-4DF6-A310-5F7CFA4B6053}" srcOrd="0" destOrd="0" presId="urn:microsoft.com/office/officeart/2018/2/layout/IconVerticalSolidList"/>
    <dgm:cxn modelId="{8A71EA52-17CB-4788-AB2A-CA0A927F6962}" type="presParOf" srcId="{B34CE477-6EC0-4231-B482-3FD7B67CA648}" destId="{9F86EE7F-FCCC-4D47-AF5A-889BDFDACC4D}" srcOrd="1" destOrd="0" presId="urn:microsoft.com/office/officeart/2018/2/layout/IconVerticalSolidList"/>
    <dgm:cxn modelId="{B0EA3F94-5677-48A9-B971-8E2836314826}" type="presParOf" srcId="{B34CE477-6EC0-4231-B482-3FD7B67CA648}" destId="{23532822-929A-4254-A561-0AD85017EF05}" srcOrd="2" destOrd="0" presId="urn:microsoft.com/office/officeart/2018/2/layout/IconVerticalSolidList"/>
    <dgm:cxn modelId="{4D7BF93C-5793-4F84-9AD0-6717823EEF02}" type="presParOf" srcId="{B34CE477-6EC0-4231-B482-3FD7B67CA648}" destId="{CA5D53AE-E0D1-47E3-9B5F-50CB1412995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8CA1181-BD38-4DF6-9D51-8658B2C1822C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0B631E6-FF68-48CC-A2C0-C474ED755C8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The IRR </a:t>
          </a:r>
          <a:r>
            <a:rPr lang="en-US" i="1"/>
            <a:t>is the discount rate which produces an NPV of zero</a:t>
          </a:r>
          <a:r>
            <a:rPr lang="en-US"/>
            <a:t>. </a:t>
          </a:r>
        </a:p>
      </dgm:t>
    </dgm:pt>
    <dgm:pt modelId="{78469F2A-1B89-42AA-9A5C-CC00B769BCDA}" type="parTrans" cxnId="{411E6812-215D-43F7-B31E-D240F9AF52F4}">
      <dgm:prSet/>
      <dgm:spPr/>
      <dgm:t>
        <a:bodyPr/>
        <a:lstStyle/>
        <a:p>
          <a:endParaRPr lang="en-US"/>
        </a:p>
      </dgm:t>
    </dgm:pt>
    <dgm:pt modelId="{8E483E65-A931-4736-B365-D2387400B6EA}" type="sibTrans" cxnId="{411E6812-215D-43F7-B31E-D240F9AF52F4}">
      <dgm:prSet/>
      <dgm:spPr/>
      <dgm:t>
        <a:bodyPr/>
        <a:lstStyle/>
        <a:p>
          <a:endParaRPr lang="en-US"/>
        </a:p>
      </dgm:t>
    </dgm:pt>
    <dgm:pt modelId="{9FE44652-F64F-4EF6-AD66-F1E22B07399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The IRR is thus the rate of return which the project actually earns. </a:t>
          </a:r>
        </a:p>
      </dgm:t>
    </dgm:pt>
    <dgm:pt modelId="{A3B7E878-B510-4294-9A1A-423F9286FBD7}" type="parTrans" cxnId="{525E33F6-AD41-42A4-83D2-B447C498FC52}">
      <dgm:prSet/>
      <dgm:spPr/>
      <dgm:t>
        <a:bodyPr/>
        <a:lstStyle/>
        <a:p>
          <a:endParaRPr lang="en-US"/>
        </a:p>
      </dgm:t>
    </dgm:pt>
    <dgm:pt modelId="{77258780-A07E-4236-ADD4-1A635367CFB7}" type="sibTrans" cxnId="{525E33F6-AD41-42A4-83D2-B447C498FC52}">
      <dgm:prSet/>
      <dgm:spPr/>
      <dgm:t>
        <a:bodyPr/>
        <a:lstStyle/>
        <a:p>
          <a:endParaRPr lang="en-US"/>
        </a:p>
      </dgm:t>
    </dgm:pt>
    <dgm:pt modelId="{172A3AAD-3B56-4B10-A406-AF7268BEDC2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In this sense it is a rate pertinent or internal to that particular project alone.</a:t>
          </a:r>
        </a:p>
      </dgm:t>
    </dgm:pt>
    <dgm:pt modelId="{54FD24D0-51FC-43D8-9FAD-5EBB7DF55D66}" type="parTrans" cxnId="{DC07C99E-2A12-43F0-A76C-25708AE35245}">
      <dgm:prSet/>
      <dgm:spPr/>
      <dgm:t>
        <a:bodyPr/>
        <a:lstStyle/>
        <a:p>
          <a:endParaRPr lang="en-US"/>
        </a:p>
      </dgm:t>
    </dgm:pt>
    <dgm:pt modelId="{1657BFC5-6192-4C63-B6CD-5A43623723B9}" type="sibTrans" cxnId="{DC07C99E-2A12-43F0-A76C-25708AE35245}">
      <dgm:prSet/>
      <dgm:spPr/>
      <dgm:t>
        <a:bodyPr/>
        <a:lstStyle/>
        <a:p>
          <a:endParaRPr lang="en-US"/>
        </a:p>
      </dgm:t>
    </dgm:pt>
    <dgm:pt modelId="{B40A7E3A-4FDD-4B51-93C9-5368D91DD03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IRR is  the yield from an investment opportunity</a:t>
          </a:r>
        </a:p>
      </dgm:t>
    </dgm:pt>
    <dgm:pt modelId="{8480AA80-278A-4301-B634-7C97051041BB}" type="parTrans" cxnId="{6509F364-AD6A-4D9F-B653-94D859BEBF77}">
      <dgm:prSet/>
      <dgm:spPr/>
      <dgm:t>
        <a:bodyPr/>
        <a:lstStyle/>
        <a:p>
          <a:endParaRPr lang="en-US"/>
        </a:p>
      </dgm:t>
    </dgm:pt>
    <dgm:pt modelId="{8076053C-FC22-4295-9FE0-42B37AD2ED03}" type="sibTrans" cxnId="{6509F364-AD6A-4D9F-B653-94D859BEBF77}">
      <dgm:prSet/>
      <dgm:spPr/>
      <dgm:t>
        <a:bodyPr/>
        <a:lstStyle/>
        <a:p>
          <a:endParaRPr lang="en-US"/>
        </a:p>
      </dgm:t>
    </dgm:pt>
    <dgm:pt modelId="{8EC5D7AF-EF6A-40CF-9397-532E5E313FDA}" type="pres">
      <dgm:prSet presAssocID="{88CA1181-BD38-4DF6-9D51-8658B2C1822C}" presName="root" presStyleCnt="0">
        <dgm:presLayoutVars>
          <dgm:dir/>
          <dgm:resizeHandles val="exact"/>
        </dgm:presLayoutVars>
      </dgm:prSet>
      <dgm:spPr/>
    </dgm:pt>
    <dgm:pt modelId="{AFBDE5CE-471F-4344-9DD6-8B821702A3C7}" type="pres">
      <dgm:prSet presAssocID="{A0B631E6-FF68-48CC-A2C0-C474ED755C8F}" presName="compNode" presStyleCnt="0"/>
      <dgm:spPr/>
    </dgm:pt>
    <dgm:pt modelId="{1F80BB8A-74C9-4DB2-A7C4-C6B0EE855EC1}" type="pres">
      <dgm:prSet presAssocID="{A0B631E6-FF68-48CC-A2C0-C474ED755C8F}" presName="bgRect" presStyleLbl="bgShp" presStyleIdx="0" presStyleCnt="4"/>
      <dgm:spPr/>
    </dgm:pt>
    <dgm:pt modelId="{D6E0BEA9-A9DA-48FB-BEE7-45E5654021D8}" type="pres">
      <dgm:prSet presAssocID="{A0B631E6-FF68-48CC-A2C0-C474ED755C8F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Yuan"/>
        </a:ext>
      </dgm:extLst>
    </dgm:pt>
    <dgm:pt modelId="{7A43A807-7B10-4BD7-9BF2-E6C300C8DA54}" type="pres">
      <dgm:prSet presAssocID="{A0B631E6-FF68-48CC-A2C0-C474ED755C8F}" presName="spaceRect" presStyleCnt="0"/>
      <dgm:spPr/>
    </dgm:pt>
    <dgm:pt modelId="{98E5FC20-1DE6-4B7F-A801-13FAF405FCAF}" type="pres">
      <dgm:prSet presAssocID="{A0B631E6-FF68-48CC-A2C0-C474ED755C8F}" presName="parTx" presStyleLbl="revTx" presStyleIdx="0" presStyleCnt="4">
        <dgm:presLayoutVars>
          <dgm:chMax val="0"/>
          <dgm:chPref val="0"/>
        </dgm:presLayoutVars>
      </dgm:prSet>
      <dgm:spPr/>
    </dgm:pt>
    <dgm:pt modelId="{EDA9F38A-5FE1-459D-8DBC-7550ACAD1DC1}" type="pres">
      <dgm:prSet presAssocID="{8E483E65-A931-4736-B365-D2387400B6EA}" presName="sibTrans" presStyleCnt="0"/>
      <dgm:spPr/>
    </dgm:pt>
    <dgm:pt modelId="{07917479-874C-43E4-B10A-E4E02EB2A407}" type="pres">
      <dgm:prSet presAssocID="{9FE44652-F64F-4EF6-AD66-F1E22B073992}" presName="compNode" presStyleCnt="0"/>
      <dgm:spPr/>
    </dgm:pt>
    <dgm:pt modelId="{1D93C1DA-B833-4A06-8AC9-2043C64EAA61}" type="pres">
      <dgm:prSet presAssocID="{9FE44652-F64F-4EF6-AD66-F1E22B073992}" presName="bgRect" presStyleLbl="bgShp" presStyleIdx="1" presStyleCnt="4"/>
      <dgm:spPr/>
    </dgm:pt>
    <dgm:pt modelId="{1C3089F8-AB72-4334-9CF3-430271A4C28C}" type="pres">
      <dgm:prSet presAssocID="{9FE44652-F64F-4EF6-AD66-F1E22B073992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llar"/>
        </a:ext>
      </dgm:extLst>
    </dgm:pt>
    <dgm:pt modelId="{1A7BC2BA-D33F-4BAE-9633-C37B4930E99B}" type="pres">
      <dgm:prSet presAssocID="{9FE44652-F64F-4EF6-AD66-F1E22B073992}" presName="spaceRect" presStyleCnt="0"/>
      <dgm:spPr/>
    </dgm:pt>
    <dgm:pt modelId="{CACF093A-0CF9-4754-A3B2-FB994865AF6A}" type="pres">
      <dgm:prSet presAssocID="{9FE44652-F64F-4EF6-AD66-F1E22B073992}" presName="parTx" presStyleLbl="revTx" presStyleIdx="1" presStyleCnt="4">
        <dgm:presLayoutVars>
          <dgm:chMax val="0"/>
          <dgm:chPref val="0"/>
        </dgm:presLayoutVars>
      </dgm:prSet>
      <dgm:spPr/>
    </dgm:pt>
    <dgm:pt modelId="{AC6AA4A6-0586-4C01-B509-491417823915}" type="pres">
      <dgm:prSet presAssocID="{77258780-A07E-4236-ADD4-1A635367CFB7}" presName="sibTrans" presStyleCnt="0"/>
      <dgm:spPr/>
    </dgm:pt>
    <dgm:pt modelId="{5A798BE3-A496-4DD3-93B2-0800E6AACAA1}" type="pres">
      <dgm:prSet presAssocID="{172A3AAD-3B56-4B10-A406-AF7268BEDC2A}" presName="compNode" presStyleCnt="0"/>
      <dgm:spPr/>
    </dgm:pt>
    <dgm:pt modelId="{00CFD62D-EADE-41AF-B03F-FFE909854640}" type="pres">
      <dgm:prSet presAssocID="{172A3AAD-3B56-4B10-A406-AF7268BEDC2A}" presName="bgRect" presStyleLbl="bgShp" presStyleIdx="2" presStyleCnt="4"/>
      <dgm:spPr/>
    </dgm:pt>
    <dgm:pt modelId="{C3B61C68-3ADA-4F0E-8046-4B12B2B4214B}" type="pres">
      <dgm:prSet presAssocID="{172A3AAD-3B56-4B10-A406-AF7268BEDC2A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resentation with Checklist"/>
        </a:ext>
      </dgm:extLst>
    </dgm:pt>
    <dgm:pt modelId="{0177EE0B-EBD8-47D3-A8E0-A19FEBE21EE4}" type="pres">
      <dgm:prSet presAssocID="{172A3AAD-3B56-4B10-A406-AF7268BEDC2A}" presName="spaceRect" presStyleCnt="0"/>
      <dgm:spPr/>
    </dgm:pt>
    <dgm:pt modelId="{E4BA80C7-AF26-48D1-9439-6DE0D02A6A9A}" type="pres">
      <dgm:prSet presAssocID="{172A3AAD-3B56-4B10-A406-AF7268BEDC2A}" presName="parTx" presStyleLbl="revTx" presStyleIdx="2" presStyleCnt="4">
        <dgm:presLayoutVars>
          <dgm:chMax val="0"/>
          <dgm:chPref val="0"/>
        </dgm:presLayoutVars>
      </dgm:prSet>
      <dgm:spPr/>
    </dgm:pt>
    <dgm:pt modelId="{FEAE60F1-54D7-446A-BD6B-F919878A78D6}" type="pres">
      <dgm:prSet presAssocID="{1657BFC5-6192-4C63-B6CD-5A43623723B9}" presName="sibTrans" presStyleCnt="0"/>
      <dgm:spPr/>
    </dgm:pt>
    <dgm:pt modelId="{5B77C386-5FFB-41A5-8A46-6649E6B9CF82}" type="pres">
      <dgm:prSet presAssocID="{B40A7E3A-4FDD-4B51-93C9-5368D91DD03B}" presName="compNode" presStyleCnt="0"/>
      <dgm:spPr/>
    </dgm:pt>
    <dgm:pt modelId="{A734CA43-8173-40B0-8C8F-C4B4F7189A63}" type="pres">
      <dgm:prSet presAssocID="{B40A7E3A-4FDD-4B51-93C9-5368D91DD03B}" presName="bgRect" presStyleLbl="bgShp" presStyleIdx="3" presStyleCnt="4"/>
      <dgm:spPr/>
    </dgm:pt>
    <dgm:pt modelId="{4ABF9E85-374E-43EB-A52B-0CD80BFA72D2}" type="pres">
      <dgm:prSet presAssocID="{B40A7E3A-4FDD-4B51-93C9-5368D91DD03B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750AA43C-BA89-4AF6-B475-633F6D418637}" type="pres">
      <dgm:prSet presAssocID="{B40A7E3A-4FDD-4B51-93C9-5368D91DD03B}" presName="spaceRect" presStyleCnt="0"/>
      <dgm:spPr/>
    </dgm:pt>
    <dgm:pt modelId="{9D6B9042-7D57-4C98-83A1-0E9ED4131431}" type="pres">
      <dgm:prSet presAssocID="{B40A7E3A-4FDD-4B51-93C9-5368D91DD03B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411E6812-215D-43F7-B31E-D240F9AF52F4}" srcId="{88CA1181-BD38-4DF6-9D51-8658B2C1822C}" destId="{A0B631E6-FF68-48CC-A2C0-C474ED755C8F}" srcOrd="0" destOrd="0" parTransId="{78469F2A-1B89-42AA-9A5C-CC00B769BCDA}" sibTransId="{8E483E65-A931-4736-B365-D2387400B6EA}"/>
    <dgm:cxn modelId="{6509F364-AD6A-4D9F-B653-94D859BEBF77}" srcId="{88CA1181-BD38-4DF6-9D51-8658B2C1822C}" destId="{B40A7E3A-4FDD-4B51-93C9-5368D91DD03B}" srcOrd="3" destOrd="0" parTransId="{8480AA80-278A-4301-B634-7C97051041BB}" sibTransId="{8076053C-FC22-4295-9FE0-42B37AD2ED03}"/>
    <dgm:cxn modelId="{50FFA175-FF71-438B-A1FF-C5035C30BA5A}" type="presOf" srcId="{9FE44652-F64F-4EF6-AD66-F1E22B073992}" destId="{CACF093A-0CF9-4754-A3B2-FB994865AF6A}" srcOrd="0" destOrd="0" presId="urn:microsoft.com/office/officeart/2018/2/layout/IconVerticalSolidList"/>
    <dgm:cxn modelId="{3FDF9E57-6A8E-49EE-B5D3-A0391C208B37}" type="presOf" srcId="{A0B631E6-FF68-48CC-A2C0-C474ED755C8F}" destId="{98E5FC20-1DE6-4B7F-A801-13FAF405FCAF}" srcOrd="0" destOrd="0" presId="urn:microsoft.com/office/officeart/2018/2/layout/IconVerticalSolidList"/>
    <dgm:cxn modelId="{BABC4D59-5325-4B64-AD76-7537B7A62561}" type="presOf" srcId="{B40A7E3A-4FDD-4B51-93C9-5368D91DD03B}" destId="{9D6B9042-7D57-4C98-83A1-0E9ED4131431}" srcOrd="0" destOrd="0" presId="urn:microsoft.com/office/officeart/2018/2/layout/IconVerticalSolidList"/>
    <dgm:cxn modelId="{E595767E-C409-4C7D-9400-07280E9F0DB6}" type="presOf" srcId="{172A3AAD-3B56-4B10-A406-AF7268BEDC2A}" destId="{E4BA80C7-AF26-48D1-9439-6DE0D02A6A9A}" srcOrd="0" destOrd="0" presId="urn:microsoft.com/office/officeart/2018/2/layout/IconVerticalSolidList"/>
    <dgm:cxn modelId="{DC07C99E-2A12-43F0-A76C-25708AE35245}" srcId="{88CA1181-BD38-4DF6-9D51-8658B2C1822C}" destId="{172A3AAD-3B56-4B10-A406-AF7268BEDC2A}" srcOrd="2" destOrd="0" parTransId="{54FD24D0-51FC-43D8-9FAD-5EBB7DF55D66}" sibTransId="{1657BFC5-6192-4C63-B6CD-5A43623723B9}"/>
    <dgm:cxn modelId="{AFC772DD-9B8F-48EA-A1A8-CCA01C23CBB4}" type="presOf" srcId="{88CA1181-BD38-4DF6-9D51-8658B2C1822C}" destId="{8EC5D7AF-EF6A-40CF-9397-532E5E313FDA}" srcOrd="0" destOrd="0" presId="urn:microsoft.com/office/officeart/2018/2/layout/IconVerticalSolidList"/>
    <dgm:cxn modelId="{525E33F6-AD41-42A4-83D2-B447C498FC52}" srcId="{88CA1181-BD38-4DF6-9D51-8658B2C1822C}" destId="{9FE44652-F64F-4EF6-AD66-F1E22B073992}" srcOrd="1" destOrd="0" parTransId="{A3B7E878-B510-4294-9A1A-423F9286FBD7}" sibTransId="{77258780-A07E-4236-ADD4-1A635367CFB7}"/>
    <dgm:cxn modelId="{078B3CBC-D047-49A9-9FC0-B1F63BCCAA5C}" type="presParOf" srcId="{8EC5D7AF-EF6A-40CF-9397-532E5E313FDA}" destId="{AFBDE5CE-471F-4344-9DD6-8B821702A3C7}" srcOrd="0" destOrd="0" presId="urn:microsoft.com/office/officeart/2018/2/layout/IconVerticalSolidList"/>
    <dgm:cxn modelId="{26FF2B28-6153-41AF-B907-9DC0E1E509C9}" type="presParOf" srcId="{AFBDE5CE-471F-4344-9DD6-8B821702A3C7}" destId="{1F80BB8A-74C9-4DB2-A7C4-C6B0EE855EC1}" srcOrd="0" destOrd="0" presId="urn:microsoft.com/office/officeart/2018/2/layout/IconVerticalSolidList"/>
    <dgm:cxn modelId="{37298E77-4239-45C6-9CEB-EEF5184AA716}" type="presParOf" srcId="{AFBDE5CE-471F-4344-9DD6-8B821702A3C7}" destId="{D6E0BEA9-A9DA-48FB-BEE7-45E5654021D8}" srcOrd="1" destOrd="0" presId="urn:microsoft.com/office/officeart/2018/2/layout/IconVerticalSolidList"/>
    <dgm:cxn modelId="{75F0FB93-70CF-4936-AADF-13823312AD51}" type="presParOf" srcId="{AFBDE5CE-471F-4344-9DD6-8B821702A3C7}" destId="{7A43A807-7B10-4BD7-9BF2-E6C300C8DA54}" srcOrd="2" destOrd="0" presId="urn:microsoft.com/office/officeart/2018/2/layout/IconVerticalSolidList"/>
    <dgm:cxn modelId="{1FCA9E63-44E6-441E-B489-AEAD9494E76B}" type="presParOf" srcId="{AFBDE5CE-471F-4344-9DD6-8B821702A3C7}" destId="{98E5FC20-1DE6-4B7F-A801-13FAF405FCAF}" srcOrd="3" destOrd="0" presId="urn:microsoft.com/office/officeart/2018/2/layout/IconVerticalSolidList"/>
    <dgm:cxn modelId="{DE9337D9-1D29-490C-8FAB-139495707854}" type="presParOf" srcId="{8EC5D7AF-EF6A-40CF-9397-532E5E313FDA}" destId="{EDA9F38A-5FE1-459D-8DBC-7550ACAD1DC1}" srcOrd="1" destOrd="0" presId="urn:microsoft.com/office/officeart/2018/2/layout/IconVerticalSolidList"/>
    <dgm:cxn modelId="{0745D7D0-A82C-4F38-96CD-4734483C4578}" type="presParOf" srcId="{8EC5D7AF-EF6A-40CF-9397-532E5E313FDA}" destId="{07917479-874C-43E4-B10A-E4E02EB2A407}" srcOrd="2" destOrd="0" presId="urn:microsoft.com/office/officeart/2018/2/layout/IconVerticalSolidList"/>
    <dgm:cxn modelId="{6A1475B3-8C88-419C-8403-4B58FC19E0E8}" type="presParOf" srcId="{07917479-874C-43E4-B10A-E4E02EB2A407}" destId="{1D93C1DA-B833-4A06-8AC9-2043C64EAA61}" srcOrd="0" destOrd="0" presId="urn:microsoft.com/office/officeart/2018/2/layout/IconVerticalSolidList"/>
    <dgm:cxn modelId="{740540B8-6BAF-4510-801B-00055676A674}" type="presParOf" srcId="{07917479-874C-43E4-B10A-E4E02EB2A407}" destId="{1C3089F8-AB72-4334-9CF3-430271A4C28C}" srcOrd="1" destOrd="0" presId="urn:microsoft.com/office/officeart/2018/2/layout/IconVerticalSolidList"/>
    <dgm:cxn modelId="{080E7261-F4DB-4E58-8A66-54D88C9D23EC}" type="presParOf" srcId="{07917479-874C-43E4-B10A-E4E02EB2A407}" destId="{1A7BC2BA-D33F-4BAE-9633-C37B4930E99B}" srcOrd="2" destOrd="0" presId="urn:microsoft.com/office/officeart/2018/2/layout/IconVerticalSolidList"/>
    <dgm:cxn modelId="{A8EA8DC9-A062-4053-88C5-15D30F26412A}" type="presParOf" srcId="{07917479-874C-43E4-B10A-E4E02EB2A407}" destId="{CACF093A-0CF9-4754-A3B2-FB994865AF6A}" srcOrd="3" destOrd="0" presId="urn:microsoft.com/office/officeart/2018/2/layout/IconVerticalSolidList"/>
    <dgm:cxn modelId="{AD86958F-C650-47EA-9DC4-B4EB2E97346B}" type="presParOf" srcId="{8EC5D7AF-EF6A-40CF-9397-532E5E313FDA}" destId="{AC6AA4A6-0586-4C01-B509-491417823915}" srcOrd="3" destOrd="0" presId="urn:microsoft.com/office/officeart/2018/2/layout/IconVerticalSolidList"/>
    <dgm:cxn modelId="{F1631EF1-DEAF-4E09-9D8B-FD92CBE512F5}" type="presParOf" srcId="{8EC5D7AF-EF6A-40CF-9397-532E5E313FDA}" destId="{5A798BE3-A496-4DD3-93B2-0800E6AACAA1}" srcOrd="4" destOrd="0" presId="urn:microsoft.com/office/officeart/2018/2/layout/IconVerticalSolidList"/>
    <dgm:cxn modelId="{D99013F8-BD2A-4B10-AA4B-F873CB53E27E}" type="presParOf" srcId="{5A798BE3-A496-4DD3-93B2-0800E6AACAA1}" destId="{00CFD62D-EADE-41AF-B03F-FFE909854640}" srcOrd="0" destOrd="0" presId="urn:microsoft.com/office/officeart/2018/2/layout/IconVerticalSolidList"/>
    <dgm:cxn modelId="{77A745B4-A25D-49AE-AB03-4B5D061D1514}" type="presParOf" srcId="{5A798BE3-A496-4DD3-93B2-0800E6AACAA1}" destId="{C3B61C68-3ADA-4F0E-8046-4B12B2B4214B}" srcOrd="1" destOrd="0" presId="urn:microsoft.com/office/officeart/2018/2/layout/IconVerticalSolidList"/>
    <dgm:cxn modelId="{40B9FE02-FF9F-4F4A-89C7-198F92544235}" type="presParOf" srcId="{5A798BE3-A496-4DD3-93B2-0800E6AACAA1}" destId="{0177EE0B-EBD8-47D3-A8E0-A19FEBE21EE4}" srcOrd="2" destOrd="0" presId="urn:microsoft.com/office/officeart/2018/2/layout/IconVerticalSolidList"/>
    <dgm:cxn modelId="{810CFEAF-1587-4C19-AF92-694C32093E78}" type="presParOf" srcId="{5A798BE3-A496-4DD3-93B2-0800E6AACAA1}" destId="{E4BA80C7-AF26-48D1-9439-6DE0D02A6A9A}" srcOrd="3" destOrd="0" presId="urn:microsoft.com/office/officeart/2018/2/layout/IconVerticalSolidList"/>
    <dgm:cxn modelId="{B0F5225C-4C02-4B71-A3B5-854FB538AC9F}" type="presParOf" srcId="{8EC5D7AF-EF6A-40CF-9397-532E5E313FDA}" destId="{FEAE60F1-54D7-446A-BD6B-F919878A78D6}" srcOrd="5" destOrd="0" presId="urn:microsoft.com/office/officeart/2018/2/layout/IconVerticalSolidList"/>
    <dgm:cxn modelId="{70B9CF15-A32E-4807-9BB4-36D3A1F19970}" type="presParOf" srcId="{8EC5D7AF-EF6A-40CF-9397-532E5E313FDA}" destId="{5B77C386-5FFB-41A5-8A46-6649E6B9CF82}" srcOrd="6" destOrd="0" presId="urn:microsoft.com/office/officeart/2018/2/layout/IconVerticalSolidList"/>
    <dgm:cxn modelId="{CFEA3619-7CE0-4E56-BAA3-6E020B3E2594}" type="presParOf" srcId="{5B77C386-5FFB-41A5-8A46-6649E6B9CF82}" destId="{A734CA43-8173-40B0-8C8F-C4B4F7189A63}" srcOrd="0" destOrd="0" presId="urn:microsoft.com/office/officeart/2018/2/layout/IconVerticalSolidList"/>
    <dgm:cxn modelId="{9CCDF142-BCC1-4533-A364-1CFBF27CEF81}" type="presParOf" srcId="{5B77C386-5FFB-41A5-8A46-6649E6B9CF82}" destId="{4ABF9E85-374E-43EB-A52B-0CD80BFA72D2}" srcOrd="1" destOrd="0" presId="urn:microsoft.com/office/officeart/2018/2/layout/IconVerticalSolidList"/>
    <dgm:cxn modelId="{E2A14F7B-4364-49AE-B6B9-A981DDC5262A}" type="presParOf" srcId="{5B77C386-5FFB-41A5-8A46-6649E6B9CF82}" destId="{750AA43C-BA89-4AF6-B475-633F6D418637}" srcOrd="2" destOrd="0" presId="urn:microsoft.com/office/officeart/2018/2/layout/IconVerticalSolidList"/>
    <dgm:cxn modelId="{0435D0F2-9208-40A4-9CDF-E4982BC8BE6A}" type="presParOf" srcId="{5B77C386-5FFB-41A5-8A46-6649E6B9CF82}" destId="{9D6B9042-7D57-4C98-83A1-0E9ED413143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D54FAB9-BFF8-4DC9-8A59-1B6FAD24918D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0FBD62FA-15B8-4BF2-8136-3EF8EAB28769}">
      <dgm:prSet/>
      <dgm:spPr/>
      <dgm:t>
        <a:bodyPr/>
        <a:lstStyle/>
        <a:p>
          <a:r>
            <a:rPr lang="en-US" b="0" i="0" baseline="0"/>
            <a:t>Cash Flow (£)</a:t>
          </a:r>
          <a:endParaRPr lang="en-US"/>
        </a:p>
      </dgm:t>
    </dgm:pt>
    <dgm:pt modelId="{1AA12194-4E41-4EC8-BC13-ED4F91BDDA57}" type="parTrans" cxnId="{C9176583-13AF-4502-AF3E-4F4DF0A9104A}">
      <dgm:prSet/>
      <dgm:spPr/>
      <dgm:t>
        <a:bodyPr/>
        <a:lstStyle/>
        <a:p>
          <a:endParaRPr lang="en-US"/>
        </a:p>
      </dgm:t>
    </dgm:pt>
    <dgm:pt modelId="{B1C68579-7EF6-4567-8FBE-A26B604C488F}" type="sibTrans" cxnId="{C9176583-13AF-4502-AF3E-4F4DF0A9104A}">
      <dgm:prSet/>
      <dgm:spPr/>
      <dgm:t>
        <a:bodyPr/>
        <a:lstStyle/>
        <a:p>
          <a:endParaRPr lang="en-US"/>
        </a:p>
      </dgm:t>
    </dgm:pt>
    <dgm:pt modelId="{D230B9F5-98A1-4AE8-B953-53442D74EAC9}">
      <dgm:prSet/>
      <dgm:spPr/>
      <dgm:t>
        <a:bodyPr/>
        <a:lstStyle/>
        <a:p>
          <a:r>
            <a:rPr lang="en-US" b="0" i="0" baseline="0"/>
            <a:t>Year 0		-9,514</a:t>
          </a:r>
          <a:endParaRPr lang="en-US"/>
        </a:p>
      </dgm:t>
    </dgm:pt>
    <dgm:pt modelId="{E6BADE1C-9A5A-4AFE-AB0F-F0CF386E161C}" type="parTrans" cxnId="{76177277-AB36-446E-BB48-6FDA3AEA7BA9}">
      <dgm:prSet/>
      <dgm:spPr/>
      <dgm:t>
        <a:bodyPr/>
        <a:lstStyle/>
        <a:p>
          <a:endParaRPr lang="en-US"/>
        </a:p>
      </dgm:t>
    </dgm:pt>
    <dgm:pt modelId="{30F4224E-1D20-4727-9C33-4DC24C906143}" type="sibTrans" cxnId="{76177277-AB36-446E-BB48-6FDA3AEA7BA9}">
      <dgm:prSet/>
      <dgm:spPr/>
      <dgm:t>
        <a:bodyPr/>
        <a:lstStyle/>
        <a:p>
          <a:endParaRPr lang="en-US"/>
        </a:p>
      </dgm:t>
    </dgm:pt>
    <dgm:pt modelId="{F8511F0D-76FB-4806-81CE-20ABEC75A225}">
      <dgm:prSet/>
      <dgm:spPr/>
      <dgm:t>
        <a:bodyPr/>
        <a:lstStyle/>
        <a:p>
          <a:r>
            <a:rPr lang="en-US" b="0" i="0" baseline="0"/>
            <a:t>Year 1		 1,000</a:t>
          </a:r>
          <a:endParaRPr lang="en-US"/>
        </a:p>
      </dgm:t>
    </dgm:pt>
    <dgm:pt modelId="{A077F0AC-AC9F-4FD5-84DC-4362C604915B}" type="parTrans" cxnId="{504937C7-B09D-4517-A3C0-0A0D82E39AFB}">
      <dgm:prSet/>
      <dgm:spPr/>
      <dgm:t>
        <a:bodyPr/>
        <a:lstStyle/>
        <a:p>
          <a:endParaRPr lang="en-US"/>
        </a:p>
      </dgm:t>
    </dgm:pt>
    <dgm:pt modelId="{FFE2FB4E-1C25-4202-98EF-C4B861C556C1}" type="sibTrans" cxnId="{504937C7-B09D-4517-A3C0-0A0D82E39AFB}">
      <dgm:prSet/>
      <dgm:spPr/>
      <dgm:t>
        <a:bodyPr/>
        <a:lstStyle/>
        <a:p>
          <a:endParaRPr lang="en-US"/>
        </a:p>
      </dgm:t>
    </dgm:pt>
    <dgm:pt modelId="{A7B00F9F-B857-4C1A-9DF1-44E6BAF9F4DA}">
      <dgm:prSet/>
      <dgm:spPr/>
      <dgm:t>
        <a:bodyPr/>
        <a:lstStyle/>
        <a:p>
          <a:r>
            <a:rPr lang="en-US" b="0" i="0" baseline="0"/>
            <a:t>Year 2		 5,000</a:t>
          </a:r>
          <a:endParaRPr lang="en-US"/>
        </a:p>
      </dgm:t>
    </dgm:pt>
    <dgm:pt modelId="{8DDC7F6F-368C-4E79-B1EB-29A52553A0C7}" type="parTrans" cxnId="{5E040AE0-33B3-4A30-A9F8-90990563B311}">
      <dgm:prSet/>
      <dgm:spPr/>
      <dgm:t>
        <a:bodyPr/>
        <a:lstStyle/>
        <a:p>
          <a:endParaRPr lang="en-US"/>
        </a:p>
      </dgm:t>
    </dgm:pt>
    <dgm:pt modelId="{AD91D815-DB8C-464D-B64F-B02BEAD450A4}" type="sibTrans" cxnId="{5E040AE0-33B3-4A30-A9F8-90990563B311}">
      <dgm:prSet/>
      <dgm:spPr/>
      <dgm:t>
        <a:bodyPr/>
        <a:lstStyle/>
        <a:p>
          <a:endParaRPr lang="en-US"/>
        </a:p>
      </dgm:t>
    </dgm:pt>
    <dgm:pt modelId="{2ABD4097-9108-4361-BFC9-3263EF017AA2}">
      <dgm:prSet/>
      <dgm:spPr/>
      <dgm:t>
        <a:bodyPr/>
        <a:lstStyle/>
        <a:p>
          <a:r>
            <a:rPr lang="en-US" b="0" i="0" baseline="0"/>
            <a:t>Year 3		 9,000</a:t>
          </a:r>
          <a:endParaRPr lang="en-US"/>
        </a:p>
      </dgm:t>
    </dgm:pt>
    <dgm:pt modelId="{A62996C7-DABB-41C1-A367-46C6E9E571C3}" type="parTrans" cxnId="{EED7EA33-86A8-4B4E-924B-3B3409172463}">
      <dgm:prSet/>
      <dgm:spPr/>
      <dgm:t>
        <a:bodyPr/>
        <a:lstStyle/>
        <a:p>
          <a:endParaRPr lang="en-US"/>
        </a:p>
      </dgm:t>
    </dgm:pt>
    <dgm:pt modelId="{C8D736FB-0843-41EC-A9DA-9E05202092D3}" type="sibTrans" cxnId="{EED7EA33-86A8-4B4E-924B-3B3409172463}">
      <dgm:prSet/>
      <dgm:spPr/>
      <dgm:t>
        <a:bodyPr/>
        <a:lstStyle/>
        <a:p>
          <a:endParaRPr lang="en-US"/>
        </a:p>
      </dgm:t>
    </dgm:pt>
    <dgm:pt modelId="{8A8611E0-2977-4BBF-9CC2-C368511D1A36}" type="pres">
      <dgm:prSet presAssocID="{CD54FAB9-BFF8-4DC9-8A59-1B6FAD24918D}" presName="linear" presStyleCnt="0">
        <dgm:presLayoutVars>
          <dgm:animLvl val="lvl"/>
          <dgm:resizeHandles val="exact"/>
        </dgm:presLayoutVars>
      </dgm:prSet>
      <dgm:spPr/>
    </dgm:pt>
    <dgm:pt modelId="{43475A61-E57F-4C68-85F3-EC9C410C4148}" type="pres">
      <dgm:prSet presAssocID="{0FBD62FA-15B8-4BF2-8136-3EF8EAB28769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D5A9995E-74F7-454A-9B8E-2E8A71DAC476}" type="pres">
      <dgm:prSet presAssocID="{B1C68579-7EF6-4567-8FBE-A26B604C488F}" presName="spacer" presStyleCnt="0"/>
      <dgm:spPr/>
    </dgm:pt>
    <dgm:pt modelId="{31CDD6F0-FB6A-4C30-9F67-D9017CD62A55}" type="pres">
      <dgm:prSet presAssocID="{D230B9F5-98A1-4AE8-B953-53442D74EAC9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DD583DF1-BEBD-442E-B4E2-D2FF32CA95F2}" type="pres">
      <dgm:prSet presAssocID="{30F4224E-1D20-4727-9C33-4DC24C906143}" presName="spacer" presStyleCnt="0"/>
      <dgm:spPr/>
    </dgm:pt>
    <dgm:pt modelId="{3E8ED72C-0F35-4855-9529-67A09DAE050D}" type="pres">
      <dgm:prSet presAssocID="{F8511F0D-76FB-4806-81CE-20ABEC75A225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B2AACDA9-B4F0-4E61-BAEA-BFCE56372554}" type="pres">
      <dgm:prSet presAssocID="{FFE2FB4E-1C25-4202-98EF-C4B861C556C1}" presName="spacer" presStyleCnt="0"/>
      <dgm:spPr/>
    </dgm:pt>
    <dgm:pt modelId="{ACABC52D-0244-40F6-A996-A3FCFE168D75}" type="pres">
      <dgm:prSet presAssocID="{A7B00F9F-B857-4C1A-9DF1-44E6BAF9F4DA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64B60AD8-2BBF-467C-B2E7-0F7C29570862}" type="pres">
      <dgm:prSet presAssocID="{AD91D815-DB8C-464D-B64F-B02BEAD450A4}" presName="spacer" presStyleCnt="0"/>
      <dgm:spPr/>
    </dgm:pt>
    <dgm:pt modelId="{63860358-ED27-45D5-A30F-9DAA3C4698BE}" type="pres">
      <dgm:prSet presAssocID="{2ABD4097-9108-4361-BFC9-3263EF017AA2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EED7EA33-86A8-4B4E-924B-3B3409172463}" srcId="{CD54FAB9-BFF8-4DC9-8A59-1B6FAD24918D}" destId="{2ABD4097-9108-4361-BFC9-3263EF017AA2}" srcOrd="4" destOrd="0" parTransId="{A62996C7-DABB-41C1-A367-46C6E9E571C3}" sibTransId="{C8D736FB-0843-41EC-A9DA-9E05202092D3}"/>
    <dgm:cxn modelId="{2DCC106F-31F1-455B-B374-F0AB55AEDC0A}" type="presOf" srcId="{F8511F0D-76FB-4806-81CE-20ABEC75A225}" destId="{3E8ED72C-0F35-4855-9529-67A09DAE050D}" srcOrd="0" destOrd="0" presId="urn:microsoft.com/office/officeart/2005/8/layout/vList2"/>
    <dgm:cxn modelId="{76177277-AB36-446E-BB48-6FDA3AEA7BA9}" srcId="{CD54FAB9-BFF8-4DC9-8A59-1B6FAD24918D}" destId="{D230B9F5-98A1-4AE8-B953-53442D74EAC9}" srcOrd="1" destOrd="0" parTransId="{E6BADE1C-9A5A-4AFE-AB0F-F0CF386E161C}" sibTransId="{30F4224E-1D20-4727-9C33-4DC24C906143}"/>
    <dgm:cxn modelId="{C9176583-13AF-4502-AF3E-4F4DF0A9104A}" srcId="{CD54FAB9-BFF8-4DC9-8A59-1B6FAD24918D}" destId="{0FBD62FA-15B8-4BF2-8136-3EF8EAB28769}" srcOrd="0" destOrd="0" parTransId="{1AA12194-4E41-4EC8-BC13-ED4F91BDDA57}" sibTransId="{B1C68579-7EF6-4567-8FBE-A26B604C488F}"/>
    <dgm:cxn modelId="{B3F7078B-DEBE-433D-A529-19927B36F736}" type="presOf" srcId="{A7B00F9F-B857-4C1A-9DF1-44E6BAF9F4DA}" destId="{ACABC52D-0244-40F6-A996-A3FCFE168D75}" srcOrd="0" destOrd="0" presId="urn:microsoft.com/office/officeart/2005/8/layout/vList2"/>
    <dgm:cxn modelId="{27432B95-6735-494A-8FA3-01B1A7B0E830}" type="presOf" srcId="{D230B9F5-98A1-4AE8-B953-53442D74EAC9}" destId="{31CDD6F0-FB6A-4C30-9F67-D9017CD62A55}" srcOrd="0" destOrd="0" presId="urn:microsoft.com/office/officeart/2005/8/layout/vList2"/>
    <dgm:cxn modelId="{0C994EC3-0D0E-45CE-A358-17E1150A46B8}" type="presOf" srcId="{0FBD62FA-15B8-4BF2-8136-3EF8EAB28769}" destId="{43475A61-E57F-4C68-85F3-EC9C410C4148}" srcOrd="0" destOrd="0" presId="urn:microsoft.com/office/officeart/2005/8/layout/vList2"/>
    <dgm:cxn modelId="{92C13CC6-4AB9-44C3-9F68-7C2DE1224138}" type="presOf" srcId="{CD54FAB9-BFF8-4DC9-8A59-1B6FAD24918D}" destId="{8A8611E0-2977-4BBF-9CC2-C368511D1A36}" srcOrd="0" destOrd="0" presId="urn:microsoft.com/office/officeart/2005/8/layout/vList2"/>
    <dgm:cxn modelId="{504937C7-B09D-4517-A3C0-0A0D82E39AFB}" srcId="{CD54FAB9-BFF8-4DC9-8A59-1B6FAD24918D}" destId="{F8511F0D-76FB-4806-81CE-20ABEC75A225}" srcOrd="2" destOrd="0" parTransId="{A077F0AC-AC9F-4FD5-84DC-4362C604915B}" sibTransId="{FFE2FB4E-1C25-4202-98EF-C4B861C556C1}"/>
    <dgm:cxn modelId="{00AFC3D7-DB5F-4D68-AB01-3FE2A775BEAA}" type="presOf" srcId="{2ABD4097-9108-4361-BFC9-3263EF017AA2}" destId="{63860358-ED27-45D5-A30F-9DAA3C4698BE}" srcOrd="0" destOrd="0" presId="urn:microsoft.com/office/officeart/2005/8/layout/vList2"/>
    <dgm:cxn modelId="{5E040AE0-33B3-4A30-A9F8-90990563B311}" srcId="{CD54FAB9-BFF8-4DC9-8A59-1B6FAD24918D}" destId="{A7B00F9F-B857-4C1A-9DF1-44E6BAF9F4DA}" srcOrd="3" destOrd="0" parTransId="{8DDC7F6F-368C-4E79-B1EB-29A52553A0C7}" sibTransId="{AD91D815-DB8C-464D-B64F-B02BEAD450A4}"/>
    <dgm:cxn modelId="{F8ED0F20-478B-4397-A92D-50D1010FACA5}" type="presParOf" srcId="{8A8611E0-2977-4BBF-9CC2-C368511D1A36}" destId="{43475A61-E57F-4C68-85F3-EC9C410C4148}" srcOrd="0" destOrd="0" presId="urn:microsoft.com/office/officeart/2005/8/layout/vList2"/>
    <dgm:cxn modelId="{2B382159-D747-45D4-95E1-36F7B3C57D6F}" type="presParOf" srcId="{8A8611E0-2977-4BBF-9CC2-C368511D1A36}" destId="{D5A9995E-74F7-454A-9B8E-2E8A71DAC476}" srcOrd="1" destOrd="0" presId="urn:microsoft.com/office/officeart/2005/8/layout/vList2"/>
    <dgm:cxn modelId="{A53B78B2-CD6E-415A-A996-4B980CB51E47}" type="presParOf" srcId="{8A8611E0-2977-4BBF-9CC2-C368511D1A36}" destId="{31CDD6F0-FB6A-4C30-9F67-D9017CD62A55}" srcOrd="2" destOrd="0" presId="urn:microsoft.com/office/officeart/2005/8/layout/vList2"/>
    <dgm:cxn modelId="{FDA894C1-6CB9-4932-BD29-F8A6646FE60C}" type="presParOf" srcId="{8A8611E0-2977-4BBF-9CC2-C368511D1A36}" destId="{DD583DF1-BEBD-442E-B4E2-D2FF32CA95F2}" srcOrd="3" destOrd="0" presId="urn:microsoft.com/office/officeart/2005/8/layout/vList2"/>
    <dgm:cxn modelId="{0A8436A1-953C-4FB4-BEA7-2AA3DF7E3908}" type="presParOf" srcId="{8A8611E0-2977-4BBF-9CC2-C368511D1A36}" destId="{3E8ED72C-0F35-4855-9529-67A09DAE050D}" srcOrd="4" destOrd="0" presId="urn:microsoft.com/office/officeart/2005/8/layout/vList2"/>
    <dgm:cxn modelId="{B06A9C7B-7ECB-43B9-A5F7-40A03F30286F}" type="presParOf" srcId="{8A8611E0-2977-4BBF-9CC2-C368511D1A36}" destId="{B2AACDA9-B4F0-4E61-BAEA-BFCE56372554}" srcOrd="5" destOrd="0" presId="urn:microsoft.com/office/officeart/2005/8/layout/vList2"/>
    <dgm:cxn modelId="{8093BB58-24FB-4D78-AD1E-373D80E752E7}" type="presParOf" srcId="{8A8611E0-2977-4BBF-9CC2-C368511D1A36}" destId="{ACABC52D-0244-40F6-A996-A3FCFE168D75}" srcOrd="6" destOrd="0" presId="urn:microsoft.com/office/officeart/2005/8/layout/vList2"/>
    <dgm:cxn modelId="{D5BBC149-AC72-4097-9709-3431536826D2}" type="presParOf" srcId="{8A8611E0-2977-4BBF-9CC2-C368511D1A36}" destId="{64B60AD8-2BBF-467C-B2E7-0F7C29570862}" srcOrd="7" destOrd="0" presId="urn:microsoft.com/office/officeart/2005/8/layout/vList2"/>
    <dgm:cxn modelId="{7C7423CC-F362-47CE-B772-429EAB688199}" type="presParOf" srcId="{8A8611E0-2977-4BBF-9CC2-C368511D1A36}" destId="{63860358-ED27-45D5-A30F-9DAA3C4698BE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D3AC139-6711-4049-A504-8D251455A998}">
      <dsp:nvSpPr>
        <dsp:cNvPr id="0" name=""/>
        <dsp:cNvSpPr/>
      </dsp:nvSpPr>
      <dsp:spPr>
        <a:xfrm>
          <a:off x="0" y="558"/>
          <a:ext cx="7772400" cy="130596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4A37A8C-FA5E-425F-992B-C1991B52079F}">
      <dsp:nvSpPr>
        <dsp:cNvPr id="0" name=""/>
        <dsp:cNvSpPr/>
      </dsp:nvSpPr>
      <dsp:spPr>
        <a:xfrm>
          <a:off x="395055" y="294400"/>
          <a:ext cx="718282" cy="71828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ACEE2D-DE76-43CD-A394-F8724B0597ED}">
      <dsp:nvSpPr>
        <dsp:cNvPr id="0" name=""/>
        <dsp:cNvSpPr/>
      </dsp:nvSpPr>
      <dsp:spPr>
        <a:xfrm>
          <a:off x="1508392" y="558"/>
          <a:ext cx="6264007" cy="13059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215" tIns="138215" rIns="138215" bIns="138215" numCol="1" spcCol="1270" anchor="ctr" anchorCtr="0">
          <a:noAutofit/>
        </a:bodyPr>
        <a:lstStyle/>
        <a:p>
          <a:pPr marL="0" lvl="0" indent="0" algn="l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Most logical to making investments in assets decisions</a:t>
          </a:r>
        </a:p>
      </dsp:txBody>
      <dsp:txXfrm>
        <a:off x="1508392" y="558"/>
        <a:ext cx="6264007" cy="1305967"/>
      </dsp:txXfrm>
    </dsp:sp>
    <dsp:sp modelId="{6D4273CF-F957-4CF0-98D5-AB6F449ABEA1}">
      <dsp:nvSpPr>
        <dsp:cNvPr id="0" name=""/>
        <dsp:cNvSpPr/>
      </dsp:nvSpPr>
      <dsp:spPr>
        <a:xfrm>
          <a:off x="0" y="1633017"/>
          <a:ext cx="7772400" cy="130596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20B852B-7C6E-4B6A-B66A-924B684F179E}">
      <dsp:nvSpPr>
        <dsp:cNvPr id="0" name=""/>
        <dsp:cNvSpPr/>
      </dsp:nvSpPr>
      <dsp:spPr>
        <a:xfrm>
          <a:off x="395055" y="1926859"/>
          <a:ext cx="718282" cy="71828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9BC50A-F857-4CC9-ADA2-4D77E5F2D54F}">
      <dsp:nvSpPr>
        <dsp:cNvPr id="0" name=""/>
        <dsp:cNvSpPr/>
      </dsp:nvSpPr>
      <dsp:spPr>
        <a:xfrm>
          <a:off x="1508392" y="1633017"/>
          <a:ext cx="6264007" cy="13059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215" tIns="138215" rIns="138215" bIns="138215" numCol="1" spcCol="1270" anchor="ctr" anchorCtr="0">
          <a:noAutofit/>
        </a:bodyPr>
        <a:lstStyle/>
        <a:p>
          <a:pPr marL="0" lvl="0" indent="0" algn="l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Basis for valuation of economic assets – any asset yielding financial benefits i.e Equity, loans</a:t>
          </a:r>
        </a:p>
      </dsp:txBody>
      <dsp:txXfrm>
        <a:off x="1508392" y="1633017"/>
        <a:ext cx="6264007" cy="1305967"/>
      </dsp:txXfrm>
    </dsp:sp>
    <dsp:sp modelId="{7DB9F2A5-FE65-4DF6-A310-5F7CFA4B6053}">
      <dsp:nvSpPr>
        <dsp:cNvPr id="0" name=""/>
        <dsp:cNvSpPr/>
      </dsp:nvSpPr>
      <dsp:spPr>
        <a:xfrm>
          <a:off x="0" y="3265476"/>
          <a:ext cx="7772400" cy="130596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F86EE7F-FCCC-4D47-AF5A-889BDFDACC4D}">
      <dsp:nvSpPr>
        <dsp:cNvPr id="0" name=""/>
        <dsp:cNvSpPr/>
      </dsp:nvSpPr>
      <dsp:spPr>
        <a:xfrm>
          <a:off x="395055" y="3559319"/>
          <a:ext cx="718282" cy="71828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5D53AE-E0D1-47E3-9B5F-50CB14129952}">
      <dsp:nvSpPr>
        <dsp:cNvPr id="0" name=""/>
        <dsp:cNvSpPr/>
      </dsp:nvSpPr>
      <dsp:spPr>
        <a:xfrm>
          <a:off x="1508392" y="3265476"/>
          <a:ext cx="6264007" cy="13059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215" tIns="138215" rIns="138215" bIns="138215" numCol="1" spcCol="1270" anchor="ctr" anchorCtr="0">
          <a:noAutofit/>
        </a:bodyPr>
        <a:lstStyle/>
        <a:p>
          <a:pPr marL="0" lvl="0" indent="0" algn="l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Economic value – addition of discounted(present) values of all future cash flows from an asset  </a:t>
          </a:r>
        </a:p>
      </dsp:txBody>
      <dsp:txXfrm>
        <a:off x="1508392" y="3265476"/>
        <a:ext cx="6264007" cy="130596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F80BB8A-74C9-4DB2-A7C4-C6B0EE855EC1}">
      <dsp:nvSpPr>
        <dsp:cNvPr id="0" name=""/>
        <dsp:cNvSpPr/>
      </dsp:nvSpPr>
      <dsp:spPr>
        <a:xfrm>
          <a:off x="0" y="1998"/>
          <a:ext cx="7813675" cy="101281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6E0BEA9-A9DA-48FB-BEE7-45E5654021D8}">
      <dsp:nvSpPr>
        <dsp:cNvPr id="0" name=""/>
        <dsp:cNvSpPr/>
      </dsp:nvSpPr>
      <dsp:spPr>
        <a:xfrm>
          <a:off x="306377" y="229882"/>
          <a:ext cx="557050" cy="55705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E5FC20-1DE6-4B7F-A801-13FAF405FCAF}">
      <dsp:nvSpPr>
        <dsp:cNvPr id="0" name=""/>
        <dsp:cNvSpPr/>
      </dsp:nvSpPr>
      <dsp:spPr>
        <a:xfrm>
          <a:off x="1169806" y="1998"/>
          <a:ext cx="6643868" cy="10128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7190" tIns="107190" rIns="107190" bIns="10719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The IRR </a:t>
          </a:r>
          <a:r>
            <a:rPr lang="en-US" sz="2200" i="1" kern="1200"/>
            <a:t>is the discount rate which produces an NPV of zero</a:t>
          </a:r>
          <a:r>
            <a:rPr lang="en-US" sz="2200" kern="1200"/>
            <a:t>. </a:t>
          </a:r>
        </a:p>
      </dsp:txBody>
      <dsp:txXfrm>
        <a:off x="1169806" y="1998"/>
        <a:ext cx="6643868" cy="1012819"/>
      </dsp:txXfrm>
    </dsp:sp>
    <dsp:sp modelId="{1D93C1DA-B833-4A06-8AC9-2043C64EAA61}">
      <dsp:nvSpPr>
        <dsp:cNvPr id="0" name=""/>
        <dsp:cNvSpPr/>
      </dsp:nvSpPr>
      <dsp:spPr>
        <a:xfrm>
          <a:off x="0" y="1268022"/>
          <a:ext cx="7813675" cy="101281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C3089F8-AB72-4334-9CF3-430271A4C28C}">
      <dsp:nvSpPr>
        <dsp:cNvPr id="0" name=""/>
        <dsp:cNvSpPr/>
      </dsp:nvSpPr>
      <dsp:spPr>
        <a:xfrm>
          <a:off x="306377" y="1495906"/>
          <a:ext cx="557050" cy="55705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CF093A-0CF9-4754-A3B2-FB994865AF6A}">
      <dsp:nvSpPr>
        <dsp:cNvPr id="0" name=""/>
        <dsp:cNvSpPr/>
      </dsp:nvSpPr>
      <dsp:spPr>
        <a:xfrm>
          <a:off x="1169806" y="1268022"/>
          <a:ext cx="6643868" cy="10128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7190" tIns="107190" rIns="107190" bIns="10719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The IRR is thus the rate of return which the project actually earns. </a:t>
          </a:r>
        </a:p>
      </dsp:txBody>
      <dsp:txXfrm>
        <a:off x="1169806" y="1268022"/>
        <a:ext cx="6643868" cy="1012819"/>
      </dsp:txXfrm>
    </dsp:sp>
    <dsp:sp modelId="{00CFD62D-EADE-41AF-B03F-FFE909854640}">
      <dsp:nvSpPr>
        <dsp:cNvPr id="0" name=""/>
        <dsp:cNvSpPr/>
      </dsp:nvSpPr>
      <dsp:spPr>
        <a:xfrm>
          <a:off x="0" y="2534046"/>
          <a:ext cx="7813675" cy="101281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3B61C68-3ADA-4F0E-8046-4B12B2B4214B}">
      <dsp:nvSpPr>
        <dsp:cNvPr id="0" name=""/>
        <dsp:cNvSpPr/>
      </dsp:nvSpPr>
      <dsp:spPr>
        <a:xfrm>
          <a:off x="306377" y="2761930"/>
          <a:ext cx="557050" cy="55705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BA80C7-AF26-48D1-9439-6DE0D02A6A9A}">
      <dsp:nvSpPr>
        <dsp:cNvPr id="0" name=""/>
        <dsp:cNvSpPr/>
      </dsp:nvSpPr>
      <dsp:spPr>
        <a:xfrm>
          <a:off x="1169806" y="2534046"/>
          <a:ext cx="6643868" cy="10128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7190" tIns="107190" rIns="107190" bIns="10719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In this sense it is a rate pertinent or internal to that particular project alone.</a:t>
          </a:r>
        </a:p>
      </dsp:txBody>
      <dsp:txXfrm>
        <a:off x="1169806" y="2534046"/>
        <a:ext cx="6643868" cy="1012819"/>
      </dsp:txXfrm>
    </dsp:sp>
    <dsp:sp modelId="{A734CA43-8173-40B0-8C8F-C4B4F7189A63}">
      <dsp:nvSpPr>
        <dsp:cNvPr id="0" name=""/>
        <dsp:cNvSpPr/>
      </dsp:nvSpPr>
      <dsp:spPr>
        <a:xfrm>
          <a:off x="0" y="3800070"/>
          <a:ext cx="7813675" cy="101281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ABF9E85-374E-43EB-A52B-0CD80BFA72D2}">
      <dsp:nvSpPr>
        <dsp:cNvPr id="0" name=""/>
        <dsp:cNvSpPr/>
      </dsp:nvSpPr>
      <dsp:spPr>
        <a:xfrm>
          <a:off x="306377" y="4027954"/>
          <a:ext cx="557050" cy="55705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6B9042-7D57-4C98-83A1-0E9ED4131431}">
      <dsp:nvSpPr>
        <dsp:cNvPr id="0" name=""/>
        <dsp:cNvSpPr/>
      </dsp:nvSpPr>
      <dsp:spPr>
        <a:xfrm>
          <a:off x="1169806" y="3800070"/>
          <a:ext cx="6643868" cy="10128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7190" tIns="107190" rIns="107190" bIns="10719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IRR is  the yield from an investment opportunity</a:t>
          </a:r>
        </a:p>
      </dsp:txBody>
      <dsp:txXfrm>
        <a:off x="1169806" y="3800070"/>
        <a:ext cx="6643868" cy="101281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3475A61-E57F-4C68-85F3-EC9C410C4148}">
      <dsp:nvSpPr>
        <dsp:cNvPr id="0" name=""/>
        <dsp:cNvSpPr/>
      </dsp:nvSpPr>
      <dsp:spPr>
        <a:xfrm>
          <a:off x="0" y="32040"/>
          <a:ext cx="5362575" cy="4212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 baseline="0"/>
            <a:t>Cash Flow (£)</a:t>
          </a:r>
          <a:endParaRPr lang="en-US" sz="1800" kern="1200"/>
        </a:p>
      </dsp:txBody>
      <dsp:txXfrm>
        <a:off x="20561" y="52601"/>
        <a:ext cx="5321453" cy="380078"/>
      </dsp:txXfrm>
    </dsp:sp>
    <dsp:sp modelId="{31CDD6F0-FB6A-4C30-9F67-D9017CD62A55}">
      <dsp:nvSpPr>
        <dsp:cNvPr id="0" name=""/>
        <dsp:cNvSpPr/>
      </dsp:nvSpPr>
      <dsp:spPr>
        <a:xfrm>
          <a:off x="0" y="505080"/>
          <a:ext cx="5362575" cy="4212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 baseline="0"/>
            <a:t>Year 0		-9,514</a:t>
          </a:r>
          <a:endParaRPr lang="en-US" sz="1800" kern="1200"/>
        </a:p>
      </dsp:txBody>
      <dsp:txXfrm>
        <a:off x="20561" y="525641"/>
        <a:ext cx="5321453" cy="380078"/>
      </dsp:txXfrm>
    </dsp:sp>
    <dsp:sp modelId="{3E8ED72C-0F35-4855-9529-67A09DAE050D}">
      <dsp:nvSpPr>
        <dsp:cNvPr id="0" name=""/>
        <dsp:cNvSpPr/>
      </dsp:nvSpPr>
      <dsp:spPr>
        <a:xfrm>
          <a:off x="0" y="978120"/>
          <a:ext cx="5362575" cy="4212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 baseline="0"/>
            <a:t>Year 1		 1,000</a:t>
          </a:r>
          <a:endParaRPr lang="en-US" sz="1800" kern="1200"/>
        </a:p>
      </dsp:txBody>
      <dsp:txXfrm>
        <a:off x="20561" y="998681"/>
        <a:ext cx="5321453" cy="380078"/>
      </dsp:txXfrm>
    </dsp:sp>
    <dsp:sp modelId="{ACABC52D-0244-40F6-A996-A3FCFE168D75}">
      <dsp:nvSpPr>
        <dsp:cNvPr id="0" name=""/>
        <dsp:cNvSpPr/>
      </dsp:nvSpPr>
      <dsp:spPr>
        <a:xfrm>
          <a:off x="0" y="1451160"/>
          <a:ext cx="5362575" cy="4212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 baseline="0"/>
            <a:t>Year 2		 5,000</a:t>
          </a:r>
          <a:endParaRPr lang="en-US" sz="1800" kern="1200"/>
        </a:p>
      </dsp:txBody>
      <dsp:txXfrm>
        <a:off x="20561" y="1471721"/>
        <a:ext cx="5321453" cy="380078"/>
      </dsp:txXfrm>
    </dsp:sp>
    <dsp:sp modelId="{63860358-ED27-45D5-A30F-9DAA3C4698BE}">
      <dsp:nvSpPr>
        <dsp:cNvPr id="0" name=""/>
        <dsp:cNvSpPr/>
      </dsp:nvSpPr>
      <dsp:spPr>
        <a:xfrm>
          <a:off x="0" y="1924200"/>
          <a:ext cx="5362575" cy="4212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 baseline="0"/>
            <a:t>Year 3		 9,000</a:t>
          </a:r>
          <a:endParaRPr lang="en-US" sz="1800" kern="1200"/>
        </a:p>
      </dsp:txBody>
      <dsp:txXfrm>
        <a:off x="20561" y="1944761"/>
        <a:ext cx="5321453" cy="38007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Shape 68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69" name="Shape 69"/>
          <p:cNvSpPr>
            <a:spLocks noGrp="1"/>
          </p:cNvSpPr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latinLnBrk="0">
      <a:spcBef>
        <a:spcPts val="400"/>
      </a:spcBef>
      <a:defRPr sz="1200">
        <a:latin typeface="+mn-lt"/>
        <a:ea typeface="+mn-ea"/>
        <a:cs typeface="+mn-cs"/>
        <a:sym typeface="Times New Roman"/>
      </a:defRPr>
    </a:lvl1pPr>
    <a:lvl2pPr indent="228600" latinLnBrk="0">
      <a:spcBef>
        <a:spcPts val="400"/>
      </a:spcBef>
      <a:defRPr sz="1200">
        <a:latin typeface="+mn-lt"/>
        <a:ea typeface="+mn-ea"/>
        <a:cs typeface="+mn-cs"/>
        <a:sym typeface="Times New Roman"/>
      </a:defRPr>
    </a:lvl2pPr>
    <a:lvl3pPr indent="457200" latinLnBrk="0">
      <a:spcBef>
        <a:spcPts val="400"/>
      </a:spcBef>
      <a:defRPr sz="1200">
        <a:latin typeface="+mn-lt"/>
        <a:ea typeface="+mn-ea"/>
        <a:cs typeface="+mn-cs"/>
        <a:sym typeface="Times New Roman"/>
      </a:defRPr>
    </a:lvl3pPr>
    <a:lvl4pPr indent="685800" latinLnBrk="0">
      <a:spcBef>
        <a:spcPts val="400"/>
      </a:spcBef>
      <a:defRPr sz="1200">
        <a:latin typeface="+mn-lt"/>
        <a:ea typeface="+mn-ea"/>
        <a:cs typeface="+mn-cs"/>
        <a:sym typeface="Times New Roman"/>
      </a:defRPr>
    </a:lvl4pPr>
    <a:lvl5pPr indent="914400" latinLnBrk="0">
      <a:spcBef>
        <a:spcPts val="400"/>
      </a:spcBef>
      <a:defRPr sz="1200">
        <a:latin typeface="+mn-lt"/>
        <a:ea typeface="+mn-ea"/>
        <a:cs typeface="+mn-cs"/>
        <a:sym typeface="Times New Roman"/>
      </a:defRPr>
    </a:lvl5pPr>
    <a:lvl6pPr indent="1143000" latinLnBrk="0">
      <a:spcBef>
        <a:spcPts val="400"/>
      </a:spcBef>
      <a:defRPr sz="1200">
        <a:latin typeface="+mn-lt"/>
        <a:ea typeface="+mn-ea"/>
        <a:cs typeface="+mn-cs"/>
        <a:sym typeface="Times New Roman"/>
      </a:defRPr>
    </a:lvl6pPr>
    <a:lvl7pPr indent="1371600" latinLnBrk="0">
      <a:spcBef>
        <a:spcPts val="400"/>
      </a:spcBef>
      <a:defRPr sz="1200">
        <a:latin typeface="+mn-lt"/>
        <a:ea typeface="+mn-ea"/>
        <a:cs typeface="+mn-cs"/>
        <a:sym typeface="Times New Roman"/>
      </a:defRPr>
    </a:lvl7pPr>
    <a:lvl8pPr indent="1600200" latinLnBrk="0">
      <a:spcBef>
        <a:spcPts val="400"/>
      </a:spcBef>
      <a:defRPr sz="1200">
        <a:latin typeface="+mn-lt"/>
        <a:ea typeface="+mn-ea"/>
        <a:cs typeface="+mn-cs"/>
        <a:sym typeface="Times New Roman"/>
      </a:defRPr>
    </a:lvl8pPr>
    <a:lvl9pPr indent="1828800" latinLnBrk="0">
      <a:spcBef>
        <a:spcPts val="400"/>
      </a:spcBef>
      <a:defRPr sz="1200">
        <a:latin typeface="+mn-lt"/>
        <a:ea typeface="+mn-ea"/>
        <a:cs typeface="+mn-cs"/>
        <a:sym typeface="Times New Roman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Defau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Default">
    <p:bg>
      <p:bgPr>
        <a:blipFill rotWithShape="1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"/>
          <p:cNvSpPr/>
          <p:nvPr/>
        </p:nvSpPr>
        <p:spPr>
          <a:xfrm>
            <a:off x="-1" y="0"/>
            <a:ext cx="9144002" cy="6858000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</a:defRPr>
            </a:pPr>
            <a:endParaRPr/>
          </a:p>
        </p:txBody>
      </p:sp>
      <p:sp>
        <p:nvSpPr>
          <p:cNvPr id="21" name="Rounded Rectangle"/>
          <p:cNvSpPr/>
          <p:nvPr/>
        </p:nvSpPr>
        <p:spPr>
          <a:xfrm>
            <a:off x="65087" y="69850"/>
            <a:ext cx="9013826" cy="6691313"/>
          </a:xfrm>
          <a:prstGeom prst="roundRect">
            <a:avLst>
              <a:gd name="adj" fmla="val 4931"/>
            </a:avLst>
          </a:prstGeom>
          <a:ln w="6350" cap="sq">
            <a:solidFill>
              <a:srgbClr val="000000"/>
            </a:solidFill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</a:defRPr>
            </a:pPr>
            <a:endParaRPr/>
          </a:p>
        </p:txBody>
      </p:sp>
      <p:sp>
        <p:nvSpPr>
          <p:cNvPr id="22" name="Rectangle"/>
          <p:cNvSpPr/>
          <p:nvPr/>
        </p:nvSpPr>
        <p:spPr>
          <a:xfrm>
            <a:off x="63500" y="1449387"/>
            <a:ext cx="9020175" cy="1527176"/>
          </a:xfrm>
          <a:prstGeom prst="rect">
            <a:avLst/>
          </a:prstGeom>
          <a:solidFill>
            <a:schemeClr val="accent1"/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</a:defRPr>
            </a:pPr>
            <a:endParaRPr/>
          </a:p>
        </p:txBody>
      </p:sp>
      <p:sp>
        <p:nvSpPr>
          <p:cNvPr id="23" name="Rectangle"/>
          <p:cNvSpPr/>
          <p:nvPr/>
        </p:nvSpPr>
        <p:spPr>
          <a:xfrm>
            <a:off x="63500" y="1397000"/>
            <a:ext cx="9020175" cy="120650"/>
          </a:xfrm>
          <a:prstGeom prst="rect">
            <a:avLst/>
          </a:prstGeom>
          <a:solidFill>
            <a:srgbClr val="B2C1DB"/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</a:defRPr>
            </a:pPr>
            <a:endParaRPr/>
          </a:p>
        </p:txBody>
      </p:sp>
      <p:sp>
        <p:nvSpPr>
          <p:cNvPr id="24" name="Rectangle"/>
          <p:cNvSpPr/>
          <p:nvPr/>
        </p:nvSpPr>
        <p:spPr>
          <a:xfrm>
            <a:off x="63500" y="2976562"/>
            <a:ext cx="9020175" cy="111126"/>
          </a:xfrm>
          <a:prstGeom prst="rect">
            <a:avLst/>
          </a:prstGeom>
          <a:solidFill>
            <a:schemeClr val="accent5"/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</a:defRPr>
            </a:pPr>
            <a:endParaRPr/>
          </a:p>
        </p:txBody>
      </p:sp>
      <p:sp>
        <p:nvSpPr>
          <p:cNvPr id="25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Default">
    <p:bg>
      <p:bgPr>
        <a:blipFill rotWithShape="1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Rectangle"/>
          <p:cNvSpPr/>
          <p:nvPr/>
        </p:nvSpPr>
        <p:spPr>
          <a:xfrm>
            <a:off x="-1" y="0"/>
            <a:ext cx="9144002" cy="6858000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</a:defRPr>
            </a:pPr>
            <a:endParaRPr/>
          </a:p>
        </p:txBody>
      </p:sp>
      <p:pic>
        <p:nvPicPr>
          <p:cNvPr id="33" name="image.png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325" y="60325"/>
            <a:ext cx="9028113" cy="6711950"/>
          </a:xfrm>
          <a:prstGeom prst="rect">
            <a:avLst/>
          </a:prstGeom>
          <a:ln w="12700">
            <a:miter lim="400000"/>
          </a:ln>
        </p:spPr>
      </p:pic>
      <p:sp>
        <p:nvSpPr>
          <p:cNvPr id="34" name="Rectangle"/>
          <p:cNvSpPr/>
          <p:nvPr/>
        </p:nvSpPr>
        <p:spPr>
          <a:xfrm flipV="1">
            <a:off x="69850" y="2376487"/>
            <a:ext cx="9013825" cy="92076"/>
          </a:xfrm>
          <a:prstGeom prst="rect">
            <a:avLst/>
          </a:prstGeom>
          <a:solidFill>
            <a:schemeClr val="accent1"/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</a:defRPr>
            </a:pPr>
            <a:endParaRPr/>
          </a:p>
        </p:txBody>
      </p:sp>
      <p:sp>
        <p:nvSpPr>
          <p:cNvPr id="35" name="Rectangle"/>
          <p:cNvSpPr/>
          <p:nvPr/>
        </p:nvSpPr>
        <p:spPr>
          <a:xfrm>
            <a:off x="69850" y="2341562"/>
            <a:ext cx="9013825" cy="46039"/>
          </a:xfrm>
          <a:prstGeom prst="rect">
            <a:avLst/>
          </a:prstGeom>
          <a:solidFill>
            <a:srgbClr val="B2C1DB"/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</a:defRPr>
            </a:pPr>
            <a:endParaRPr/>
          </a:p>
        </p:txBody>
      </p:sp>
      <p:sp>
        <p:nvSpPr>
          <p:cNvPr id="36" name="Rectangle"/>
          <p:cNvSpPr/>
          <p:nvPr/>
        </p:nvSpPr>
        <p:spPr>
          <a:xfrm>
            <a:off x="68262" y="2468562"/>
            <a:ext cx="9015413" cy="46039"/>
          </a:xfrm>
          <a:prstGeom prst="rect">
            <a:avLst/>
          </a:prstGeom>
          <a:solidFill>
            <a:schemeClr val="accent5"/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</a:defRPr>
            </a:pPr>
            <a:endParaRPr/>
          </a:p>
        </p:txBody>
      </p:sp>
      <p:sp>
        <p:nvSpPr>
          <p:cNvPr id="37" name="Title Text"/>
          <p:cNvSpPr txBox="1">
            <a:spLocks noGrp="1"/>
          </p:cNvSpPr>
          <p:nvPr>
            <p:ph type="title"/>
          </p:nvPr>
        </p:nvSpPr>
        <p:spPr>
          <a:xfrm>
            <a:off x="914400" y="274637"/>
            <a:ext cx="7772400" cy="1143001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t>Title Text</a:t>
            </a:r>
          </a:p>
        </p:txBody>
      </p:sp>
      <p:sp>
        <p:nvSpPr>
          <p:cNvPr id="38" name="Body Level One…"/>
          <p:cNvSpPr txBox="1"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39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146050" y="6338201"/>
            <a:ext cx="457200" cy="198223"/>
          </a:xfrm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Defau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Rectangle"/>
          <p:cNvSpPr/>
          <p:nvPr/>
        </p:nvSpPr>
        <p:spPr>
          <a:xfrm>
            <a:off x="-1" y="0"/>
            <a:ext cx="9144002" cy="6858000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</a:defRPr>
            </a:pPr>
            <a:endParaRPr/>
          </a:p>
        </p:txBody>
      </p:sp>
      <p:sp>
        <p:nvSpPr>
          <p:cNvPr id="47" name="Rounded Rectangle"/>
          <p:cNvSpPr/>
          <p:nvPr/>
        </p:nvSpPr>
        <p:spPr>
          <a:xfrm>
            <a:off x="63500" y="69850"/>
            <a:ext cx="9013825" cy="6692900"/>
          </a:xfrm>
          <a:prstGeom prst="roundRect">
            <a:avLst>
              <a:gd name="adj" fmla="val 4931"/>
            </a:avLst>
          </a:prstGeom>
          <a:solidFill>
            <a:srgbClr val="FFFFFF"/>
          </a:solidFill>
          <a:ln w="6350" cap="sq">
            <a:solidFill>
              <a:srgbClr val="000000"/>
            </a:solidFill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</a:defRPr>
            </a:pPr>
            <a:endParaRPr/>
          </a:p>
        </p:txBody>
      </p:sp>
      <p:sp>
        <p:nvSpPr>
          <p:cNvPr id="48" name="Title Text"/>
          <p:cNvSpPr txBox="1">
            <a:spLocks noGrp="1"/>
          </p:cNvSpPr>
          <p:nvPr>
            <p:ph type="title"/>
          </p:nvPr>
        </p:nvSpPr>
        <p:spPr>
          <a:xfrm>
            <a:off x="914400" y="274637"/>
            <a:ext cx="7772400" cy="1143001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t>Title Text</a:t>
            </a:r>
          </a:p>
        </p:txBody>
      </p:sp>
      <p:sp>
        <p:nvSpPr>
          <p:cNvPr id="49" name="Body Level One…"/>
          <p:cNvSpPr txBox="1"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50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Defau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Rectangle"/>
          <p:cNvSpPr/>
          <p:nvPr/>
        </p:nvSpPr>
        <p:spPr>
          <a:xfrm flipV="1">
            <a:off x="68262" y="4683125"/>
            <a:ext cx="9007476" cy="92076"/>
          </a:xfrm>
          <a:prstGeom prst="rect">
            <a:avLst/>
          </a:prstGeom>
          <a:solidFill>
            <a:schemeClr val="accent1"/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</a:defRPr>
            </a:pPr>
            <a:endParaRPr/>
          </a:p>
        </p:txBody>
      </p:sp>
      <p:sp>
        <p:nvSpPr>
          <p:cNvPr id="58" name="Rectangle"/>
          <p:cNvSpPr/>
          <p:nvPr/>
        </p:nvSpPr>
        <p:spPr>
          <a:xfrm>
            <a:off x="68262" y="4649787"/>
            <a:ext cx="9007476" cy="46039"/>
          </a:xfrm>
          <a:prstGeom prst="rect">
            <a:avLst/>
          </a:prstGeom>
          <a:solidFill>
            <a:srgbClr val="B2C1DB"/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</a:defRPr>
            </a:pPr>
            <a:endParaRPr/>
          </a:p>
        </p:txBody>
      </p:sp>
      <p:sp>
        <p:nvSpPr>
          <p:cNvPr id="59" name="Rectangle"/>
          <p:cNvSpPr/>
          <p:nvPr/>
        </p:nvSpPr>
        <p:spPr>
          <a:xfrm>
            <a:off x="68262" y="4773612"/>
            <a:ext cx="9007476" cy="47626"/>
          </a:xfrm>
          <a:prstGeom prst="rect">
            <a:avLst/>
          </a:prstGeom>
          <a:solidFill>
            <a:schemeClr val="accent5"/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</a:defRPr>
            </a:pPr>
            <a:endParaRPr/>
          </a:p>
        </p:txBody>
      </p:sp>
      <p:sp>
        <p:nvSpPr>
          <p:cNvPr id="60" name="Title Text"/>
          <p:cNvSpPr txBox="1">
            <a:spLocks noGrp="1"/>
          </p:cNvSpPr>
          <p:nvPr>
            <p:ph type="title"/>
          </p:nvPr>
        </p:nvSpPr>
        <p:spPr>
          <a:xfrm>
            <a:off x="914400" y="274637"/>
            <a:ext cx="7772400" cy="1143001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t>Title Text</a:t>
            </a:r>
          </a:p>
        </p:txBody>
      </p:sp>
      <p:sp>
        <p:nvSpPr>
          <p:cNvPr id="61" name="Body Level One…"/>
          <p:cNvSpPr txBox="1"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62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146050" y="6338201"/>
            <a:ext cx="457200" cy="198223"/>
          </a:xfrm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"/>
          <p:cNvSpPr/>
          <p:nvPr/>
        </p:nvSpPr>
        <p:spPr>
          <a:xfrm>
            <a:off x="-1" y="0"/>
            <a:ext cx="9144002" cy="6858000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</a:defRPr>
            </a:pPr>
            <a:endParaRPr/>
          </a:p>
        </p:txBody>
      </p:sp>
      <p:sp>
        <p:nvSpPr>
          <p:cNvPr id="3" name="Rounded Rectangle"/>
          <p:cNvSpPr/>
          <p:nvPr/>
        </p:nvSpPr>
        <p:spPr>
          <a:xfrm>
            <a:off x="63500" y="69850"/>
            <a:ext cx="9013825" cy="6692900"/>
          </a:xfrm>
          <a:prstGeom prst="roundRect">
            <a:avLst>
              <a:gd name="adj" fmla="val 4931"/>
            </a:avLst>
          </a:prstGeom>
          <a:solidFill>
            <a:srgbClr val="FFFFFF"/>
          </a:solidFill>
          <a:ln w="6350" cap="sq">
            <a:solidFill>
              <a:srgbClr val="000000"/>
            </a:solidFill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</a:defRPr>
            </a:pPr>
            <a:endParaRPr/>
          </a:p>
        </p:txBody>
      </p:sp>
      <p:sp>
        <p:nvSpPr>
          <p:cNvPr id="4" name="Title Text"/>
          <p:cNvSpPr txBox="1">
            <a:spLocks noGrp="1"/>
          </p:cNvSpPr>
          <p:nvPr>
            <p:ph type="title"/>
          </p:nvPr>
        </p:nvSpPr>
        <p:spPr>
          <a:xfrm>
            <a:off x="457200" y="0"/>
            <a:ext cx="8229600" cy="141763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 anchor="b"/>
          <a:lstStyle/>
          <a:p>
            <a:r>
              <a:t>Title Text</a:t>
            </a:r>
          </a:p>
        </p:txBody>
      </p:sp>
      <p:sp>
        <p:nvSpPr>
          <p:cNvPr id="5" name="Body Level One…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52578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/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6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146050" y="6339789"/>
            <a:ext cx="457200" cy="198222"/>
          </a:xfrm>
          <a:prstGeom prst="rect">
            <a:avLst/>
          </a:prstGeom>
          <a:solidFill>
            <a:schemeClr val="accent1"/>
          </a:solidFill>
          <a:ln w="12700">
            <a:miter lim="400000"/>
          </a:ln>
        </p:spPr>
        <p:txBody>
          <a:bodyPr lIns="0" tIns="0" rIns="0" bIns="0" anchor="ctr">
            <a:spAutoFit/>
          </a:bodyPr>
          <a:lstStyle>
            <a:lvl1pPr algn="ctr">
              <a:defRPr sz="1400">
                <a:solidFill>
                  <a:srgbClr val="FFFFFF"/>
                </a:solidFill>
                <a:latin typeface="Franklin Gothic Book"/>
                <a:ea typeface="Franklin Gothic Book"/>
                <a:cs typeface="Franklin Gothic Book"/>
                <a:sym typeface="Franklin Gothic Book"/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</p:sldLayoutIdLst>
  <p:transition spd="med"/>
  <p:txStyles>
    <p:titleStyle>
      <a:lvl1pPr marL="0" marR="0" indent="0" algn="l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000" b="0" i="0" u="none" strike="noStrike" cap="none" spc="0" baseline="0">
          <a:solidFill>
            <a:srgbClr val="1F497D"/>
          </a:solidFill>
          <a:uFillTx/>
          <a:latin typeface="Franklin Gothic Book"/>
          <a:ea typeface="Franklin Gothic Book"/>
          <a:cs typeface="Franklin Gothic Book"/>
          <a:sym typeface="Franklin Gothic Book"/>
        </a:defRPr>
      </a:lvl1pPr>
      <a:lvl2pPr marL="0" marR="0" indent="0" algn="l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000" b="0" i="0" u="none" strike="noStrike" cap="none" spc="0" baseline="0">
          <a:solidFill>
            <a:srgbClr val="1F497D"/>
          </a:solidFill>
          <a:uFillTx/>
          <a:latin typeface="Franklin Gothic Book"/>
          <a:ea typeface="Franklin Gothic Book"/>
          <a:cs typeface="Franklin Gothic Book"/>
          <a:sym typeface="Franklin Gothic Book"/>
        </a:defRPr>
      </a:lvl2pPr>
      <a:lvl3pPr marL="0" marR="0" indent="0" algn="l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000" b="0" i="0" u="none" strike="noStrike" cap="none" spc="0" baseline="0">
          <a:solidFill>
            <a:srgbClr val="1F497D"/>
          </a:solidFill>
          <a:uFillTx/>
          <a:latin typeface="Franklin Gothic Book"/>
          <a:ea typeface="Franklin Gothic Book"/>
          <a:cs typeface="Franklin Gothic Book"/>
          <a:sym typeface="Franklin Gothic Book"/>
        </a:defRPr>
      </a:lvl3pPr>
      <a:lvl4pPr marL="0" marR="0" indent="0" algn="l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000" b="0" i="0" u="none" strike="noStrike" cap="none" spc="0" baseline="0">
          <a:solidFill>
            <a:srgbClr val="1F497D"/>
          </a:solidFill>
          <a:uFillTx/>
          <a:latin typeface="Franklin Gothic Book"/>
          <a:ea typeface="Franklin Gothic Book"/>
          <a:cs typeface="Franklin Gothic Book"/>
          <a:sym typeface="Franklin Gothic Book"/>
        </a:defRPr>
      </a:lvl4pPr>
      <a:lvl5pPr marL="0" marR="0" indent="0" algn="l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000" b="0" i="0" u="none" strike="noStrike" cap="none" spc="0" baseline="0">
          <a:solidFill>
            <a:srgbClr val="1F497D"/>
          </a:solidFill>
          <a:uFillTx/>
          <a:latin typeface="Franklin Gothic Book"/>
          <a:ea typeface="Franklin Gothic Book"/>
          <a:cs typeface="Franklin Gothic Book"/>
          <a:sym typeface="Franklin Gothic Book"/>
        </a:defRPr>
      </a:lvl5pPr>
      <a:lvl6pPr marL="0" marR="0" indent="457200" algn="l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000" b="0" i="0" u="none" strike="noStrike" cap="none" spc="0" baseline="0">
          <a:solidFill>
            <a:srgbClr val="1F497D"/>
          </a:solidFill>
          <a:uFillTx/>
          <a:latin typeface="Franklin Gothic Book"/>
          <a:ea typeface="Franklin Gothic Book"/>
          <a:cs typeface="Franklin Gothic Book"/>
          <a:sym typeface="Franklin Gothic Book"/>
        </a:defRPr>
      </a:lvl6pPr>
      <a:lvl7pPr marL="0" marR="0" indent="914400" algn="l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000" b="0" i="0" u="none" strike="noStrike" cap="none" spc="0" baseline="0">
          <a:solidFill>
            <a:srgbClr val="1F497D"/>
          </a:solidFill>
          <a:uFillTx/>
          <a:latin typeface="Franklin Gothic Book"/>
          <a:ea typeface="Franklin Gothic Book"/>
          <a:cs typeface="Franklin Gothic Book"/>
          <a:sym typeface="Franklin Gothic Book"/>
        </a:defRPr>
      </a:lvl7pPr>
      <a:lvl8pPr marL="0" marR="0" indent="1371600" algn="l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000" b="0" i="0" u="none" strike="noStrike" cap="none" spc="0" baseline="0">
          <a:solidFill>
            <a:srgbClr val="1F497D"/>
          </a:solidFill>
          <a:uFillTx/>
          <a:latin typeface="Franklin Gothic Book"/>
          <a:ea typeface="Franklin Gothic Book"/>
          <a:cs typeface="Franklin Gothic Book"/>
          <a:sym typeface="Franklin Gothic Book"/>
        </a:defRPr>
      </a:lvl8pPr>
      <a:lvl9pPr marL="0" marR="0" indent="1828800" algn="l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000" b="0" i="0" u="none" strike="noStrike" cap="none" spc="0" baseline="0">
          <a:solidFill>
            <a:srgbClr val="1F497D"/>
          </a:solidFill>
          <a:uFillTx/>
          <a:latin typeface="Franklin Gothic Book"/>
          <a:ea typeface="Franklin Gothic Book"/>
          <a:cs typeface="Franklin Gothic Book"/>
          <a:sym typeface="Franklin Gothic Book"/>
        </a:defRPr>
      </a:lvl9pPr>
    </p:titleStyle>
    <p:bodyStyle>
      <a:lvl1pPr marL="273050" marR="0" indent="-273050" algn="l" defTabSz="914400" rtl="0" latinLnBrk="0">
        <a:lnSpc>
          <a:spcPct val="100000"/>
        </a:lnSpc>
        <a:spcBef>
          <a:spcPts val="500"/>
        </a:spcBef>
        <a:spcAft>
          <a:spcPts val="0"/>
        </a:spcAft>
        <a:buClr>
          <a:schemeClr val="accent1"/>
        </a:buClr>
        <a:buSzPct val="85000"/>
        <a:buFontTx/>
        <a:buChar char="o"/>
        <a:tabLst/>
        <a:defRPr sz="2600" b="0" i="0" u="none" strike="noStrike" cap="none" spc="0" baseline="0">
          <a:solidFill>
            <a:srgbClr val="000000"/>
          </a:solidFill>
          <a:uFillTx/>
          <a:latin typeface="Perpetua"/>
          <a:ea typeface="Perpetua"/>
          <a:cs typeface="Perpetua"/>
          <a:sym typeface="Perpetua"/>
        </a:defRPr>
      </a:lvl1pPr>
      <a:lvl2pPr marL="566737" marR="0" indent="-247650" algn="l" defTabSz="914400" rtl="0" latinLnBrk="0">
        <a:lnSpc>
          <a:spcPct val="100000"/>
        </a:lnSpc>
        <a:spcBef>
          <a:spcPts val="500"/>
        </a:spcBef>
        <a:spcAft>
          <a:spcPts val="0"/>
        </a:spcAft>
        <a:buClr>
          <a:schemeClr val="accent1"/>
        </a:buClr>
        <a:buSzPct val="85000"/>
        <a:buFontTx/>
        <a:buChar char="●"/>
        <a:tabLst/>
        <a:defRPr sz="2600" b="0" i="0" u="none" strike="noStrike" cap="none" spc="0" baseline="0">
          <a:solidFill>
            <a:srgbClr val="000000"/>
          </a:solidFill>
          <a:uFillTx/>
          <a:latin typeface="Perpetua"/>
          <a:ea typeface="Perpetua"/>
          <a:cs typeface="Perpetua"/>
          <a:sym typeface="Perpetua"/>
        </a:defRPr>
      </a:lvl2pPr>
      <a:lvl3pPr marL="890905" marR="0" indent="-297180" algn="l" defTabSz="914400" rtl="0" latinLnBrk="0">
        <a:lnSpc>
          <a:spcPct val="100000"/>
        </a:lnSpc>
        <a:spcBef>
          <a:spcPts val="500"/>
        </a:spcBef>
        <a:spcAft>
          <a:spcPts val="0"/>
        </a:spcAft>
        <a:buClr>
          <a:schemeClr val="accent1"/>
        </a:buClr>
        <a:buSzPct val="85000"/>
        <a:buFontTx/>
        <a:buChar char="●"/>
        <a:tabLst/>
        <a:defRPr sz="2600" b="0" i="0" u="none" strike="noStrike" cap="none" spc="0" baseline="0">
          <a:solidFill>
            <a:srgbClr val="000000"/>
          </a:solidFill>
          <a:uFillTx/>
          <a:latin typeface="Perpetua"/>
          <a:ea typeface="Perpetua"/>
          <a:cs typeface="Perpetua"/>
          <a:sym typeface="Perpetua"/>
        </a:defRPr>
      </a:lvl3pPr>
      <a:lvl4pPr marL="1198562" marR="0" indent="-330200" algn="l" defTabSz="914400" rtl="0" latinLnBrk="0">
        <a:lnSpc>
          <a:spcPct val="100000"/>
        </a:lnSpc>
        <a:spcBef>
          <a:spcPts val="500"/>
        </a:spcBef>
        <a:spcAft>
          <a:spcPts val="0"/>
        </a:spcAft>
        <a:buClr>
          <a:schemeClr val="accent1"/>
        </a:buClr>
        <a:buSzPct val="80000"/>
        <a:buFontTx/>
        <a:buChar char="●"/>
        <a:tabLst/>
        <a:defRPr sz="2600" b="0" i="0" u="none" strike="noStrike" cap="none" spc="0" baseline="0">
          <a:solidFill>
            <a:srgbClr val="000000"/>
          </a:solidFill>
          <a:uFillTx/>
          <a:latin typeface="Perpetua"/>
          <a:ea typeface="Perpetua"/>
          <a:cs typeface="Perpetua"/>
          <a:sym typeface="Perpetua"/>
        </a:defRPr>
      </a:lvl4pPr>
      <a:lvl5pPr marL="1473200" marR="0" indent="-330200" algn="l" defTabSz="914400" rtl="0" latinLnBrk="0">
        <a:lnSpc>
          <a:spcPct val="100000"/>
        </a:lnSpc>
        <a:spcBef>
          <a:spcPts val="500"/>
        </a:spcBef>
        <a:spcAft>
          <a:spcPts val="0"/>
        </a:spcAft>
        <a:buClr>
          <a:schemeClr val="accent1"/>
        </a:buClr>
        <a:buSzPct val="100000"/>
        <a:buFontTx/>
        <a:buChar char="o"/>
        <a:tabLst/>
        <a:defRPr sz="2600" b="0" i="0" u="none" strike="noStrike" cap="none" spc="0" baseline="0">
          <a:solidFill>
            <a:srgbClr val="000000"/>
          </a:solidFill>
          <a:uFillTx/>
          <a:latin typeface="Perpetua"/>
          <a:ea typeface="Perpetua"/>
          <a:cs typeface="Perpetua"/>
          <a:sym typeface="Perpetua"/>
        </a:defRPr>
      </a:lvl5pPr>
      <a:lvl6pPr marL="1930400" marR="0" indent="-330200" algn="l" defTabSz="914400" rtl="0" latinLnBrk="0">
        <a:lnSpc>
          <a:spcPct val="100000"/>
        </a:lnSpc>
        <a:spcBef>
          <a:spcPts val="500"/>
        </a:spcBef>
        <a:spcAft>
          <a:spcPts val="0"/>
        </a:spcAft>
        <a:buClr>
          <a:schemeClr val="accent1"/>
        </a:buClr>
        <a:buSzPct val="100000"/>
        <a:buFontTx/>
        <a:buChar char="•"/>
        <a:tabLst/>
        <a:defRPr sz="2600" b="0" i="0" u="none" strike="noStrike" cap="none" spc="0" baseline="0">
          <a:solidFill>
            <a:srgbClr val="000000"/>
          </a:solidFill>
          <a:uFillTx/>
          <a:latin typeface="Perpetua"/>
          <a:ea typeface="Perpetua"/>
          <a:cs typeface="Perpetua"/>
          <a:sym typeface="Perpetua"/>
        </a:defRPr>
      </a:lvl6pPr>
      <a:lvl7pPr marL="2387600" marR="0" indent="-330200" algn="l" defTabSz="914400" rtl="0" latinLnBrk="0">
        <a:lnSpc>
          <a:spcPct val="100000"/>
        </a:lnSpc>
        <a:spcBef>
          <a:spcPts val="500"/>
        </a:spcBef>
        <a:spcAft>
          <a:spcPts val="0"/>
        </a:spcAft>
        <a:buClr>
          <a:schemeClr val="accent1"/>
        </a:buClr>
        <a:buSzPct val="100000"/>
        <a:buFontTx/>
        <a:buChar char="•"/>
        <a:tabLst/>
        <a:defRPr sz="2600" b="0" i="0" u="none" strike="noStrike" cap="none" spc="0" baseline="0">
          <a:solidFill>
            <a:srgbClr val="000000"/>
          </a:solidFill>
          <a:uFillTx/>
          <a:latin typeface="Perpetua"/>
          <a:ea typeface="Perpetua"/>
          <a:cs typeface="Perpetua"/>
          <a:sym typeface="Perpetua"/>
        </a:defRPr>
      </a:lvl7pPr>
      <a:lvl8pPr marL="2844800" marR="0" indent="-330200" algn="l" defTabSz="914400" rtl="0" latinLnBrk="0">
        <a:lnSpc>
          <a:spcPct val="100000"/>
        </a:lnSpc>
        <a:spcBef>
          <a:spcPts val="500"/>
        </a:spcBef>
        <a:spcAft>
          <a:spcPts val="0"/>
        </a:spcAft>
        <a:buClr>
          <a:schemeClr val="accent1"/>
        </a:buClr>
        <a:buSzPct val="100000"/>
        <a:buFontTx/>
        <a:buChar char="•"/>
        <a:tabLst/>
        <a:defRPr sz="2600" b="0" i="0" u="none" strike="noStrike" cap="none" spc="0" baseline="0">
          <a:solidFill>
            <a:srgbClr val="000000"/>
          </a:solidFill>
          <a:uFillTx/>
          <a:latin typeface="Perpetua"/>
          <a:ea typeface="Perpetua"/>
          <a:cs typeface="Perpetua"/>
          <a:sym typeface="Perpetua"/>
        </a:defRPr>
      </a:lvl8pPr>
      <a:lvl9pPr marL="3302000" marR="0" indent="-330200" algn="l" defTabSz="914400" rtl="0" latinLnBrk="0">
        <a:lnSpc>
          <a:spcPct val="100000"/>
        </a:lnSpc>
        <a:spcBef>
          <a:spcPts val="500"/>
        </a:spcBef>
        <a:spcAft>
          <a:spcPts val="0"/>
        </a:spcAft>
        <a:buClr>
          <a:schemeClr val="accent1"/>
        </a:buClr>
        <a:buSzPct val="100000"/>
        <a:buFontTx/>
        <a:buChar char="•"/>
        <a:tabLst/>
        <a:defRPr sz="2600" b="0" i="0" u="none" strike="noStrike" cap="none" spc="0" baseline="0">
          <a:solidFill>
            <a:srgbClr val="000000"/>
          </a:solidFill>
          <a:uFillTx/>
          <a:latin typeface="Perpetua"/>
          <a:ea typeface="Perpetua"/>
          <a:cs typeface="Perpetua"/>
          <a:sym typeface="Perpetua"/>
        </a:defRPr>
      </a:lvl9pPr>
    </p:bodyStyle>
    <p:otherStyle>
      <a:lvl1pPr marL="0" marR="0" indent="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4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Franklin Gothic Book"/>
        </a:defRPr>
      </a:lvl1pPr>
      <a:lvl2pPr marL="0" marR="0" indent="45720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4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Franklin Gothic Book"/>
        </a:defRPr>
      </a:lvl2pPr>
      <a:lvl3pPr marL="0" marR="0" indent="91440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4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Franklin Gothic Book"/>
        </a:defRPr>
      </a:lvl3pPr>
      <a:lvl4pPr marL="0" marR="0" indent="137160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4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Franklin Gothic Book"/>
        </a:defRPr>
      </a:lvl4pPr>
      <a:lvl5pPr marL="0" marR="0" indent="182880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4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Franklin Gothic Book"/>
        </a:defRPr>
      </a:lvl5pPr>
      <a:lvl6pPr marL="0" marR="0" indent="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4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Franklin Gothic Book"/>
        </a:defRPr>
      </a:lvl6pPr>
      <a:lvl7pPr marL="0" marR="0" indent="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4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Franklin Gothic Book"/>
        </a:defRPr>
      </a:lvl7pPr>
      <a:lvl8pPr marL="0" marR="0" indent="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4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Franklin Gothic Book"/>
        </a:defRPr>
      </a:lvl8pPr>
      <a:lvl9pPr marL="0" marR="0" indent="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4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Franklin Gothic Book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slideLayout" Target="../slideLayouts/slideLayout4.xml"/><Relationship Id="rId1" Type="http://schemas.openxmlformats.org/officeDocument/2006/relationships/video" Target="https://www.youtube.com/embed/h0OcPTfoGQw?feature=oembed" TargetMode="Externa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AC10710  Introduction to Financial Management   Investment Appraisal   Lectures  12"/>
          <p:cNvSpPr txBox="1">
            <a:spLocks noGrp="1"/>
          </p:cNvSpPr>
          <p:nvPr>
            <p:ph type="title" idx="4294967295"/>
          </p:nvPr>
        </p:nvSpPr>
        <p:spPr>
          <a:xfrm>
            <a:off x="-1" y="1516062"/>
            <a:ext cx="9144002" cy="4937126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pPr algn="ctr">
              <a:defRPr sz="34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pPr>
            <a:r>
              <a:rPr lang="en-GB" dirty="0"/>
              <a:t>IFM </a:t>
            </a:r>
            <a:br>
              <a:rPr dirty="0"/>
            </a:br>
            <a:r>
              <a:rPr dirty="0"/>
              <a:t>Introduction to Financial Management</a:t>
            </a:r>
            <a:br>
              <a:rPr dirty="0"/>
            </a:br>
            <a:br>
              <a:rPr dirty="0"/>
            </a:br>
            <a:br>
              <a:rPr dirty="0"/>
            </a:br>
            <a:r>
              <a:rPr dirty="0"/>
              <a:t>Investment Appraisal</a:t>
            </a:r>
            <a:br>
              <a:rPr dirty="0"/>
            </a:br>
            <a:br>
              <a:rPr dirty="0"/>
            </a:br>
            <a:br>
              <a:rPr dirty="0"/>
            </a:br>
            <a:r>
              <a:rPr lang="en-GB" dirty="0"/>
              <a:t>Week 5 </a:t>
            </a:r>
            <a:br>
              <a:rPr dirty="0"/>
            </a:br>
            <a:endParaRPr dirty="0"/>
          </a:p>
        </p:txBody>
      </p:sp>
    </p:spTree>
  </p:cSld>
  <p:clrMapOvr>
    <a:masterClrMapping/>
  </p:clrMapOvr>
  <p:transition spd="med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Discounted cash flow methods"/>
          <p:cNvSpPr txBox="1">
            <a:spLocks noGrp="1"/>
          </p:cNvSpPr>
          <p:nvPr>
            <p:ph type="title" idx="4294967295"/>
          </p:nvPr>
        </p:nvSpPr>
        <p:spPr>
          <a:xfrm>
            <a:off x="914400" y="274637"/>
            <a:ext cx="7772400" cy="1143001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t>Discounted cash flow methods</a:t>
            </a:r>
          </a:p>
        </p:txBody>
      </p:sp>
      <p:sp>
        <p:nvSpPr>
          <p:cNvPr id="74" name="Sensible investment appraisal  method needs to consider…"/>
          <p:cNvSpPr txBox="1">
            <a:spLocks noGrp="1"/>
          </p:cNvSpPr>
          <p:nvPr>
            <p:ph type="body" idx="4294967295"/>
          </p:nvPr>
        </p:nvSpPr>
        <p:spPr>
          <a:xfrm>
            <a:off x="914400" y="1447799"/>
            <a:ext cx="7772400" cy="4572002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buChar char="●"/>
            </a:pPr>
            <a:endParaRPr/>
          </a:p>
          <a:p>
            <a:pPr>
              <a:buChar char="●"/>
              <a:defRPr sz="2400">
                <a:latin typeface="Calibri"/>
                <a:ea typeface="Calibri"/>
                <a:cs typeface="Calibri"/>
                <a:sym typeface="Calibri"/>
              </a:defRPr>
            </a:pPr>
            <a:r>
              <a:t>Sensible investment appraisal  method needs to consider</a:t>
            </a:r>
          </a:p>
          <a:p>
            <a:pPr marL="547687" lvl="1" indent="-228600">
              <a:spcBef>
                <a:spcPts val="300"/>
              </a:spcBef>
              <a:buClr>
                <a:schemeClr val="accent2"/>
              </a:buClr>
              <a:defRPr sz="2400">
                <a:latin typeface="Calibri"/>
                <a:ea typeface="Calibri"/>
                <a:cs typeface="Calibri"/>
                <a:sym typeface="Calibri"/>
              </a:defRPr>
            </a:pPr>
            <a:r>
              <a:t>All costs and benefits for each opportunity</a:t>
            </a:r>
          </a:p>
          <a:p>
            <a:pPr marL="547687" lvl="1" indent="-228600">
              <a:spcBef>
                <a:spcPts val="300"/>
              </a:spcBef>
              <a:buClr>
                <a:schemeClr val="accent2"/>
              </a:buClr>
              <a:defRPr sz="2400">
                <a:latin typeface="Calibri"/>
                <a:ea typeface="Calibri"/>
                <a:cs typeface="Calibri"/>
                <a:sym typeface="Calibri"/>
              </a:defRPr>
            </a:pPr>
            <a:r>
              <a:t>Timing of costs and benefits</a:t>
            </a:r>
          </a:p>
          <a:p>
            <a:pPr marL="547687" lvl="1" indent="-228600">
              <a:spcBef>
                <a:spcPts val="300"/>
              </a:spcBef>
              <a:buClr>
                <a:schemeClr val="accent2"/>
              </a:buClr>
              <a:defRPr sz="2400">
                <a:latin typeface="Calibri"/>
                <a:ea typeface="Calibri"/>
                <a:cs typeface="Calibri"/>
                <a:sym typeface="Calibri"/>
              </a:defRPr>
            </a:pPr>
            <a:endParaRPr/>
          </a:p>
          <a:p>
            <a:pPr marL="822325" lvl="2" indent="-228600">
              <a:spcBef>
                <a:spcPts val="0"/>
              </a:spcBef>
              <a:buClr>
                <a:srgbClr val="B2C1DB"/>
              </a:buClr>
              <a:defRPr sz="2000">
                <a:latin typeface="Calibri"/>
                <a:ea typeface="Calibri"/>
                <a:cs typeface="Calibri"/>
                <a:sym typeface="Calibri"/>
              </a:defRPr>
            </a:pPr>
            <a:r>
              <a:t>Discounted payback period</a:t>
            </a:r>
          </a:p>
          <a:p>
            <a:pPr marL="822325" lvl="2" indent="-228600">
              <a:spcBef>
                <a:spcPts val="0"/>
              </a:spcBef>
              <a:buClr>
                <a:srgbClr val="B2C1DB"/>
              </a:buClr>
              <a:defRPr sz="2000">
                <a:latin typeface="Calibri"/>
                <a:ea typeface="Calibri"/>
                <a:cs typeface="Calibri"/>
                <a:sym typeface="Calibri"/>
              </a:defRPr>
            </a:pPr>
            <a:r>
              <a:t>Net present value</a:t>
            </a:r>
          </a:p>
          <a:p>
            <a:pPr marL="822325" lvl="2" indent="-228600">
              <a:spcBef>
                <a:spcPts val="0"/>
              </a:spcBef>
              <a:buClr>
                <a:srgbClr val="B2C1DB"/>
              </a:buClr>
              <a:defRPr sz="2000">
                <a:latin typeface="Calibri"/>
                <a:ea typeface="Calibri"/>
                <a:cs typeface="Calibri"/>
                <a:sym typeface="Calibri"/>
              </a:defRPr>
            </a:pPr>
            <a:r>
              <a:t>Internal rate of return</a:t>
            </a:r>
          </a:p>
        </p:txBody>
      </p:sp>
    </p:spTree>
  </p:cSld>
  <p:clrMapOvr>
    <a:masterClrMapping/>
  </p:clrMapOvr>
  <p:transition spd="med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Net Present Value (NPV)"/>
          <p:cNvSpPr txBox="1">
            <a:spLocks noGrp="1"/>
          </p:cNvSpPr>
          <p:nvPr>
            <p:ph type="title" idx="4294967295"/>
          </p:nvPr>
        </p:nvSpPr>
        <p:spPr>
          <a:xfrm>
            <a:off x="971550" y="476250"/>
            <a:ext cx="5867400" cy="731838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sz="2800" b="1"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r>
              <a:t>Net Present Value (NPV)</a:t>
            </a:r>
          </a:p>
        </p:txBody>
      </p:sp>
      <p:sp>
        <p:nvSpPr>
          <p:cNvPr id="77" name="NPV is today’s value of the difference between cash inflows and outflows attributable to the project, using a specified discount rate.…"/>
          <p:cNvSpPr txBox="1">
            <a:spLocks noGrp="1"/>
          </p:cNvSpPr>
          <p:nvPr>
            <p:ph type="body" idx="4294967295"/>
          </p:nvPr>
        </p:nvSpPr>
        <p:spPr>
          <a:xfrm>
            <a:off x="828675" y="1557337"/>
            <a:ext cx="7704138" cy="5111751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52387" indent="-52387" algn="just">
              <a:spcBef>
                <a:spcPts val="1400"/>
              </a:spcBef>
              <a:buClrTx/>
              <a:buChar char="●"/>
              <a:defRPr sz="2400">
                <a:latin typeface="Calibri"/>
                <a:ea typeface="Calibri"/>
                <a:cs typeface="Calibri"/>
                <a:sym typeface="Calibri"/>
              </a:defRPr>
            </a:pPr>
            <a:r>
              <a:t>NPV is today’s value of the difference between cash inflows and outflows attributable to the project, using a specified discount rate. </a:t>
            </a:r>
          </a:p>
          <a:p>
            <a:pPr marL="52387" indent="-52387" algn="just">
              <a:spcBef>
                <a:spcPts val="1200"/>
              </a:spcBef>
              <a:buSzTx/>
              <a:buFont typeface="Wingdings 2"/>
              <a:buNone/>
              <a:defRPr sz="1100">
                <a:latin typeface="Calibri"/>
                <a:ea typeface="Calibri"/>
                <a:cs typeface="Calibri"/>
                <a:sym typeface="Calibri"/>
              </a:defRPr>
            </a:pPr>
            <a:endParaRPr/>
          </a:p>
          <a:p>
            <a:pPr marL="52387" indent="-52387" algn="just">
              <a:spcBef>
                <a:spcPts val="1400"/>
              </a:spcBef>
              <a:buClrTx/>
              <a:buChar char="●"/>
              <a:defRPr sz="2400">
                <a:latin typeface="Calibri"/>
                <a:ea typeface="Calibri"/>
                <a:cs typeface="Calibri"/>
                <a:sym typeface="Calibri"/>
              </a:defRPr>
            </a:pPr>
            <a:r>
              <a:t>NPV takes into account the </a:t>
            </a:r>
            <a:r>
              <a:rPr u="sng"/>
              <a:t>timing</a:t>
            </a:r>
            <a:r>
              <a:t> of cash flows and the </a:t>
            </a:r>
            <a:r>
              <a:rPr u="sng"/>
              <a:t>time value of money</a:t>
            </a:r>
            <a:r>
              <a:t> principles.</a:t>
            </a:r>
          </a:p>
          <a:p>
            <a:pPr marL="52387" indent="-52387" algn="just">
              <a:spcBef>
                <a:spcPts val="1200"/>
              </a:spcBef>
              <a:buSzTx/>
              <a:buFont typeface="Wingdings 2"/>
              <a:buNone/>
              <a:defRPr sz="1100">
                <a:latin typeface="Calibri"/>
                <a:ea typeface="Calibri"/>
                <a:cs typeface="Calibri"/>
                <a:sym typeface="Calibri"/>
              </a:defRPr>
            </a:pPr>
            <a:endParaRPr/>
          </a:p>
          <a:p>
            <a:pPr marL="52387" indent="-52387" algn="just">
              <a:spcBef>
                <a:spcPts val="1400"/>
              </a:spcBef>
              <a:buClrTx/>
              <a:buChar char="●"/>
              <a:defRPr sz="2400">
                <a:latin typeface="Calibri"/>
                <a:ea typeface="Calibri"/>
                <a:cs typeface="Calibri"/>
                <a:sym typeface="Calibri"/>
              </a:defRPr>
            </a:pPr>
            <a:r>
              <a:t>Projects with Positive NPV will increase shareholders’ wealth</a:t>
            </a:r>
          </a:p>
          <a:p>
            <a:pPr marL="52387" indent="-52387" algn="just">
              <a:spcBef>
                <a:spcPts val="1200"/>
              </a:spcBef>
              <a:buSzTx/>
              <a:buFont typeface="Wingdings 2"/>
              <a:buNone/>
              <a:defRPr sz="1100">
                <a:latin typeface="Calibri"/>
                <a:ea typeface="Calibri"/>
                <a:cs typeface="Calibri"/>
                <a:sym typeface="Calibri"/>
              </a:defRPr>
            </a:pPr>
            <a:endParaRPr/>
          </a:p>
          <a:p>
            <a:pPr marL="52387" indent="-52387" algn="just">
              <a:spcBef>
                <a:spcPts val="1400"/>
              </a:spcBef>
              <a:buClrTx/>
              <a:buChar char="●"/>
              <a:defRPr sz="2400">
                <a:latin typeface="Calibri"/>
                <a:ea typeface="Calibri"/>
                <a:cs typeface="Calibri"/>
                <a:sym typeface="Calibri"/>
              </a:defRPr>
            </a:pPr>
            <a:r>
              <a:t> Recall PV = FV/ (1+r)</a:t>
            </a:r>
            <a:r>
              <a:rPr baseline="30000"/>
              <a:t>t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7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7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grpId="1" nodeType="with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9" fill="hold"/>
                                        <p:tgtEl>
                                          <p:spTgt spid="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3" presetClass="entr" presetSubtype="10" fill="hold" grpId="1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3" fill="hold"/>
                                        <p:tgtEl>
                                          <p:spTgt spid="7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4" dur="500"/>
                                        <p:tgtEl>
                                          <p:spTgt spid="7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8" fill="hold"/>
                                        <p:tgtEl>
                                          <p:spTgt spid="7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7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3" presetClass="entr" presetSubtype="10" fill="hold" grpId="1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2" fill="hold"/>
                                        <p:tgtEl>
                                          <p:spTgt spid="7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7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7" fill="hold"/>
                                        <p:tgtEl>
                                          <p:spTgt spid="7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7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"/>
                            </p:stCondLst>
                            <p:childTnLst>
                              <p:par>
                                <p:cTn id="30" presetID="3" presetClass="entr" presetSubtype="10" fill="hold" grpId="1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1" fill="hold"/>
                                        <p:tgtEl>
                                          <p:spTgt spid="7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7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6" fill="hold"/>
                                        <p:tgtEl>
                                          <p:spTgt spid="7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7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" grpId="1" build="p" animBg="1" advAuto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NPV decision rule"/>
          <p:cNvSpPr txBox="1"/>
          <p:nvPr/>
        </p:nvSpPr>
        <p:spPr>
          <a:xfrm>
            <a:off x="547687" y="63500"/>
            <a:ext cx="8048626" cy="43706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>
            <a:spAutoFit/>
          </a:bodyPr>
          <a:lstStyle>
            <a:lvl1pPr algn="ctr">
              <a:spcBef>
                <a:spcPts val="1400"/>
              </a:spcBef>
              <a:defRPr sz="2400" b="1">
                <a:solidFill>
                  <a:srgbClr val="CC0000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NPV decision rule</a:t>
            </a:r>
          </a:p>
        </p:txBody>
      </p:sp>
      <p:grpSp>
        <p:nvGrpSpPr>
          <p:cNvPr id="98" name="Group"/>
          <p:cNvGrpSpPr/>
          <p:nvPr/>
        </p:nvGrpSpPr>
        <p:grpSpPr>
          <a:xfrm>
            <a:off x="1158875" y="2133599"/>
            <a:ext cx="6826250" cy="2590801"/>
            <a:chOff x="0" y="0"/>
            <a:chExt cx="6826250" cy="2590799"/>
          </a:xfrm>
        </p:grpSpPr>
        <p:grpSp>
          <p:nvGrpSpPr>
            <p:cNvPr id="83" name="Group"/>
            <p:cNvGrpSpPr/>
            <p:nvPr/>
          </p:nvGrpSpPr>
          <p:grpSpPr>
            <a:xfrm>
              <a:off x="806450" y="0"/>
              <a:ext cx="6007100" cy="1139825"/>
              <a:chOff x="0" y="0"/>
              <a:chExt cx="6007100" cy="1139824"/>
            </a:xfrm>
          </p:grpSpPr>
          <p:sp>
            <p:nvSpPr>
              <p:cNvPr id="80" name="Shape"/>
              <p:cNvSpPr/>
              <p:nvPr/>
            </p:nvSpPr>
            <p:spPr>
              <a:xfrm>
                <a:off x="0" y="0"/>
                <a:ext cx="6007100" cy="1139825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526" y="0"/>
                    </a:moveTo>
                    <a:lnTo>
                      <a:pt x="0" y="2771"/>
                    </a:lnTo>
                    <a:lnTo>
                      <a:pt x="0" y="21600"/>
                    </a:lnTo>
                    <a:lnTo>
                      <a:pt x="21074" y="21600"/>
                    </a:lnTo>
                    <a:lnTo>
                      <a:pt x="21600" y="18829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rgbClr val="FFCC99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45719" tIns="45719" rIns="45719" bIns="45719" numCol="1" anchor="ctr">
                <a:noAutofit/>
              </a:bodyPr>
              <a:lstStyle/>
              <a:p>
                <a:pPr>
                  <a:defRPr sz="2400"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81" name="Shape"/>
              <p:cNvSpPr/>
              <p:nvPr/>
            </p:nvSpPr>
            <p:spPr>
              <a:xfrm>
                <a:off x="0" y="0"/>
                <a:ext cx="6007100" cy="146225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526" y="0"/>
                    </a:moveTo>
                    <a:lnTo>
                      <a:pt x="0" y="21600"/>
                    </a:lnTo>
                    <a:lnTo>
                      <a:pt x="21074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rgbClr val="FFD6AD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45719" tIns="45719" rIns="45719" bIns="45719" numCol="1" anchor="ctr">
                <a:noAutofit/>
              </a:bodyPr>
              <a:lstStyle/>
              <a:p>
                <a:pPr>
                  <a:defRPr sz="2400"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82" name="Shape"/>
              <p:cNvSpPr/>
              <p:nvPr/>
            </p:nvSpPr>
            <p:spPr>
              <a:xfrm>
                <a:off x="5860874" y="0"/>
                <a:ext cx="146226" cy="1139825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0" y="2771"/>
                    </a:moveTo>
                    <a:lnTo>
                      <a:pt x="0" y="21600"/>
                    </a:lnTo>
                    <a:lnTo>
                      <a:pt x="21600" y="18829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rgbClr val="CCA37A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45719" tIns="45719" rIns="45719" bIns="45719" numCol="1" anchor="ctr">
                <a:noAutofit/>
              </a:bodyPr>
              <a:lstStyle/>
              <a:p>
                <a:pPr>
                  <a:defRPr sz="2400"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</p:grpSp>
        <p:grpSp>
          <p:nvGrpSpPr>
            <p:cNvPr id="87" name="Group"/>
            <p:cNvGrpSpPr/>
            <p:nvPr/>
          </p:nvGrpSpPr>
          <p:grpSpPr>
            <a:xfrm>
              <a:off x="819150" y="1450975"/>
              <a:ext cx="6007100" cy="1139825"/>
              <a:chOff x="0" y="0"/>
              <a:chExt cx="6007100" cy="1139824"/>
            </a:xfrm>
          </p:grpSpPr>
          <p:sp>
            <p:nvSpPr>
              <p:cNvPr id="84" name="Shape"/>
              <p:cNvSpPr/>
              <p:nvPr/>
            </p:nvSpPr>
            <p:spPr>
              <a:xfrm>
                <a:off x="0" y="0"/>
                <a:ext cx="6007100" cy="1139825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526" y="0"/>
                    </a:moveTo>
                    <a:lnTo>
                      <a:pt x="0" y="2771"/>
                    </a:lnTo>
                    <a:lnTo>
                      <a:pt x="0" y="21600"/>
                    </a:lnTo>
                    <a:lnTo>
                      <a:pt x="21074" y="21600"/>
                    </a:lnTo>
                    <a:lnTo>
                      <a:pt x="21600" y="18829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rgbClr val="FFCC99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45719" tIns="45719" rIns="45719" bIns="45719" numCol="1" anchor="ctr">
                <a:noAutofit/>
              </a:bodyPr>
              <a:lstStyle/>
              <a:p>
                <a:pPr>
                  <a:defRPr sz="2400"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85" name="Shape"/>
              <p:cNvSpPr/>
              <p:nvPr/>
            </p:nvSpPr>
            <p:spPr>
              <a:xfrm>
                <a:off x="0" y="0"/>
                <a:ext cx="6007100" cy="146225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526" y="0"/>
                    </a:moveTo>
                    <a:lnTo>
                      <a:pt x="0" y="21600"/>
                    </a:lnTo>
                    <a:lnTo>
                      <a:pt x="21074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rgbClr val="FFD6AD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45719" tIns="45719" rIns="45719" bIns="45719" numCol="1" anchor="ctr">
                <a:noAutofit/>
              </a:bodyPr>
              <a:lstStyle/>
              <a:p>
                <a:pPr>
                  <a:defRPr sz="2400"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86" name="Shape"/>
              <p:cNvSpPr/>
              <p:nvPr/>
            </p:nvSpPr>
            <p:spPr>
              <a:xfrm>
                <a:off x="5860874" y="0"/>
                <a:ext cx="146226" cy="1139825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0" y="2771"/>
                    </a:moveTo>
                    <a:lnTo>
                      <a:pt x="0" y="21600"/>
                    </a:lnTo>
                    <a:lnTo>
                      <a:pt x="21600" y="18829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rgbClr val="CCA37A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45719" tIns="45719" rIns="45719" bIns="45719" numCol="1" anchor="ctr">
                <a:noAutofit/>
              </a:bodyPr>
              <a:lstStyle/>
              <a:p>
                <a:pPr>
                  <a:defRPr sz="2400"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</p:grpSp>
        <p:sp>
          <p:nvSpPr>
            <p:cNvPr id="88" name="If competing projects have positive NPVs, the one with the highest NPV is selected"/>
            <p:cNvSpPr txBox="1"/>
            <p:nvPr/>
          </p:nvSpPr>
          <p:spPr>
            <a:xfrm>
              <a:off x="993775" y="1722437"/>
              <a:ext cx="5503863" cy="66733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 algn="ctr">
                <a:spcBef>
                  <a:spcPts val="1200"/>
                </a:spcBef>
                <a:defRPr sz="2000" b="1">
                  <a:latin typeface="Arial"/>
                  <a:ea typeface="Arial"/>
                  <a:cs typeface="Arial"/>
                  <a:sym typeface="Arial"/>
                </a:defRPr>
              </a:lvl1pPr>
            </a:lstStyle>
            <a:p>
              <a:r>
                <a:t>If competing projects have positive NPVs, the one with the highest NPV is selected</a:t>
              </a:r>
            </a:p>
          </p:txBody>
        </p:sp>
        <p:sp>
          <p:nvSpPr>
            <p:cNvPr id="89" name="If project NPV is positive, it should be accepted; if it is negative it should be rejected"/>
            <p:cNvSpPr txBox="1"/>
            <p:nvPr/>
          </p:nvSpPr>
          <p:spPr>
            <a:xfrm>
              <a:off x="854075" y="268287"/>
              <a:ext cx="5818188" cy="66733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 algn="ctr">
                <a:spcBef>
                  <a:spcPts val="1200"/>
                </a:spcBef>
                <a:defRPr sz="2000" b="1">
                  <a:latin typeface="Arial"/>
                  <a:ea typeface="Arial"/>
                  <a:cs typeface="Arial"/>
                  <a:sym typeface="Arial"/>
                </a:defRPr>
              </a:lvl1pPr>
            </a:lstStyle>
            <a:p>
              <a:r>
                <a:t>If project NPV is positive, it should be accepted; if it is negative it should be rejected</a:t>
              </a:r>
            </a:p>
          </p:txBody>
        </p:sp>
        <p:grpSp>
          <p:nvGrpSpPr>
            <p:cNvPr id="93" name="Group"/>
            <p:cNvGrpSpPr/>
            <p:nvPr/>
          </p:nvGrpSpPr>
          <p:grpSpPr>
            <a:xfrm>
              <a:off x="0" y="404812"/>
              <a:ext cx="538163" cy="538163"/>
              <a:chOff x="0" y="0"/>
              <a:chExt cx="538162" cy="538162"/>
            </a:xfrm>
          </p:grpSpPr>
          <p:sp>
            <p:nvSpPr>
              <p:cNvPr id="90" name="Shape"/>
              <p:cNvSpPr/>
              <p:nvPr/>
            </p:nvSpPr>
            <p:spPr>
              <a:xfrm>
                <a:off x="0" y="0"/>
                <a:ext cx="538163" cy="538163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5400" y="0"/>
                    </a:moveTo>
                    <a:lnTo>
                      <a:pt x="0" y="5400"/>
                    </a:lnTo>
                    <a:lnTo>
                      <a:pt x="0" y="21600"/>
                    </a:lnTo>
                    <a:lnTo>
                      <a:pt x="16200" y="21600"/>
                    </a:lnTo>
                    <a:lnTo>
                      <a:pt x="21600" y="16200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rgbClr val="CC0000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45719" tIns="45719" rIns="45719" bIns="45719" numCol="1" anchor="ctr">
                <a:noAutofit/>
              </a:bodyPr>
              <a:lstStyle/>
              <a:p>
                <a:pPr>
                  <a:defRPr sz="2400"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91" name="Shape"/>
              <p:cNvSpPr/>
              <p:nvPr/>
            </p:nvSpPr>
            <p:spPr>
              <a:xfrm>
                <a:off x="0" y="-1"/>
                <a:ext cx="538163" cy="134542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5400" y="0"/>
                    </a:moveTo>
                    <a:lnTo>
                      <a:pt x="0" y="21600"/>
                    </a:lnTo>
                    <a:lnTo>
                      <a:pt x="16200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rgbClr val="D63333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45719" tIns="45719" rIns="45719" bIns="45719" numCol="1" anchor="ctr">
                <a:noAutofit/>
              </a:bodyPr>
              <a:lstStyle/>
              <a:p>
                <a:pPr>
                  <a:defRPr sz="2400"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92" name="Shape"/>
              <p:cNvSpPr/>
              <p:nvPr/>
            </p:nvSpPr>
            <p:spPr>
              <a:xfrm>
                <a:off x="403621" y="0"/>
                <a:ext cx="134542" cy="538163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0" y="5400"/>
                    </a:moveTo>
                    <a:lnTo>
                      <a:pt x="0" y="21600"/>
                    </a:lnTo>
                    <a:lnTo>
                      <a:pt x="21600" y="16200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rgbClr val="A30000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45719" tIns="45719" rIns="45719" bIns="45719" numCol="1" anchor="ctr">
                <a:noAutofit/>
              </a:bodyPr>
              <a:lstStyle/>
              <a:p>
                <a:pPr>
                  <a:defRPr sz="2400"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</p:grpSp>
        <p:grpSp>
          <p:nvGrpSpPr>
            <p:cNvPr id="97" name="Group"/>
            <p:cNvGrpSpPr/>
            <p:nvPr/>
          </p:nvGrpSpPr>
          <p:grpSpPr>
            <a:xfrm>
              <a:off x="11112" y="1808162"/>
              <a:ext cx="538163" cy="538163"/>
              <a:chOff x="0" y="0"/>
              <a:chExt cx="538162" cy="538162"/>
            </a:xfrm>
          </p:grpSpPr>
          <p:sp>
            <p:nvSpPr>
              <p:cNvPr id="94" name="Shape"/>
              <p:cNvSpPr/>
              <p:nvPr/>
            </p:nvSpPr>
            <p:spPr>
              <a:xfrm>
                <a:off x="0" y="0"/>
                <a:ext cx="538163" cy="538163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5400" y="0"/>
                    </a:moveTo>
                    <a:lnTo>
                      <a:pt x="0" y="5400"/>
                    </a:lnTo>
                    <a:lnTo>
                      <a:pt x="0" y="21600"/>
                    </a:lnTo>
                    <a:lnTo>
                      <a:pt x="16200" y="21600"/>
                    </a:lnTo>
                    <a:lnTo>
                      <a:pt x="21600" y="16200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rgbClr val="CC0000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45719" tIns="45719" rIns="45719" bIns="45719" numCol="1" anchor="ctr">
                <a:noAutofit/>
              </a:bodyPr>
              <a:lstStyle/>
              <a:p>
                <a:pPr>
                  <a:defRPr sz="2400"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95" name="Shape"/>
              <p:cNvSpPr/>
              <p:nvPr/>
            </p:nvSpPr>
            <p:spPr>
              <a:xfrm>
                <a:off x="0" y="-1"/>
                <a:ext cx="538163" cy="134542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5400" y="0"/>
                    </a:moveTo>
                    <a:lnTo>
                      <a:pt x="0" y="21600"/>
                    </a:lnTo>
                    <a:lnTo>
                      <a:pt x="16200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rgbClr val="D63333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45719" tIns="45719" rIns="45719" bIns="45719" numCol="1" anchor="ctr">
                <a:noAutofit/>
              </a:bodyPr>
              <a:lstStyle/>
              <a:p>
                <a:pPr>
                  <a:defRPr sz="2400"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96" name="Shape"/>
              <p:cNvSpPr/>
              <p:nvPr/>
            </p:nvSpPr>
            <p:spPr>
              <a:xfrm>
                <a:off x="403621" y="0"/>
                <a:ext cx="134542" cy="538163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0" y="5400"/>
                    </a:moveTo>
                    <a:lnTo>
                      <a:pt x="0" y="21600"/>
                    </a:lnTo>
                    <a:lnTo>
                      <a:pt x="21600" y="16200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rgbClr val="A30000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45719" tIns="45719" rIns="45719" bIns="45719" numCol="1" anchor="ctr">
                <a:noAutofit/>
              </a:bodyPr>
              <a:lstStyle/>
              <a:p>
                <a:pPr>
                  <a:defRPr sz="2400"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</p:grpSp>
      </p:grpSp>
    </p:spTree>
  </p:cSld>
  <p:clrMapOvr>
    <a:masterClrMapping/>
  </p:clrMapOvr>
  <p:transition spd="med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NPV (Example)"/>
          <p:cNvSpPr txBox="1">
            <a:spLocks noGrp="1"/>
          </p:cNvSpPr>
          <p:nvPr>
            <p:ph type="title" idx="4294967295"/>
          </p:nvPr>
        </p:nvSpPr>
        <p:spPr>
          <a:xfrm>
            <a:off x="1022350" y="44449"/>
            <a:ext cx="8229600" cy="1143002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sz="2800" b="1"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r>
              <a:t>NPV (Example)</a:t>
            </a:r>
          </a:p>
        </p:txBody>
      </p:sp>
      <p:sp>
        <p:nvSpPr>
          <p:cNvPr id="101" name="Using the data provided in the Payback Example (Projects A &amp; B,  Lecture 11)…"/>
          <p:cNvSpPr txBox="1">
            <a:spLocks noGrp="1"/>
          </p:cNvSpPr>
          <p:nvPr>
            <p:ph type="body" idx="4294967295"/>
          </p:nvPr>
        </p:nvSpPr>
        <p:spPr>
          <a:xfrm>
            <a:off x="914400" y="1519237"/>
            <a:ext cx="7545388" cy="4933951"/>
          </a:xfrm>
          <a:prstGeom prst="rect">
            <a:avLst/>
          </a:prstGeom>
        </p:spPr>
        <p:txBody>
          <a:bodyPr>
            <a:normAutofit/>
          </a:bodyPr>
          <a:lstStyle/>
          <a:p>
            <a:pPr algn="just">
              <a:buSzTx/>
              <a:buFont typeface="Wingdings 2"/>
              <a:buNone/>
              <a:defRPr sz="2400">
                <a:latin typeface="Calibri"/>
                <a:ea typeface="Calibri"/>
                <a:cs typeface="Calibri"/>
                <a:sym typeface="Calibri"/>
              </a:defRPr>
            </a:pPr>
            <a:r>
              <a:rPr dirty="0"/>
              <a:t>	Using the data provided in the Payback Example (Projects A &amp; B)</a:t>
            </a:r>
          </a:p>
          <a:p>
            <a:pPr algn="just">
              <a:spcBef>
                <a:spcPts val="0"/>
              </a:spcBef>
              <a:buSzTx/>
              <a:buFont typeface="Wingdings 2"/>
              <a:buNone/>
              <a:defRPr sz="1400" u="sng">
                <a:latin typeface="Calibri"/>
                <a:ea typeface="Calibri"/>
                <a:cs typeface="Calibri"/>
                <a:sym typeface="Calibri"/>
              </a:defRPr>
            </a:pPr>
            <a:r>
              <a:rPr dirty="0"/>
              <a:t>Example </a:t>
            </a:r>
          </a:p>
          <a:p>
            <a:pPr algn="just">
              <a:spcBef>
                <a:spcPts val="0"/>
              </a:spcBef>
              <a:buSzTx/>
              <a:buFont typeface="Wingdings 2"/>
              <a:buNone/>
              <a:defRPr sz="1400">
                <a:latin typeface="Calibri"/>
                <a:ea typeface="Calibri"/>
                <a:cs typeface="Calibri"/>
                <a:sym typeface="Calibri"/>
              </a:defRPr>
            </a:pPr>
            <a:r>
              <a:rPr dirty="0"/>
              <a:t>Two investment projects: 	                                          </a:t>
            </a:r>
            <a:r>
              <a:rPr b="1" dirty="0"/>
              <a:t>A	               B  </a:t>
            </a:r>
          </a:p>
          <a:p>
            <a:pPr algn="just">
              <a:spcBef>
                <a:spcPts val="0"/>
              </a:spcBef>
              <a:buSzTx/>
              <a:buFont typeface="Wingdings 2"/>
              <a:buNone/>
              <a:defRPr sz="1400">
                <a:latin typeface="Calibri"/>
                <a:ea typeface="Calibri"/>
                <a:cs typeface="Calibri"/>
                <a:sym typeface="Calibri"/>
              </a:defRPr>
            </a:pPr>
            <a:r>
              <a:rPr dirty="0"/>
              <a:t> 	</a:t>
            </a:r>
            <a:endParaRPr u="sng" dirty="0"/>
          </a:p>
          <a:p>
            <a:pPr algn="just">
              <a:spcBef>
                <a:spcPts val="0"/>
              </a:spcBef>
              <a:buSzTx/>
              <a:buFont typeface="Wingdings 2"/>
              <a:buNone/>
              <a:defRPr sz="1400">
                <a:latin typeface="Calibri"/>
                <a:ea typeface="Calibri"/>
                <a:cs typeface="Calibri"/>
                <a:sym typeface="Calibri"/>
              </a:defRPr>
            </a:pPr>
            <a:r>
              <a:rPr dirty="0"/>
              <a:t>Investment outlay (payable immediately)   		</a:t>
            </a:r>
            <a:r>
              <a:rPr b="1" dirty="0"/>
              <a:t>(1,900)  (1,500)</a:t>
            </a:r>
          </a:p>
          <a:p>
            <a:pPr algn="just">
              <a:spcBef>
                <a:spcPts val="0"/>
              </a:spcBef>
              <a:buSzTx/>
              <a:buFont typeface="Wingdings 2"/>
              <a:buNone/>
              <a:defRPr sz="1400">
                <a:latin typeface="Calibri"/>
                <a:ea typeface="Calibri"/>
                <a:cs typeface="Calibri"/>
                <a:sym typeface="Calibri"/>
              </a:defRPr>
            </a:pPr>
            <a:endParaRPr b="1" dirty="0"/>
          </a:p>
          <a:p>
            <a:pPr algn="just">
              <a:spcBef>
                <a:spcPts val="0"/>
              </a:spcBef>
              <a:buSzTx/>
              <a:buFont typeface="Wingdings 2"/>
              <a:buNone/>
              <a:defRPr sz="1400">
                <a:latin typeface="Calibri"/>
                <a:ea typeface="Calibri"/>
                <a:cs typeface="Calibri"/>
                <a:sym typeface="Calibri"/>
              </a:defRPr>
            </a:pPr>
            <a:r>
              <a:rPr dirty="0"/>
              <a:t>Annual Cash 		   Year 1                          	500      550</a:t>
            </a:r>
          </a:p>
          <a:p>
            <a:pPr algn="just">
              <a:spcBef>
                <a:spcPts val="0"/>
              </a:spcBef>
              <a:buSzTx/>
              <a:buFont typeface="Wingdings 2"/>
              <a:buNone/>
              <a:defRPr sz="1400">
                <a:latin typeface="Calibri"/>
                <a:ea typeface="Calibri"/>
                <a:cs typeface="Calibri"/>
                <a:sym typeface="Calibri"/>
              </a:defRPr>
            </a:pPr>
            <a:r>
              <a:rPr dirty="0"/>
              <a:t>Inflows</a:t>
            </a:r>
          </a:p>
          <a:p>
            <a:pPr algn="just">
              <a:spcBef>
                <a:spcPts val="0"/>
              </a:spcBef>
              <a:buSzTx/>
              <a:buFont typeface="Wingdings 2"/>
              <a:buNone/>
              <a:defRPr sz="1400">
                <a:latin typeface="Calibri"/>
                <a:ea typeface="Calibri"/>
                <a:cs typeface="Calibri"/>
                <a:sym typeface="Calibri"/>
              </a:defRPr>
            </a:pPr>
            <a:r>
              <a:rPr dirty="0"/>
              <a:t>             	   	                         Year 2                          	900      500              </a:t>
            </a:r>
          </a:p>
          <a:p>
            <a:pPr algn="just">
              <a:spcBef>
                <a:spcPts val="0"/>
              </a:spcBef>
              <a:buSzTx/>
              <a:buFont typeface="Wingdings 2"/>
              <a:buNone/>
              <a:defRPr sz="1400">
                <a:latin typeface="Calibri"/>
                <a:ea typeface="Calibri"/>
                <a:cs typeface="Calibri"/>
                <a:sym typeface="Calibri"/>
              </a:defRPr>
            </a:pPr>
            <a:endParaRPr dirty="0"/>
          </a:p>
          <a:p>
            <a:pPr algn="just">
              <a:spcBef>
                <a:spcPts val="0"/>
              </a:spcBef>
              <a:buSzTx/>
              <a:buFont typeface="Wingdings 2"/>
              <a:buNone/>
              <a:defRPr sz="1400">
                <a:latin typeface="Calibri"/>
                <a:ea typeface="Calibri"/>
                <a:cs typeface="Calibri"/>
                <a:sym typeface="Calibri"/>
              </a:defRPr>
            </a:pPr>
            <a:r>
              <a:rPr dirty="0"/>
              <a:t>                           	                          Year 3                         	 800      200                                     </a:t>
            </a:r>
          </a:p>
          <a:p>
            <a:pPr algn="just">
              <a:spcBef>
                <a:spcPts val="0"/>
              </a:spcBef>
              <a:buSzTx/>
              <a:buFont typeface="Wingdings 2"/>
              <a:buNone/>
              <a:defRPr sz="1400">
                <a:latin typeface="Calibri"/>
                <a:ea typeface="Calibri"/>
                <a:cs typeface="Calibri"/>
                <a:sym typeface="Calibri"/>
              </a:defRPr>
            </a:pPr>
            <a:endParaRPr dirty="0"/>
          </a:p>
          <a:p>
            <a:pPr algn="just">
              <a:spcBef>
                <a:spcPts val="0"/>
              </a:spcBef>
              <a:buSzTx/>
              <a:buFont typeface="Wingdings 2"/>
              <a:buNone/>
              <a:defRPr sz="1400">
                <a:latin typeface="Calibri"/>
                <a:ea typeface="Calibri"/>
                <a:cs typeface="Calibri"/>
                <a:sym typeface="Calibri"/>
              </a:defRPr>
            </a:pPr>
            <a:r>
              <a:rPr dirty="0"/>
              <a:t>                              	                          Year 4                          	700      500</a:t>
            </a:r>
          </a:p>
          <a:p>
            <a:pPr algn="just">
              <a:spcBef>
                <a:spcPts val="0"/>
              </a:spcBef>
              <a:buSzTx/>
              <a:buFont typeface="Wingdings 2"/>
              <a:buNone/>
              <a:defRPr sz="1400">
                <a:latin typeface="Calibri"/>
                <a:ea typeface="Calibri"/>
                <a:cs typeface="Calibri"/>
                <a:sym typeface="Calibri"/>
              </a:defRPr>
            </a:pPr>
            <a:endParaRPr dirty="0"/>
          </a:p>
          <a:p>
            <a:pPr algn="just">
              <a:spcBef>
                <a:spcPts val="0"/>
              </a:spcBef>
              <a:buSzTx/>
              <a:buFont typeface="Wingdings 2"/>
              <a:buNone/>
              <a:defRPr sz="1400">
                <a:latin typeface="Calibri"/>
                <a:ea typeface="Calibri"/>
                <a:cs typeface="Calibri"/>
                <a:sym typeface="Calibri"/>
              </a:defRPr>
            </a:pPr>
            <a:endParaRPr dirty="0"/>
          </a:p>
          <a:p>
            <a:pPr algn="just">
              <a:spcBef>
                <a:spcPts val="0"/>
              </a:spcBef>
              <a:buSzTx/>
              <a:buFont typeface="Wingdings 2"/>
              <a:buNone/>
              <a:defRPr sz="2400">
                <a:latin typeface="Calibri"/>
                <a:ea typeface="Calibri"/>
                <a:cs typeface="Calibri"/>
                <a:sym typeface="Calibri"/>
              </a:defRPr>
            </a:pPr>
            <a:r>
              <a:rPr dirty="0"/>
              <a:t>	What is the discounted payback period and NPV of projects A and B, assuming a discount rate of 11% (one decimal place)?</a:t>
            </a:r>
          </a:p>
        </p:txBody>
      </p:sp>
    </p:spTree>
  </p:cSld>
  <p:clrMapOvr>
    <a:masterClrMapping/>
  </p:clrMapOvr>
  <p:transition spd="med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NPV Calculation"/>
          <p:cNvSpPr txBox="1">
            <a:spLocks noGrp="1"/>
          </p:cNvSpPr>
          <p:nvPr>
            <p:ph type="title" idx="4294967295"/>
          </p:nvPr>
        </p:nvSpPr>
        <p:spPr>
          <a:xfrm>
            <a:off x="900112" y="404812"/>
            <a:ext cx="5867401" cy="731838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sz="2800" b="1"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r>
              <a:t>NPV Calculation  </a:t>
            </a:r>
          </a:p>
        </p:txBody>
      </p:sp>
      <p:sp>
        <p:nvSpPr>
          <p:cNvPr id="104" name="Project A                                   Discount         DCF…"/>
          <p:cNvSpPr txBox="1">
            <a:spLocks noGrp="1"/>
          </p:cNvSpPr>
          <p:nvPr>
            <p:ph type="body" idx="4294967295"/>
          </p:nvPr>
        </p:nvSpPr>
        <p:spPr>
          <a:xfrm>
            <a:off x="323850" y="1628775"/>
            <a:ext cx="8351838" cy="4968875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262127" indent="-262127" defTabSz="877823">
              <a:lnSpc>
                <a:spcPct val="80000"/>
              </a:lnSpc>
              <a:spcBef>
                <a:spcPts val="400"/>
              </a:spcBef>
              <a:buSzTx/>
              <a:buFont typeface="Wingdings 2"/>
              <a:buNone/>
              <a:defRPr sz="2304">
                <a:latin typeface="Calibri"/>
                <a:ea typeface="Calibri"/>
                <a:cs typeface="Calibri"/>
                <a:sym typeface="Calibri"/>
              </a:defRPr>
            </a:pPr>
            <a:r>
              <a:rPr dirty="0"/>
              <a:t>Project A	                                  Discount       	 DCF</a:t>
            </a:r>
          </a:p>
          <a:p>
            <a:pPr marL="262127" indent="-262127" defTabSz="877823">
              <a:lnSpc>
                <a:spcPct val="80000"/>
              </a:lnSpc>
              <a:spcBef>
                <a:spcPts val="400"/>
              </a:spcBef>
              <a:buSzTx/>
              <a:buFont typeface="Wingdings 2"/>
              <a:buNone/>
              <a:defRPr sz="2304">
                <a:latin typeface="Calibri"/>
                <a:ea typeface="Calibri"/>
                <a:cs typeface="Calibri"/>
                <a:sym typeface="Calibri"/>
              </a:defRPr>
            </a:pPr>
            <a:r>
              <a:rPr dirty="0"/>
              <a:t>					      Factor (11%)     	Project A</a:t>
            </a:r>
          </a:p>
          <a:p>
            <a:pPr marL="262127" indent="-262127" defTabSz="877823">
              <a:lnSpc>
                <a:spcPct val="80000"/>
              </a:lnSpc>
              <a:spcBef>
                <a:spcPts val="400"/>
              </a:spcBef>
              <a:buSzTx/>
              <a:buFont typeface="Wingdings 2"/>
              <a:buNone/>
              <a:defRPr sz="2304">
                <a:latin typeface="Calibri"/>
                <a:ea typeface="Calibri"/>
                <a:cs typeface="Calibri"/>
                <a:sym typeface="Calibri"/>
              </a:defRPr>
            </a:pPr>
            <a:endParaRPr dirty="0"/>
          </a:p>
          <a:p>
            <a:pPr marL="262127" indent="-262127" defTabSz="877823">
              <a:lnSpc>
                <a:spcPct val="80000"/>
              </a:lnSpc>
              <a:spcBef>
                <a:spcPts val="400"/>
              </a:spcBef>
              <a:buSzTx/>
              <a:buFont typeface="Wingdings 2"/>
              <a:buNone/>
              <a:defRPr sz="2304">
                <a:latin typeface="Calibri"/>
                <a:ea typeface="Calibri"/>
                <a:cs typeface="Calibri"/>
                <a:sym typeface="Calibri"/>
              </a:defRPr>
            </a:pPr>
            <a:r>
              <a:rPr dirty="0"/>
              <a:t>Investment  (Year 0)     -1,900       	1.000	  	-1,900.0</a:t>
            </a:r>
          </a:p>
          <a:p>
            <a:pPr marL="262127" indent="-262127" defTabSz="877823">
              <a:lnSpc>
                <a:spcPct val="80000"/>
              </a:lnSpc>
              <a:spcBef>
                <a:spcPts val="400"/>
              </a:spcBef>
              <a:buSzTx/>
              <a:buFont typeface="Wingdings 2"/>
              <a:buNone/>
              <a:defRPr sz="2304">
                <a:latin typeface="Calibri"/>
                <a:ea typeface="Calibri"/>
                <a:cs typeface="Calibri"/>
                <a:sym typeface="Calibri"/>
              </a:defRPr>
            </a:pPr>
            <a:r>
              <a:rPr dirty="0"/>
              <a:t>Cash Inflows	Year 1   500      	0.901	      	450.5</a:t>
            </a:r>
          </a:p>
          <a:p>
            <a:pPr marL="262127" indent="-262127" defTabSz="877823">
              <a:lnSpc>
                <a:spcPct val="80000"/>
              </a:lnSpc>
              <a:spcBef>
                <a:spcPts val="400"/>
              </a:spcBef>
              <a:buSzTx/>
              <a:buFont typeface="Wingdings 2"/>
              <a:buNone/>
              <a:defRPr sz="2304">
                <a:latin typeface="Calibri"/>
                <a:ea typeface="Calibri"/>
                <a:cs typeface="Calibri"/>
                <a:sym typeface="Calibri"/>
              </a:defRPr>
            </a:pPr>
            <a:r>
              <a:rPr dirty="0"/>
              <a:t>             </a:t>
            </a:r>
            <a:r>
              <a:rPr lang="en-GB" dirty="0"/>
              <a:t>	</a:t>
            </a:r>
            <a:r>
              <a:rPr dirty="0"/>
              <a:t>	Year 2   900       	0.812             </a:t>
            </a:r>
            <a:r>
              <a:rPr lang="en-GB" dirty="0"/>
              <a:t>	</a:t>
            </a:r>
            <a:r>
              <a:rPr dirty="0"/>
              <a:t>730.8</a:t>
            </a:r>
          </a:p>
          <a:p>
            <a:pPr marL="262127" indent="-262127" defTabSz="877823">
              <a:lnSpc>
                <a:spcPct val="80000"/>
              </a:lnSpc>
              <a:spcBef>
                <a:spcPts val="400"/>
              </a:spcBef>
              <a:buSzTx/>
              <a:buFont typeface="Wingdings 2"/>
              <a:buNone/>
              <a:defRPr sz="2304">
                <a:latin typeface="Calibri"/>
                <a:ea typeface="Calibri"/>
                <a:cs typeface="Calibri"/>
                <a:sym typeface="Calibri"/>
              </a:defRPr>
            </a:pPr>
            <a:r>
              <a:rPr dirty="0"/>
              <a:t>                    	Year 3  800       	0.731              </a:t>
            </a:r>
            <a:r>
              <a:rPr lang="en-GB" dirty="0"/>
              <a:t>	</a:t>
            </a:r>
            <a:r>
              <a:rPr dirty="0"/>
              <a:t>584.8                </a:t>
            </a:r>
          </a:p>
          <a:p>
            <a:pPr marL="262127" indent="-262127" defTabSz="877823">
              <a:lnSpc>
                <a:spcPct val="80000"/>
              </a:lnSpc>
              <a:spcBef>
                <a:spcPts val="400"/>
              </a:spcBef>
              <a:buSzTx/>
              <a:buFont typeface="Wingdings 2"/>
              <a:buNone/>
              <a:defRPr sz="2304">
                <a:latin typeface="Calibri"/>
                <a:ea typeface="Calibri"/>
                <a:cs typeface="Calibri"/>
                <a:sym typeface="Calibri"/>
              </a:defRPr>
            </a:pPr>
            <a:r>
              <a:rPr dirty="0"/>
              <a:t>                    	Year 4  700       	0.659           	461.3</a:t>
            </a:r>
          </a:p>
          <a:p>
            <a:pPr marL="262127" indent="-262127" defTabSz="877823">
              <a:lnSpc>
                <a:spcPct val="80000"/>
              </a:lnSpc>
              <a:spcBef>
                <a:spcPts val="400"/>
              </a:spcBef>
              <a:buSzTx/>
              <a:buFont typeface="Wingdings 2"/>
              <a:buNone/>
              <a:defRPr sz="2304">
                <a:latin typeface="Calibri"/>
                <a:ea typeface="Calibri"/>
                <a:cs typeface="Calibri"/>
                <a:sym typeface="Calibri"/>
              </a:defRPr>
            </a:pPr>
            <a:endParaRPr dirty="0"/>
          </a:p>
          <a:p>
            <a:pPr marL="262127" indent="-262127" defTabSz="877823">
              <a:lnSpc>
                <a:spcPct val="80000"/>
              </a:lnSpc>
              <a:spcBef>
                <a:spcPts val="400"/>
              </a:spcBef>
              <a:buSzTx/>
              <a:buFont typeface="Wingdings 2"/>
              <a:buNone/>
              <a:defRPr sz="2304">
                <a:latin typeface="Calibri"/>
                <a:ea typeface="Calibri"/>
                <a:cs typeface="Calibri"/>
                <a:sym typeface="Calibri"/>
              </a:defRPr>
            </a:pPr>
            <a:r>
              <a:rPr dirty="0"/>
              <a:t>                            Net Present Value (NPV)        	</a:t>
            </a:r>
            <a:r>
              <a:rPr b="1" dirty="0"/>
              <a:t>+327.4</a:t>
            </a:r>
          </a:p>
          <a:p>
            <a:pPr marL="262127" indent="-262127" defTabSz="877823">
              <a:lnSpc>
                <a:spcPct val="80000"/>
              </a:lnSpc>
              <a:spcBef>
                <a:spcPts val="400"/>
              </a:spcBef>
              <a:buSzTx/>
              <a:buFont typeface="Wingdings 2"/>
              <a:buNone/>
              <a:defRPr sz="2304" b="1">
                <a:latin typeface="Calibri"/>
                <a:ea typeface="Calibri"/>
                <a:cs typeface="Calibri"/>
                <a:sym typeface="Calibri"/>
              </a:defRPr>
            </a:pPr>
            <a:endParaRPr b="1" dirty="0"/>
          </a:p>
          <a:p>
            <a:pPr marL="262127" indent="-262127" defTabSz="877823">
              <a:lnSpc>
                <a:spcPct val="80000"/>
              </a:lnSpc>
              <a:spcBef>
                <a:spcPts val="400"/>
              </a:spcBef>
              <a:buSzTx/>
              <a:buFont typeface="Wingdings 2"/>
              <a:buNone/>
              <a:defRPr sz="2304" b="1">
                <a:latin typeface="Calibri"/>
                <a:ea typeface="Calibri"/>
                <a:cs typeface="Calibri"/>
                <a:sym typeface="Calibri"/>
              </a:defRPr>
            </a:pPr>
            <a:r>
              <a:rPr dirty="0"/>
              <a:t>Payback period – 2yrs 8 months</a:t>
            </a:r>
          </a:p>
          <a:p>
            <a:pPr marL="262127" indent="-262127" defTabSz="877823">
              <a:lnSpc>
                <a:spcPct val="80000"/>
              </a:lnSpc>
              <a:spcBef>
                <a:spcPts val="400"/>
              </a:spcBef>
              <a:buSzTx/>
              <a:buFont typeface="Wingdings 2"/>
              <a:buNone/>
              <a:defRPr sz="2304" b="1">
                <a:latin typeface="Calibri"/>
                <a:ea typeface="Calibri"/>
                <a:cs typeface="Calibri"/>
                <a:sym typeface="Calibri"/>
              </a:defRPr>
            </a:pPr>
            <a:r>
              <a:rPr dirty="0"/>
              <a:t>Discounted payback -  3 </a:t>
            </a:r>
            <a:r>
              <a:rPr dirty="0" err="1"/>
              <a:t>yrs</a:t>
            </a:r>
            <a:r>
              <a:rPr dirty="0"/>
              <a:t> 4 months</a:t>
            </a:r>
          </a:p>
        </p:txBody>
      </p:sp>
      <p:sp>
        <p:nvSpPr>
          <p:cNvPr id="105" name="Line"/>
          <p:cNvSpPr/>
          <p:nvPr/>
        </p:nvSpPr>
        <p:spPr>
          <a:xfrm>
            <a:off x="6443662" y="4581525"/>
            <a:ext cx="1368426" cy="0"/>
          </a:xfrm>
          <a:prstGeom prst="line">
            <a:avLst/>
          </a:prstGeom>
          <a:ln w="28575">
            <a:solidFill>
              <a:srgbClr val="000000"/>
            </a:solidFill>
          </a:ln>
        </p:spPr>
        <p:txBody>
          <a:bodyPr lIns="45719" rIns="45719"/>
          <a:lstStyle/>
          <a:p>
            <a:endParaRPr/>
          </a:p>
        </p:txBody>
      </p:sp>
    </p:spTree>
  </p:cSld>
  <p:clrMapOvr>
    <a:masterClrMapping/>
  </p:clrMapOvr>
  <p:transition spd="med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NPV Calculation"/>
          <p:cNvSpPr txBox="1">
            <a:spLocks noGrp="1"/>
          </p:cNvSpPr>
          <p:nvPr>
            <p:ph type="title" idx="4294967295"/>
          </p:nvPr>
        </p:nvSpPr>
        <p:spPr>
          <a:xfrm>
            <a:off x="900112" y="404812"/>
            <a:ext cx="5867401" cy="731838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sz="2800" b="1"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r>
              <a:t>NPV Calculation  </a:t>
            </a:r>
          </a:p>
        </p:txBody>
      </p:sp>
      <p:sp>
        <p:nvSpPr>
          <p:cNvPr id="108" name="Project B                                   Discount         DCF…"/>
          <p:cNvSpPr txBox="1">
            <a:spLocks noGrp="1"/>
          </p:cNvSpPr>
          <p:nvPr>
            <p:ph type="body" idx="4294967295"/>
          </p:nvPr>
        </p:nvSpPr>
        <p:spPr>
          <a:xfrm>
            <a:off x="323850" y="1628775"/>
            <a:ext cx="8351838" cy="5040313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245745" indent="-245745" defTabSz="822959">
              <a:lnSpc>
                <a:spcPct val="80000"/>
              </a:lnSpc>
              <a:spcBef>
                <a:spcPts val="400"/>
              </a:spcBef>
              <a:buSzTx/>
              <a:buFont typeface="Wingdings 2"/>
              <a:buNone/>
              <a:defRPr sz="2159">
                <a:latin typeface="Calibri"/>
                <a:ea typeface="Calibri"/>
                <a:cs typeface="Calibri"/>
                <a:sym typeface="Calibri"/>
              </a:defRPr>
            </a:pPr>
            <a:r>
              <a:rPr dirty="0"/>
              <a:t>Project B	                                  Discount       	 DCF</a:t>
            </a:r>
          </a:p>
          <a:p>
            <a:pPr marL="245745" indent="-245745" defTabSz="822959">
              <a:lnSpc>
                <a:spcPct val="80000"/>
              </a:lnSpc>
              <a:spcBef>
                <a:spcPts val="400"/>
              </a:spcBef>
              <a:buSzTx/>
              <a:buFont typeface="Wingdings 2"/>
              <a:buNone/>
              <a:defRPr sz="2159">
                <a:latin typeface="Calibri"/>
                <a:ea typeface="Calibri"/>
                <a:cs typeface="Calibri"/>
                <a:sym typeface="Calibri"/>
              </a:defRPr>
            </a:pPr>
            <a:r>
              <a:rPr dirty="0"/>
              <a:t>					      Factor (11%)     	Project A</a:t>
            </a:r>
          </a:p>
          <a:p>
            <a:pPr marL="245745" indent="-245745" defTabSz="822959">
              <a:lnSpc>
                <a:spcPct val="80000"/>
              </a:lnSpc>
              <a:spcBef>
                <a:spcPts val="400"/>
              </a:spcBef>
              <a:buSzTx/>
              <a:buFont typeface="Wingdings 2"/>
              <a:buNone/>
              <a:defRPr sz="2159">
                <a:latin typeface="Calibri"/>
                <a:ea typeface="Calibri"/>
                <a:cs typeface="Calibri"/>
                <a:sym typeface="Calibri"/>
              </a:defRPr>
            </a:pPr>
            <a:endParaRPr dirty="0"/>
          </a:p>
          <a:p>
            <a:pPr marL="245745" indent="-245745" defTabSz="822959">
              <a:lnSpc>
                <a:spcPct val="80000"/>
              </a:lnSpc>
              <a:spcBef>
                <a:spcPts val="400"/>
              </a:spcBef>
              <a:buSzTx/>
              <a:buFont typeface="Wingdings 2"/>
              <a:buNone/>
              <a:defRPr sz="2159">
                <a:latin typeface="Calibri"/>
                <a:ea typeface="Calibri"/>
                <a:cs typeface="Calibri"/>
                <a:sym typeface="Calibri"/>
              </a:defRPr>
            </a:pPr>
            <a:r>
              <a:rPr dirty="0"/>
              <a:t>Investment  (Year 0)     -1,500       	1.000	  	-1,500.0</a:t>
            </a:r>
          </a:p>
          <a:p>
            <a:pPr marL="245745" indent="-245745" defTabSz="822959">
              <a:lnSpc>
                <a:spcPct val="80000"/>
              </a:lnSpc>
              <a:spcBef>
                <a:spcPts val="400"/>
              </a:spcBef>
              <a:buSzTx/>
              <a:buFont typeface="Wingdings 2"/>
              <a:buNone/>
              <a:defRPr sz="2159">
                <a:latin typeface="Calibri"/>
                <a:ea typeface="Calibri"/>
                <a:cs typeface="Calibri"/>
                <a:sym typeface="Calibri"/>
              </a:defRPr>
            </a:pPr>
            <a:r>
              <a:rPr dirty="0"/>
              <a:t>Cash Inflows	Year 1   550      	0.901	      	495.55</a:t>
            </a:r>
          </a:p>
          <a:p>
            <a:pPr marL="245745" indent="-245745" defTabSz="822959">
              <a:lnSpc>
                <a:spcPct val="80000"/>
              </a:lnSpc>
              <a:spcBef>
                <a:spcPts val="400"/>
              </a:spcBef>
              <a:buSzTx/>
              <a:buFont typeface="Wingdings 2"/>
              <a:buNone/>
              <a:defRPr sz="2159">
                <a:latin typeface="Calibri"/>
                <a:ea typeface="Calibri"/>
                <a:cs typeface="Calibri"/>
                <a:sym typeface="Calibri"/>
              </a:defRPr>
            </a:pPr>
            <a:r>
              <a:rPr dirty="0"/>
              <a:t>             		Year 2   500       	0.812               	406</a:t>
            </a:r>
          </a:p>
          <a:p>
            <a:pPr marL="245745" indent="-245745" defTabSz="822959">
              <a:lnSpc>
                <a:spcPct val="80000"/>
              </a:lnSpc>
              <a:spcBef>
                <a:spcPts val="400"/>
              </a:spcBef>
              <a:buSzTx/>
              <a:buFont typeface="Wingdings 2"/>
              <a:buNone/>
              <a:defRPr sz="2159">
                <a:latin typeface="Calibri"/>
                <a:ea typeface="Calibri"/>
                <a:cs typeface="Calibri"/>
                <a:sym typeface="Calibri"/>
              </a:defRPr>
            </a:pPr>
            <a:r>
              <a:rPr dirty="0"/>
              <a:t>                    	Year 3  	200       	0.731               	146.2                </a:t>
            </a:r>
          </a:p>
          <a:p>
            <a:pPr marL="245745" indent="-245745" defTabSz="822959">
              <a:lnSpc>
                <a:spcPct val="80000"/>
              </a:lnSpc>
              <a:spcBef>
                <a:spcPts val="400"/>
              </a:spcBef>
              <a:buSzTx/>
              <a:buFont typeface="Wingdings 2"/>
              <a:buNone/>
              <a:defRPr sz="2159">
                <a:latin typeface="Calibri"/>
                <a:ea typeface="Calibri"/>
                <a:cs typeface="Calibri"/>
                <a:sym typeface="Calibri"/>
              </a:defRPr>
            </a:pPr>
            <a:r>
              <a:rPr dirty="0"/>
              <a:t>                    	Year 4  	500       	0.659           	329.5</a:t>
            </a:r>
          </a:p>
          <a:p>
            <a:pPr marL="245745" indent="-245745" defTabSz="822959">
              <a:lnSpc>
                <a:spcPct val="80000"/>
              </a:lnSpc>
              <a:spcBef>
                <a:spcPts val="400"/>
              </a:spcBef>
              <a:buSzTx/>
              <a:buFont typeface="Wingdings 2"/>
              <a:buNone/>
              <a:defRPr sz="2159">
                <a:latin typeface="Calibri"/>
                <a:ea typeface="Calibri"/>
                <a:cs typeface="Calibri"/>
                <a:sym typeface="Calibri"/>
              </a:defRPr>
            </a:pPr>
            <a:endParaRPr dirty="0"/>
          </a:p>
          <a:p>
            <a:pPr marL="245745" indent="-245745" defTabSz="822959">
              <a:lnSpc>
                <a:spcPct val="80000"/>
              </a:lnSpc>
              <a:spcBef>
                <a:spcPts val="400"/>
              </a:spcBef>
              <a:buSzTx/>
              <a:buFont typeface="Wingdings 2"/>
              <a:buNone/>
              <a:defRPr sz="2159">
                <a:latin typeface="Calibri"/>
                <a:ea typeface="Calibri"/>
                <a:cs typeface="Calibri"/>
                <a:sym typeface="Calibri"/>
              </a:defRPr>
            </a:pPr>
            <a:r>
              <a:rPr dirty="0"/>
              <a:t>                            Net Present Value (NPV)        	</a:t>
            </a:r>
            <a:r>
              <a:rPr b="1" dirty="0"/>
              <a:t>-122.75</a:t>
            </a:r>
          </a:p>
          <a:p>
            <a:pPr marL="245745" indent="-245745" defTabSz="822959">
              <a:lnSpc>
                <a:spcPct val="80000"/>
              </a:lnSpc>
              <a:spcBef>
                <a:spcPts val="400"/>
              </a:spcBef>
              <a:buSzTx/>
              <a:buFont typeface="Wingdings 2"/>
              <a:buNone/>
              <a:defRPr sz="2159" b="1">
                <a:latin typeface="Calibri"/>
                <a:ea typeface="Calibri"/>
                <a:cs typeface="Calibri"/>
                <a:sym typeface="Calibri"/>
              </a:defRPr>
            </a:pPr>
            <a:endParaRPr b="1" dirty="0"/>
          </a:p>
          <a:p>
            <a:pPr marL="245745" indent="-245745" defTabSz="822959">
              <a:lnSpc>
                <a:spcPct val="80000"/>
              </a:lnSpc>
              <a:spcBef>
                <a:spcPts val="400"/>
              </a:spcBef>
              <a:buSzTx/>
              <a:buFont typeface="Wingdings 2"/>
              <a:buNone/>
              <a:defRPr sz="2159" b="1">
                <a:latin typeface="Calibri"/>
                <a:ea typeface="Calibri"/>
                <a:cs typeface="Calibri"/>
                <a:sym typeface="Calibri"/>
              </a:defRPr>
            </a:pPr>
            <a:r>
              <a:rPr dirty="0"/>
              <a:t>Payback period = 3 </a:t>
            </a:r>
            <a:r>
              <a:rPr dirty="0" err="1"/>
              <a:t>yrs</a:t>
            </a:r>
            <a:r>
              <a:rPr dirty="0"/>
              <a:t> 6 months</a:t>
            </a:r>
          </a:p>
          <a:p>
            <a:pPr marL="245745" indent="-245745" defTabSz="822959">
              <a:lnSpc>
                <a:spcPct val="80000"/>
              </a:lnSpc>
              <a:spcBef>
                <a:spcPts val="400"/>
              </a:spcBef>
              <a:buSzTx/>
              <a:buFont typeface="Wingdings 2"/>
              <a:buNone/>
              <a:defRPr sz="2159" b="1">
                <a:latin typeface="Calibri"/>
                <a:ea typeface="Calibri"/>
                <a:cs typeface="Calibri"/>
                <a:sym typeface="Calibri"/>
              </a:defRPr>
            </a:pPr>
            <a:r>
              <a:rPr dirty="0"/>
              <a:t>Discounted payback period – project will not pay back </a:t>
            </a:r>
          </a:p>
        </p:txBody>
      </p:sp>
      <p:sp>
        <p:nvSpPr>
          <p:cNvPr id="109" name="Line"/>
          <p:cNvSpPr/>
          <p:nvPr/>
        </p:nvSpPr>
        <p:spPr>
          <a:xfrm flipV="1">
            <a:off x="5760720" y="4236721"/>
            <a:ext cx="2042160" cy="15240"/>
          </a:xfrm>
          <a:prstGeom prst="line">
            <a:avLst/>
          </a:prstGeom>
          <a:ln w="28575">
            <a:solidFill>
              <a:srgbClr val="000000"/>
            </a:solidFill>
          </a:ln>
        </p:spPr>
        <p:txBody>
          <a:bodyPr lIns="45719" rIns="45719"/>
          <a:lstStyle/>
          <a:p>
            <a:endParaRPr/>
          </a:p>
        </p:txBody>
      </p:sp>
    </p:spTree>
  </p:cSld>
  <p:clrMapOvr>
    <a:masterClrMapping/>
  </p:clrMapOvr>
  <p:transition spd="med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NPV Implications"/>
          <p:cNvSpPr txBox="1">
            <a:spLocks noGrp="1"/>
          </p:cNvSpPr>
          <p:nvPr>
            <p:ph type="title" idx="4294967295"/>
          </p:nvPr>
        </p:nvSpPr>
        <p:spPr>
          <a:xfrm>
            <a:off x="1187450" y="333375"/>
            <a:ext cx="5867400" cy="731838"/>
          </a:xfrm>
          <a:prstGeom prst="rect">
            <a:avLst/>
          </a:prstGeom>
        </p:spPr>
        <p:txBody>
          <a:bodyPr>
            <a:normAutofit/>
          </a:bodyPr>
          <a:lstStyle>
            <a:lvl1pPr algn="just">
              <a:defRPr sz="2800" b="1"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r>
              <a:t>NPV Implications</a:t>
            </a:r>
          </a:p>
        </p:txBody>
      </p:sp>
      <p:sp>
        <p:nvSpPr>
          <p:cNvPr id="112" name="In the absence of scarce resources (Finances) , an organisation should accept all opportunities with positive net present values (NPVs) and reject those with negative NPVs.…"/>
          <p:cNvSpPr txBox="1">
            <a:spLocks noGrp="1"/>
          </p:cNvSpPr>
          <p:nvPr>
            <p:ph type="body" idx="4294967295"/>
          </p:nvPr>
        </p:nvSpPr>
        <p:spPr>
          <a:xfrm>
            <a:off x="828675" y="1052512"/>
            <a:ext cx="7920038" cy="5391151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indent="0" algn="just">
              <a:lnSpc>
                <a:spcPct val="80000"/>
              </a:lnSpc>
              <a:buSzTx/>
              <a:buFont typeface="Wingdings 2"/>
              <a:buNone/>
              <a:defRPr sz="2400">
                <a:latin typeface="Calibri"/>
                <a:ea typeface="Calibri"/>
                <a:cs typeface="Calibri"/>
                <a:sym typeface="Calibri"/>
              </a:defRPr>
            </a:pPr>
            <a:r>
              <a:t>In the absence of scarce resources (Finances) , an organisation should accept all opportunities with positive net present values (NPVs) and reject those with negative NPVs.</a:t>
            </a:r>
          </a:p>
          <a:p>
            <a:pPr marL="0" indent="0" algn="just">
              <a:lnSpc>
                <a:spcPct val="80000"/>
              </a:lnSpc>
              <a:buSzTx/>
              <a:buFont typeface="Wingdings 2"/>
              <a:buNone/>
              <a:defRPr sz="2400">
                <a:latin typeface="Calibri"/>
                <a:ea typeface="Calibri"/>
                <a:cs typeface="Calibri"/>
                <a:sym typeface="Calibri"/>
              </a:defRPr>
            </a:pPr>
            <a:endParaRPr/>
          </a:p>
          <a:p>
            <a:pPr marL="0" indent="0" algn="just">
              <a:lnSpc>
                <a:spcPct val="80000"/>
              </a:lnSpc>
              <a:buSzTx/>
              <a:buFont typeface="Wingdings 2"/>
              <a:buNone/>
              <a:defRPr sz="2400">
                <a:latin typeface="Calibri"/>
                <a:ea typeface="Calibri"/>
                <a:cs typeface="Calibri"/>
                <a:sym typeface="Calibri"/>
              </a:defRPr>
            </a:pPr>
            <a:r>
              <a:t>Decision, accept project A. </a:t>
            </a:r>
          </a:p>
          <a:p>
            <a:pPr marL="0" indent="0" algn="just">
              <a:lnSpc>
                <a:spcPct val="80000"/>
              </a:lnSpc>
              <a:buSzTx/>
              <a:buFont typeface="Wingdings 2"/>
              <a:buNone/>
              <a:defRPr sz="2400">
                <a:latin typeface="Calibri"/>
                <a:ea typeface="Calibri"/>
                <a:cs typeface="Calibri"/>
                <a:sym typeface="Calibri"/>
              </a:defRPr>
            </a:pPr>
            <a:endParaRPr/>
          </a:p>
          <a:p>
            <a:pPr marL="0" indent="0" algn="just">
              <a:lnSpc>
                <a:spcPct val="80000"/>
              </a:lnSpc>
              <a:buSzTx/>
              <a:buFont typeface="Wingdings 2"/>
              <a:buNone/>
              <a:defRPr sz="2400">
                <a:latin typeface="Calibri"/>
                <a:ea typeface="Calibri"/>
                <a:cs typeface="Calibri"/>
                <a:sym typeface="Calibri"/>
              </a:defRPr>
            </a:pPr>
            <a:endParaRPr/>
          </a:p>
          <a:p>
            <a:pPr marL="0" indent="0" algn="just">
              <a:lnSpc>
                <a:spcPct val="80000"/>
              </a:lnSpc>
              <a:buSzTx/>
              <a:buFont typeface="Wingdings 2"/>
              <a:buNone/>
              <a:defRPr sz="2400">
                <a:latin typeface="Calibri"/>
                <a:ea typeface="Calibri"/>
                <a:cs typeface="Calibri"/>
                <a:sym typeface="Calibri"/>
              </a:defRPr>
            </a:pPr>
            <a:r>
              <a:t>The use of the NPV method entails determination of an appropriate interest rate or discount rate to discount future cash flows to their equivalent present value. </a:t>
            </a:r>
          </a:p>
          <a:p>
            <a:pPr marL="0" indent="0" algn="just">
              <a:lnSpc>
                <a:spcPct val="80000"/>
              </a:lnSpc>
              <a:buSzTx/>
              <a:buFont typeface="Wingdings 2"/>
              <a:buNone/>
              <a:defRPr sz="2400">
                <a:latin typeface="Calibri"/>
                <a:ea typeface="Calibri"/>
                <a:cs typeface="Calibri"/>
                <a:sym typeface="Calibri"/>
              </a:defRPr>
            </a:pPr>
            <a:endParaRPr/>
          </a:p>
          <a:p>
            <a:pPr marL="0" indent="0" algn="just">
              <a:lnSpc>
                <a:spcPct val="80000"/>
              </a:lnSpc>
              <a:buSzTx/>
              <a:buFont typeface="Wingdings 2"/>
              <a:buNone/>
              <a:defRPr sz="2400">
                <a:latin typeface="Calibri"/>
                <a:ea typeface="Calibri"/>
                <a:cs typeface="Calibri"/>
                <a:sym typeface="Calibri"/>
              </a:defRPr>
            </a:pPr>
            <a:r>
              <a:t>This is referred to as a </a:t>
            </a:r>
            <a:r>
              <a:rPr b="1"/>
              <a:t>cost of capital (Lectures 7&amp;8</a:t>
            </a:r>
            <a:r>
              <a:t>). – Cost to business for the finance needed to fund the investment.</a:t>
            </a:r>
          </a:p>
        </p:txBody>
      </p:sp>
    </p:spTree>
  </p:cSld>
  <p:clrMapOvr>
    <a:masterClrMapping/>
  </p:clrMapOvr>
  <p:transition spd="med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NPV Implications"/>
          <p:cNvSpPr txBox="1">
            <a:spLocks noGrp="1"/>
          </p:cNvSpPr>
          <p:nvPr>
            <p:ph type="title" idx="4294967295"/>
          </p:nvPr>
        </p:nvSpPr>
        <p:spPr>
          <a:xfrm>
            <a:off x="889000" y="620712"/>
            <a:ext cx="6275388" cy="793751"/>
          </a:xfrm>
          <a:prstGeom prst="rect">
            <a:avLst/>
          </a:prstGeom>
        </p:spPr>
        <p:txBody>
          <a:bodyPr>
            <a:normAutofit/>
          </a:bodyPr>
          <a:lstStyle>
            <a:lvl1pPr algn="just">
              <a:defRPr sz="2800" b="1"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r>
              <a:t>NPV Implications</a:t>
            </a:r>
          </a:p>
        </p:txBody>
      </p:sp>
      <p:sp>
        <p:nvSpPr>
          <p:cNvPr id="115" name="All cash inflows and outflows which change due to undertaking an investment are relevant to that investment.…"/>
          <p:cNvSpPr txBox="1">
            <a:spLocks noGrp="1"/>
          </p:cNvSpPr>
          <p:nvPr>
            <p:ph type="body" idx="4294967295"/>
          </p:nvPr>
        </p:nvSpPr>
        <p:spPr>
          <a:xfrm>
            <a:off x="914400" y="1593849"/>
            <a:ext cx="7473950" cy="4572002"/>
          </a:xfrm>
          <a:prstGeom prst="rect">
            <a:avLst/>
          </a:prstGeom>
        </p:spPr>
        <p:txBody>
          <a:bodyPr>
            <a:normAutofit/>
          </a:bodyPr>
          <a:lstStyle/>
          <a:p>
            <a:pPr algn="just">
              <a:buSzTx/>
              <a:buFont typeface="Wingdings 2"/>
              <a:buNone/>
              <a:defRPr sz="3100">
                <a:latin typeface="Calibri"/>
                <a:ea typeface="Calibri"/>
                <a:cs typeface="Calibri"/>
                <a:sym typeface="Calibri"/>
              </a:defRPr>
            </a:pPr>
            <a:r>
              <a:t>	</a:t>
            </a:r>
            <a:r>
              <a:rPr sz="2400"/>
              <a:t>All cash inflows and outflows which change due to undertaking an investment are relevant to that investment.</a:t>
            </a:r>
          </a:p>
          <a:p>
            <a:pPr algn="just">
              <a:buSzTx/>
              <a:buFont typeface="Wingdings 2"/>
              <a:buNone/>
              <a:defRPr sz="2400">
                <a:latin typeface="Calibri"/>
                <a:ea typeface="Calibri"/>
                <a:cs typeface="Calibri"/>
                <a:sym typeface="Calibri"/>
              </a:defRPr>
            </a:pPr>
            <a:endParaRPr sz="2400"/>
          </a:p>
          <a:p>
            <a:pPr algn="just">
              <a:buSzTx/>
              <a:buFont typeface="Wingdings 2"/>
              <a:buNone/>
              <a:defRPr sz="2400">
                <a:latin typeface="Calibri"/>
                <a:ea typeface="Calibri"/>
                <a:cs typeface="Calibri"/>
                <a:sym typeface="Calibri"/>
              </a:defRPr>
            </a:pPr>
            <a:r>
              <a:t>	All Cash flows included and treated depending on date they arise.</a:t>
            </a:r>
          </a:p>
          <a:p>
            <a:pPr algn="just">
              <a:buSzTx/>
              <a:buFont typeface="Wingdings 2"/>
              <a:buNone/>
              <a:defRPr sz="2400">
                <a:latin typeface="Calibri"/>
                <a:ea typeface="Calibri"/>
                <a:cs typeface="Calibri"/>
                <a:sym typeface="Calibri"/>
              </a:defRPr>
            </a:pPr>
            <a:endParaRPr/>
          </a:p>
          <a:p>
            <a:pPr algn="just">
              <a:buSzTx/>
              <a:buFont typeface="Wingdings 2"/>
              <a:buNone/>
              <a:defRPr sz="2400">
                <a:latin typeface="Calibri"/>
                <a:ea typeface="Calibri"/>
                <a:cs typeface="Calibri"/>
                <a:sym typeface="Calibri"/>
              </a:defRPr>
            </a:pPr>
            <a:r>
              <a:t> only method where output has direct bearing on wealth of owners hence superior to ARR and PP</a:t>
            </a:r>
          </a:p>
        </p:txBody>
      </p:sp>
      <p:pic>
        <p:nvPicPr>
          <p:cNvPr id="116" name="C:\Users\cea\AppData\Local\Microsoft\Windows\Temporary Internet Files\Content.IE5\WAEOWUJK\MC900250658[1].wmf" descr="C:\Users\cea\AppData\Local\Microsoft\Windows\Temporary Internet Files\Content.IE5\WAEOWUJK\MC900250658[1].wm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16725" y="5013325"/>
            <a:ext cx="1762125" cy="1628775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Wider application of NPV"/>
          <p:cNvSpPr txBox="1">
            <a:spLocks noGrp="1"/>
          </p:cNvSpPr>
          <p:nvPr>
            <p:ph type="title" idx="4294967295"/>
          </p:nvPr>
        </p:nvSpPr>
        <p:spPr>
          <a:xfrm>
            <a:off x="914400" y="274637"/>
            <a:ext cx="7772400" cy="1143001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r>
              <a:t>Wider application of NPV</a:t>
            </a:r>
          </a:p>
        </p:txBody>
      </p:sp>
      <p:graphicFrame>
        <p:nvGraphicFramePr>
          <p:cNvPr id="121" name="Most logical to making investments in assets decisions…">
            <a:extLst>
              <a:ext uri="{FF2B5EF4-FFF2-40B4-BE49-F238E27FC236}">
                <a16:creationId xmlns:a16="http://schemas.microsoft.com/office/drawing/2014/main" id="{C8FD887A-C186-8011-2EB0-BC37AD35F04D}"/>
              </a:ext>
            </a:extLst>
          </p:cNvPr>
          <p:cNvGraphicFramePr/>
          <p:nvPr/>
        </p:nvGraphicFramePr>
        <p:xfrm>
          <a:off x="914400" y="1447799"/>
          <a:ext cx="7772400" cy="45720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med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" name="Internal Rate of Return (IRR)"/>
          <p:cNvSpPr txBox="1">
            <a:spLocks noGrp="1"/>
          </p:cNvSpPr>
          <p:nvPr>
            <p:ph type="title" idx="4294967295"/>
          </p:nvPr>
        </p:nvSpPr>
        <p:spPr>
          <a:xfrm>
            <a:off x="971550" y="476250"/>
            <a:ext cx="5867400" cy="731838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sz="2800" b="1"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r>
              <a:t>Internal Rate of Return (IRR)</a:t>
            </a:r>
          </a:p>
        </p:txBody>
      </p:sp>
      <p:graphicFrame>
        <p:nvGraphicFramePr>
          <p:cNvPr id="124" name="The IRR is the discount rate which produces an NPV of zero.…">
            <a:extLst>
              <a:ext uri="{FF2B5EF4-FFF2-40B4-BE49-F238E27FC236}">
                <a16:creationId xmlns:a16="http://schemas.microsoft.com/office/drawing/2014/main" id="{94DD9D85-6282-2958-2732-A6403DBAD1DD}"/>
              </a:ext>
            </a:extLst>
          </p:cNvPr>
          <p:cNvGraphicFramePr/>
          <p:nvPr/>
        </p:nvGraphicFramePr>
        <p:xfrm>
          <a:off x="790575" y="1773237"/>
          <a:ext cx="7813675" cy="48148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med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Internal rate of return (IRR)"/>
          <p:cNvSpPr txBox="1"/>
          <p:nvPr/>
        </p:nvSpPr>
        <p:spPr>
          <a:xfrm>
            <a:off x="1019175" y="63500"/>
            <a:ext cx="7105650" cy="43706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>
            <a:spAutoFit/>
          </a:bodyPr>
          <a:lstStyle>
            <a:lvl1pPr algn="ctr">
              <a:spcBef>
                <a:spcPts val="1400"/>
              </a:spcBef>
              <a:defRPr sz="2400" b="1">
                <a:solidFill>
                  <a:srgbClr val="CC0000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Internal rate of return (IRR)</a:t>
            </a:r>
          </a:p>
        </p:txBody>
      </p:sp>
      <p:grpSp>
        <p:nvGrpSpPr>
          <p:cNvPr id="132" name="Group"/>
          <p:cNvGrpSpPr/>
          <p:nvPr/>
        </p:nvGrpSpPr>
        <p:grpSpPr>
          <a:xfrm>
            <a:off x="1536700" y="2514599"/>
            <a:ext cx="6070601" cy="1828801"/>
            <a:chOff x="0" y="0"/>
            <a:chExt cx="6070599" cy="1828800"/>
          </a:xfrm>
        </p:grpSpPr>
        <p:sp>
          <p:nvSpPr>
            <p:cNvPr id="125" name="Rounded Rectangle"/>
            <p:cNvSpPr/>
            <p:nvPr/>
          </p:nvSpPr>
          <p:spPr>
            <a:xfrm>
              <a:off x="1866900" y="0"/>
              <a:ext cx="4203700" cy="1644650"/>
            </a:xfrm>
            <a:prstGeom prst="roundRect">
              <a:avLst>
                <a:gd name="adj" fmla="val 16667"/>
              </a:avLst>
            </a:prstGeom>
            <a:solidFill>
              <a:srgbClr val="E0C0A0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/>
            <a:p>
              <a:pPr>
                <a:defRPr sz="2400"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  <p:grpSp>
          <p:nvGrpSpPr>
            <p:cNvPr id="129" name="Group"/>
            <p:cNvGrpSpPr/>
            <p:nvPr/>
          </p:nvGrpSpPr>
          <p:grpSpPr>
            <a:xfrm>
              <a:off x="0" y="-1"/>
              <a:ext cx="2343151" cy="1828801"/>
              <a:chOff x="0" y="0"/>
              <a:chExt cx="2343150" cy="1828800"/>
            </a:xfrm>
          </p:grpSpPr>
          <p:sp>
            <p:nvSpPr>
              <p:cNvPr id="126" name="Shape"/>
              <p:cNvSpPr/>
              <p:nvPr/>
            </p:nvSpPr>
            <p:spPr>
              <a:xfrm>
                <a:off x="0" y="0"/>
                <a:ext cx="2343150" cy="182880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669" y="0"/>
                    </a:moveTo>
                    <a:lnTo>
                      <a:pt x="0" y="2138"/>
                    </a:lnTo>
                    <a:lnTo>
                      <a:pt x="0" y="21600"/>
                    </a:lnTo>
                    <a:lnTo>
                      <a:pt x="19931" y="21600"/>
                    </a:lnTo>
                    <a:lnTo>
                      <a:pt x="21600" y="19462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rgbClr val="FFCC99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45719" tIns="45719" rIns="45719" bIns="45719" numCol="1" anchor="ctr">
                <a:noAutofit/>
              </a:bodyPr>
              <a:lstStyle/>
              <a:p>
                <a:pPr>
                  <a:defRPr sz="2400"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127" name="Shape"/>
              <p:cNvSpPr/>
              <p:nvPr/>
            </p:nvSpPr>
            <p:spPr>
              <a:xfrm>
                <a:off x="0" y="-1"/>
                <a:ext cx="2343150" cy="18101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669" y="0"/>
                    </a:moveTo>
                    <a:lnTo>
                      <a:pt x="0" y="21600"/>
                    </a:lnTo>
                    <a:lnTo>
                      <a:pt x="19931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rgbClr val="FFD6AD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45719" tIns="45719" rIns="45719" bIns="45719" numCol="1" anchor="ctr">
                <a:noAutofit/>
              </a:bodyPr>
              <a:lstStyle/>
              <a:p>
                <a:pPr>
                  <a:defRPr sz="2400"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128" name="Shape"/>
              <p:cNvSpPr/>
              <p:nvPr/>
            </p:nvSpPr>
            <p:spPr>
              <a:xfrm>
                <a:off x="2162132" y="0"/>
                <a:ext cx="181019" cy="182880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0" y="2138"/>
                    </a:moveTo>
                    <a:lnTo>
                      <a:pt x="0" y="21600"/>
                    </a:lnTo>
                    <a:lnTo>
                      <a:pt x="21600" y="19462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rgbClr val="CCA37A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45719" tIns="45719" rIns="45719" bIns="45719" numCol="1" anchor="ctr">
                <a:noAutofit/>
              </a:bodyPr>
              <a:lstStyle/>
              <a:p>
                <a:pPr>
                  <a:defRPr sz="2400"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</p:grpSp>
        <p:sp>
          <p:nvSpPr>
            <p:cNvPr id="130" name="Internal rate of return (IRR)"/>
            <p:cNvSpPr txBox="1"/>
            <p:nvPr/>
          </p:nvSpPr>
          <p:spPr>
            <a:xfrm>
              <a:off x="20637" y="608012"/>
              <a:ext cx="2133601" cy="66733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 algn="ctr">
                <a:spcBef>
                  <a:spcPts val="1200"/>
                </a:spcBef>
                <a:defRPr sz="2000" b="1">
                  <a:latin typeface="Arial"/>
                  <a:ea typeface="Arial"/>
                  <a:cs typeface="Arial"/>
                  <a:sym typeface="Arial"/>
                </a:defRPr>
              </a:lvl1pPr>
            </a:lstStyle>
            <a:p>
              <a:r>
                <a:t>Internal rate of return (IRR)</a:t>
              </a:r>
            </a:p>
          </p:txBody>
        </p:sp>
        <p:sp>
          <p:nvSpPr>
            <p:cNvPr id="131" name="The discount rate, which, when applied to the future project cash flows produces a zero NPV"/>
            <p:cNvSpPr txBox="1"/>
            <p:nvPr/>
          </p:nvSpPr>
          <p:spPr>
            <a:xfrm>
              <a:off x="2414587" y="147637"/>
              <a:ext cx="3571876" cy="125153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 algn="ctr">
                <a:spcBef>
                  <a:spcPts val="1200"/>
                </a:spcBef>
                <a:defRPr sz="2000" b="1" i="1">
                  <a:latin typeface="Arial"/>
                  <a:ea typeface="Arial"/>
                  <a:cs typeface="Arial"/>
                  <a:sym typeface="Arial"/>
                </a:defRPr>
              </a:lvl1pPr>
            </a:lstStyle>
            <a:p>
              <a:r>
                <a:t>The discount rate, which, when applied to the future project cash flows produces a zero NPV</a:t>
              </a:r>
            </a:p>
          </p:txBody>
        </p:sp>
      </p:grpSp>
    </p:spTree>
  </p:cSld>
  <p:clrMapOvr>
    <a:masterClrMapping/>
  </p:clrMapOvr>
  <p:transition spd="med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The relationship between the NPV and IRR methods"/>
          <p:cNvSpPr txBox="1"/>
          <p:nvPr/>
        </p:nvSpPr>
        <p:spPr>
          <a:xfrm>
            <a:off x="293687" y="63500"/>
            <a:ext cx="8556626" cy="43706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>
            <a:spAutoFit/>
          </a:bodyPr>
          <a:lstStyle>
            <a:lvl1pPr algn="ctr">
              <a:spcBef>
                <a:spcPts val="1400"/>
              </a:spcBef>
              <a:defRPr sz="2400" b="1">
                <a:solidFill>
                  <a:srgbClr val="CC0000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The relationship between the NPV and IRR methods</a:t>
            </a:r>
          </a:p>
        </p:txBody>
      </p:sp>
      <p:grpSp>
        <p:nvGrpSpPr>
          <p:cNvPr id="218" name="Group"/>
          <p:cNvGrpSpPr/>
          <p:nvPr/>
        </p:nvGrpSpPr>
        <p:grpSpPr>
          <a:xfrm>
            <a:off x="1414462" y="769937"/>
            <a:ext cx="5980113" cy="4946651"/>
            <a:chOff x="0" y="0"/>
            <a:chExt cx="5980112" cy="4946649"/>
          </a:xfrm>
        </p:grpSpPr>
        <p:sp>
          <p:nvSpPr>
            <p:cNvPr id="135" name="Rounded Rectangle"/>
            <p:cNvSpPr/>
            <p:nvPr/>
          </p:nvSpPr>
          <p:spPr>
            <a:xfrm>
              <a:off x="314325" y="6350"/>
              <a:ext cx="5661025" cy="4854576"/>
            </a:xfrm>
            <a:prstGeom prst="roundRect">
              <a:avLst>
                <a:gd name="adj" fmla="val 7259"/>
              </a:avLst>
            </a:prstGeom>
            <a:solidFill>
              <a:srgbClr val="DBB691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/>
            <a:p>
              <a:pPr>
                <a:defRPr sz="2400"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  <p:grpSp>
          <p:nvGrpSpPr>
            <p:cNvPr id="139" name="Group"/>
            <p:cNvGrpSpPr/>
            <p:nvPr/>
          </p:nvGrpSpPr>
          <p:grpSpPr>
            <a:xfrm>
              <a:off x="66675" y="1587"/>
              <a:ext cx="1152526" cy="4945063"/>
              <a:chOff x="0" y="0"/>
              <a:chExt cx="1152525" cy="4945062"/>
            </a:xfrm>
          </p:grpSpPr>
          <p:sp>
            <p:nvSpPr>
              <p:cNvPr id="136" name="Shape"/>
              <p:cNvSpPr/>
              <p:nvPr/>
            </p:nvSpPr>
            <p:spPr>
              <a:xfrm>
                <a:off x="0" y="0"/>
                <a:ext cx="1152525" cy="4945063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577" y="0"/>
                    </a:moveTo>
                    <a:lnTo>
                      <a:pt x="0" y="368"/>
                    </a:lnTo>
                    <a:lnTo>
                      <a:pt x="0" y="21600"/>
                    </a:lnTo>
                    <a:lnTo>
                      <a:pt x="20023" y="21600"/>
                    </a:lnTo>
                    <a:lnTo>
                      <a:pt x="21600" y="21232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rgbClr val="FFCC99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45719" tIns="45719" rIns="45719" bIns="45719" numCol="1" anchor="ctr">
                <a:noAutofit/>
              </a:bodyPr>
              <a:lstStyle/>
              <a:p>
                <a:pPr>
                  <a:defRPr sz="2400"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137" name="Shape"/>
              <p:cNvSpPr/>
              <p:nvPr/>
            </p:nvSpPr>
            <p:spPr>
              <a:xfrm>
                <a:off x="0" y="0"/>
                <a:ext cx="1152525" cy="84145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577" y="0"/>
                    </a:moveTo>
                    <a:lnTo>
                      <a:pt x="0" y="21600"/>
                    </a:lnTo>
                    <a:lnTo>
                      <a:pt x="20023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rgbClr val="FFD6AD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45719" tIns="45719" rIns="45719" bIns="45719" numCol="1" anchor="ctr">
                <a:noAutofit/>
              </a:bodyPr>
              <a:lstStyle/>
              <a:p>
                <a:pPr>
                  <a:defRPr sz="2400"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138" name="Shape"/>
              <p:cNvSpPr/>
              <p:nvPr/>
            </p:nvSpPr>
            <p:spPr>
              <a:xfrm>
                <a:off x="1068380" y="0"/>
                <a:ext cx="84146" cy="4945063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0" y="368"/>
                    </a:moveTo>
                    <a:lnTo>
                      <a:pt x="0" y="21600"/>
                    </a:lnTo>
                    <a:lnTo>
                      <a:pt x="21600" y="21232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rgbClr val="CCA37A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45719" tIns="45719" rIns="45719" bIns="45719" numCol="1" anchor="ctr">
                <a:noAutofit/>
              </a:bodyPr>
              <a:lstStyle/>
              <a:p>
                <a:pPr>
                  <a:defRPr sz="2400"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</p:grpSp>
        <p:sp>
          <p:nvSpPr>
            <p:cNvPr id="140" name="Line"/>
            <p:cNvSpPr/>
            <p:nvPr/>
          </p:nvSpPr>
          <p:spPr>
            <a:xfrm rot="16538513" flipH="1">
              <a:off x="1720366" y="959025"/>
              <a:ext cx="3571767" cy="2557424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0" y="0"/>
                  </a:moveTo>
                  <a:cubicBezTo>
                    <a:pt x="7955" y="4799"/>
                    <a:pt x="15289" y="12136"/>
                    <a:pt x="21600" y="21600"/>
                  </a:cubicBezTo>
                </a:path>
              </a:pathLst>
            </a:custGeom>
            <a:noFill/>
            <a:ln w="85725" cap="flat">
              <a:solidFill>
                <a:srgbClr val="CC0000"/>
              </a:solidFill>
              <a:prstDash val="solid"/>
              <a:round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/>
            <a:p>
              <a:endParaRPr/>
            </a:p>
          </p:txBody>
        </p:sp>
        <p:grpSp>
          <p:nvGrpSpPr>
            <p:cNvPr id="144" name="Group"/>
            <p:cNvGrpSpPr/>
            <p:nvPr/>
          </p:nvGrpSpPr>
          <p:grpSpPr>
            <a:xfrm>
              <a:off x="1127125" y="3840162"/>
              <a:ext cx="4840288" cy="361951"/>
              <a:chOff x="0" y="0"/>
              <a:chExt cx="4840287" cy="361949"/>
            </a:xfrm>
          </p:grpSpPr>
          <p:sp>
            <p:nvSpPr>
              <p:cNvPr id="141" name="Shape"/>
              <p:cNvSpPr/>
              <p:nvPr/>
            </p:nvSpPr>
            <p:spPr>
              <a:xfrm>
                <a:off x="0" y="0"/>
                <a:ext cx="4840288" cy="36195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404" y="0"/>
                    </a:moveTo>
                    <a:lnTo>
                      <a:pt x="0" y="5400"/>
                    </a:lnTo>
                    <a:lnTo>
                      <a:pt x="0" y="21600"/>
                    </a:lnTo>
                    <a:lnTo>
                      <a:pt x="21196" y="21600"/>
                    </a:lnTo>
                    <a:lnTo>
                      <a:pt x="21600" y="16200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rgbClr val="FFCC99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45719" tIns="45719" rIns="45719" bIns="45719" numCol="1" anchor="ctr">
                <a:noAutofit/>
              </a:bodyPr>
              <a:lstStyle/>
              <a:p>
                <a:pPr>
                  <a:defRPr sz="2400"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142" name="Shape"/>
              <p:cNvSpPr/>
              <p:nvPr/>
            </p:nvSpPr>
            <p:spPr>
              <a:xfrm>
                <a:off x="0" y="0"/>
                <a:ext cx="4840288" cy="90488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404" y="0"/>
                    </a:moveTo>
                    <a:lnTo>
                      <a:pt x="0" y="21600"/>
                    </a:lnTo>
                    <a:lnTo>
                      <a:pt x="21196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rgbClr val="FFD6AD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45719" tIns="45719" rIns="45719" bIns="45719" numCol="1" anchor="ctr">
                <a:noAutofit/>
              </a:bodyPr>
              <a:lstStyle/>
              <a:p>
                <a:pPr>
                  <a:defRPr sz="2400"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143" name="Shape"/>
              <p:cNvSpPr/>
              <p:nvPr/>
            </p:nvSpPr>
            <p:spPr>
              <a:xfrm>
                <a:off x="4749800" y="0"/>
                <a:ext cx="90488" cy="36195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0" y="5400"/>
                    </a:moveTo>
                    <a:lnTo>
                      <a:pt x="0" y="21600"/>
                    </a:lnTo>
                    <a:lnTo>
                      <a:pt x="21600" y="16200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rgbClr val="CCA37A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45719" tIns="45719" rIns="45719" bIns="45719" numCol="1" anchor="ctr">
                <a:noAutofit/>
              </a:bodyPr>
              <a:lstStyle/>
              <a:p>
                <a:pPr>
                  <a:defRPr sz="2400"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</p:grpSp>
        <p:sp>
          <p:nvSpPr>
            <p:cNvPr id="145" name="Shape"/>
            <p:cNvSpPr/>
            <p:nvPr/>
          </p:nvSpPr>
          <p:spPr>
            <a:xfrm rot="556578">
              <a:off x="4324350" y="3201987"/>
              <a:ext cx="274638" cy="560389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0" y="16200"/>
                  </a:moveTo>
                  <a:lnTo>
                    <a:pt x="5400" y="16200"/>
                  </a:lnTo>
                  <a:lnTo>
                    <a:pt x="5400" y="0"/>
                  </a:lnTo>
                  <a:lnTo>
                    <a:pt x="16200" y="0"/>
                  </a:lnTo>
                  <a:lnTo>
                    <a:pt x="16200" y="16200"/>
                  </a:lnTo>
                  <a:lnTo>
                    <a:pt x="21600" y="16200"/>
                  </a:lnTo>
                  <a:lnTo>
                    <a:pt x="10800" y="2160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/>
            <a:p>
              <a:pPr>
                <a:defRPr sz="2400"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  <p:sp>
          <p:nvSpPr>
            <p:cNvPr id="146" name="NPV (£000)"/>
            <p:cNvSpPr txBox="1"/>
            <p:nvPr/>
          </p:nvSpPr>
          <p:spPr>
            <a:xfrm>
              <a:off x="0" y="136525"/>
              <a:ext cx="906463" cy="617362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 algn="ctr">
                <a:spcBef>
                  <a:spcPts val="1000"/>
                </a:spcBef>
                <a:defRPr b="1">
                  <a:latin typeface="Arial"/>
                  <a:ea typeface="Arial"/>
                  <a:cs typeface="Arial"/>
                  <a:sym typeface="Arial"/>
                </a:defRPr>
              </a:lvl1pPr>
            </a:lstStyle>
            <a:p>
              <a:r>
                <a:t>NPV (£000)</a:t>
              </a:r>
            </a:p>
          </p:txBody>
        </p:sp>
        <p:sp>
          <p:nvSpPr>
            <p:cNvPr id="147" name="Cost of capital (%)"/>
            <p:cNvSpPr txBox="1"/>
            <p:nvPr/>
          </p:nvSpPr>
          <p:spPr>
            <a:xfrm>
              <a:off x="3673475" y="4395787"/>
              <a:ext cx="2284413" cy="350662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 algn="ctr">
                <a:spcBef>
                  <a:spcPts val="1000"/>
                </a:spcBef>
                <a:defRPr b="1">
                  <a:latin typeface="Arial"/>
                  <a:ea typeface="Arial"/>
                  <a:cs typeface="Arial"/>
                  <a:sym typeface="Arial"/>
                </a:defRPr>
              </a:lvl1pPr>
            </a:lstStyle>
            <a:p>
              <a:r>
                <a:t>Cost of capital (%)</a:t>
              </a:r>
            </a:p>
          </p:txBody>
        </p:sp>
        <p:sp>
          <p:nvSpPr>
            <p:cNvPr id="148" name="10"/>
            <p:cNvSpPr txBox="1"/>
            <p:nvPr/>
          </p:nvSpPr>
          <p:spPr>
            <a:xfrm>
              <a:off x="766762" y="3227387"/>
              <a:ext cx="495301" cy="338378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spcBef>
                  <a:spcPts val="1000"/>
                </a:spcBef>
                <a:defRPr sz="1700" b="1">
                  <a:latin typeface="Arial"/>
                  <a:ea typeface="Arial"/>
                  <a:cs typeface="Arial"/>
                  <a:sym typeface="Arial"/>
                </a:defRPr>
              </a:lvl1pPr>
            </a:lstStyle>
            <a:p>
              <a:r>
                <a:t>10</a:t>
              </a:r>
            </a:p>
          </p:txBody>
        </p:sp>
        <p:sp>
          <p:nvSpPr>
            <p:cNvPr id="149" name="20"/>
            <p:cNvSpPr txBox="1"/>
            <p:nvPr/>
          </p:nvSpPr>
          <p:spPr>
            <a:xfrm>
              <a:off x="744537" y="2682875"/>
              <a:ext cx="498476" cy="338377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 algn="ctr">
                <a:spcBef>
                  <a:spcPts val="1000"/>
                </a:spcBef>
                <a:defRPr sz="1700" b="1">
                  <a:latin typeface="Arial"/>
                  <a:ea typeface="Arial"/>
                  <a:cs typeface="Arial"/>
                  <a:sym typeface="Arial"/>
                </a:defRPr>
              </a:lvl1pPr>
            </a:lstStyle>
            <a:p>
              <a:r>
                <a:t>20</a:t>
              </a:r>
            </a:p>
          </p:txBody>
        </p:sp>
        <p:sp>
          <p:nvSpPr>
            <p:cNvPr id="150" name="30"/>
            <p:cNvSpPr txBox="1"/>
            <p:nvPr/>
          </p:nvSpPr>
          <p:spPr>
            <a:xfrm>
              <a:off x="752475" y="2155825"/>
              <a:ext cx="479425" cy="338377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 algn="ctr">
                <a:spcBef>
                  <a:spcPts val="1000"/>
                </a:spcBef>
                <a:defRPr sz="1700" b="1">
                  <a:latin typeface="Arial"/>
                  <a:ea typeface="Arial"/>
                  <a:cs typeface="Arial"/>
                  <a:sym typeface="Arial"/>
                </a:defRPr>
              </a:lvl1pPr>
            </a:lstStyle>
            <a:p>
              <a:r>
                <a:t>30</a:t>
              </a:r>
            </a:p>
          </p:txBody>
        </p:sp>
        <p:grpSp>
          <p:nvGrpSpPr>
            <p:cNvPr id="154" name="Group"/>
            <p:cNvGrpSpPr/>
            <p:nvPr/>
          </p:nvGrpSpPr>
          <p:grpSpPr>
            <a:xfrm>
              <a:off x="1136650" y="1624012"/>
              <a:ext cx="190500" cy="252413"/>
              <a:chOff x="0" y="0"/>
              <a:chExt cx="190500" cy="252412"/>
            </a:xfrm>
          </p:grpSpPr>
          <p:sp>
            <p:nvSpPr>
              <p:cNvPr id="151" name="Shape"/>
              <p:cNvSpPr/>
              <p:nvPr/>
            </p:nvSpPr>
            <p:spPr>
              <a:xfrm>
                <a:off x="0" y="0"/>
                <a:ext cx="190500" cy="252413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8280" y="0"/>
                    </a:moveTo>
                    <a:lnTo>
                      <a:pt x="0" y="6249"/>
                    </a:lnTo>
                    <a:lnTo>
                      <a:pt x="0" y="21600"/>
                    </a:lnTo>
                    <a:lnTo>
                      <a:pt x="13320" y="21600"/>
                    </a:lnTo>
                    <a:lnTo>
                      <a:pt x="21600" y="15351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rgbClr val="FFCC99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45719" tIns="45719" rIns="45719" bIns="45719" numCol="1" anchor="ctr">
                <a:noAutofit/>
              </a:bodyPr>
              <a:lstStyle/>
              <a:p>
                <a:pPr>
                  <a:defRPr sz="2400"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152" name="Shape"/>
              <p:cNvSpPr/>
              <p:nvPr/>
            </p:nvSpPr>
            <p:spPr>
              <a:xfrm>
                <a:off x="0" y="-1"/>
                <a:ext cx="190500" cy="73026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8280" y="0"/>
                    </a:moveTo>
                    <a:lnTo>
                      <a:pt x="0" y="21600"/>
                    </a:lnTo>
                    <a:lnTo>
                      <a:pt x="13320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rgbClr val="FFD6AD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45719" tIns="45719" rIns="45719" bIns="45719" numCol="1" anchor="ctr">
                <a:noAutofit/>
              </a:bodyPr>
              <a:lstStyle/>
              <a:p>
                <a:pPr>
                  <a:defRPr sz="2400"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153" name="Shape"/>
              <p:cNvSpPr/>
              <p:nvPr/>
            </p:nvSpPr>
            <p:spPr>
              <a:xfrm>
                <a:off x="117475" y="0"/>
                <a:ext cx="73025" cy="252413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0" y="6249"/>
                    </a:moveTo>
                    <a:lnTo>
                      <a:pt x="0" y="21600"/>
                    </a:lnTo>
                    <a:lnTo>
                      <a:pt x="21600" y="15351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rgbClr val="CCA37A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45719" tIns="45719" rIns="45719" bIns="45719" numCol="1" anchor="ctr">
                <a:noAutofit/>
              </a:bodyPr>
              <a:lstStyle/>
              <a:p>
                <a:pPr>
                  <a:defRPr sz="2400"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</p:grpSp>
        <p:sp>
          <p:nvSpPr>
            <p:cNvPr id="155" name="40"/>
            <p:cNvSpPr txBox="1"/>
            <p:nvPr/>
          </p:nvSpPr>
          <p:spPr>
            <a:xfrm>
              <a:off x="757237" y="1587500"/>
              <a:ext cx="441326" cy="338377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 algn="ctr">
                <a:spcBef>
                  <a:spcPts val="1000"/>
                </a:spcBef>
                <a:defRPr sz="1700" b="1">
                  <a:latin typeface="Arial"/>
                  <a:ea typeface="Arial"/>
                  <a:cs typeface="Arial"/>
                  <a:sym typeface="Arial"/>
                </a:defRPr>
              </a:lvl1pPr>
            </a:lstStyle>
            <a:p>
              <a:r>
                <a:t>40</a:t>
              </a:r>
            </a:p>
          </p:txBody>
        </p:sp>
        <p:grpSp>
          <p:nvGrpSpPr>
            <p:cNvPr id="159" name="Group"/>
            <p:cNvGrpSpPr/>
            <p:nvPr/>
          </p:nvGrpSpPr>
          <p:grpSpPr>
            <a:xfrm>
              <a:off x="2305050" y="3689350"/>
              <a:ext cx="290513" cy="236538"/>
              <a:chOff x="0" y="0"/>
              <a:chExt cx="290512" cy="236537"/>
            </a:xfrm>
          </p:grpSpPr>
          <p:sp>
            <p:nvSpPr>
              <p:cNvPr id="156" name="Shape"/>
              <p:cNvSpPr/>
              <p:nvPr/>
            </p:nvSpPr>
            <p:spPr>
              <a:xfrm>
                <a:off x="0" y="0"/>
                <a:ext cx="290513" cy="236538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4397" y="0"/>
                    </a:moveTo>
                    <a:lnTo>
                      <a:pt x="0" y="5400"/>
                    </a:lnTo>
                    <a:lnTo>
                      <a:pt x="0" y="21600"/>
                    </a:lnTo>
                    <a:lnTo>
                      <a:pt x="17203" y="21600"/>
                    </a:lnTo>
                    <a:lnTo>
                      <a:pt x="21600" y="16200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rgbClr val="FFCC99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45719" tIns="45719" rIns="45719" bIns="45719" numCol="1" anchor="ctr">
                <a:noAutofit/>
              </a:bodyPr>
              <a:lstStyle/>
              <a:p>
                <a:pPr>
                  <a:defRPr sz="2400"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157" name="Shape"/>
              <p:cNvSpPr/>
              <p:nvPr/>
            </p:nvSpPr>
            <p:spPr>
              <a:xfrm>
                <a:off x="0" y="0"/>
                <a:ext cx="290513" cy="59135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4397" y="0"/>
                    </a:moveTo>
                    <a:lnTo>
                      <a:pt x="0" y="21600"/>
                    </a:lnTo>
                    <a:lnTo>
                      <a:pt x="17203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rgbClr val="FFD6AD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45719" tIns="45719" rIns="45719" bIns="45719" numCol="1" anchor="ctr">
                <a:noAutofit/>
              </a:bodyPr>
              <a:lstStyle/>
              <a:p>
                <a:pPr>
                  <a:defRPr sz="2400"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158" name="Shape"/>
              <p:cNvSpPr/>
              <p:nvPr/>
            </p:nvSpPr>
            <p:spPr>
              <a:xfrm>
                <a:off x="231378" y="0"/>
                <a:ext cx="59135" cy="236538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0" y="5400"/>
                    </a:moveTo>
                    <a:lnTo>
                      <a:pt x="0" y="21600"/>
                    </a:lnTo>
                    <a:lnTo>
                      <a:pt x="21600" y="16200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rgbClr val="CCA37A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45719" tIns="45719" rIns="45719" bIns="45719" numCol="1" anchor="ctr">
                <a:noAutofit/>
              </a:bodyPr>
              <a:lstStyle/>
              <a:p>
                <a:pPr>
                  <a:defRPr sz="2400"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</p:grpSp>
        <p:grpSp>
          <p:nvGrpSpPr>
            <p:cNvPr id="163" name="Group"/>
            <p:cNvGrpSpPr/>
            <p:nvPr/>
          </p:nvGrpSpPr>
          <p:grpSpPr>
            <a:xfrm>
              <a:off x="3422650" y="3683000"/>
              <a:ext cx="290513" cy="236538"/>
              <a:chOff x="0" y="0"/>
              <a:chExt cx="290512" cy="236537"/>
            </a:xfrm>
          </p:grpSpPr>
          <p:sp>
            <p:nvSpPr>
              <p:cNvPr id="160" name="Shape"/>
              <p:cNvSpPr/>
              <p:nvPr/>
            </p:nvSpPr>
            <p:spPr>
              <a:xfrm>
                <a:off x="0" y="0"/>
                <a:ext cx="290513" cy="236538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4397" y="0"/>
                    </a:moveTo>
                    <a:lnTo>
                      <a:pt x="0" y="5400"/>
                    </a:lnTo>
                    <a:lnTo>
                      <a:pt x="0" y="21600"/>
                    </a:lnTo>
                    <a:lnTo>
                      <a:pt x="17203" y="21600"/>
                    </a:lnTo>
                    <a:lnTo>
                      <a:pt x="21600" y="16200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rgbClr val="FFCC99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45719" tIns="45719" rIns="45719" bIns="45719" numCol="1" anchor="ctr">
                <a:noAutofit/>
              </a:bodyPr>
              <a:lstStyle/>
              <a:p>
                <a:pPr>
                  <a:defRPr sz="2400"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161" name="Shape"/>
              <p:cNvSpPr/>
              <p:nvPr/>
            </p:nvSpPr>
            <p:spPr>
              <a:xfrm>
                <a:off x="0" y="0"/>
                <a:ext cx="290513" cy="59135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4397" y="0"/>
                    </a:moveTo>
                    <a:lnTo>
                      <a:pt x="0" y="21600"/>
                    </a:lnTo>
                    <a:lnTo>
                      <a:pt x="17203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rgbClr val="FFD6AD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45719" tIns="45719" rIns="45719" bIns="45719" numCol="1" anchor="ctr">
                <a:noAutofit/>
              </a:bodyPr>
              <a:lstStyle/>
              <a:p>
                <a:pPr>
                  <a:defRPr sz="2400"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162" name="Shape"/>
              <p:cNvSpPr/>
              <p:nvPr/>
            </p:nvSpPr>
            <p:spPr>
              <a:xfrm>
                <a:off x="231378" y="0"/>
                <a:ext cx="59135" cy="236538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0" y="5400"/>
                    </a:moveTo>
                    <a:lnTo>
                      <a:pt x="0" y="21600"/>
                    </a:lnTo>
                    <a:lnTo>
                      <a:pt x="21600" y="16200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rgbClr val="CCA37A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45719" tIns="45719" rIns="45719" bIns="45719" numCol="1" anchor="ctr">
                <a:noAutofit/>
              </a:bodyPr>
              <a:lstStyle/>
              <a:p>
                <a:pPr>
                  <a:defRPr sz="2400"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</p:grpSp>
        <p:grpSp>
          <p:nvGrpSpPr>
            <p:cNvPr id="167" name="Group"/>
            <p:cNvGrpSpPr/>
            <p:nvPr/>
          </p:nvGrpSpPr>
          <p:grpSpPr>
            <a:xfrm>
              <a:off x="4548187" y="3683000"/>
              <a:ext cx="290513" cy="236538"/>
              <a:chOff x="0" y="0"/>
              <a:chExt cx="290512" cy="236537"/>
            </a:xfrm>
          </p:grpSpPr>
          <p:sp>
            <p:nvSpPr>
              <p:cNvPr id="164" name="Shape"/>
              <p:cNvSpPr/>
              <p:nvPr/>
            </p:nvSpPr>
            <p:spPr>
              <a:xfrm>
                <a:off x="0" y="0"/>
                <a:ext cx="290513" cy="236538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4397" y="0"/>
                    </a:moveTo>
                    <a:lnTo>
                      <a:pt x="0" y="5400"/>
                    </a:lnTo>
                    <a:lnTo>
                      <a:pt x="0" y="21600"/>
                    </a:lnTo>
                    <a:lnTo>
                      <a:pt x="17203" y="21600"/>
                    </a:lnTo>
                    <a:lnTo>
                      <a:pt x="21600" y="16200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rgbClr val="FFCC99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45719" tIns="45719" rIns="45719" bIns="45719" numCol="1" anchor="ctr">
                <a:noAutofit/>
              </a:bodyPr>
              <a:lstStyle/>
              <a:p>
                <a:pPr>
                  <a:defRPr sz="2400"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165" name="Shape"/>
              <p:cNvSpPr/>
              <p:nvPr/>
            </p:nvSpPr>
            <p:spPr>
              <a:xfrm>
                <a:off x="0" y="0"/>
                <a:ext cx="290513" cy="59135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4397" y="0"/>
                    </a:moveTo>
                    <a:lnTo>
                      <a:pt x="0" y="21600"/>
                    </a:lnTo>
                    <a:lnTo>
                      <a:pt x="17203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rgbClr val="FFD6AD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45719" tIns="45719" rIns="45719" bIns="45719" numCol="1" anchor="ctr">
                <a:noAutofit/>
              </a:bodyPr>
              <a:lstStyle/>
              <a:p>
                <a:pPr>
                  <a:defRPr sz="2400"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166" name="Shape"/>
              <p:cNvSpPr/>
              <p:nvPr/>
            </p:nvSpPr>
            <p:spPr>
              <a:xfrm>
                <a:off x="231378" y="0"/>
                <a:ext cx="59135" cy="236538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0" y="5400"/>
                    </a:moveTo>
                    <a:lnTo>
                      <a:pt x="0" y="21600"/>
                    </a:lnTo>
                    <a:lnTo>
                      <a:pt x="21600" y="16200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rgbClr val="CCA37A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45719" tIns="45719" rIns="45719" bIns="45719" numCol="1" anchor="ctr">
                <a:noAutofit/>
              </a:bodyPr>
              <a:lstStyle/>
              <a:p>
                <a:pPr>
                  <a:defRPr sz="2400"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</p:grpSp>
        <p:grpSp>
          <p:nvGrpSpPr>
            <p:cNvPr id="171" name="Group"/>
            <p:cNvGrpSpPr/>
            <p:nvPr/>
          </p:nvGrpSpPr>
          <p:grpSpPr>
            <a:xfrm>
              <a:off x="5653087" y="3689349"/>
              <a:ext cx="314326" cy="246064"/>
              <a:chOff x="0" y="0"/>
              <a:chExt cx="314325" cy="246062"/>
            </a:xfrm>
          </p:grpSpPr>
          <p:sp>
            <p:nvSpPr>
              <p:cNvPr id="168" name="Shape"/>
              <p:cNvSpPr/>
              <p:nvPr/>
            </p:nvSpPr>
            <p:spPr>
              <a:xfrm>
                <a:off x="0" y="0"/>
                <a:ext cx="314325" cy="246063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109" y="0"/>
                    </a:moveTo>
                    <a:lnTo>
                      <a:pt x="0" y="7804"/>
                    </a:lnTo>
                    <a:lnTo>
                      <a:pt x="0" y="21600"/>
                    </a:lnTo>
                    <a:lnTo>
                      <a:pt x="15491" y="21600"/>
                    </a:lnTo>
                    <a:lnTo>
                      <a:pt x="21600" y="13796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rgbClr val="FFCC99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45719" tIns="45719" rIns="45719" bIns="45719" numCol="1" anchor="ctr">
                <a:noAutofit/>
              </a:bodyPr>
              <a:lstStyle/>
              <a:p>
                <a:pPr>
                  <a:defRPr sz="2400"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169" name="Shape"/>
              <p:cNvSpPr/>
              <p:nvPr/>
            </p:nvSpPr>
            <p:spPr>
              <a:xfrm>
                <a:off x="0" y="-1"/>
                <a:ext cx="314325" cy="88903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109" y="0"/>
                    </a:moveTo>
                    <a:lnTo>
                      <a:pt x="0" y="21600"/>
                    </a:lnTo>
                    <a:lnTo>
                      <a:pt x="15491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rgbClr val="FFD6AD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45719" tIns="45719" rIns="45719" bIns="45719" numCol="1" anchor="ctr">
                <a:noAutofit/>
              </a:bodyPr>
              <a:lstStyle/>
              <a:p>
                <a:pPr>
                  <a:defRPr sz="2400"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170" name="Shape"/>
              <p:cNvSpPr/>
              <p:nvPr/>
            </p:nvSpPr>
            <p:spPr>
              <a:xfrm>
                <a:off x="225422" y="0"/>
                <a:ext cx="88903" cy="246063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0" y="7804"/>
                    </a:moveTo>
                    <a:lnTo>
                      <a:pt x="0" y="21600"/>
                    </a:lnTo>
                    <a:lnTo>
                      <a:pt x="21600" y="13796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rgbClr val="CCA37A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45719" tIns="45719" rIns="45719" bIns="45719" numCol="1" anchor="ctr">
                <a:noAutofit/>
              </a:bodyPr>
              <a:lstStyle/>
              <a:p>
                <a:pPr>
                  <a:defRPr sz="2400"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</p:grpSp>
        <p:sp>
          <p:nvSpPr>
            <p:cNvPr id="172" name="50"/>
            <p:cNvSpPr txBox="1"/>
            <p:nvPr/>
          </p:nvSpPr>
          <p:spPr>
            <a:xfrm>
              <a:off x="725487" y="1069975"/>
              <a:ext cx="493713" cy="338377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 algn="ctr">
                <a:spcBef>
                  <a:spcPts val="1000"/>
                </a:spcBef>
                <a:defRPr sz="1700" b="1">
                  <a:latin typeface="Arial"/>
                  <a:ea typeface="Arial"/>
                  <a:cs typeface="Arial"/>
                  <a:sym typeface="Arial"/>
                </a:defRPr>
              </a:lvl1pPr>
            </a:lstStyle>
            <a:p>
              <a:r>
                <a:t>50</a:t>
              </a:r>
            </a:p>
          </p:txBody>
        </p:sp>
        <p:sp>
          <p:nvSpPr>
            <p:cNvPr id="173" name="60"/>
            <p:cNvSpPr txBox="1"/>
            <p:nvPr/>
          </p:nvSpPr>
          <p:spPr>
            <a:xfrm>
              <a:off x="739775" y="530225"/>
              <a:ext cx="479425" cy="338377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 algn="ctr">
                <a:spcBef>
                  <a:spcPts val="1000"/>
                </a:spcBef>
                <a:defRPr sz="1700" b="1">
                  <a:latin typeface="Arial"/>
                  <a:ea typeface="Arial"/>
                  <a:cs typeface="Arial"/>
                  <a:sym typeface="Arial"/>
                </a:defRPr>
              </a:lvl1pPr>
            </a:lstStyle>
            <a:p>
              <a:r>
                <a:t>60</a:t>
              </a:r>
            </a:p>
          </p:txBody>
        </p:sp>
        <p:sp>
          <p:nvSpPr>
            <p:cNvPr id="174" name="70"/>
            <p:cNvSpPr txBox="1"/>
            <p:nvPr/>
          </p:nvSpPr>
          <p:spPr>
            <a:xfrm>
              <a:off x="744537" y="30162"/>
              <a:ext cx="466726" cy="338378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 algn="ctr">
                <a:spcBef>
                  <a:spcPts val="1000"/>
                </a:spcBef>
                <a:defRPr sz="1700" b="1">
                  <a:latin typeface="Arial"/>
                  <a:ea typeface="Arial"/>
                  <a:cs typeface="Arial"/>
                  <a:sym typeface="Arial"/>
                </a:defRPr>
              </a:lvl1pPr>
            </a:lstStyle>
            <a:p>
              <a:r>
                <a:t>70</a:t>
              </a:r>
            </a:p>
          </p:txBody>
        </p:sp>
        <p:sp>
          <p:nvSpPr>
            <p:cNvPr id="175" name="0"/>
            <p:cNvSpPr txBox="1"/>
            <p:nvPr/>
          </p:nvSpPr>
          <p:spPr>
            <a:xfrm>
              <a:off x="1058862" y="3862387"/>
              <a:ext cx="368301" cy="338378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 algn="ctr">
                <a:spcBef>
                  <a:spcPts val="1000"/>
                </a:spcBef>
                <a:defRPr sz="1700" b="1">
                  <a:latin typeface="Arial"/>
                  <a:ea typeface="Arial"/>
                  <a:cs typeface="Arial"/>
                  <a:sym typeface="Arial"/>
                </a:defRPr>
              </a:lvl1pPr>
            </a:lstStyle>
            <a:p>
              <a:r>
                <a:t>0</a:t>
              </a:r>
            </a:p>
          </p:txBody>
        </p:sp>
        <p:sp>
          <p:nvSpPr>
            <p:cNvPr id="176" name="10"/>
            <p:cNvSpPr txBox="1"/>
            <p:nvPr/>
          </p:nvSpPr>
          <p:spPr>
            <a:xfrm>
              <a:off x="2185987" y="3844925"/>
              <a:ext cx="431801" cy="338377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 algn="ctr">
                <a:spcBef>
                  <a:spcPts val="1000"/>
                </a:spcBef>
                <a:defRPr sz="1700" b="1">
                  <a:latin typeface="Arial"/>
                  <a:ea typeface="Arial"/>
                  <a:cs typeface="Arial"/>
                  <a:sym typeface="Arial"/>
                </a:defRPr>
              </a:lvl1pPr>
            </a:lstStyle>
            <a:p>
              <a:r>
                <a:t>10</a:t>
              </a:r>
            </a:p>
          </p:txBody>
        </p:sp>
        <p:sp>
          <p:nvSpPr>
            <p:cNvPr id="177" name="20"/>
            <p:cNvSpPr txBox="1"/>
            <p:nvPr/>
          </p:nvSpPr>
          <p:spPr>
            <a:xfrm>
              <a:off x="3268662" y="3844925"/>
              <a:ext cx="508001" cy="338377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 algn="ctr">
                <a:spcBef>
                  <a:spcPts val="1000"/>
                </a:spcBef>
                <a:defRPr sz="1700" b="1">
                  <a:latin typeface="Arial"/>
                  <a:ea typeface="Arial"/>
                  <a:cs typeface="Arial"/>
                  <a:sym typeface="Arial"/>
                </a:defRPr>
              </a:lvl1pPr>
            </a:lstStyle>
            <a:p>
              <a:r>
                <a:t>20</a:t>
              </a:r>
            </a:p>
          </p:txBody>
        </p:sp>
        <p:sp>
          <p:nvSpPr>
            <p:cNvPr id="178" name="30"/>
            <p:cNvSpPr txBox="1"/>
            <p:nvPr/>
          </p:nvSpPr>
          <p:spPr>
            <a:xfrm>
              <a:off x="4484687" y="3835400"/>
              <a:ext cx="520701" cy="338377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 algn="ctr">
                <a:spcBef>
                  <a:spcPts val="1000"/>
                </a:spcBef>
                <a:defRPr sz="1700" b="1">
                  <a:latin typeface="Arial"/>
                  <a:ea typeface="Arial"/>
                  <a:cs typeface="Arial"/>
                  <a:sym typeface="Arial"/>
                </a:defRPr>
              </a:lvl1pPr>
            </a:lstStyle>
            <a:p>
              <a:r>
                <a:t>30</a:t>
              </a:r>
            </a:p>
          </p:txBody>
        </p:sp>
        <p:sp>
          <p:nvSpPr>
            <p:cNvPr id="179" name="40"/>
            <p:cNvSpPr txBox="1"/>
            <p:nvPr/>
          </p:nvSpPr>
          <p:spPr>
            <a:xfrm>
              <a:off x="5548312" y="3848100"/>
              <a:ext cx="431801" cy="338377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 algn="ctr">
                <a:spcBef>
                  <a:spcPts val="1000"/>
                </a:spcBef>
                <a:defRPr sz="1700" b="1">
                  <a:latin typeface="Arial"/>
                  <a:ea typeface="Arial"/>
                  <a:cs typeface="Arial"/>
                  <a:sym typeface="Arial"/>
                </a:defRPr>
              </a:lvl1pPr>
            </a:lstStyle>
            <a:p>
              <a:r>
                <a:t>40</a:t>
              </a:r>
            </a:p>
          </p:txBody>
        </p:sp>
        <p:grpSp>
          <p:nvGrpSpPr>
            <p:cNvPr id="182" name="Group"/>
            <p:cNvGrpSpPr/>
            <p:nvPr/>
          </p:nvGrpSpPr>
          <p:grpSpPr>
            <a:xfrm>
              <a:off x="4297362" y="2865437"/>
              <a:ext cx="725488" cy="460376"/>
              <a:chOff x="0" y="0"/>
              <a:chExt cx="725487" cy="460375"/>
            </a:xfrm>
          </p:grpSpPr>
          <p:sp>
            <p:nvSpPr>
              <p:cNvPr id="180" name="Rounded Rectangle"/>
              <p:cNvSpPr/>
              <p:nvPr/>
            </p:nvSpPr>
            <p:spPr>
              <a:xfrm>
                <a:off x="0" y="0"/>
                <a:ext cx="725488" cy="460375"/>
              </a:xfrm>
              <a:prstGeom prst="roundRect">
                <a:avLst>
                  <a:gd name="adj" fmla="val 16667"/>
                </a:avLst>
              </a:prstGeom>
              <a:solidFill>
                <a:srgbClr val="CC0000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45719" tIns="45719" rIns="45719" bIns="45719" numCol="1" anchor="ctr">
                <a:noAutofit/>
              </a:bodyPr>
              <a:lstStyle/>
              <a:p>
                <a:pPr>
                  <a:defRPr sz="2400"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181" name="IRR"/>
              <p:cNvSpPr txBox="1"/>
              <p:nvPr/>
            </p:nvSpPr>
            <p:spPr>
              <a:xfrm>
                <a:off x="30162" y="47625"/>
                <a:ext cx="663576" cy="375231"/>
              </a:xfrm>
              <a:prstGeom prst="rect">
                <a:avLst/>
              </a:prstGeom>
              <a:solidFill>
                <a:srgbClr val="CC0000"/>
              </a:solidFill>
              <a:ln w="12700" cap="flat">
                <a:noFill/>
                <a:miter lim="400000"/>
              </a:ln>
              <a:effectLst/>
              <a:extLst>
                <a:ext uri="{C572A759-6A51-4108-AA02-DFA0A04FC94B}">
  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  </a:ext>
              </a:extLst>
            </p:spPr>
            <p:txBody>
              <a:bodyPr wrap="square" lIns="45719" tIns="45719" rIns="45719" bIns="45719" numCol="1" anchor="t">
                <a:spAutoFit/>
              </a:bodyPr>
              <a:lstStyle>
                <a:lvl1pPr algn="ctr">
                  <a:spcBef>
                    <a:spcPts val="1200"/>
                  </a:spcBef>
                  <a:defRPr sz="2000" b="1">
                    <a:solidFill>
                      <a:srgbClr val="FFCC99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</a:lstStyle>
              <a:p>
                <a:r>
                  <a:t>IRR</a:t>
                </a:r>
              </a:p>
            </p:txBody>
          </p:sp>
        </p:grpSp>
        <p:sp>
          <p:nvSpPr>
            <p:cNvPr id="183" name="Circle"/>
            <p:cNvSpPr/>
            <p:nvPr/>
          </p:nvSpPr>
          <p:spPr>
            <a:xfrm>
              <a:off x="3929062" y="3322637"/>
              <a:ext cx="196851" cy="196851"/>
            </a:xfrm>
            <a:prstGeom prst="ellipse">
              <a:avLst/>
            </a:prstGeom>
            <a:solidFill>
              <a:srgbClr val="000000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/>
            <a:p>
              <a:pPr>
                <a:defRPr sz="2400"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  <p:sp>
          <p:nvSpPr>
            <p:cNvPr id="184" name="Circle"/>
            <p:cNvSpPr/>
            <p:nvPr/>
          </p:nvSpPr>
          <p:spPr>
            <a:xfrm>
              <a:off x="3408362" y="2551112"/>
              <a:ext cx="196851" cy="196851"/>
            </a:xfrm>
            <a:prstGeom prst="ellipse">
              <a:avLst/>
            </a:prstGeom>
            <a:solidFill>
              <a:srgbClr val="000000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/>
            <a:p>
              <a:pPr>
                <a:defRPr sz="2400"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  <p:sp>
          <p:nvSpPr>
            <p:cNvPr id="185" name="Circle"/>
            <p:cNvSpPr/>
            <p:nvPr/>
          </p:nvSpPr>
          <p:spPr>
            <a:xfrm>
              <a:off x="2870200" y="1592262"/>
              <a:ext cx="196850" cy="196851"/>
            </a:xfrm>
            <a:prstGeom prst="ellipse">
              <a:avLst/>
            </a:prstGeom>
            <a:solidFill>
              <a:srgbClr val="000000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/>
            <a:p>
              <a:pPr>
                <a:defRPr sz="2400"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  <p:sp>
          <p:nvSpPr>
            <p:cNvPr id="186" name="Circle"/>
            <p:cNvSpPr/>
            <p:nvPr/>
          </p:nvSpPr>
          <p:spPr>
            <a:xfrm>
              <a:off x="2327275" y="252412"/>
              <a:ext cx="196850" cy="196851"/>
            </a:xfrm>
            <a:prstGeom prst="ellipse">
              <a:avLst/>
            </a:prstGeom>
            <a:solidFill>
              <a:srgbClr val="000000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/>
            <a:p>
              <a:pPr>
                <a:defRPr sz="2400"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  <p:sp>
          <p:nvSpPr>
            <p:cNvPr id="187" name="Line"/>
            <p:cNvSpPr/>
            <p:nvPr/>
          </p:nvSpPr>
          <p:spPr>
            <a:xfrm>
              <a:off x="4326547" y="3816785"/>
              <a:ext cx="322631" cy="380130"/>
            </a:xfrm>
            <a:prstGeom prst="line">
              <a:avLst/>
            </a:prstGeom>
            <a:noFill/>
            <a:ln w="82550" cap="flat">
              <a:solidFill>
                <a:srgbClr val="CC0000"/>
              </a:solidFill>
              <a:prstDash val="solid"/>
              <a:round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endParaRPr/>
            </a:p>
          </p:txBody>
        </p:sp>
        <p:sp>
          <p:nvSpPr>
            <p:cNvPr id="188" name="Circle"/>
            <p:cNvSpPr/>
            <p:nvPr/>
          </p:nvSpPr>
          <p:spPr>
            <a:xfrm>
              <a:off x="4579937" y="4111625"/>
              <a:ext cx="196851" cy="196850"/>
            </a:xfrm>
            <a:prstGeom prst="ellipse">
              <a:avLst/>
            </a:prstGeom>
            <a:solidFill>
              <a:srgbClr val="000000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/>
            <a:p>
              <a:pPr>
                <a:defRPr sz="2400"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  <p:grpSp>
          <p:nvGrpSpPr>
            <p:cNvPr id="192" name="Group"/>
            <p:cNvGrpSpPr/>
            <p:nvPr/>
          </p:nvGrpSpPr>
          <p:grpSpPr>
            <a:xfrm>
              <a:off x="1127125" y="0"/>
              <a:ext cx="190500" cy="252413"/>
              <a:chOff x="0" y="0"/>
              <a:chExt cx="190500" cy="252412"/>
            </a:xfrm>
          </p:grpSpPr>
          <p:sp>
            <p:nvSpPr>
              <p:cNvPr id="189" name="Shape"/>
              <p:cNvSpPr/>
              <p:nvPr/>
            </p:nvSpPr>
            <p:spPr>
              <a:xfrm>
                <a:off x="0" y="0"/>
                <a:ext cx="190500" cy="252413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8280" y="0"/>
                    </a:moveTo>
                    <a:lnTo>
                      <a:pt x="0" y="6249"/>
                    </a:lnTo>
                    <a:lnTo>
                      <a:pt x="0" y="21600"/>
                    </a:lnTo>
                    <a:lnTo>
                      <a:pt x="13320" y="21600"/>
                    </a:lnTo>
                    <a:lnTo>
                      <a:pt x="21600" y="15351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rgbClr val="FFCC99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45719" tIns="45719" rIns="45719" bIns="45719" numCol="1" anchor="ctr">
                <a:noAutofit/>
              </a:bodyPr>
              <a:lstStyle/>
              <a:p>
                <a:pPr>
                  <a:defRPr sz="2400"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190" name="Shape"/>
              <p:cNvSpPr/>
              <p:nvPr/>
            </p:nvSpPr>
            <p:spPr>
              <a:xfrm>
                <a:off x="0" y="-1"/>
                <a:ext cx="190500" cy="73026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8280" y="0"/>
                    </a:moveTo>
                    <a:lnTo>
                      <a:pt x="0" y="21600"/>
                    </a:lnTo>
                    <a:lnTo>
                      <a:pt x="13320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rgbClr val="FFD6AD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45719" tIns="45719" rIns="45719" bIns="45719" numCol="1" anchor="ctr">
                <a:noAutofit/>
              </a:bodyPr>
              <a:lstStyle/>
              <a:p>
                <a:pPr>
                  <a:defRPr sz="2400"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191" name="Shape"/>
              <p:cNvSpPr/>
              <p:nvPr/>
            </p:nvSpPr>
            <p:spPr>
              <a:xfrm>
                <a:off x="117475" y="0"/>
                <a:ext cx="73025" cy="252413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0" y="6249"/>
                    </a:moveTo>
                    <a:lnTo>
                      <a:pt x="0" y="21600"/>
                    </a:lnTo>
                    <a:lnTo>
                      <a:pt x="21600" y="15351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rgbClr val="CCA37A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45719" tIns="45719" rIns="45719" bIns="45719" numCol="1" anchor="ctr">
                <a:noAutofit/>
              </a:bodyPr>
              <a:lstStyle/>
              <a:p>
                <a:pPr>
                  <a:defRPr sz="2400"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</p:grpSp>
        <p:grpSp>
          <p:nvGrpSpPr>
            <p:cNvPr id="196" name="Group"/>
            <p:cNvGrpSpPr/>
            <p:nvPr/>
          </p:nvGrpSpPr>
          <p:grpSpPr>
            <a:xfrm>
              <a:off x="1133475" y="534987"/>
              <a:ext cx="190500" cy="252413"/>
              <a:chOff x="0" y="0"/>
              <a:chExt cx="190500" cy="252412"/>
            </a:xfrm>
          </p:grpSpPr>
          <p:sp>
            <p:nvSpPr>
              <p:cNvPr id="193" name="Shape"/>
              <p:cNvSpPr/>
              <p:nvPr/>
            </p:nvSpPr>
            <p:spPr>
              <a:xfrm>
                <a:off x="0" y="0"/>
                <a:ext cx="190500" cy="252413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8280" y="0"/>
                    </a:moveTo>
                    <a:lnTo>
                      <a:pt x="0" y="6249"/>
                    </a:lnTo>
                    <a:lnTo>
                      <a:pt x="0" y="21600"/>
                    </a:lnTo>
                    <a:lnTo>
                      <a:pt x="13320" y="21600"/>
                    </a:lnTo>
                    <a:lnTo>
                      <a:pt x="21600" y="15351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rgbClr val="FFCC99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45719" tIns="45719" rIns="45719" bIns="45719" numCol="1" anchor="ctr">
                <a:noAutofit/>
              </a:bodyPr>
              <a:lstStyle/>
              <a:p>
                <a:pPr>
                  <a:defRPr sz="2400"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194" name="Shape"/>
              <p:cNvSpPr/>
              <p:nvPr/>
            </p:nvSpPr>
            <p:spPr>
              <a:xfrm>
                <a:off x="0" y="-1"/>
                <a:ext cx="190500" cy="73026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8280" y="0"/>
                    </a:moveTo>
                    <a:lnTo>
                      <a:pt x="0" y="21600"/>
                    </a:lnTo>
                    <a:lnTo>
                      <a:pt x="13320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rgbClr val="FFD6AD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45719" tIns="45719" rIns="45719" bIns="45719" numCol="1" anchor="ctr">
                <a:noAutofit/>
              </a:bodyPr>
              <a:lstStyle/>
              <a:p>
                <a:pPr>
                  <a:defRPr sz="2400"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195" name="Shape"/>
              <p:cNvSpPr/>
              <p:nvPr/>
            </p:nvSpPr>
            <p:spPr>
              <a:xfrm>
                <a:off x="117475" y="0"/>
                <a:ext cx="73025" cy="252413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0" y="6249"/>
                    </a:moveTo>
                    <a:lnTo>
                      <a:pt x="0" y="21600"/>
                    </a:lnTo>
                    <a:lnTo>
                      <a:pt x="21600" y="15351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rgbClr val="CCA37A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45719" tIns="45719" rIns="45719" bIns="45719" numCol="1" anchor="ctr">
                <a:noAutofit/>
              </a:bodyPr>
              <a:lstStyle/>
              <a:p>
                <a:pPr>
                  <a:defRPr sz="2400"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</p:grpSp>
        <p:grpSp>
          <p:nvGrpSpPr>
            <p:cNvPr id="200" name="Group"/>
            <p:cNvGrpSpPr/>
            <p:nvPr/>
          </p:nvGrpSpPr>
          <p:grpSpPr>
            <a:xfrm>
              <a:off x="1133475" y="1087437"/>
              <a:ext cx="190500" cy="252413"/>
              <a:chOff x="0" y="0"/>
              <a:chExt cx="190500" cy="252412"/>
            </a:xfrm>
          </p:grpSpPr>
          <p:sp>
            <p:nvSpPr>
              <p:cNvPr id="197" name="Shape"/>
              <p:cNvSpPr/>
              <p:nvPr/>
            </p:nvSpPr>
            <p:spPr>
              <a:xfrm>
                <a:off x="0" y="0"/>
                <a:ext cx="190500" cy="252413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8280" y="0"/>
                    </a:moveTo>
                    <a:lnTo>
                      <a:pt x="0" y="6249"/>
                    </a:lnTo>
                    <a:lnTo>
                      <a:pt x="0" y="21600"/>
                    </a:lnTo>
                    <a:lnTo>
                      <a:pt x="13320" y="21600"/>
                    </a:lnTo>
                    <a:lnTo>
                      <a:pt x="21600" y="15351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rgbClr val="FFCC99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45719" tIns="45719" rIns="45719" bIns="45719" numCol="1" anchor="ctr">
                <a:noAutofit/>
              </a:bodyPr>
              <a:lstStyle/>
              <a:p>
                <a:pPr>
                  <a:defRPr sz="2400"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198" name="Shape"/>
              <p:cNvSpPr/>
              <p:nvPr/>
            </p:nvSpPr>
            <p:spPr>
              <a:xfrm>
                <a:off x="0" y="-1"/>
                <a:ext cx="190500" cy="73026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8280" y="0"/>
                    </a:moveTo>
                    <a:lnTo>
                      <a:pt x="0" y="21600"/>
                    </a:lnTo>
                    <a:lnTo>
                      <a:pt x="13320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rgbClr val="FFD6AD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45719" tIns="45719" rIns="45719" bIns="45719" numCol="1" anchor="ctr">
                <a:noAutofit/>
              </a:bodyPr>
              <a:lstStyle/>
              <a:p>
                <a:pPr>
                  <a:defRPr sz="2400"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199" name="Shape"/>
              <p:cNvSpPr/>
              <p:nvPr/>
            </p:nvSpPr>
            <p:spPr>
              <a:xfrm>
                <a:off x="117475" y="0"/>
                <a:ext cx="73025" cy="252413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0" y="6249"/>
                    </a:moveTo>
                    <a:lnTo>
                      <a:pt x="0" y="21600"/>
                    </a:lnTo>
                    <a:lnTo>
                      <a:pt x="21600" y="15351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rgbClr val="CCA37A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45719" tIns="45719" rIns="45719" bIns="45719" numCol="1" anchor="ctr">
                <a:noAutofit/>
              </a:bodyPr>
              <a:lstStyle/>
              <a:p>
                <a:pPr>
                  <a:defRPr sz="2400"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</p:grpSp>
        <p:grpSp>
          <p:nvGrpSpPr>
            <p:cNvPr id="204" name="Group"/>
            <p:cNvGrpSpPr/>
            <p:nvPr/>
          </p:nvGrpSpPr>
          <p:grpSpPr>
            <a:xfrm>
              <a:off x="1133475" y="3259137"/>
              <a:ext cx="190500" cy="252413"/>
              <a:chOff x="0" y="0"/>
              <a:chExt cx="190500" cy="252412"/>
            </a:xfrm>
          </p:grpSpPr>
          <p:sp>
            <p:nvSpPr>
              <p:cNvPr id="201" name="Shape"/>
              <p:cNvSpPr/>
              <p:nvPr/>
            </p:nvSpPr>
            <p:spPr>
              <a:xfrm>
                <a:off x="0" y="0"/>
                <a:ext cx="190500" cy="252413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8280" y="0"/>
                    </a:moveTo>
                    <a:lnTo>
                      <a:pt x="0" y="6249"/>
                    </a:lnTo>
                    <a:lnTo>
                      <a:pt x="0" y="21600"/>
                    </a:lnTo>
                    <a:lnTo>
                      <a:pt x="13320" y="21600"/>
                    </a:lnTo>
                    <a:lnTo>
                      <a:pt x="21600" y="15351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rgbClr val="FFCC99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45719" tIns="45719" rIns="45719" bIns="45719" numCol="1" anchor="ctr">
                <a:noAutofit/>
              </a:bodyPr>
              <a:lstStyle/>
              <a:p>
                <a:pPr>
                  <a:defRPr sz="2400"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202" name="Shape"/>
              <p:cNvSpPr/>
              <p:nvPr/>
            </p:nvSpPr>
            <p:spPr>
              <a:xfrm>
                <a:off x="0" y="-1"/>
                <a:ext cx="190500" cy="73026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8280" y="0"/>
                    </a:moveTo>
                    <a:lnTo>
                      <a:pt x="0" y="21600"/>
                    </a:lnTo>
                    <a:lnTo>
                      <a:pt x="13320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rgbClr val="FFD6AD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45719" tIns="45719" rIns="45719" bIns="45719" numCol="1" anchor="ctr">
                <a:noAutofit/>
              </a:bodyPr>
              <a:lstStyle/>
              <a:p>
                <a:pPr>
                  <a:defRPr sz="2400"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203" name="Shape"/>
              <p:cNvSpPr/>
              <p:nvPr/>
            </p:nvSpPr>
            <p:spPr>
              <a:xfrm>
                <a:off x="117475" y="0"/>
                <a:ext cx="73025" cy="252413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0" y="6249"/>
                    </a:moveTo>
                    <a:lnTo>
                      <a:pt x="0" y="21600"/>
                    </a:lnTo>
                    <a:lnTo>
                      <a:pt x="21600" y="15351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rgbClr val="CCA37A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45719" tIns="45719" rIns="45719" bIns="45719" numCol="1" anchor="ctr">
                <a:noAutofit/>
              </a:bodyPr>
              <a:lstStyle/>
              <a:p>
                <a:pPr>
                  <a:defRPr sz="2400"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</p:grpSp>
        <p:grpSp>
          <p:nvGrpSpPr>
            <p:cNvPr id="208" name="Group"/>
            <p:cNvGrpSpPr/>
            <p:nvPr/>
          </p:nvGrpSpPr>
          <p:grpSpPr>
            <a:xfrm>
              <a:off x="1130300" y="2170112"/>
              <a:ext cx="190500" cy="252413"/>
              <a:chOff x="0" y="0"/>
              <a:chExt cx="190500" cy="252412"/>
            </a:xfrm>
          </p:grpSpPr>
          <p:sp>
            <p:nvSpPr>
              <p:cNvPr id="205" name="Shape"/>
              <p:cNvSpPr/>
              <p:nvPr/>
            </p:nvSpPr>
            <p:spPr>
              <a:xfrm>
                <a:off x="0" y="0"/>
                <a:ext cx="190500" cy="252413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8280" y="0"/>
                    </a:moveTo>
                    <a:lnTo>
                      <a:pt x="0" y="6249"/>
                    </a:lnTo>
                    <a:lnTo>
                      <a:pt x="0" y="21600"/>
                    </a:lnTo>
                    <a:lnTo>
                      <a:pt x="13320" y="21600"/>
                    </a:lnTo>
                    <a:lnTo>
                      <a:pt x="21600" y="15351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rgbClr val="FFCC99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45719" tIns="45719" rIns="45719" bIns="45719" numCol="1" anchor="ctr">
                <a:noAutofit/>
              </a:bodyPr>
              <a:lstStyle/>
              <a:p>
                <a:pPr>
                  <a:defRPr sz="2400"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206" name="Shape"/>
              <p:cNvSpPr/>
              <p:nvPr/>
            </p:nvSpPr>
            <p:spPr>
              <a:xfrm>
                <a:off x="0" y="-1"/>
                <a:ext cx="190500" cy="73026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8280" y="0"/>
                    </a:moveTo>
                    <a:lnTo>
                      <a:pt x="0" y="21600"/>
                    </a:lnTo>
                    <a:lnTo>
                      <a:pt x="13320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rgbClr val="FFD6AD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45719" tIns="45719" rIns="45719" bIns="45719" numCol="1" anchor="ctr">
                <a:noAutofit/>
              </a:bodyPr>
              <a:lstStyle/>
              <a:p>
                <a:pPr>
                  <a:defRPr sz="2400"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207" name="Shape"/>
              <p:cNvSpPr/>
              <p:nvPr/>
            </p:nvSpPr>
            <p:spPr>
              <a:xfrm>
                <a:off x="117475" y="0"/>
                <a:ext cx="73025" cy="252413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0" y="6249"/>
                    </a:moveTo>
                    <a:lnTo>
                      <a:pt x="0" y="21600"/>
                    </a:lnTo>
                    <a:lnTo>
                      <a:pt x="21600" y="15351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rgbClr val="CCA37A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45719" tIns="45719" rIns="45719" bIns="45719" numCol="1" anchor="ctr">
                <a:noAutofit/>
              </a:bodyPr>
              <a:lstStyle/>
              <a:p>
                <a:pPr>
                  <a:defRPr sz="2400"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</p:grpSp>
        <p:grpSp>
          <p:nvGrpSpPr>
            <p:cNvPr id="212" name="Group"/>
            <p:cNvGrpSpPr/>
            <p:nvPr/>
          </p:nvGrpSpPr>
          <p:grpSpPr>
            <a:xfrm>
              <a:off x="1130300" y="2722562"/>
              <a:ext cx="190500" cy="252413"/>
              <a:chOff x="0" y="0"/>
              <a:chExt cx="190500" cy="252412"/>
            </a:xfrm>
          </p:grpSpPr>
          <p:sp>
            <p:nvSpPr>
              <p:cNvPr id="209" name="Shape"/>
              <p:cNvSpPr/>
              <p:nvPr/>
            </p:nvSpPr>
            <p:spPr>
              <a:xfrm>
                <a:off x="0" y="0"/>
                <a:ext cx="190500" cy="252413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8280" y="0"/>
                    </a:moveTo>
                    <a:lnTo>
                      <a:pt x="0" y="6249"/>
                    </a:lnTo>
                    <a:lnTo>
                      <a:pt x="0" y="21600"/>
                    </a:lnTo>
                    <a:lnTo>
                      <a:pt x="13320" y="21600"/>
                    </a:lnTo>
                    <a:lnTo>
                      <a:pt x="21600" y="15351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rgbClr val="FFCC99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45719" tIns="45719" rIns="45719" bIns="45719" numCol="1" anchor="ctr">
                <a:noAutofit/>
              </a:bodyPr>
              <a:lstStyle/>
              <a:p>
                <a:pPr>
                  <a:defRPr sz="2400"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210" name="Shape"/>
              <p:cNvSpPr/>
              <p:nvPr/>
            </p:nvSpPr>
            <p:spPr>
              <a:xfrm>
                <a:off x="0" y="-1"/>
                <a:ext cx="190500" cy="73026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8280" y="0"/>
                    </a:moveTo>
                    <a:lnTo>
                      <a:pt x="0" y="21600"/>
                    </a:lnTo>
                    <a:lnTo>
                      <a:pt x="13320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rgbClr val="FFD6AD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45719" tIns="45719" rIns="45719" bIns="45719" numCol="1" anchor="ctr">
                <a:noAutofit/>
              </a:bodyPr>
              <a:lstStyle/>
              <a:p>
                <a:pPr>
                  <a:defRPr sz="2400"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211" name="Shape"/>
              <p:cNvSpPr/>
              <p:nvPr/>
            </p:nvSpPr>
            <p:spPr>
              <a:xfrm>
                <a:off x="117475" y="0"/>
                <a:ext cx="73025" cy="252413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0" y="6249"/>
                    </a:moveTo>
                    <a:lnTo>
                      <a:pt x="0" y="21600"/>
                    </a:lnTo>
                    <a:lnTo>
                      <a:pt x="21600" y="15351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rgbClr val="CCA37A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45719" tIns="45719" rIns="45719" bIns="45719" numCol="1" anchor="ctr">
                <a:noAutofit/>
              </a:bodyPr>
              <a:lstStyle/>
              <a:p>
                <a:pPr>
                  <a:defRPr sz="2400"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</p:grpSp>
        <p:sp>
          <p:nvSpPr>
            <p:cNvPr id="213" name="-10"/>
            <p:cNvSpPr txBox="1"/>
            <p:nvPr/>
          </p:nvSpPr>
          <p:spPr>
            <a:xfrm>
              <a:off x="692150" y="4430712"/>
              <a:ext cx="582613" cy="338378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spcBef>
                  <a:spcPts val="1000"/>
                </a:spcBef>
                <a:defRPr sz="1700" b="1">
                  <a:latin typeface="Arial"/>
                  <a:ea typeface="Arial"/>
                  <a:cs typeface="Arial"/>
                  <a:sym typeface="Arial"/>
                </a:defRPr>
              </a:lvl1pPr>
            </a:lstStyle>
            <a:p>
              <a:r>
                <a:t>-10</a:t>
              </a:r>
            </a:p>
          </p:txBody>
        </p:sp>
        <p:grpSp>
          <p:nvGrpSpPr>
            <p:cNvPr id="217" name="Group"/>
            <p:cNvGrpSpPr/>
            <p:nvPr/>
          </p:nvGrpSpPr>
          <p:grpSpPr>
            <a:xfrm>
              <a:off x="1131887" y="4462462"/>
              <a:ext cx="190501" cy="252413"/>
              <a:chOff x="0" y="0"/>
              <a:chExt cx="190500" cy="252412"/>
            </a:xfrm>
          </p:grpSpPr>
          <p:sp>
            <p:nvSpPr>
              <p:cNvPr id="214" name="Shape"/>
              <p:cNvSpPr/>
              <p:nvPr/>
            </p:nvSpPr>
            <p:spPr>
              <a:xfrm>
                <a:off x="0" y="0"/>
                <a:ext cx="190500" cy="252413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8280" y="0"/>
                    </a:moveTo>
                    <a:lnTo>
                      <a:pt x="0" y="6249"/>
                    </a:lnTo>
                    <a:lnTo>
                      <a:pt x="0" y="21600"/>
                    </a:lnTo>
                    <a:lnTo>
                      <a:pt x="13320" y="21600"/>
                    </a:lnTo>
                    <a:lnTo>
                      <a:pt x="21600" y="15351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rgbClr val="FFCC99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45719" tIns="45719" rIns="45719" bIns="45719" numCol="1" anchor="ctr">
                <a:noAutofit/>
              </a:bodyPr>
              <a:lstStyle/>
              <a:p>
                <a:pPr>
                  <a:defRPr sz="2400"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215" name="Shape"/>
              <p:cNvSpPr/>
              <p:nvPr/>
            </p:nvSpPr>
            <p:spPr>
              <a:xfrm>
                <a:off x="0" y="-1"/>
                <a:ext cx="190500" cy="73026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8280" y="0"/>
                    </a:moveTo>
                    <a:lnTo>
                      <a:pt x="0" y="21600"/>
                    </a:lnTo>
                    <a:lnTo>
                      <a:pt x="13320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rgbClr val="FFD6AD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45719" tIns="45719" rIns="45719" bIns="45719" numCol="1" anchor="ctr">
                <a:noAutofit/>
              </a:bodyPr>
              <a:lstStyle/>
              <a:p>
                <a:pPr>
                  <a:defRPr sz="2400"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216" name="Shape"/>
              <p:cNvSpPr/>
              <p:nvPr/>
            </p:nvSpPr>
            <p:spPr>
              <a:xfrm>
                <a:off x="117475" y="0"/>
                <a:ext cx="73025" cy="252413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0" y="6249"/>
                    </a:moveTo>
                    <a:lnTo>
                      <a:pt x="0" y="21600"/>
                    </a:lnTo>
                    <a:lnTo>
                      <a:pt x="21600" y="15351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rgbClr val="CCA37A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45719" tIns="45719" rIns="45719" bIns="45719" numCol="1" anchor="ctr">
                <a:noAutofit/>
              </a:bodyPr>
              <a:lstStyle/>
              <a:p>
                <a:pPr>
                  <a:defRPr sz="2400"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</p:grpSp>
      </p:grpSp>
      <p:sp>
        <p:nvSpPr>
          <p:cNvPr id="219" name="Source: P. Atrill and E. McLaney, Accounting: An Introduction, 5th edn, Financial Times Prentice Hall, 2009."/>
          <p:cNvSpPr txBox="1"/>
          <p:nvPr/>
        </p:nvSpPr>
        <p:spPr>
          <a:xfrm>
            <a:off x="266700" y="6005512"/>
            <a:ext cx="8534400" cy="20241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>
            <a:spAutoFit/>
          </a:bodyPr>
          <a:lstStyle/>
          <a:p>
            <a:pPr>
              <a:spcBef>
                <a:spcPts val="400"/>
              </a:spcBef>
              <a:defRPr sz="800" i="1">
                <a:latin typeface="Arial"/>
                <a:ea typeface="Arial"/>
                <a:cs typeface="Arial"/>
                <a:sym typeface="Arial"/>
              </a:defRPr>
            </a:pPr>
            <a:r>
              <a:t>Source</a:t>
            </a:r>
            <a:r>
              <a:rPr i="0"/>
              <a:t>: P. Atrill and E. McLaney, </a:t>
            </a:r>
            <a:r>
              <a:t>Accounting: An Introduction</a:t>
            </a:r>
            <a:r>
              <a:rPr i="0"/>
              <a:t>, 5th edn, Financial Times Prentice Hall, 2009.</a:t>
            </a:r>
          </a:p>
        </p:txBody>
      </p:sp>
    </p:spTree>
  </p:cSld>
  <p:clrMapOvr>
    <a:masterClrMapping/>
  </p:clrMapOvr>
  <p:transition spd="med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1" name="IRR decision rule"/>
          <p:cNvSpPr txBox="1"/>
          <p:nvPr/>
        </p:nvSpPr>
        <p:spPr>
          <a:xfrm>
            <a:off x="547687" y="63500"/>
            <a:ext cx="8048626" cy="43706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>
            <a:spAutoFit/>
          </a:bodyPr>
          <a:lstStyle>
            <a:lvl1pPr algn="ctr">
              <a:spcBef>
                <a:spcPts val="1400"/>
              </a:spcBef>
              <a:defRPr sz="2400" b="1">
                <a:solidFill>
                  <a:srgbClr val="CC0000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IRR decision rule</a:t>
            </a:r>
          </a:p>
        </p:txBody>
      </p:sp>
      <p:grpSp>
        <p:nvGrpSpPr>
          <p:cNvPr id="240" name="Group"/>
          <p:cNvGrpSpPr/>
          <p:nvPr/>
        </p:nvGrpSpPr>
        <p:grpSpPr>
          <a:xfrm>
            <a:off x="1589087" y="2020887"/>
            <a:ext cx="5965826" cy="2816226"/>
            <a:chOff x="0" y="0"/>
            <a:chExt cx="5965825" cy="2816224"/>
          </a:xfrm>
        </p:grpSpPr>
        <p:grpSp>
          <p:nvGrpSpPr>
            <p:cNvPr id="225" name="Group"/>
            <p:cNvGrpSpPr/>
            <p:nvPr/>
          </p:nvGrpSpPr>
          <p:grpSpPr>
            <a:xfrm>
              <a:off x="806235" y="0"/>
              <a:ext cx="5145307" cy="1275482"/>
              <a:chOff x="0" y="0"/>
              <a:chExt cx="5145306" cy="1275481"/>
            </a:xfrm>
          </p:grpSpPr>
          <p:sp>
            <p:nvSpPr>
              <p:cNvPr id="222" name="Shape"/>
              <p:cNvSpPr/>
              <p:nvPr/>
            </p:nvSpPr>
            <p:spPr>
              <a:xfrm>
                <a:off x="0" y="0"/>
                <a:ext cx="5145307" cy="1275482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87" y="0"/>
                    </a:moveTo>
                    <a:lnTo>
                      <a:pt x="0" y="2771"/>
                    </a:lnTo>
                    <a:lnTo>
                      <a:pt x="0" y="21600"/>
                    </a:lnTo>
                    <a:lnTo>
                      <a:pt x="20913" y="21600"/>
                    </a:lnTo>
                    <a:lnTo>
                      <a:pt x="21600" y="18829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rgbClr val="FFCC99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45719" tIns="45719" rIns="45719" bIns="45719" numCol="1" anchor="ctr">
                <a:noAutofit/>
              </a:bodyPr>
              <a:lstStyle/>
              <a:p>
                <a:pPr>
                  <a:defRPr sz="2400"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223" name="Shape"/>
              <p:cNvSpPr/>
              <p:nvPr/>
            </p:nvSpPr>
            <p:spPr>
              <a:xfrm>
                <a:off x="0" y="-1"/>
                <a:ext cx="5145307" cy="16362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87" y="0"/>
                    </a:moveTo>
                    <a:lnTo>
                      <a:pt x="0" y="21600"/>
                    </a:lnTo>
                    <a:lnTo>
                      <a:pt x="20913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rgbClr val="FFD6AD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45719" tIns="45719" rIns="45719" bIns="45719" numCol="1" anchor="ctr">
                <a:noAutofit/>
              </a:bodyPr>
              <a:lstStyle/>
              <a:p>
                <a:pPr>
                  <a:defRPr sz="2400"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224" name="Shape"/>
              <p:cNvSpPr/>
              <p:nvPr/>
            </p:nvSpPr>
            <p:spPr>
              <a:xfrm>
                <a:off x="4981678" y="0"/>
                <a:ext cx="163628" cy="1275482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0" y="2771"/>
                    </a:moveTo>
                    <a:lnTo>
                      <a:pt x="0" y="21600"/>
                    </a:lnTo>
                    <a:lnTo>
                      <a:pt x="21600" y="18829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rgbClr val="CCA37A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45719" tIns="45719" rIns="45719" bIns="45719" numCol="1" anchor="ctr">
                <a:noAutofit/>
              </a:bodyPr>
              <a:lstStyle/>
              <a:p>
                <a:pPr>
                  <a:defRPr sz="2400"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</p:grpSp>
        <p:grpSp>
          <p:nvGrpSpPr>
            <p:cNvPr id="229" name="Group"/>
            <p:cNvGrpSpPr/>
            <p:nvPr/>
          </p:nvGrpSpPr>
          <p:grpSpPr>
            <a:xfrm>
              <a:off x="793538" y="1540743"/>
              <a:ext cx="5172288" cy="1275482"/>
              <a:chOff x="0" y="0"/>
              <a:chExt cx="5172286" cy="1275481"/>
            </a:xfrm>
          </p:grpSpPr>
          <p:sp>
            <p:nvSpPr>
              <p:cNvPr id="226" name="Shape"/>
              <p:cNvSpPr/>
              <p:nvPr/>
            </p:nvSpPr>
            <p:spPr>
              <a:xfrm>
                <a:off x="0" y="0"/>
                <a:ext cx="5172287" cy="1275482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83" y="0"/>
                    </a:moveTo>
                    <a:lnTo>
                      <a:pt x="0" y="2771"/>
                    </a:lnTo>
                    <a:lnTo>
                      <a:pt x="0" y="21600"/>
                    </a:lnTo>
                    <a:lnTo>
                      <a:pt x="20917" y="21600"/>
                    </a:lnTo>
                    <a:lnTo>
                      <a:pt x="21600" y="18829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rgbClr val="FFCC99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45719" tIns="45719" rIns="45719" bIns="45719" numCol="1" anchor="ctr">
                <a:noAutofit/>
              </a:bodyPr>
              <a:lstStyle/>
              <a:p>
                <a:pPr>
                  <a:defRPr sz="2400"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227" name="Shape"/>
              <p:cNvSpPr/>
              <p:nvPr/>
            </p:nvSpPr>
            <p:spPr>
              <a:xfrm>
                <a:off x="0" y="-1"/>
                <a:ext cx="5172287" cy="16362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83" y="0"/>
                    </a:moveTo>
                    <a:lnTo>
                      <a:pt x="0" y="21600"/>
                    </a:lnTo>
                    <a:lnTo>
                      <a:pt x="20917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rgbClr val="FFD6AD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45719" tIns="45719" rIns="45719" bIns="45719" numCol="1" anchor="ctr">
                <a:noAutofit/>
              </a:bodyPr>
              <a:lstStyle/>
              <a:p>
                <a:pPr>
                  <a:defRPr sz="2400"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228" name="Shape"/>
              <p:cNvSpPr/>
              <p:nvPr/>
            </p:nvSpPr>
            <p:spPr>
              <a:xfrm>
                <a:off x="5008659" y="0"/>
                <a:ext cx="163628" cy="1275482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0" y="2771"/>
                    </a:moveTo>
                    <a:lnTo>
                      <a:pt x="0" y="21600"/>
                    </a:lnTo>
                    <a:lnTo>
                      <a:pt x="21600" y="18829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rgbClr val="CCA37A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45719" tIns="45719" rIns="45719" bIns="45719" numCol="1" anchor="ctr">
                <a:noAutofit/>
              </a:bodyPr>
              <a:lstStyle/>
              <a:p>
                <a:pPr>
                  <a:defRPr sz="2400"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</p:grpSp>
        <p:sp>
          <p:nvSpPr>
            <p:cNvPr id="230" name="If competing projects exceed minimum IRR requirement, the one with the highest IRR is selected"/>
            <p:cNvSpPr txBox="1"/>
            <p:nvPr/>
          </p:nvSpPr>
          <p:spPr>
            <a:xfrm>
              <a:off x="937962" y="1744058"/>
              <a:ext cx="4715209" cy="95943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 algn="ctr">
                <a:spcBef>
                  <a:spcPts val="1200"/>
                </a:spcBef>
                <a:defRPr sz="2000" b="1">
                  <a:latin typeface="Arial"/>
                  <a:ea typeface="Arial"/>
                  <a:cs typeface="Arial"/>
                  <a:sym typeface="Arial"/>
                </a:defRPr>
              </a:lvl1pPr>
            </a:lstStyle>
            <a:p>
              <a:r>
                <a:t>If competing projects exceed minimum IRR requirement, the one with the highest IRR is selected</a:t>
              </a:r>
            </a:p>
          </p:txBody>
        </p:sp>
        <p:sp>
          <p:nvSpPr>
            <p:cNvPr id="231" name="Project must meet a minimum IRR requirement  (The opportunity cost of finance)"/>
            <p:cNvSpPr txBox="1"/>
            <p:nvPr/>
          </p:nvSpPr>
          <p:spPr>
            <a:xfrm>
              <a:off x="909395" y="198549"/>
              <a:ext cx="4769170" cy="95943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/>
            <a:p>
              <a:pPr algn="ctr">
                <a:spcBef>
                  <a:spcPts val="1200"/>
                </a:spcBef>
                <a:defRPr sz="2000" b="1">
                  <a:latin typeface="Arial"/>
                  <a:ea typeface="Arial"/>
                  <a:cs typeface="Arial"/>
                  <a:sym typeface="Arial"/>
                </a:defRPr>
              </a:pPr>
              <a:r>
                <a:t>Project must meet a minimum IRR requirement</a:t>
              </a:r>
              <a:br/>
              <a:r>
                <a:t> (The opportunity cost of finance)</a:t>
              </a:r>
            </a:p>
          </p:txBody>
        </p:sp>
        <p:grpSp>
          <p:nvGrpSpPr>
            <p:cNvPr id="235" name="Group"/>
            <p:cNvGrpSpPr/>
            <p:nvPr/>
          </p:nvGrpSpPr>
          <p:grpSpPr>
            <a:xfrm>
              <a:off x="4761" y="452692"/>
              <a:ext cx="538020" cy="538467"/>
              <a:chOff x="0" y="0"/>
              <a:chExt cx="538019" cy="538466"/>
            </a:xfrm>
          </p:grpSpPr>
          <p:sp>
            <p:nvSpPr>
              <p:cNvPr id="232" name="Shape"/>
              <p:cNvSpPr/>
              <p:nvPr/>
            </p:nvSpPr>
            <p:spPr>
              <a:xfrm>
                <a:off x="0" y="0"/>
                <a:ext cx="538020" cy="538467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5400" y="0"/>
                    </a:moveTo>
                    <a:lnTo>
                      <a:pt x="0" y="5396"/>
                    </a:lnTo>
                    <a:lnTo>
                      <a:pt x="0" y="21600"/>
                    </a:lnTo>
                    <a:lnTo>
                      <a:pt x="16200" y="21600"/>
                    </a:lnTo>
                    <a:lnTo>
                      <a:pt x="21600" y="16204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rgbClr val="CC0000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45719" tIns="45719" rIns="45719" bIns="45719" numCol="1" anchor="ctr">
                <a:noAutofit/>
              </a:bodyPr>
              <a:lstStyle/>
              <a:p>
                <a:pPr>
                  <a:defRPr sz="2400"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233" name="Shape"/>
              <p:cNvSpPr/>
              <p:nvPr/>
            </p:nvSpPr>
            <p:spPr>
              <a:xfrm>
                <a:off x="0" y="0"/>
                <a:ext cx="538020" cy="134505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5400" y="0"/>
                    </a:moveTo>
                    <a:lnTo>
                      <a:pt x="0" y="21600"/>
                    </a:lnTo>
                    <a:lnTo>
                      <a:pt x="16200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rgbClr val="D63333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45719" tIns="45719" rIns="45719" bIns="45719" numCol="1" anchor="ctr">
                <a:noAutofit/>
              </a:bodyPr>
              <a:lstStyle/>
              <a:p>
                <a:pPr>
                  <a:defRPr sz="2400"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234" name="Shape"/>
              <p:cNvSpPr/>
              <p:nvPr/>
            </p:nvSpPr>
            <p:spPr>
              <a:xfrm>
                <a:off x="403514" y="0"/>
                <a:ext cx="134506" cy="538467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0" y="5396"/>
                    </a:moveTo>
                    <a:lnTo>
                      <a:pt x="0" y="21600"/>
                    </a:lnTo>
                    <a:lnTo>
                      <a:pt x="21600" y="16204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rgbClr val="A30000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45719" tIns="45719" rIns="45719" bIns="45719" numCol="1" anchor="ctr">
                <a:noAutofit/>
              </a:bodyPr>
              <a:lstStyle/>
              <a:p>
                <a:pPr>
                  <a:defRPr sz="2400"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</p:grpSp>
        <p:grpSp>
          <p:nvGrpSpPr>
            <p:cNvPr id="239" name="Group"/>
            <p:cNvGrpSpPr/>
            <p:nvPr/>
          </p:nvGrpSpPr>
          <p:grpSpPr>
            <a:xfrm>
              <a:off x="-1" y="1979140"/>
              <a:ext cx="538021" cy="538467"/>
              <a:chOff x="0" y="0"/>
              <a:chExt cx="538019" cy="538466"/>
            </a:xfrm>
          </p:grpSpPr>
          <p:sp>
            <p:nvSpPr>
              <p:cNvPr id="236" name="Shape"/>
              <p:cNvSpPr/>
              <p:nvPr/>
            </p:nvSpPr>
            <p:spPr>
              <a:xfrm>
                <a:off x="0" y="0"/>
                <a:ext cx="538020" cy="538467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5400" y="0"/>
                    </a:moveTo>
                    <a:lnTo>
                      <a:pt x="0" y="5396"/>
                    </a:lnTo>
                    <a:lnTo>
                      <a:pt x="0" y="21600"/>
                    </a:lnTo>
                    <a:lnTo>
                      <a:pt x="16200" y="21600"/>
                    </a:lnTo>
                    <a:lnTo>
                      <a:pt x="21600" y="16204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rgbClr val="CC0000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45719" tIns="45719" rIns="45719" bIns="45719" numCol="1" anchor="ctr">
                <a:noAutofit/>
              </a:bodyPr>
              <a:lstStyle/>
              <a:p>
                <a:pPr>
                  <a:defRPr sz="2400"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237" name="Shape"/>
              <p:cNvSpPr/>
              <p:nvPr/>
            </p:nvSpPr>
            <p:spPr>
              <a:xfrm>
                <a:off x="0" y="0"/>
                <a:ext cx="538020" cy="134505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5400" y="0"/>
                    </a:moveTo>
                    <a:lnTo>
                      <a:pt x="0" y="21600"/>
                    </a:lnTo>
                    <a:lnTo>
                      <a:pt x="16200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rgbClr val="D63333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45719" tIns="45719" rIns="45719" bIns="45719" numCol="1" anchor="ctr">
                <a:noAutofit/>
              </a:bodyPr>
              <a:lstStyle/>
              <a:p>
                <a:pPr>
                  <a:defRPr sz="2400"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238" name="Shape"/>
              <p:cNvSpPr/>
              <p:nvPr/>
            </p:nvSpPr>
            <p:spPr>
              <a:xfrm>
                <a:off x="403514" y="0"/>
                <a:ext cx="134506" cy="538467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0" y="5396"/>
                    </a:moveTo>
                    <a:lnTo>
                      <a:pt x="0" y="21600"/>
                    </a:lnTo>
                    <a:lnTo>
                      <a:pt x="21600" y="16204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rgbClr val="A30000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45719" tIns="45719" rIns="45719" bIns="45719" numCol="1" anchor="ctr">
                <a:noAutofit/>
              </a:bodyPr>
              <a:lstStyle/>
              <a:p>
                <a:pPr>
                  <a:defRPr sz="2400"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</p:grpSp>
      </p:grpSp>
    </p:spTree>
  </p:cSld>
  <p:clrMapOvr>
    <a:masterClrMapping/>
  </p:clrMapOvr>
  <p:transition spd="med"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2" name="IRR Calculation - Example"/>
          <p:cNvSpPr txBox="1">
            <a:spLocks noGrp="1"/>
          </p:cNvSpPr>
          <p:nvPr>
            <p:ph type="title" idx="4294967295"/>
          </p:nvPr>
        </p:nvSpPr>
        <p:spPr>
          <a:xfrm>
            <a:off x="920165" y="495717"/>
            <a:ext cx="5867401" cy="731839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sz="2800" b="1"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r>
              <a:t>IRR Calculation - Example</a:t>
            </a:r>
          </a:p>
        </p:txBody>
      </p:sp>
      <p:sp>
        <p:nvSpPr>
          <p:cNvPr id="243" name="In most cases, one needs to approximate the IRR using the interpolation technique (Atrill, Ed. 3rd     p. 145 - 150)"/>
          <p:cNvSpPr txBox="1"/>
          <p:nvPr/>
        </p:nvSpPr>
        <p:spPr>
          <a:xfrm>
            <a:off x="971550" y="5445125"/>
            <a:ext cx="7597775" cy="11582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>
              <a:spcBef>
                <a:spcPts val="1400"/>
              </a:spcBef>
              <a:defRPr sz="2400">
                <a:latin typeface="Calibri"/>
                <a:ea typeface="Calibri"/>
                <a:cs typeface="Calibri"/>
                <a:sym typeface="Calibri"/>
              </a:defRPr>
            </a:pPr>
            <a:r>
              <a:t>In most cases, one needs to approximate the IRR using the interpolation technique (Atrill, Ed. 3</a:t>
            </a:r>
            <a:r>
              <a:rPr baseline="30000"/>
              <a:t>rd</a:t>
            </a:r>
            <a:r>
              <a:t>     p. 145 - 150)</a:t>
            </a:r>
          </a:p>
        </p:txBody>
      </p:sp>
      <p:graphicFrame>
        <p:nvGraphicFramePr>
          <p:cNvPr id="246" name="Cash Flow (£)…">
            <a:extLst>
              <a:ext uri="{FF2B5EF4-FFF2-40B4-BE49-F238E27FC236}">
                <a16:creationId xmlns:a16="http://schemas.microsoft.com/office/drawing/2014/main" id="{E700FF29-2459-FD13-1205-F7B21E5C8226}"/>
              </a:ext>
            </a:extLst>
          </p:cNvPr>
          <p:cNvGraphicFramePr/>
          <p:nvPr/>
        </p:nvGraphicFramePr>
        <p:xfrm>
          <a:off x="1692275" y="1655762"/>
          <a:ext cx="5362575" cy="23774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med"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6" name="IRR (Calculation)"/>
          <p:cNvSpPr txBox="1">
            <a:spLocks noGrp="1"/>
          </p:cNvSpPr>
          <p:nvPr>
            <p:ph type="title" idx="4294967295"/>
          </p:nvPr>
        </p:nvSpPr>
        <p:spPr>
          <a:xfrm>
            <a:off x="539750" y="188912"/>
            <a:ext cx="8229600" cy="738188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sz="2600" b="1"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r>
              <a:t>IRR (Calculation)</a:t>
            </a:r>
          </a:p>
        </p:txBody>
      </p:sp>
      <p:sp>
        <p:nvSpPr>
          <p:cNvPr id="247" name="Find IRR (by trial and error).…"/>
          <p:cNvSpPr txBox="1">
            <a:spLocks noGrp="1"/>
          </p:cNvSpPr>
          <p:nvPr>
            <p:ph type="body" idx="4294967295"/>
          </p:nvPr>
        </p:nvSpPr>
        <p:spPr>
          <a:xfrm>
            <a:off x="827087" y="1268412"/>
            <a:ext cx="7848601" cy="5589588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SzTx/>
              <a:buFont typeface="Wingdings 2"/>
              <a:buNone/>
              <a:defRPr sz="2400">
                <a:latin typeface="Calibri"/>
                <a:ea typeface="Calibri"/>
                <a:cs typeface="Calibri"/>
                <a:sym typeface="Calibri"/>
              </a:defRPr>
            </a:pPr>
            <a:r>
              <a:t>	Find IRR (by trial and error). </a:t>
            </a:r>
          </a:p>
          <a:p>
            <a:pPr>
              <a:lnSpc>
                <a:spcPct val="90000"/>
              </a:lnSpc>
              <a:buSzTx/>
              <a:buFont typeface="Wingdings 2"/>
              <a:buNone/>
              <a:defRPr sz="2400">
                <a:latin typeface="Calibri"/>
                <a:ea typeface="Calibri"/>
                <a:cs typeface="Calibri"/>
                <a:sym typeface="Calibri"/>
              </a:defRPr>
            </a:pPr>
            <a:r>
              <a:t>	</a:t>
            </a:r>
          </a:p>
          <a:p>
            <a:pPr>
              <a:lnSpc>
                <a:spcPct val="90000"/>
              </a:lnSpc>
              <a:buSzTx/>
              <a:buFont typeface="Wingdings 2"/>
              <a:buNone/>
              <a:defRPr sz="2400">
                <a:latin typeface="Calibri"/>
                <a:ea typeface="Calibri"/>
                <a:cs typeface="Calibri"/>
                <a:sym typeface="Calibri"/>
              </a:defRPr>
            </a:pPr>
            <a:r>
              <a:t>Assume an initial estimate of 10%:</a:t>
            </a:r>
          </a:p>
          <a:p>
            <a:pPr>
              <a:lnSpc>
                <a:spcPct val="90000"/>
              </a:lnSpc>
              <a:buSzTx/>
              <a:buFont typeface="Wingdings 2"/>
              <a:buNone/>
              <a:defRPr sz="2400">
                <a:latin typeface="Calibri"/>
                <a:ea typeface="Calibri"/>
                <a:cs typeface="Calibri"/>
                <a:sym typeface="Calibri"/>
              </a:defRPr>
            </a:pPr>
            <a:endParaRPr/>
          </a:p>
          <a:p>
            <a:pPr>
              <a:lnSpc>
                <a:spcPct val="90000"/>
              </a:lnSpc>
              <a:buSzTx/>
              <a:buFont typeface="Wingdings 2"/>
              <a:buNone/>
              <a:defRPr sz="2400">
                <a:latin typeface="Calibri"/>
                <a:ea typeface="Calibri"/>
                <a:cs typeface="Calibri"/>
                <a:sym typeface="Calibri"/>
              </a:defRPr>
            </a:pPr>
            <a:r>
              <a:t>Year	Cash Flow	Discount	Discounted</a:t>
            </a:r>
          </a:p>
          <a:p>
            <a:pPr>
              <a:lnSpc>
                <a:spcPct val="90000"/>
              </a:lnSpc>
              <a:buSzTx/>
              <a:buFont typeface="Wingdings 2"/>
              <a:buNone/>
              <a:defRPr sz="2400">
                <a:latin typeface="Calibri"/>
                <a:ea typeface="Calibri"/>
                <a:cs typeface="Calibri"/>
                <a:sym typeface="Calibri"/>
              </a:defRPr>
            </a:pPr>
            <a:r>
              <a:t>				Factor		Cash Flow</a:t>
            </a:r>
          </a:p>
          <a:p>
            <a:pPr>
              <a:lnSpc>
                <a:spcPct val="90000"/>
              </a:lnSpc>
              <a:buSzTx/>
              <a:buFont typeface="Wingdings 2"/>
              <a:buNone/>
              <a:defRPr sz="2400">
                <a:latin typeface="Calibri"/>
                <a:ea typeface="Calibri"/>
                <a:cs typeface="Calibri"/>
                <a:sym typeface="Calibri"/>
              </a:defRPr>
            </a:pPr>
            <a:r>
              <a:t>0	   	 -9,514  	1.000		 -9,514</a:t>
            </a:r>
          </a:p>
          <a:p>
            <a:pPr>
              <a:lnSpc>
                <a:spcPct val="90000"/>
              </a:lnSpc>
              <a:buSzTx/>
              <a:buFont typeface="Wingdings 2"/>
              <a:buNone/>
              <a:defRPr sz="2400">
                <a:latin typeface="Calibri"/>
                <a:ea typeface="Calibri"/>
                <a:cs typeface="Calibri"/>
                <a:sym typeface="Calibri"/>
              </a:defRPr>
            </a:pPr>
            <a:r>
              <a:t>1		1,000 		0.909  	     	909</a:t>
            </a:r>
          </a:p>
          <a:p>
            <a:pPr>
              <a:lnSpc>
                <a:spcPct val="90000"/>
              </a:lnSpc>
              <a:buSzTx/>
              <a:buFont typeface="Wingdings 2"/>
              <a:buNone/>
              <a:defRPr sz="2400">
                <a:latin typeface="Calibri"/>
                <a:ea typeface="Calibri"/>
                <a:cs typeface="Calibri"/>
                <a:sym typeface="Calibri"/>
              </a:defRPr>
            </a:pPr>
            <a:r>
              <a:t>2		5,000 		0.826  	 	4,130</a:t>
            </a:r>
          </a:p>
          <a:p>
            <a:pPr>
              <a:lnSpc>
                <a:spcPct val="90000"/>
              </a:lnSpc>
              <a:buSzTx/>
              <a:buFont typeface="Wingdings 2"/>
              <a:buNone/>
              <a:defRPr sz="2400">
                <a:latin typeface="Calibri"/>
                <a:ea typeface="Calibri"/>
                <a:cs typeface="Calibri"/>
                <a:sym typeface="Calibri"/>
              </a:defRPr>
            </a:pPr>
            <a:r>
              <a:t>3		9,000 		0.751 	  	6,759</a:t>
            </a:r>
          </a:p>
          <a:p>
            <a:pPr>
              <a:lnSpc>
                <a:spcPct val="90000"/>
              </a:lnSpc>
              <a:buSzTx/>
              <a:buFont typeface="Wingdings 2"/>
              <a:buNone/>
              <a:defRPr sz="2400">
                <a:latin typeface="Calibri"/>
                <a:ea typeface="Calibri"/>
                <a:cs typeface="Calibri"/>
                <a:sym typeface="Calibri"/>
              </a:defRPr>
            </a:pPr>
            <a:r>
              <a:t>                                           		£2,284</a:t>
            </a:r>
          </a:p>
          <a:p>
            <a:pPr>
              <a:lnSpc>
                <a:spcPct val="90000"/>
              </a:lnSpc>
              <a:buSzTx/>
              <a:buFont typeface="Wingdings 2"/>
              <a:buNone/>
              <a:defRPr sz="2400">
                <a:latin typeface="Calibri"/>
                <a:ea typeface="Calibri"/>
                <a:cs typeface="Calibri"/>
                <a:sym typeface="Calibri"/>
              </a:defRPr>
            </a:pPr>
            <a:endParaRPr/>
          </a:p>
          <a:p>
            <a:pPr>
              <a:lnSpc>
                <a:spcPct val="90000"/>
              </a:lnSpc>
              <a:buSzTx/>
              <a:buFont typeface="Wingdings 2"/>
              <a:buNone/>
              <a:defRPr sz="2400" i="1">
                <a:latin typeface="Calibri"/>
                <a:ea typeface="Calibri"/>
                <a:cs typeface="Calibri"/>
                <a:sym typeface="Calibri"/>
              </a:defRPr>
            </a:pPr>
            <a:r>
              <a:t>Since NPV is positive at 10%, this  rate of return is </a:t>
            </a:r>
            <a:r>
              <a:rPr b="1"/>
              <a:t>too low.</a:t>
            </a:r>
          </a:p>
        </p:txBody>
      </p:sp>
      <p:sp>
        <p:nvSpPr>
          <p:cNvPr id="248" name="Line"/>
          <p:cNvSpPr/>
          <p:nvPr/>
        </p:nvSpPr>
        <p:spPr>
          <a:xfrm>
            <a:off x="5219700" y="5300662"/>
            <a:ext cx="1439863" cy="1"/>
          </a:xfrm>
          <a:prstGeom prst="line">
            <a:avLst/>
          </a:prstGeom>
          <a:ln w="28575">
            <a:solidFill>
              <a:srgbClr val="000000"/>
            </a:solidFill>
          </a:ln>
        </p:spPr>
        <p:txBody>
          <a:bodyPr lIns="45719" rIns="45719"/>
          <a:lstStyle/>
          <a:p>
            <a:endParaRPr/>
          </a:p>
        </p:txBody>
      </p:sp>
    </p:spTree>
  </p:cSld>
  <p:clrMapOvr>
    <a:masterClrMapping/>
  </p:clrMapOvr>
  <p:transition spd="med"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0" name="IRR (Calculation)"/>
          <p:cNvSpPr txBox="1">
            <a:spLocks noGrp="1"/>
          </p:cNvSpPr>
          <p:nvPr>
            <p:ph type="title" idx="4294967295"/>
          </p:nvPr>
        </p:nvSpPr>
        <p:spPr>
          <a:xfrm>
            <a:off x="971550" y="53974"/>
            <a:ext cx="8229600" cy="1143002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sz="2800" b="1"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r>
              <a:t>IRR (Calculation)</a:t>
            </a:r>
          </a:p>
        </p:txBody>
      </p:sp>
      <p:sp>
        <p:nvSpPr>
          <p:cNvPr id="251" name="Discount rate 20%:…"/>
          <p:cNvSpPr txBox="1">
            <a:spLocks noGrp="1"/>
          </p:cNvSpPr>
          <p:nvPr>
            <p:ph type="body" idx="4294967295"/>
          </p:nvPr>
        </p:nvSpPr>
        <p:spPr>
          <a:xfrm>
            <a:off x="1116012" y="1420812"/>
            <a:ext cx="8064501" cy="4887913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lnSpc>
                <a:spcPct val="80000"/>
              </a:lnSpc>
              <a:buSzTx/>
              <a:buFont typeface="Wingdings 2"/>
              <a:buNone/>
              <a:defRPr sz="2400">
                <a:latin typeface="Calibri"/>
                <a:ea typeface="Calibri"/>
                <a:cs typeface="Calibri"/>
                <a:sym typeface="Calibri"/>
              </a:defRPr>
            </a:pPr>
            <a:r>
              <a:t>Discount rate 20%:</a:t>
            </a:r>
          </a:p>
          <a:p>
            <a:pPr>
              <a:lnSpc>
                <a:spcPct val="80000"/>
              </a:lnSpc>
              <a:buSzTx/>
              <a:buFont typeface="Wingdings 2"/>
              <a:buNone/>
              <a:defRPr sz="2400">
                <a:latin typeface="Calibri"/>
                <a:ea typeface="Calibri"/>
                <a:cs typeface="Calibri"/>
                <a:sym typeface="Calibri"/>
              </a:defRPr>
            </a:pPr>
            <a:endParaRPr/>
          </a:p>
          <a:p>
            <a:pPr>
              <a:lnSpc>
                <a:spcPct val="80000"/>
              </a:lnSpc>
              <a:buSzTx/>
              <a:buFont typeface="Wingdings 2"/>
              <a:buNone/>
              <a:defRPr sz="2400">
                <a:latin typeface="Calibri"/>
                <a:ea typeface="Calibri"/>
                <a:cs typeface="Calibri"/>
                <a:sym typeface="Calibri"/>
              </a:defRPr>
            </a:pPr>
            <a:r>
              <a:t>Year	Cash Flow	Discount	Discounted</a:t>
            </a:r>
          </a:p>
          <a:p>
            <a:pPr>
              <a:lnSpc>
                <a:spcPct val="80000"/>
              </a:lnSpc>
              <a:buSzTx/>
              <a:buFont typeface="Wingdings 2"/>
              <a:buNone/>
              <a:defRPr sz="2400">
                <a:latin typeface="Calibri"/>
                <a:ea typeface="Calibri"/>
                <a:cs typeface="Calibri"/>
                <a:sym typeface="Calibri"/>
              </a:defRPr>
            </a:pPr>
            <a:r>
              <a:t>				Factor		Cash Flow</a:t>
            </a:r>
          </a:p>
          <a:p>
            <a:pPr>
              <a:lnSpc>
                <a:spcPct val="80000"/>
              </a:lnSpc>
              <a:buSzTx/>
              <a:buFont typeface="Wingdings 2"/>
              <a:buNone/>
              <a:defRPr sz="2400">
                <a:latin typeface="Calibri"/>
                <a:ea typeface="Calibri"/>
                <a:cs typeface="Calibri"/>
                <a:sym typeface="Calibri"/>
              </a:defRPr>
            </a:pPr>
            <a:r>
              <a:t>0	    	-9,514  	1.000		 -9,514</a:t>
            </a:r>
          </a:p>
          <a:p>
            <a:pPr>
              <a:lnSpc>
                <a:spcPct val="80000"/>
              </a:lnSpc>
              <a:buSzTx/>
              <a:buFont typeface="Wingdings 2"/>
              <a:buNone/>
              <a:defRPr sz="2400">
                <a:latin typeface="Calibri"/>
                <a:ea typeface="Calibri"/>
                <a:cs typeface="Calibri"/>
                <a:sym typeface="Calibri"/>
              </a:defRPr>
            </a:pPr>
            <a:r>
              <a:t>1		1,000 		0.833  	     	833</a:t>
            </a:r>
          </a:p>
          <a:p>
            <a:pPr>
              <a:lnSpc>
                <a:spcPct val="80000"/>
              </a:lnSpc>
              <a:buSzTx/>
              <a:buFont typeface="Wingdings 2"/>
              <a:buNone/>
              <a:defRPr sz="2400">
                <a:latin typeface="Calibri"/>
                <a:ea typeface="Calibri"/>
                <a:cs typeface="Calibri"/>
                <a:sym typeface="Calibri"/>
              </a:defRPr>
            </a:pPr>
            <a:r>
              <a:t>2		5,000 		0.694  	  	3,470</a:t>
            </a:r>
          </a:p>
          <a:p>
            <a:pPr>
              <a:lnSpc>
                <a:spcPct val="80000"/>
              </a:lnSpc>
              <a:buSzTx/>
              <a:buFont typeface="Wingdings 2"/>
              <a:buNone/>
              <a:defRPr sz="2400">
                <a:latin typeface="Calibri"/>
                <a:ea typeface="Calibri"/>
                <a:cs typeface="Calibri"/>
                <a:sym typeface="Calibri"/>
              </a:defRPr>
            </a:pPr>
            <a:r>
              <a:t>3		9,000		0.579		5,211</a:t>
            </a:r>
          </a:p>
          <a:p>
            <a:pPr>
              <a:lnSpc>
                <a:spcPct val="80000"/>
              </a:lnSpc>
              <a:buSzTx/>
              <a:buFont typeface="Wingdings 2"/>
              <a:buNone/>
              <a:defRPr sz="2400">
                <a:latin typeface="Calibri"/>
                <a:ea typeface="Calibri"/>
                <a:cs typeface="Calibri"/>
                <a:sym typeface="Calibri"/>
              </a:defRPr>
            </a:pPr>
            <a:r>
              <a:t>                                                   		0</a:t>
            </a:r>
          </a:p>
          <a:p>
            <a:pPr>
              <a:lnSpc>
                <a:spcPct val="80000"/>
              </a:lnSpc>
              <a:buClr>
                <a:schemeClr val="accent3"/>
              </a:buClr>
              <a:buChar char="●"/>
              <a:defRPr sz="2400">
                <a:latin typeface="Calibri"/>
                <a:ea typeface="Calibri"/>
                <a:cs typeface="Calibri"/>
                <a:sym typeface="Calibri"/>
              </a:defRPr>
            </a:pPr>
            <a:endParaRPr/>
          </a:p>
          <a:p>
            <a:pPr>
              <a:lnSpc>
                <a:spcPct val="80000"/>
              </a:lnSpc>
              <a:buSzTx/>
              <a:buFont typeface="Wingdings 2"/>
              <a:buNone/>
              <a:defRPr sz="2400">
                <a:latin typeface="Calibri"/>
                <a:ea typeface="Calibri"/>
                <a:cs typeface="Calibri"/>
                <a:sym typeface="Calibri"/>
              </a:defRPr>
            </a:pPr>
            <a:endParaRPr/>
          </a:p>
          <a:p>
            <a:pPr>
              <a:lnSpc>
                <a:spcPct val="80000"/>
              </a:lnSpc>
              <a:buSzTx/>
              <a:buFont typeface="Wingdings 2"/>
              <a:buNone/>
              <a:defRPr sz="2400" i="1">
                <a:latin typeface="Calibri"/>
                <a:ea typeface="Calibri"/>
                <a:cs typeface="Calibri"/>
                <a:sym typeface="Calibri"/>
              </a:defRPr>
            </a:pPr>
            <a:r>
              <a:t>Hence the project is yielding a percentage return of 20% p.a.</a:t>
            </a:r>
          </a:p>
        </p:txBody>
      </p:sp>
      <p:sp>
        <p:nvSpPr>
          <p:cNvPr id="252" name="Line"/>
          <p:cNvSpPr/>
          <p:nvPr/>
        </p:nvSpPr>
        <p:spPr>
          <a:xfrm flipV="1">
            <a:off x="5724525" y="4365625"/>
            <a:ext cx="863600" cy="7938"/>
          </a:xfrm>
          <a:prstGeom prst="line">
            <a:avLst/>
          </a:prstGeom>
          <a:ln w="28575">
            <a:solidFill>
              <a:srgbClr val="000000"/>
            </a:solidFill>
          </a:ln>
        </p:spPr>
        <p:txBody>
          <a:bodyPr lIns="45719" rIns="45719"/>
          <a:lstStyle/>
          <a:p>
            <a:endParaRPr/>
          </a:p>
        </p:txBody>
      </p:sp>
    </p:spTree>
  </p:cSld>
  <p:clrMapOvr>
    <a:masterClrMapping/>
  </p:clrMapOvr>
  <p:transition spd="med"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4" name="IRR Calculation  (Your Turn…)"/>
          <p:cNvSpPr txBox="1">
            <a:spLocks noGrp="1"/>
          </p:cNvSpPr>
          <p:nvPr>
            <p:ph type="title" idx="4294967295"/>
          </p:nvPr>
        </p:nvSpPr>
        <p:spPr>
          <a:xfrm>
            <a:off x="971550" y="609600"/>
            <a:ext cx="5867400" cy="731838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sz="2800" b="1"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r>
              <a:t>IRR Calculation  (Your Turn…)</a:t>
            </a:r>
          </a:p>
        </p:txBody>
      </p:sp>
      <p:sp>
        <p:nvSpPr>
          <p:cNvPr id="255" name="Cash Flow (£)…"/>
          <p:cNvSpPr txBox="1"/>
          <p:nvPr/>
        </p:nvSpPr>
        <p:spPr>
          <a:xfrm>
            <a:off x="1619250" y="2282825"/>
            <a:ext cx="5238750" cy="33426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>
            <a:spAutoFit/>
          </a:bodyPr>
          <a:lstStyle/>
          <a:p>
            <a:pPr>
              <a:defRPr sz="2800">
                <a:latin typeface="Calibri"/>
                <a:ea typeface="Calibri"/>
                <a:cs typeface="Calibri"/>
                <a:sym typeface="Calibri"/>
              </a:defRPr>
            </a:pPr>
            <a:r>
              <a:t>                         Cash Flow (£)</a:t>
            </a:r>
          </a:p>
          <a:p>
            <a:pPr>
              <a:defRPr sz="2800">
                <a:latin typeface="Calibri"/>
                <a:ea typeface="Calibri"/>
                <a:cs typeface="Calibri"/>
                <a:sym typeface="Calibri"/>
              </a:defRPr>
            </a:pPr>
            <a:r>
              <a:t>Year 0			-1,000</a:t>
            </a:r>
          </a:p>
          <a:p>
            <a:pPr>
              <a:defRPr sz="2800">
                <a:latin typeface="Calibri"/>
                <a:ea typeface="Calibri"/>
                <a:cs typeface="Calibri"/>
                <a:sym typeface="Calibri"/>
              </a:defRPr>
            </a:pPr>
            <a:r>
              <a:t>Year 1		    	500</a:t>
            </a:r>
          </a:p>
          <a:p>
            <a:pPr>
              <a:defRPr sz="2800">
                <a:latin typeface="Calibri"/>
                <a:ea typeface="Calibri"/>
                <a:cs typeface="Calibri"/>
                <a:sym typeface="Calibri"/>
              </a:defRPr>
            </a:pPr>
            <a:r>
              <a:t>Year 2		    	400</a:t>
            </a:r>
          </a:p>
          <a:p>
            <a:pPr>
              <a:defRPr sz="2800">
                <a:latin typeface="Calibri"/>
                <a:ea typeface="Calibri"/>
                <a:cs typeface="Calibri"/>
                <a:sym typeface="Calibri"/>
              </a:defRPr>
            </a:pPr>
            <a:r>
              <a:t>Year 3		    	300</a:t>
            </a:r>
          </a:p>
          <a:p>
            <a:pPr>
              <a:defRPr sz="2800">
                <a:latin typeface="Calibri"/>
                <a:ea typeface="Calibri"/>
                <a:cs typeface="Calibri"/>
                <a:sym typeface="Calibri"/>
              </a:defRPr>
            </a:pPr>
            <a:endParaRPr/>
          </a:p>
          <a:p>
            <a:pPr>
              <a:defRPr sz="2800">
                <a:latin typeface="Calibri"/>
                <a:ea typeface="Calibri"/>
                <a:cs typeface="Calibri"/>
                <a:sym typeface="Calibri"/>
              </a:defRPr>
            </a:pPr>
            <a:endParaRPr/>
          </a:p>
          <a:p>
            <a:pPr>
              <a:defRPr sz="2800">
                <a:latin typeface="Calibri"/>
                <a:ea typeface="Calibri"/>
                <a:cs typeface="Calibri"/>
                <a:sym typeface="Calibri"/>
              </a:defRPr>
            </a:pPr>
            <a:r>
              <a:t>10.65%</a:t>
            </a:r>
          </a:p>
        </p:txBody>
      </p:sp>
    </p:spTree>
  </p:cSld>
  <p:clrMapOvr>
    <a:masterClrMapping/>
  </p:clrMapOvr>
  <p:transition spd="med"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7" name="IRR Issues"/>
          <p:cNvSpPr txBox="1">
            <a:spLocks noGrp="1"/>
          </p:cNvSpPr>
          <p:nvPr>
            <p:ph type="title" idx="4294967295"/>
          </p:nvPr>
        </p:nvSpPr>
        <p:spPr>
          <a:xfrm>
            <a:off x="755650" y="549275"/>
            <a:ext cx="5867400" cy="731838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sz="2800" b="1"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r>
              <a:t>IRR Issues</a:t>
            </a:r>
          </a:p>
        </p:txBody>
      </p:sp>
      <p:sp>
        <p:nvSpPr>
          <p:cNvPr id="258" name="The IRR decision rule is safe to apply to single independent decision situations when all that is required is an answer to the question &quot;does the project produce a better return than the capital market?”…"/>
          <p:cNvSpPr txBox="1">
            <a:spLocks noGrp="1"/>
          </p:cNvSpPr>
          <p:nvPr>
            <p:ph type="body" idx="4294967295"/>
          </p:nvPr>
        </p:nvSpPr>
        <p:spPr>
          <a:xfrm>
            <a:off x="900112" y="1628775"/>
            <a:ext cx="7431088" cy="4814888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indent="0" algn="just">
              <a:spcBef>
                <a:spcPts val="0"/>
              </a:spcBef>
              <a:buSzTx/>
              <a:buFont typeface="Wingdings 2"/>
              <a:buNone/>
              <a:defRPr sz="2400">
                <a:latin typeface="Calibri"/>
                <a:ea typeface="Calibri"/>
                <a:cs typeface="Calibri"/>
                <a:sym typeface="Calibri"/>
              </a:defRPr>
            </a:pPr>
            <a:r>
              <a:t>The IRR decision rule is safe to apply to single independent decision situations when all that is required is an answer to the question "does the project produce a better return than the capital market?” </a:t>
            </a:r>
          </a:p>
          <a:p>
            <a:pPr marL="0" indent="0" algn="just">
              <a:spcBef>
                <a:spcPts val="0"/>
              </a:spcBef>
              <a:buSzTx/>
              <a:buFont typeface="Wingdings 2"/>
              <a:buNone/>
              <a:defRPr sz="3500">
                <a:latin typeface="Calibri"/>
                <a:ea typeface="Calibri"/>
                <a:cs typeface="Calibri"/>
                <a:sym typeface="Calibri"/>
              </a:defRPr>
            </a:pPr>
            <a:endParaRPr/>
          </a:p>
          <a:p>
            <a:pPr marL="0" indent="0" algn="just">
              <a:spcBef>
                <a:spcPts val="0"/>
              </a:spcBef>
              <a:buSzTx/>
              <a:buFont typeface="Wingdings 2"/>
              <a:buNone/>
              <a:defRPr sz="2400">
                <a:latin typeface="Calibri"/>
                <a:ea typeface="Calibri"/>
                <a:cs typeface="Calibri"/>
                <a:sym typeface="Calibri"/>
              </a:defRPr>
            </a:pPr>
            <a:r>
              <a:t>The answer to the above question is yes, since the return for each project is higher than the hurdle rate (i.e. the required return for other projects of similar risk)</a:t>
            </a:r>
          </a:p>
        </p:txBody>
      </p:sp>
    </p:spTree>
  </p:cSld>
  <p:clrMapOvr>
    <a:masterClrMapping/>
  </p:clrMapOvr>
  <p:transition spd="med"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0" name="IRR Issues 2"/>
          <p:cNvSpPr txBox="1">
            <a:spLocks noGrp="1"/>
          </p:cNvSpPr>
          <p:nvPr>
            <p:ph type="title" idx="4294967295"/>
          </p:nvPr>
        </p:nvSpPr>
        <p:spPr>
          <a:xfrm>
            <a:off x="827087" y="404812"/>
            <a:ext cx="5867401" cy="731838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sz="2800" b="1"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r>
              <a:t> IRR Issues 2</a:t>
            </a:r>
          </a:p>
        </p:txBody>
      </p:sp>
      <p:sp>
        <p:nvSpPr>
          <p:cNvPr id="261" name="The IRR method generates a rate (%) whereas NPV would provide the extent (scale) of discounted cash flows…"/>
          <p:cNvSpPr txBox="1">
            <a:spLocks noGrp="1"/>
          </p:cNvSpPr>
          <p:nvPr>
            <p:ph type="body" idx="4294967295"/>
          </p:nvPr>
        </p:nvSpPr>
        <p:spPr>
          <a:xfrm>
            <a:off x="766762" y="1557337"/>
            <a:ext cx="7837488" cy="4814888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indent="0" algn="just">
              <a:lnSpc>
                <a:spcPct val="80000"/>
              </a:lnSpc>
              <a:buSzTx/>
              <a:buFont typeface="Wingdings 2"/>
              <a:buNone/>
              <a:defRPr sz="2400">
                <a:latin typeface="Calibri"/>
                <a:ea typeface="Calibri"/>
                <a:cs typeface="Calibri"/>
                <a:sym typeface="Calibri"/>
              </a:defRPr>
            </a:pPr>
            <a:r>
              <a:t>The IRR method generates a rate (%) whereas NPV would provide the extent (scale) of discounted cash flows</a:t>
            </a:r>
          </a:p>
          <a:p>
            <a:pPr marL="0" indent="0" algn="just">
              <a:lnSpc>
                <a:spcPct val="80000"/>
              </a:lnSpc>
              <a:buSzTx/>
              <a:buFont typeface="Wingdings 2"/>
              <a:buNone/>
              <a:defRPr sz="2400">
                <a:latin typeface="Calibri"/>
                <a:ea typeface="Calibri"/>
                <a:cs typeface="Calibri"/>
                <a:sym typeface="Calibri"/>
              </a:defRPr>
            </a:pPr>
            <a:endParaRPr/>
          </a:p>
          <a:p>
            <a:pPr marL="0" indent="0" algn="just">
              <a:lnSpc>
                <a:spcPct val="80000"/>
              </a:lnSpc>
              <a:buSzTx/>
              <a:buFont typeface="Wingdings 2"/>
              <a:buNone/>
              <a:defRPr sz="2400">
                <a:latin typeface="Calibri"/>
                <a:ea typeface="Calibri"/>
                <a:cs typeface="Calibri"/>
                <a:sym typeface="Calibri"/>
              </a:defRPr>
            </a:pPr>
            <a:endParaRPr/>
          </a:p>
          <a:p>
            <a:pPr marL="0" indent="0" algn="just">
              <a:lnSpc>
                <a:spcPct val="80000"/>
              </a:lnSpc>
              <a:buSzTx/>
              <a:buFont typeface="Wingdings 2"/>
              <a:buNone/>
              <a:defRPr sz="2400">
                <a:latin typeface="Calibri"/>
                <a:ea typeface="Calibri"/>
                <a:cs typeface="Calibri"/>
                <a:sym typeface="Calibri"/>
              </a:defRPr>
            </a:pPr>
            <a:r>
              <a:t>Multiple IRRs – a project having more than one outflow can generate multiple IRRs. Ignores projects with unconventional cash flows</a:t>
            </a:r>
          </a:p>
          <a:p>
            <a:pPr marL="0" indent="0" algn="just">
              <a:lnSpc>
                <a:spcPct val="80000"/>
              </a:lnSpc>
              <a:buSzTx/>
              <a:buFont typeface="Wingdings 2"/>
              <a:buNone/>
              <a:defRPr sz="2400">
                <a:latin typeface="Calibri"/>
                <a:ea typeface="Calibri"/>
                <a:cs typeface="Calibri"/>
                <a:sym typeface="Calibri"/>
              </a:defRPr>
            </a:pPr>
            <a:endParaRPr/>
          </a:p>
          <a:p>
            <a:pPr marL="0" indent="0" algn="just">
              <a:lnSpc>
                <a:spcPct val="80000"/>
              </a:lnSpc>
              <a:buSzTx/>
              <a:buFont typeface="Wingdings 2"/>
              <a:buNone/>
              <a:defRPr sz="2400">
                <a:latin typeface="Calibri"/>
                <a:ea typeface="Calibri"/>
                <a:cs typeface="Calibri"/>
                <a:sym typeface="Calibri"/>
              </a:defRPr>
            </a:pPr>
            <a:r>
              <a:t>It ignores scale of investment - </a:t>
            </a:r>
          </a:p>
          <a:p>
            <a:pPr marL="0" indent="0" algn="just">
              <a:lnSpc>
                <a:spcPct val="80000"/>
              </a:lnSpc>
              <a:buSzTx/>
              <a:buFont typeface="Wingdings 2"/>
              <a:buNone/>
              <a:defRPr sz="2400">
                <a:latin typeface="Calibri"/>
                <a:ea typeface="Calibri"/>
                <a:cs typeface="Calibri"/>
                <a:sym typeface="Calibri"/>
              </a:defRPr>
            </a:pPr>
            <a:endParaRPr/>
          </a:p>
          <a:p>
            <a:pPr marL="0" indent="0" algn="just">
              <a:lnSpc>
                <a:spcPct val="80000"/>
              </a:lnSpc>
              <a:buSzTx/>
              <a:buFont typeface="Wingdings 2"/>
              <a:buNone/>
              <a:defRPr sz="2400">
                <a:latin typeface="Calibri"/>
                <a:ea typeface="Calibri"/>
                <a:cs typeface="Calibri"/>
                <a:sym typeface="Calibri"/>
              </a:defRPr>
            </a:pPr>
            <a:endParaRPr/>
          </a:p>
          <a:p>
            <a:pPr marL="0" indent="0" algn="just">
              <a:lnSpc>
                <a:spcPct val="80000"/>
              </a:lnSpc>
              <a:buSzTx/>
              <a:buFont typeface="Wingdings 2"/>
              <a:buNone/>
              <a:defRPr sz="2400">
                <a:latin typeface="Calibri"/>
                <a:ea typeface="Calibri"/>
                <a:cs typeface="Calibri"/>
                <a:sym typeface="Calibri"/>
              </a:defRPr>
            </a:pPr>
            <a:r>
              <a:t>In conjunction with NPV, IRR still remains a useful method (easy to understand as a rate)</a:t>
            </a:r>
          </a:p>
        </p:txBody>
      </p:sp>
    </p:spTree>
  </p:cSld>
  <p:clrMapOvr>
    <a:masterClrMapping/>
  </p:clrMapOvr>
  <p:transition spd="med"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3" name="Example"/>
          <p:cNvSpPr txBox="1">
            <a:spLocks noGrp="1"/>
          </p:cNvSpPr>
          <p:nvPr>
            <p:ph type="title" idx="4294967295"/>
          </p:nvPr>
        </p:nvSpPr>
        <p:spPr>
          <a:xfrm>
            <a:off x="914400" y="274637"/>
            <a:ext cx="7772400" cy="1143001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t>Example</a:t>
            </a:r>
          </a:p>
        </p:txBody>
      </p:sp>
      <p:sp>
        <p:nvSpPr>
          <p:cNvPr id="264" name="UK Company Attlee plc is faced with a decision regarding a new expansion strategy. The two possible courses of action are:…"/>
          <p:cNvSpPr txBox="1">
            <a:spLocks noGrp="1"/>
          </p:cNvSpPr>
          <p:nvPr>
            <p:ph type="body" idx="4294967295"/>
          </p:nvPr>
        </p:nvSpPr>
        <p:spPr>
          <a:xfrm>
            <a:off x="914400" y="1447799"/>
            <a:ext cx="7772400" cy="4572002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indent="0">
              <a:buSzTx/>
              <a:buFont typeface="Wingdings 2"/>
              <a:buNone/>
              <a:defRPr sz="2000">
                <a:latin typeface="Calibri"/>
                <a:ea typeface="Calibri"/>
                <a:cs typeface="Calibri"/>
                <a:sym typeface="Calibri"/>
              </a:defRPr>
            </a:pPr>
            <a:r>
              <a:t>UK Company Attlee plc is faced with a decision regarding a new expansion strategy. The two possible courses of action are:</a:t>
            </a:r>
          </a:p>
          <a:p>
            <a:pPr marL="0" indent="0">
              <a:buChar char="●"/>
              <a:defRPr sz="2000">
                <a:latin typeface="Calibri"/>
                <a:ea typeface="Calibri"/>
                <a:cs typeface="Calibri"/>
                <a:sym typeface="Calibri"/>
              </a:defRPr>
            </a:pPr>
            <a:endParaRPr/>
          </a:p>
          <a:p>
            <a:pPr marL="0" indent="0">
              <a:buSzTx/>
              <a:buFont typeface="Wingdings 2"/>
              <a:buNone/>
              <a:defRPr sz="2000" b="1">
                <a:latin typeface="Calibri"/>
                <a:ea typeface="Calibri"/>
                <a:cs typeface="Calibri"/>
                <a:sym typeface="Calibri"/>
              </a:defRPr>
            </a:pPr>
            <a:r>
              <a:t>1. </a:t>
            </a:r>
            <a:r>
              <a:rPr b="0"/>
              <a:t>Expand current facilities by building a temporary factory extension at the main plant in the Midlands. This would cost a total of £300,000. The temporary extension has an anticipated useful life of four years.</a:t>
            </a:r>
          </a:p>
          <a:p>
            <a:pPr marL="0" indent="0">
              <a:buSzTx/>
              <a:buFont typeface="Wingdings 2"/>
              <a:buNone/>
              <a:defRPr sz="2000">
                <a:latin typeface="Calibri"/>
                <a:ea typeface="Calibri"/>
                <a:cs typeface="Calibri"/>
                <a:sym typeface="Calibri"/>
              </a:defRPr>
            </a:pPr>
            <a:endParaRPr b="0"/>
          </a:p>
          <a:p>
            <a:pPr marL="0" indent="0">
              <a:buSzTx/>
              <a:buFont typeface="Wingdings 2"/>
              <a:buNone/>
              <a:defRPr sz="2000" b="1">
                <a:latin typeface="Calibri"/>
                <a:ea typeface="Calibri"/>
                <a:cs typeface="Calibri"/>
                <a:sym typeface="Calibri"/>
              </a:defRPr>
            </a:pPr>
            <a:r>
              <a:t>2. </a:t>
            </a:r>
            <a:r>
              <a:rPr b="0"/>
              <a:t>Build a new distribution hub in the South of England at a cost of £1,500,000, with an anticipated useful life of four years.</a:t>
            </a:r>
          </a:p>
          <a:p>
            <a:pPr marL="0" indent="0">
              <a:buSzTx/>
              <a:buFont typeface="Wingdings 2"/>
              <a:buNone/>
              <a:defRPr sz="2000">
                <a:latin typeface="Calibri"/>
                <a:ea typeface="Calibri"/>
                <a:cs typeface="Calibri"/>
                <a:sym typeface="Calibri"/>
              </a:defRPr>
            </a:pPr>
            <a:r>
              <a:t>Both projects assume a scrap value of zero when they reach the end of their respective lives.</a:t>
            </a:r>
          </a:p>
          <a:p>
            <a:pPr marL="0" indent="0">
              <a:buSzTx/>
              <a:buFont typeface="Wingdings 2"/>
              <a:buNone/>
              <a:defRPr sz="2000">
                <a:latin typeface="Calibri"/>
                <a:ea typeface="Calibri"/>
                <a:cs typeface="Calibri"/>
                <a:sym typeface="Calibri"/>
              </a:defRPr>
            </a:pPr>
            <a:r>
              <a:t>Each is depreciated on a straight line basis over their respective lifetimes.</a:t>
            </a:r>
          </a:p>
        </p:txBody>
      </p:sp>
    </p:spTree>
  </p:cSld>
  <p:clrMapOvr>
    <a:masterClrMapping/>
  </p:clrMapOvr>
  <p:transition spd="med"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" name="Example cont…."/>
          <p:cNvSpPr txBox="1">
            <a:spLocks noGrp="1"/>
          </p:cNvSpPr>
          <p:nvPr>
            <p:ph type="title" idx="4294967295"/>
          </p:nvPr>
        </p:nvSpPr>
        <p:spPr>
          <a:xfrm>
            <a:off x="914400" y="274637"/>
            <a:ext cx="7772400" cy="1143001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t>Example cont….</a:t>
            </a:r>
          </a:p>
        </p:txBody>
      </p:sp>
      <p:sp>
        <p:nvSpPr>
          <p:cNvPr id="267" name="The estimates profit flows before depreciation for each option are given below.…"/>
          <p:cNvSpPr txBox="1">
            <a:spLocks noGrp="1"/>
          </p:cNvSpPr>
          <p:nvPr>
            <p:ph type="body" idx="4294967295"/>
          </p:nvPr>
        </p:nvSpPr>
        <p:spPr>
          <a:xfrm>
            <a:off x="914400" y="1447799"/>
            <a:ext cx="7772400" cy="4572002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buChar char="●"/>
            </a:pPr>
            <a:r>
              <a:t>The estimates profit flows before depreciation for each option are given below.</a:t>
            </a:r>
          </a:p>
          <a:p>
            <a:pPr>
              <a:buChar char="●"/>
            </a:pPr>
            <a:r>
              <a:t>Using payback period , IRR, NPV, which project would you recommend to the board of </a:t>
            </a:r>
            <a:r>
              <a:rPr sz="2800"/>
              <a:t>Attlee plc ?</a:t>
            </a:r>
          </a:p>
        </p:txBody>
      </p:sp>
      <p:pic>
        <p:nvPicPr>
          <p:cNvPr id="268" name="image.png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7450" y="3429000"/>
            <a:ext cx="7272338" cy="2817813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AF9334-A452-EFDC-06EC-3392734B10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Profitability Index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D12163A-61C6-5277-42F7-D6C7BCE8FA2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Courtesy </a:t>
            </a:r>
            <a:r>
              <a:rPr lang="en-US" dirty="0" err="1"/>
              <a:t>Edspira</a:t>
            </a:r>
            <a:endParaRPr lang="en-US" dirty="0"/>
          </a:p>
        </p:txBody>
      </p:sp>
      <p:pic>
        <p:nvPicPr>
          <p:cNvPr id="4" name="Online Media 3" descr="Profitability Index">
            <a:hlinkClick r:id="" action="ppaction://media"/>
            <a:extLst>
              <a:ext uri="{FF2B5EF4-FFF2-40B4-BE49-F238E27FC236}">
                <a16:creationId xmlns:a16="http://schemas.microsoft.com/office/drawing/2014/main" id="{1561A2E1-EEDB-824E-A41B-56E7380785AB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13360" y="2026920"/>
            <a:ext cx="8153400" cy="457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122975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3" name="Conclusion"/>
          <p:cNvSpPr txBox="1">
            <a:spLocks noGrp="1"/>
          </p:cNvSpPr>
          <p:nvPr>
            <p:ph type="title" idx="4294967295"/>
          </p:nvPr>
        </p:nvSpPr>
        <p:spPr>
          <a:xfrm>
            <a:off x="971550" y="465137"/>
            <a:ext cx="5867400" cy="731838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sz="2800" b="1"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r>
              <a:t>Conclusion</a:t>
            </a:r>
          </a:p>
        </p:txBody>
      </p:sp>
      <p:sp>
        <p:nvSpPr>
          <p:cNvPr id="274" name="Companies use more than one method.…"/>
          <p:cNvSpPr txBox="1">
            <a:spLocks noGrp="1"/>
          </p:cNvSpPr>
          <p:nvPr>
            <p:ph type="body" idx="4294967295"/>
          </p:nvPr>
        </p:nvSpPr>
        <p:spPr>
          <a:xfrm>
            <a:off x="900112" y="1773237"/>
            <a:ext cx="7704138" cy="4814888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indent="0" algn="just">
              <a:lnSpc>
                <a:spcPct val="80000"/>
              </a:lnSpc>
              <a:buChar char="●"/>
              <a:defRPr>
                <a:latin typeface="Calibri"/>
                <a:ea typeface="Calibri"/>
                <a:cs typeface="Calibri"/>
                <a:sym typeface="Calibri"/>
              </a:defRPr>
            </a:pPr>
            <a:r>
              <a:t> Companies use more than one method.</a:t>
            </a:r>
          </a:p>
          <a:p>
            <a:pPr marL="0" indent="0" algn="just">
              <a:lnSpc>
                <a:spcPct val="80000"/>
              </a:lnSpc>
              <a:buChar char="●"/>
              <a:defRPr>
                <a:latin typeface="Calibri"/>
                <a:ea typeface="Calibri"/>
                <a:cs typeface="Calibri"/>
                <a:sym typeface="Calibri"/>
              </a:defRPr>
            </a:pPr>
            <a:endParaRPr/>
          </a:p>
          <a:p>
            <a:pPr marL="0" indent="0" algn="just">
              <a:lnSpc>
                <a:spcPct val="80000"/>
              </a:lnSpc>
              <a:buChar char="●"/>
              <a:defRPr>
                <a:latin typeface="Calibri"/>
                <a:ea typeface="Calibri"/>
                <a:cs typeface="Calibri"/>
                <a:sym typeface="Calibri"/>
              </a:defRPr>
            </a:pPr>
            <a:r>
              <a:t> Techniques depend on accuracy of forecasts and discount rates used. </a:t>
            </a:r>
          </a:p>
          <a:p>
            <a:pPr marL="0" indent="0" algn="just">
              <a:lnSpc>
                <a:spcPct val="80000"/>
              </a:lnSpc>
              <a:buChar char="●"/>
              <a:defRPr>
                <a:latin typeface="Calibri"/>
                <a:ea typeface="Calibri"/>
                <a:cs typeface="Calibri"/>
                <a:sym typeface="Calibri"/>
              </a:defRPr>
            </a:pPr>
            <a:endParaRPr/>
          </a:p>
          <a:p>
            <a:pPr marL="0" indent="0" algn="just">
              <a:lnSpc>
                <a:spcPct val="80000"/>
              </a:lnSpc>
              <a:buChar char="●"/>
              <a:defRPr>
                <a:latin typeface="Calibri"/>
                <a:ea typeface="Calibri"/>
                <a:cs typeface="Calibri"/>
                <a:sym typeface="Calibri"/>
              </a:defRPr>
            </a:pPr>
            <a:r>
              <a:t> Need to be aware of qualitative factors too surrounding the decision</a:t>
            </a:r>
          </a:p>
        </p:txBody>
      </p:sp>
    </p:spTree>
  </p:cSld>
  <p:clrMapOvr>
    <a:masterClrMapping/>
  </p:clrMapOvr>
  <p:transition spd="med"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" name="Reading…"/>
          <p:cNvSpPr txBox="1"/>
          <p:nvPr/>
        </p:nvSpPr>
        <p:spPr>
          <a:xfrm>
            <a:off x="684212" y="1225664"/>
            <a:ext cx="7559676" cy="25298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 anchor="ctr">
            <a:spAutoFit/>
          </a:bodyPr>
          <a:lstStyle/>
          <a:p>
            <a:pPr>
              <a:defRPr sz="2800" b="1" u="sng">
                <a:latin typeface="Calibri"/>
                <a:ea typeface="Calibri"/>
                <a:cs typeface="Calibri"/>
                <a:sym typeface="Calibri"/>
              </a:defRPr>
            </a:pPr>
            <a:r>
              <a:t>Reading  </a:t>
            </a:r>
          </a:p>
          <a:p>
            <a:pPr>
              <a:defRPr sz="2800">
                <a:latin typeface="Calibri"/>
                <a:ea typeface="Calibri"/>
                <a:cs typeface="Calibri"/>
                <a:sym typeface="Calibri"/>
              </a:defRPr>
            </a:pPr>
            <a:endParaRPr/>
          </a:p>
          <a:p>
            <a:pPr>
              <a:defRPr sz="2800">
                <a:latin typeface="Calibri"/>
                <a:ea typeface="Calibri"/>
                <a:cs typeface="Calibri"/>
                <a:sym typeface="Calibri"/>
              </a:defRPr>
            </a:pPr>
            <a:r>
              <a:t>Atrill Ed. 6</a:t>
            </a:r>
            <a:r>
              <a:rPr baseline="30000"/>
              <a:t>th </a:t>
            </a:r>
            <a:r>
              <a:t> edition. Chapters 4 + 5</a:t>
            </a:r>
          </a:p>
          <a:p>
            <a:pPr>
              <a:defRPr sz="2800">
                <a:latin typeface="Calibri"/>
                <a:ea typeface="Calibri"/>
                <a:cs typeface="Calibri"/>
                <a:sym typeface="Calibri"/>
              </a:defRPr>
            </a:pPr>
            <a:endParaRPr/>
          </a:p>
          <a:p>
            <a:pPr>
              <a:defRPr sz="2800" i="1">
                <a:latin typeface="Calibri"/>
                <a:ea typeface="Calibri"/>
                <a:cs typeface="Calibri"/>
                <a:sym typeface="Calibri"/>
              </a:defRPr>
            </a:pPr>
            <a:endParaRPr/>
          </a:p>
          <a:p>
            <a:pPr>
              <a:defRPr sz="2800" i="1">
                <a:latin typeface="Calibri"/>
                <a:ea typeface="Calibri"/>
                <a:cs typeface="Calibri"/>
                <a:sym typeface="Calibri"/>
              </a:defRPr>
            </a:pPr>
            <a:r>
              <a:t>Attempt the review questions as practice</a:t>
            </a:r>
          </a:p>
        </p:txBody>
      </p:sp>
      <p:pic>
        <p:nvPicPr>
          <p:cNvPr id="277" name="C:\Users\cea\AppData\Local\Microsoft\Windows\Temporary Internet Files\Content.IE5\WAEOWUJK\MC900441734[1].png" descr="C:\Users\cea\AppData\Local\Microsoft\Windows\Temporary Internet Files\Content.IE5\WAEOWUJK\MC900441734[1]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11862" y="4221162"/>
            <a:ext cx="2311401" cy="231140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theme/theme1.xml><?xml version="1.0" encoding="utf-8"?>
<a:theme xmlns:a="http://schemas.openxmlformats.org/drawingml/2006/main" name="Equity">
  <a:themeElements>
    <a:clrScheme name="Equity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FF00FF"/>
      </a:folHlink>
    </a:clrScheme>
    <a:fontScheme name="Equity">
      <a:majorFont>
        <a:latin typeface="Helvetica"/>
        <a:ea typeface="Helvetica"/>
        <a:cs typeface="Helvetica"/>
      </a:majorFont>
      <a:minorFont>
        <a:latin typeface="Times New Roman"/>
        <a:ea typeface="Times New Roman"/>
        <a:cs typeface="Times New Roman"/>
      </a:minorFont>
    </a:fontScheme>
    <a:fmtScheme name="Equit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0000" dir="5400000" rotWithShape="0">
              <a:srgbClr val="000000">
                <a:alpha val="38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Perpetua"/>
            <a:ea typeface="Perpetua"/>
            <a:cs typeface="Perpetua"/>
            <a:sym typeface="Perpetua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round/>
        </a:ln>
        <a:effectLst>
          <a:outerShdw blurRad="38100" dist="20000" dir="5400000" rotWithShape="0">
            <a:srgbClr val="000000">
              <a:alpha val="38000"/>
            </a:srgbClr>
          </a:outerShdw>
        </a:effectLst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Perpetua"/>
            <a:ea typeface="Perpetua"/>
            <a:cs typeface="Perpetua"/>
            <a:sym typeface="Perpetua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ppt/theme/theme2.xml><?xml version="1.0" encoding="utf-8"?>
<a:theme xmlns:a="http://schemas.openxmlformats.org/drawingml/2006/main" name="Equity">
  <a:themeElements>
    <a:clrScheme name="Equity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FF00FF"/>
      </a:folHlink>
    </a:clrScheme>
    <a:fontScheme name="Equity">
      <a:majorFont>
        <a:latin typeface="Helvetica"/>
        <a:ea typeface="Helvetica"/>
        <a:cs typeface="Helvetica"/>
      </a:majorFont>
      <a:minorFont>
        <a:latin typeface="Times New Roman"/>
        <a:ea typeface="Times New Roman"/>
        <a:cs typeface="Times New Roman"/>
      </a:minorFont>
    </a:fontScheme>
    <a:fmtScheme name="Equit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0000" dir="5400000" rotWithShape="0">
              <a:srgbClr val="000000">
                <a:alpha val="38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Perpetua"/>
            <a:ea typeface="Perpetua"/>
            <a:cs typeface="Perpetua"/>
            <a:sym typeface="Perpetua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round/>
        </a:ln>
        <a:effectLst>
          <a:outerShdw blurRad="38100" dist="20000" dir="5400000" rotWithShape="0">
            <a:srgbClr val="000000">
              <a:alpha val="38000"/>
            </a:srgbClr>
          </a:outerShdw>
        </a:effectLst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Perpetua"/>
            <a:ea typeface="Perpetua"/>
            <a:cs typeface="Perpetua"/>
            <a:sym typeface="Perpetua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102</TotalTime>
  <Words>1492</Words>
  <Application>Microsoft Office PowerPoint</Application>
  <PresentationFormat>On-screen Show (4:3)</PresentationFormat>
  <Paragraphs>196</Paragraphs>
  <Slides>25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0" baseType="lpstr">
      <vt:lpstr>Franklin Gothic Book</vt:lpstr>
      <vt:lpstr>Perpetua</vt:lpstr>
      <vt:lpstr>Times New Roman</vt:lpstr>
      <vt:lpstr>Wingdings 2</vt:lpstr>
      <vt:lpstr>Equity</vt:lpstr>
      <vt:lpstr>IFM  Introduction to Financial Management   Investment Appraisal   Week 5  </vt:lpstr>
      <vt:lpstr>Discounted cash flow methods</vt:lpstr>
      <vt:lpstr>Net Present Value (NPV)</vt:lpstr>
      <vt:lpstr>PowerPoint Presentation</vt:lpstr>
      <vt:lpstr>NPV (Example)</vt:lpstr>
      <vt:lpstr>NPV Calculation  </vt:lpstr>
      <vt:lpstr>NPV Calculation  </vt:lpstr>
      <vt:lpstr>NPV Implications</vt:lpstr>
      <vt:lpstr>NPV Implications</vt:lpstr>
      <vt:lpstr>Wider application of NPV</vt:lpstr>
      <vt:lpstr>Internal Rate of Return (IRR)</vt:lpstr>
      <vt:lpstr>PowerPoint Presentation</vt:lpstr>
      <vt:lpstr>PowerPoint Presentation</vt:lpstr>
      <vt:lpstr>PowerPoint Presentation</vt:lpstr>
      <vt:lpstr>IRR Calculation - Example</vt:lpstr>
      <vt:lpstr>IRR (Calculation)</vt:lpstr>
      <vt:lpstr>IRR (Calculation)</vt:lpstr>
      <vt:lpstr>IRR Calculation  (Your Turn…)</vt:lpstr>
      <vt:lpstr>IRR Issues</vt:lpstr>
      <vt:lpstr> IRR Issues 2</vt:lpstr>
      <vt:lpstr>Example</vt:lpstr>
      <vt:lpstr>Example cont….</vt:lpstr>
      <vt:lpstr>Profitability Index </vt:lpstr>
      <vt:lpstr>Conclusion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Zainab Atta</cp:lastModifiedBy>
  <cp:revision>3</cp:revision>
  <dcterms:modified xsi:type="dcterms:W3CDTF">2025-03-15T10:46:43Z</dcterms:modified>
</cp:coreProperties>
</file>