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96" y="13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3178EDC-4D69-48DC-AEFD-AFE0DC15409F}" type="datetimeFigureOut">
              <a:t>4/13/2022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7C5325-021A-4B36-9FD4-4A64EE591C53}" type="slidenum">
              <a:t>‹#›</a:t>
            </a:fld>
            <a:endParaRPr lang="en-GB"/>
          </a:p>
        </p:txBody>
      </p:sp>
    </p:spTree>
    <p:extLst>
      <p:ext uri="{BB962C8B-B14F-4D97-AF65-F5344CB8AC3E}">
        <p14:creationId xmlns:p14="http://schemas.microsoft.com/office/powerpoint/2010/main" val="4150048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90000"/>
              </a:lnSpc>
              <a:spcBef>
                <a:spcPts val="1000"/>
              </a:spcBef>
            </a:pPr>
            <a:r>
              <a:rPr lang="en-GB" dirty="0"/>
              <a:t>Employability skills are the set of skills that employees need to be competent for the employment. The employability skills are the set of transferable skills relating to the basic skills required in profession (Markides, 2011). In this presentation the employability skills in own perspective have been presented to show the aspects of employability skills and future career development with the skills. In this presentation own career insight and process of formulating the employability skills and develop the prospects. Here the selection of target career for me is healthcare manager. There are different skills set that are mostly required for healthcare manager. </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EB7C5325-021A-4B36-9FD4-4A64EE591C53}" type="slidenum">
              <a:t>2</a:t>
            </a:fld>
            <a:endParaRPr lang="en-GB"/>
          </a:p>
        </p:txBody>
      </p:sp>
    </p:spTree>
    <p:extLst>
      <p:ext uri="{BB962C8B-B14F-4D97-AF65-F5344CB8AC3E}">
        <p14:creationId xmlns:p14="http://schemas.microsoft.com/office/powerpoint/2010/main" val="17006248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To lead the employees of the care team leadership skill is required. About leadership </a:t>
            </a:r>
            <a:r>
              <a:rPr lang="en-GB" dirty="0" err="1"/>
              <a:t>Warelow</a:t>
            </a:r>
            <a:r>
              <a:rPr lang="en-GB" dirty="0"/>
              <a:t>, Edward, and Vinek (2008), explained that the leadership skills is required to lead other members of organizational team, make the members work accordingly and move the organization towards the attainment of the goals of organizational team. </a:t>
            </a:r>
            <a:endParaRPr lang="en-US" dirty="0">
              <a:cs typeface="Calibri" panose="020F0502020204030204"/>
            </a:endParaRPr>
          </a:p>
          <a:p>
            <a:pPr>
              <a:lnSpc>
                <a:spcPct val="90000"/>
              </a:lnSpc>
              <a:spcBef>
                <a:spcPts val="1000"/>
              </a:spcBef>
            </a:pPr>
            <a:r>
              <a:rPr lang="en-GB" dirty="0"/>
              <a:t>In health and social care organization there are loads of work that are done by manager of healthcare. It is required to manage limited time to respond to loads of tasks for which this skill is required. Appleby (2006), stated that time management skill is important in most of the profession to utilize limited time at workplace to attain maximum performance. </a:t>
            </a:r>
            <a:endParaRPr lang="en-US" dirty="0">
              <a:cs typeface="Calibri" panose="020F0502020204030204"/>
            </a:endParaRPr>
          </a:p>
          <a:p>
            <a:pPr>
              <a:lnSpc>
                <a:spcPct val="90000"/>
              </a:lnSpc>
              <a:spcBef>
                <a:spcPts val="1000"/>
              </a:spcBef>
            </a:pPr>
            <a:r>
              <a:rPr lang="en-GB" dirty="0" err="1"/>
              <a:t>Businessballs</a:t>
            </a:r>
            <a:r>
              <a:rPr lang="en-GB" dirty="0"/>
              <a:t> (2017), explained reflection as a process of formulating the event with own words and planning for development of the learning. Reflecting in tasks and activities helps to view own involvement and plan for development. </a:t>
            </a:r>
            <a:endParaRPr lang="en-US" dirty="0">
              <a:cs typeface="Calibri" panose="020F0502020204030204"/>
            </a:endParaRPr>
          </a:p>
          <a:p>
            <a:pPr>
              <a:lnSpc>
                <a:spcPct val="90000"/>
              </a:lnSpc>
              <a:spcBef>
                <a:spcPts val="1000"/>
              </a:spcBef>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B7C5325-021A-4B36-9FD4-4A64EE591C53}" type="slidenum">
              <a:t>3</a:t>
            </a:fld>
            <a:endParaRPr lang="en-GB"/>
          </a:p>
        </p:txBody>
      </p:sp>
    </p:spTree>
    <p:extLst>
      <p:ext uri="{BB962C8B-B14F-4D97-AF65-F5344CB8AC3E}">
        <p14:creationId xmlns:p14="http://schemas.microsoft.com/office/powerpoint/2010/main" val="987187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GB" dirty="0"/>
              <a:t>Every organization work with the employees as a team. To lead the team, the manager in healthcare need to have efficient team working skill. Hind and Moss (2011), opined about the teamwork that there are several departments in healthcare that should work together to serve a patient with different issues. </a:t>
            </a:r>
          </a:p>
          <a:p>
            <a:pPr>
              <a:lnSpc>
                <a:spcPct val="90000"/>
              </a:lnSpc>
              <a:spcBef>
                <a:spcPts val="1000"/>
              </a:spcBef>
            </a:pPr>
            <a:r>
              <a:rPr lang="en-GB" dirty="0"/>
              <a:t>The healthcare manager need to manage and motivate other members of organization. Marsh (2012), opined that interpersonal skill is a characteristic that a manager need to have to promote effective </a:t>
            </a:r>
            <a:endParaRPr lang="en-US" dirty="0"/>
          </a:p>
          <a:p>
            <a:pPr>
              <a:lnSpc>
                <a:spcPct val="90000"/>
              </a:lnSpc>
              <a:spcBef>
                <a:spcPts val="1000"/>
              </a:spcBef>
            </a:pPr>
            <a:r>
              <a:rPr lang="en-GB" dirty="0"/>
              <a:t>For healthcare manager there are several skills that are required. Thinking critically would make the manager to arise solution to any problem while complying with the professional activities and managing the team of operations in healthcare. </a:t>
            </a:r>
            <a:endParaRPr lang="en-US" dirty="0">
              <a:cs typeface="Calibri" panose="020F0502020204030204"/>
            </a:endParaRPr>
          </a:p>
          <a:p>
            <a:pPr marL="285750" indent="-285750">
              <a:lnSpc>
                <a:spcPct val="90000"/>
              </a:lnSpc>
              <a:spcBef>
                <a:spcPts val="1000"/>
              </a:spcBef>
              <a:buFont typeface="Arial"/>
              <a:buChar char="•"/>
            </a:pP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EB7C5325-021A-4B36-9FD4-4A64EE591C53}" type="slidenum">
              <a:t>4</a:t>
            </a:fld>
            <a:endParaRPr lang="en-GB"/>
          </a:p>
        </p:txBody>
      </p:sp>
    </p:spTree>
    <p:extLst>
      <p:ext uri="{BB962C8B-B14F-4D97-AF65-F5344CB8AC3E}">
        <p14:creationId xmlns:p14="http://schemas.microsoft.com/office/powerpoint/2010/main" val="26152043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AU" b="1" dirty="0"/>
              <a:t>Strengths </a:t>
            </a:r>
            <a:endParaRPr lang="en-US" b="1" dirty="0"/>
          </a:p>
          <a:p>
            <a:pPr marL="285750" indent="-285750" algn="just">
              <a:buFont typeface="Arial,Sans-Serif"/>
              <a:buChar char="•"/>
            </a:pPr>
            <a:r>
              <a:rPr lang="en-AU" dirty="0"/>
              <a:t>Time management: Managing time efficiently is a strength for me which I learned in academic learning session. </a:t>
            </a:r>
            <a:endParaRPr lang="en-AU" b="1" dirty="0"/>
          </a:p>
          <a:p>
            <a:pPr marL="285750" indent="-285750" algn="just">
              <a:buFont typeface="Arial,Sans-Serif"/>
              <a:buChar char="•"/>
            </a:pPr>
            <a:r>
              <a:rPr lang="en-AU" dirty="0"/>
              <a:t>Care knowledge: While managing as a manager in care sector, I need to have knowledge about care which I learned from the academic session. </a:t>
            </a:r>
            <a:endParaRPr lang="en-US" b="1"/>
          </a:p>
          <a:p>
            <a:pPr marL="285750" indent="-285750" algn="just">
              <a:buFont typeface="Arial,Sans-Serif"/>
              <a:buChar char="•"/>
            </a:pPr>
            <a:r>
              <a:rPr lang="en-AU" dirty="0"/>
              <a:t>Leadership: To lead and manage organization leadership is required which I developed with different group leadership. </a:t>
            </a:r>
            <a:endParaRPr lang="en-AU" dirty="0">
              <a:cs typeface="Calibri"/>
            </a:endParaRPr>
          </a:p>
          <a:p>
            <a:pPr marL="285750" indent="-285750" algn="just">
              <a:buFont typeface="Arial,Sans-Serif"/>
              <a:buChar char="•"/>
            </a:pPr>
            <a:r>
              <a:rPr lang="en-AU" dirty="0"/>
              <a:t>Critical thinking: I worked in different analytical report where I developed my critical thinking skill. </a:t>
            </a:r>
            <a:endParaRPr lang="en-AU">
              <a:cs typeface="Calibri"/>
            </a:endParaRPr>
          </a:p>
          <a:p>
            <a:pPr algn="ctr"/>
            <a:r>
              <a:rPr lang="en-AU" b="1" dirty="0"/>
              <a:t>Weaknesses </a:t>
            </a:r>
            <a:endParaRPr lang="en-US" b="1" dirty="0"/>
          </a:p>
          <a:p>
            <a:pPr marL="285750" indent="-285750">
              <a:buFont typeface="Arial,Sans-Serif"/>
              <a:buChar char="•"/>
            </a:pPr>
            <a:r>
              <a:rPr lang="en-AU" dirty="0"/>
              <a:t>Presentation skill: I have less confident while presenting things in front of people. </a:t>
            </a:r>
            <a:endParaRPr lang="en-US" b="1" dirty="0"/>
          </a:p>
          <a:p>
            <a:pPr marL="285750" indent="-285750">
              <a:buFont typeface="Arial,Sans-Serif"/>
              <a:buChar char="•"/>
            </a:pPr>
            <a:r>
              <a:rPr lang="en-AU" dirty="0"/>
              <a:t>Motivating: I have less experience of motivating people. </a:t>
            </a:r>
            <a:endParaRPr lang="en-US" b="1" dirty="0"/>
          </a:p>
          <a:p>
            <a:pPr marL="285750" indent="-285750">
              <a:buFont typeface="Arial,Sans-Serif"/>
              <a:buChar char="•"/>
            </a:pPr>
            <a:r>
              <a:rPr lang="en-AU" dirty="0"/>
              <a:t>Decision making: I get confused while taking decision regarding operations and activities.</a:t>
            </a:r>
            <a:endParaRPr lang="en-AU">
              <a:cs typeface="Calibri"/>
            </a:endParaRPr>
          </a:p>
          <a:p>
            <a:pPr algn="ctr"/>
            <a:r>
              <a:rPr lang="en-AU" b="1" dirty="0"/>
              <a:t>Opportunities </a:t>
            </a:r>
            <a:endParaRPr lang="en-US" b="1" dirty="0"/>
          </a:p>
          <a:p>
            <a:pPr marL="285750" indent="-285750">
              <a:buFont typeface="Arial,Sans-Serif"/>
              <a:buChar char="•"/>
            </a:pPr>
            <a:r>
              <a:rPr lang="en-AU" dirty="0"/>
              <a:t>Graduation in relative subject: As a student of health and social care I have relative knowledge of care management. </a:t>
            </a:r>
            <a:endParaRPr lang="en-US"/>
          </a:p>
          <a:p>
            <a:pPr marL="285750" indent="-285750">
              <a:buFont typeface="Arial,Sans-Serif"/>
              <a:buChar char="•"/>
            </a:pPr>
            <a:r>
              <a:rPr lang="en-AU" dirty="0"/>
              <a:t>Interest in profession: I have greater interest in this profession for which I have been studying in healthcare sector. </a:t>
            </a:r>
            <a:endParaRPr lang="en-US" dirty="0"/>
          </a:p>
          <a:p>
            <a:pPr marL="285750" indent="-285750">
              <a:buFont typeface="Arial,Sans-Serif"/>
              <a:buChar char="•"/>
            </a:pPr>
            <a:r>
              <a:rPr lang="en-AU" dirty="0"/>
              <a:t>Opportunity of growth in profession: the profession of management in healthcare has opportunity of growth to enter in leadership profession. </a:t>
            </a:r>
            <a:endParaRPr lang="en-US" dirty="0"/>
          </a:p>
          <a:p>
            <a:pPr marL="285750" indent="-285750">
              <a:buFont typeface="Arial,Sans-Serif"/>
              <a:buChar char="•"/>
            </a:pPr>
            <a:r>
              <a:rPr lang="en-AU" dirty="0"/>
              <a:t>Learning opportunity in profession: With practice in profession, I can learn and practice the employability skills. </a:t>
            </a:r>
            <a:endParaRPr lang="en-AU" dirty="0">
              <a:cs typeface="Calibri"/>
            </a:endParaRPr>
          </a:p>
          <a:p>
            <a:pPr algn="ctr"/>
            <a:r>
              <a:rPr lang="en-AU" b="1" dirty="0"/>
              <a:t>Threats </a:t>
            </a:r>
            <a:endParaRPr lang="en-US" b="1" dirty="0"/>
          </a:p>
          <a:p>
            <a:pPr marL="285750" indent="-285750">
              <a:buFont typeface="Arial,Sans-Serif"/>
              <a:buChar char="•"/>
            </a:pPr>
            <a:r>
              <a:rPr lang="en-AU" dirty="0"/>
              <a:t>Competition: The profession of manager in healthcare is too much competition. </a:t>
            </a:r>
            <a:endParaRPr lang="en-US"/>
          </a:p>
          <a:p>
            <a:pPr marL="285750" indent="-285750">
              <a:buFont typeface="Arial,Sans-Serif"/>
              <a:buChar char="•"/>
            </a:pPr>
            <a:r>
              <a:rPr lang="en-AU" dirty="0"/>
              <a:t>Time consuming to learning: The skills that are related to the management of healthcare are time consuming to learn and develop. </a:t>
            </a:r>
          </a:p>
        </p:txBody>
      </p:sp>
      <p:sp>
        <p:nvSpPr>
          <p:cNvPr id="4" name="Slide Number Placeholder 3"/>
          <p:cNvSpPr>
            <a:spLocks noGrp="1"/>
          </p:cNvSpPr>
          <p:nvPr>
            <p:ph type="sldNum" sz="quarter" idx="5"/>
          </p:nvPr>
        </p:nvSpPr>
        <p:spPr/>
        <p:txBody>
          <a:bodyPr/>
          <a:lstStyle/>
          <a:p>
            <a:fld id="{EB7C5325-021A-4B36-9FD4-4A64EE591C53}" type="slidenum">
              <a:t>5</a:t>
            </a:fld>
            <a:endParaRPr lang="en-GB"/>
          </a:p>
        </p:txBody>
      </p:sp>
    </p:spTree>
    <p:extLst>
      <p:ext uri="{BB962C8B-B14F-4D97-AF65-F5344CB8AC3E}">
        <p14:creationId xmlns:p14="http://schemas.microsoft.com/office/powerpoint/2010/main" val="327674749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 time management model specifies about the tasks and activities that needs to be done. The Eisenhower method is a tabular method that deals with the listing of the tasks and activities according to their priority. </a:t>
            </a:r>
          </a:p>
          <a:p>
            <a:pPr marL="171450" indent="-171450">
              <a:buFont typeface="Arial"/>
              <a:buChar char="•"/>
            </a:pPr>
            <a:r>
              <a:rPr lang="en-US" dirty="0">
                <a:cs typeface="Calibri"/>
              </a:rPr>
              <a:t>The following tasks are important as well as urgent: </a:t>
            </a:r>
          </a:p>
          <a:p>
            <a:pPr marL="171450" indent="-171450">
              <a:buFont typeface="Arial"/>
              <a:buChar char="•"/>
            </a:pPr>
            <a:r>
              <a:rPr lang="en-GB" dirty="0"/>
              <a:t>To learn about communication skills. </a:t>
            </a:r>
            <a:endParaRPr lang="en-US" dirty="0">
              <a:cs typeface="Calibri" panose="020F0502020204030204"/>
            </a:endParaRPr>
          </a:p>
          <a:p>
            <a:pPr marL="171450" indent="-171450">
              <a:buFont typeface="Arial"/>
              <a:buChar char="•"/>
            </a:pPr>
            <a:r>
              <a:rPr lang="en-GB" dirty="0"/>
              <a:t>To apply collaboration with other. </a:t>
            </a:r>
            <a:endParaRPr lang="en-US" dirty="0">
              <a:cs typeface="Calibri" panose="020F0502020204030204"/>
            </a:endParaRPr>
          </a:p>
          <a:p>
            <a:pPr marL="171450" indent="-171450">
              <a:buFont typeface="Arial"/>
              <a:buChar char="•"/>
            </a:pPr>
            <a:r>
              <a:rPr lang="en-GB" dirty="0"/>
              <a:t>To develop care knowledge for career from the academic class and learning session. </a:t>
            </a:r>
            <a:endParaRPr lang="en-GB" dirty="0">
              <a:cs typeface="Calibri"/>
            </a:endParaRPr>
          </a:p>
          <a:p>
            <a:r>
              <a:rPr lang="en-GB" dirty="0">
                <a:cs typeface="Calibri"/>
              </a:rPr>
              <a:t>Below stated tasks are important but not urgent. These can be done gradually. </a:t>
            </a:r>
          </a:p>
          <a:p>
            <a:pPr marL="171450" indent="-171450">
              <a:buFont typeface="Arial"/>
              <a:buChar char="•"/>
            </a:pPr>
            <a:r>
              <a:rPr lang="en-GB" dirty="0"/>
              <a:t>To learn about leadership skill gradually. </a:t>
            </a:r>
            <a:endParaRPr lang="en-US" dirty="0">
              <a:cs typeface="Calibri" panose="020F0502020204030204"/>
            </a:endParaRPr>
          </a:p>
          <a:p>
            <a:pPr marL="171450" indent="-171450">
              <a:buFont typeface="Arial"/>
              <a:buChar char="•"/>
            </a:pPr>
            <a:r>
              <a:rPr lang="en-GB" dirty="0"/>
              <a:t>To develop critical thinking skill</a:t>
            </a:r>
            <a:endParaRPr lang="en-US" dirty="0">
              <a:cs typeface="Calibri" panose="020F0502020204030204"/>
            </a:endParaRPr>
          </a:p>
          <a:p>
            <a:pPr marL="171450" indent="-171450">
              <a:buFont typeface="Arial"/>
              <a:buChar char="•"/>
            </a:pPr>
            <a:r>
              <a:rPr lang="en-GB" dirty="0"/>
              <a:t>To develop decision making skill</a:t>
            </a:r>
            <a:endParaRPr lang="en-US" dirty="0">
              <a:cs typeface="Calibri" panose="020F0502020204030204"/>
            </a:endParaRPr>
          </a:p>
          <a:p>
            <a:pPr marL="171450" indent="-171450">
              <a:buFont typeface="Arial"/>
              <a:buChar char="•"/>
            </a:pPr>
            <a:r>
              <a:rPr lang="en-GB" dirty="0"/>
              <a:t>To develop interpersonal skill</a:t>
            </a:r>
            <a:endParaRPr lang="en-GB" dirty="0">
              <a:cs typeface="Calibri"/>
            </a:endParaRPr>
          </a:p>
          <a:p>
            <a:r>
              <a:rPr lang="en-GB" dirty="0">
                <a:cs typeface="Calibri"/>
              </a:rPr>
              <a:t>These tasks are not so important but need to do urgently. </a:t>
            </a:r>
          </a:p>
          <a:p>
            <a:r>
              <a:rPr lang="en-GB" dirty="0"/>
              <a:t>To raise interest in subjective development</a:t>
            </a:r>
            <a:endParaRPr lang="en-US" dirty="0"/>
          </a:p>
          <a:p>
            <a:r>
              <a:rPr lang="en-GB" dirty="0"/>
              <a:t>To motivate others</a:t>
            </a:r>
            <a:endParaRPr lang="en-GB" dirty="0">
              <a:cs typeface="Calibri"/>
            </a:endParaRPr>
          </a:p>
          <a:p>
            <a:r>
              <a:rPr lang="en-GB" dirty="0">
                <a:cs typeface="Calibri"/>
              </a:rPr>
              <a:t>These are not urgent, nor important for this profession: </a:t>
            </a:r>
          </a:p>
          <a:p>
            <a:pPr marL="171450" indent="-171450">
              <a:buFont typeface="Arial"/>
              <a:buChar char="•"/>
            </a:pPr>
            <a:r>
              <a:rPr lang="en-GB" dirty="0"/>
              <a:t>To analyse competition in career</a:t>
            </a:r>
            <a:endParaRPr lang="en-US" dirty="0">
              <a:cs typeface="Calibri" panose="020F0502020204030204"/>
            </a:endParaRPr>
          </a:p>
          <a:p>
            <a:pPr marL="171450" indent="-171450">
              <a:buFont typeface="Arial"/>
              <a:buChar char="•"/>
            </a:pPr>
            <a:r>
              <a:rPr lang="en-GB" dirty="0"/>
              <a:t>To involve in unfair competition. </a:t>
            </a:r>
            <a:endParaRPr lang="en-US" dirty="0">
              <a:cs typeface="Calibri" panose="020F0502020204030204"/>
            </a:endParaRPr>
          </a:p>
          <a:p>
            <a:endParaRPr lang="en-GB" dirty="0">
              <a:cs typeface="Calibri"/>
            </a:endParaRPr>
          </a:p>
        </p:txBody>
      </p:sp>
      <p:sp>
        <p:nvSpPr>
          <p:cNvPr id="4" name="Slide Number Placeholder 3"/>
          <p:cNvSpPr>
            <a:spLocks noGrp="1"/>
          </p:cNvSpPr>
          <p:nvPr>
            <p:ph type="sldNum" sz="quarter" idx="5"/>
          </p:nvPr>
        </p:nvSpPr>
        <p:spPr/>
        <p:txBody>
          <a:bodyPr/>
          <a:lstStyle/>
          <a:p>
            <a:fld id="{EB7C5325-021A-4B36-9FD4-4A64EE591C53}" type="slidenum">
              <a:t>6</a:t>
            </a:fld>
            <a:endParaRPr lang="en-GB"/>
          </a:p>
        </p:txBody>
      </p:sp>
    </p:spTree>
    <p:extLst>
      <p:ext uri="{BB962C8B-B14F-4D97-AF65-F5344CB8AC3E}">
        <p14:creationId xmlns:p14="http://schemas.microsoft.com/office/powerpoint/2010/main" val="2548609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90000"/>
              </a:lnSpc>
              <a:spcBef>
                <a:spcPts val="1000"/>
              </a:spcBef>
              <a:buFont typeface="Arial"/>
              <a:buChar char="•"/>
            </a:pPr>
            <a:r>
              <a:rPr lang="en-GB" dirty="0"/>
              <a:t>Employability skills are the skills that are required for professionals to conduct professional development along with the plan for developing the skills required for the specific profession. This presentation states the demonstration of the employability skills in profession of health care. The chosen career for this profession from own perspective is healthcare manager which requires the basic skills of leadership, collaboration, communication and time management. Along with these basic skills some other required employability skills have been presented in the presentation. </a:t>
            </a:r>
          </a:p>
          <a:p>
            <a:endParaRPr lang="en-US" dirty="0">
              <a:cs typeface="Calibri"/>
            </a:endParaRPr>
          </a:p>
        </p:txBody>
      </p:sp>
      <p:sp>
        <p:nvSpPr>
          <p:cNvPr id="4" name="Slide Number Placeholder 3"/>
          <p:cNvSpPr>
            <a:spLocks noGrp="1"/>
          </p:cNvSpPr>
          <p:nvPr>
            <p:ph type="sldNum" sz="quarter" idx="5"/>
          </p:nvPr>
        </p:nvSpPr>
        <p:spPr/>
        <p:txBody>
          <a:bodyPr/>
          <a:lstStyle/>
          <a:p>
            <a:fld id="{EB7C5325-021A-4B36-9FD4-4A64EE591C53}" type="slidenum">
              <a:rPr lang="en-GB"/>
              <a:t>8</a:t>
            </a:fld>
            <a:endParaRPr lang="en-GB"/>
          </a:p>
        </p:txBody>
      </p:sp>
    </p:spTree>
    <p:extLst>
      <p:ext uri="{BB962C8B-B14F-4D97-AF65-F5344CB8AC3E}">
        <p14:creationId xmlns:p14="http://schemas.microsoft.com/office/powerpoint/2010/main" val="27488959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93105" y="802298"/>
            <a:ext cx="8561747"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93106" y="3531204"/>
            <a:ext cx="8561746"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13/04/2022</a:t>
            </a:fld>
            <a:endParaRPr lang="en-GB"/>
          </a:p>
        </p:txBody>
      </p:sp>
      <p:sp>
        <p:nvSpPr>
          <p:cNvPr id="5" name="Footer Placeholder 4"/>
          <p:cNvSpPr>
            <a:spLocks noGrp="1"/>
          </p:cNvSpPr>
          <p:nvPr>
            <p:ph type="ftr" sz="quarter" idx="11"/>
          </p:nvPr>
        </p:nvSpPr>
        <p:spPr>
          <a:xfrm>
            <a:off x="2493105" y="329307"/>
            <a:ext cx="4897310"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330EA680-D336-4FF7-8B7A-9848BB0A1C32}" type="slidenum">
              <a:rPr lang="en-GB" smtClean="0"/>
              <a:t>‹#›</a:t>
            </a:fld>
            <a:endParaRPr lang="en-GB"/>
          </a:p>
        </p:txBody>
      </p:sp>
      <p:cxnSp>
        <p:nvCxnSpPr>
          <p:cNvPr id="8" name="Straight Connector 7"/>
          <p:cNvCxnSpPr/>
          <p:nvPr/>
        </p:nvCxnSpPr>
        <p:spPr>
          <a:xfrm>
            <a:off x="2334637" y="798973"/>
            <a:ext cx="0" cy="2544756"/>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78245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5167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534813" y="1756130"/>
            <a:ext cx="8562580"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534695" y="3806195"/>
            <a:ext cx="854999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284510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5439227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889"/>
            <a:ext cx="9520157"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534695" y="2010878"/>
            <a:ext cx="4608576" cy="343814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54793" y="2017343"/>
            <a:ext cx="4604130"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13/04/2022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735723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34695" y="804163"/>
            <a:ext cx="9520157"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534695" y="2019549"/>
            <a:ext cx="4608576"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34695" y="2824269"/>
            <a:ext cx="4608576"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4791" y="2023003"/>
            <a:ext cx="4608576"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54792" y="2821491"/>
            <a:ext cx="4608576"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13/04/2022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cxnSp>
        <p:nvCxnSpPr>
          <p:cNvPr id="11" name="Straight Connector 10"/>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100063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13/04/2022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cxnSp>
        <p:nvCxnSpPr>
          <p:cNvPr id="7" name="Straight Connector 6"/>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538208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13/04/2022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39445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34642" y="798973"/>
            <a:ext cx="3183128"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534695" y="3205491"/>
            <a:ext cx="3184989"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13/04/2022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371687" y="798973"/>
            <a:ext cx="0" cy="2247117"/>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646263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bg2">
                    <a:lumMod val="10000"/>
                  </a:schemeClr>
                </a:gs>
                <a:gs pos="100000">
                  <a:schemeClr val="bg2">
                    <a:lumMod val="10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prstMaterial="matte">
              <a:bevelT w="133350" h="50800" prst="divot"/>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535694" y="1129513"/>
            <a:ext cx="5447840"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534695" y="3145992"/>
            <a:ext cx="5440037"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1534695" y="5469856"/>
            <a:ext cx="5440038" cy="320123"/>
          </a:xfrm>
        </p:spPr>
        <p:txBody>
          <a:bodyPr/>
          <a:lstStyle>
            <a:lvl1pPr algn="l">
              <a:defRPr/>
            </a:lvl1pPr>
          </a:lstStyle>
          <a:p>
            <a:fld id="{846CE7D5-CF57-46EF-B807-FDD0502418D4}" type="datetimeFigureOut">
              <a:rPr lang="en-GB" smtClean="0"/>
              <a:t>13/04/2022</a:t>
            </a:fld>
            <a:endParaRPr lang="en-GB"/>
          </a:p>
        </p:txBody>
      </p:sp>
      <p:sp>
        <p:nvSpPr>
          <p:cNvPr id="6" name="Footer Placeholder 5"/>
          <p:cNvSpPr>
            <a:spLocks noGrp="1"/>
          </p:cNvSpPr>
          <p:nvPr>
            <p:ph type="ftr" sz="quarter" idx="11"/>
          </p:nvPr>
        </p:nvSpPr>
        <p:spPr>
          <a:xfrm>
            <a:off x="1534910" y="318640"/>
            <a:ext cx="5453475" cy="320931"/>
          </a:xfrm>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cxnSp>
        <p:nvCxnSpPr>
          <p:cNvPr id="14" name="Straight Connector 13"/>
          <p:cNvCxnSpPr/>
          <p:nvPr/>
        </p:nvCxnSpPr>
        <p:spPr>
          <a:xfrm>
            <a:off x="1371687" y="798973"/>
            <a:ext cx="0" cy="2161124"/>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36227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a:off x="1371687" y="798973"/>
            <a:ext cx="0" cy="1067168"/>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7817334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883863"/>
            <a:ext cx="1615742" cy="457499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534694" y="883863"/>
            <a:ext cx="7738807" cy="45749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13/04/2022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8" name="Straight Connector 7"/>
          <p:cNvCxnSpPr/>
          <p:nvPr/>
        </p:nvCxnSpPr>
        <p:spPr>
          <a:xfrm flipH="1">
            <a:off x="9439111" y="719272"/>
            <a:ext cx="1615742" cy="0"/>
          </a:xfrm>
          <a:prstGeom prst="line">
            <a:avLst/>
          </a:prstGeom>
          <a:ln w="38100" cmpd="sng">
            <a:solidFill>
              <a:schemeClr val="accent1"/>
            </a:solidFill>
            <a:prstDash val="solid"/>
            <a:tailEnd type="non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59326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Rectangle 8"/>
          <p:cNvSpPr/>
          <p:nvPr/>
        </p:nvSpPr>
        <p:spPr>
          <a:xfrm>
            <a:off x="0" y="2015732"/>
            <a:ext cx="12192000" cy="411882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srcRect t="2769" b="-2769"/>
          <a:stretch/>
        </p:blipFill>
        <p:spPr>
          <a:xfrm>
            <a:off x="0" y="6135624"/>
            <a:ext cx="12192000" cy="742950"/>
          </a:xfrm>
          <a:prstGeom prst="rect">
            <a:avLst/>
          </a:prstGeom>
        </p:spPr>
      </p:pic>
      <p:sp>
        <p:nvSpPr>
          <p:cNvPr id="2" name="Title Placeholder 1"/>
          <p:cNvSpPr>
            <a:spLocks noGrp="1"/>
          </p:cNvSpPr>
          <p:nvPr>
            <p:ph type="title"/>
          </p:nvPr>
        </p:nvSpPr>
        <p:spPr>
          <a:xfrm>
            <a:off x="1534696" y="804519"/>
            <a:ext cx="9520158" cy="104923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534696" y="2015732"/>
            <a:ext cx="9520158"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846CE7D5-CF57-46EF-B807-FDD0502418D4}" type="datetimeFigureOut">
              <a:rPr lang="en-GB" smtClean="0"/>
              <a:t>13/04/2022</a:t>
            </a:fld>
            <a:endParaRPr lang="en-GB"/>
          </a:p>
        </p:txBody>
      </p:sp>
      <p:sp>
        <p:nvSpPr>
          <p:cNvPr id="5" name="Footer Placeholder 4"/>
          <p:cNvSpPr>
            <a:spLocks noGrp="1"/>
          </p:cNvSpPr>
          <p:nvPr>
            <p:ph type="ftr" sz="quarter" idx="3"/>
          </p:nvPr>
        </p:nvSpPr>
        <p:spPr>
          <a:xfrm>
            <a:off x="1534695" y="329307"/>
            <a:ext cx="5855719"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30EA680-D336-4FF7-8B7A-9848BB0A1C32}" type="slidenum">
              <a:rPr lang="en-GB" smtClean="0"/>
              <a:t>‹#›</a:t>
            </a:fld>
            <a:endParaRPr lang="en-GB"/>
          </a:p>
        </p:txBody>
      </p:sp>
      <p:cxnSp>
        <p:nvCxnSpPr>
          <p:cNvPr id="12" name="Straight Connector 11"/>
          <p:cNvCxnSpPr/>
          <p:nvPr/>
        </p:nvCxnSpPr>
        <p:spPr>
          <a:xfrm>
            <a:off x="0" y="6141705"/>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206884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br>
              <a:rPr lang="en-US" dirty="0"/>
            </a:br>
            <a:r>
              <a:rPr lang="en-GB" dirty="0">
                <a:ea typeface="+mj-lt"/>
                <a:cs typeface="+mj-lt"/>
              </a:rPr>
              <a:t>Academic And Employability Skills</a:t>
            </a:r>
            <a:endParaRPr lang="en-US" dirty="0"/>
          </a:p>
        </p:txBody>
      </p:sp>
      <p:sp>
        <p:nvSpPr>
          <p:cNvPr id="3" name="Subtitle 2"/>
          <p:cNvSpPr>
            <a:spLocks noGrp="1"/>
          </p:cNvSpPr>
          <p:nvPr>
            <p:ph type="subTitle" idx="1"/>
          </p:nvPr>
        </p:nvSpPr>
        <p:spPr/>
        <p:txBody>
          <a:bodyPr/>
          <a:lstStyle/>
          <a:p>
            <a:r>
              <a:rPr lang="en-GB" dirty="0"/>
              <a:t>STUDENT NAME AND ID: RITHA </a:t>
            </a:r>
            <a:r>
              <a:rPr lang="en-GB"/>
              <a:t>MPaVa </a:t>
            </a:r>
            <a:r>
              <a:rPr lang="en-GB" dirty="0"/>
              <a:t>2123874</a:t>
            </a:r>
          </a:p>
          <a:p>
            <a:r>
              <a:rPr lang="en-GB" dirty="0"/>
              <a:t>TEACHER: ANITA NAN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p:txBody>
          <a:bodyPr/>
          <a:lstStyle/>
          <a:p>
            <a:r>
              <a:rPr lang="en-GB" dirty="0">
                <a:cs typeface="Calibri Light"/>
              </a:rPr>
              <a:t>Introduction</a:t>
            </a:r>
            <a:endParaRPr lang="en-US" dirty="0"/>
          </a:p>
        </p:txBody>
      </p:sp>
      <p:sp>
        <p:nvSpPr>
          <p:cNvPr id="3" name="Content Placeholder 2">
            <a:extLst>
              <a:ext uri="{FF2B5EF4-FFF2-40B4-BE49-F238E27FC236}">
                <a16:creationId xmlns:a16="http://schemas.microsoft.com/office/drawing/2014/main" id="{DDE36BD1-866C-06EA-427A-DE6CAA3CC363}"/>
              </a:ext>
            </a:extLst>
          </p:cNvPr>
          <p:cNvSpPr>
            <a:spLocks noGrp="1"/>
          </p:cNvSpPr>
          <p:nvPr>
            <p:ph idx="1"/>
          </p:nvPr>
        </p:nvSpPr>
        <p:spPr/>
        <p:txBody>
          <a:bodyPr vert="horz" lIns="91440" tIns="45720" rIns="91440" bIns="45720" rtlCol="0" anchor="t">
            <a:normAutofit/>
          </a:bodyPr>
          <a:lstStyle/>
          <a:p>
            <a:pPr algn="just"/>
            <a:r>
              <a:rPr lang="en-GB" sz="2800" dirty="0">
                <a:cs typeface="Calibri"/>
              </a:rPr>
              <a:t>The employability skills are the set of transferable skills. </a:t>
            </a:r>
            <a:endParaRPr lang="en-US" sz="2800" dirty="0"/>
          </a:p>
          <a:p>
            <a:pPr algn="just"/>
            <a:r>
              <a:rPr lang="en-GB" sz="2800" dirty="0">
                <a:cs typeface="Calibri"/>
              </a:rPr>
              <a:t>I have selected the career as healthcare manager.</a:t>
            </a:r>
          </a:p>
          <a:p>
            <a:pPr algn="just"/>
            <a:r>
              <a:rPr lang="en-GB" sz="2800" dirty="0">
                <a:cs typeface="Calibri"/>
              </a:rPr>
              <a:t>The employability skills in own perspective have been presented.</a:t>
            </a:r>
          </a:p>
          <a:p>
            <a:pPr algn="just"/>
            <a:endParaRPr lang="en-GB" sz="2800" dirty="0">
              <a:cs typeface="Calibri"/>
            </a:endParaRPr>
          </a:p>
        </p:txBody>
      </p:sp>
    </p:spTree>
    <p:extLst>
      <p:ext uri="{BB962C8B-B14F-4D97-AF65-F5344CB8AC3E}">
        <p14:creationId xmlns:p14="http://schemas.microsoft.com/office/powerpoint/2010/main" val="3252766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p:txBody>
          <a:bodyPr/>
          <a:lstStyle/>
          <a:p>
            <a:r>
              <a:rPr lang="en-GB" dirty="0">
                <a:cs typeface="Calibri Light"/>
              </a:rPr>
              <a:t>Employability skills for healthcare manager</a:t>
            </a:r>
            <a:endParaRPr lang="en-GB" dirty="0"/>
          </a:p>
        </p:txBody>
      </p:sp>
      <p:sp>
        <p:nvSpPr>
          <p:cNvPr id="3" name="Content Placeholder 2">
            <a:extLst>
              <a:ext uri="{FF2B5EF4-FFF2-40B4-BE49-F238E27FC236}">
                <a16:creationId xmlns:a16="http://schemas.microsoft.com/office/drawing/2014/main" id="{DDE36BD1-866C-06EA-427A-DE6CAA3CC363}"/>
              </a:ext>
            </a:extLst>
          </p:cNvPr>
          <p:cNvSpPr>
            <a:spLocks noGrp="1"/>
          </p:cNvSpPr>
          <p:nvPr>
            <p:ph idx="1"/>
          </p:nvPr>
        </p:nvSpPr>
        <p:spPr/>
        <p:txBody>
          <a:bodyPr vert="horz" lIns="91440" tIns="45720" rIns="91440" bIns="45720" rtlCol="0" anchor="t">
            <a:normAutofit/>
          </a:bodyPr>
          <a:lstStyle/>
          <a:p>
            <a:r>
              <a:rPr lang="en-GB" sz="2800" dirty="0">
                <a:cs typeface="Calibri"/>
              </a:rPr>
              <a:t>Leadership skill: To lead the employees of the care team. </a:t>
            </a:r>
          </a:p>
          <a:p>
            <a:r>
              <a:rPr lang="en-GB" sz="2800" dirty="0">
                <a:cs typeface="Calibri"/>
              </a:rPr>
              <a:t>Time management skill: It is required to manage limited time to respond to loads of tasks. </a:t>
            </a:r>
          </a:p>
          <a:p>
            <a:r>
              <a:rPr lang="en-GB" sz="2800" dirty="0">
                <a:cs typeface="Calibri"/>
              </a:rPr>
              <a:t>Reflection: Reflecting in tasks and activities helps to view own involvement and plan for development. </a:t>
            </a:r>
          </a:p>
          <a:p>
            <a:pPr marL="0" indent="0">
              <a:buNone/>
            </a:pPr>
            <a:endParaRPr lang="en-GB" sz="2800" dirty="0">
              <a:cs typeface="Calibri"/>
            </a:endParaRPr>
          </a:p>
        </p:txBody>
      </p:sp>
    </p:spTree>
    <p:extLst>
      <p:ext uri="{BB962C8B-B14F-4D97-AF65-F5344CB8AC3E}">
        <p14:creationId xmlns:p14="http://schemas.microsoft.com/office/powerpoint/2010/main" val="1109081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p:txBody>
          <a:bodyPr/>
          <a:lstStyle/>
          <a:p>
            <a:r>
              <a:rPr lang="en-GB" dirty="0">
                <a:ea typeface="+mj-lt"/>
                <a:cs typeface="+mj-lt"/>
              </a:rPr>
              <a:t>Employability skills for healthcare manager</a:t>
            </a:r>
          </a:p>
        </p:txBody>
      </p:sp>
      <p:sp>
        <p:nvSpPr>
          <p:cNvPr id="3" name="Content Placeholder 2">
            <a:extLst>
              <a:ext uri="{FF2B5EF4-FFF2-40B4-BE49-F238E27FC236}">
                <a16:creationId xmlns:a16="http://schemas.microsoft.com/office/drawing/2014/main" id="{DDE36BD1-866C-06EA-427A-DE6CAA3CC363}"/>
              </a:ext>
            </a:extLst>
          </p:cNvPr>
          <p:cNvSpPr>
            <a:spLocks noGrp="1"/>
          </p:cNvSpPr>
          <p:nvPr>
            <p:ph idx="1"/>
          </p:nvPr>
        </p:nvSpPr>
        <p:spPr/>
        <p:txBody>
          <a:bodyPr vert="horz" lIns="91440" tIns="45720" rIns="91440" bIns="45720" rtlCol="0" anchor="t">
            <a:normAutofit/>
          </a:bodyPr>
          <a:lstStyle/>
          <a:p>
            <a:r>
              <a:rPr lang="en-GB" sz="2800" dirty="0">
                <a:ea typeface="+mn-lt"/>
                <a:cs typeface="+mn-lt"/>
              </a:rPr>
              <a:t>Team work and collaboration skill: To work as a part of organizational team. </a:t>
            </a:r>
          </a:p>
          <a:p>
            <a:r>
              <a:rPr lang="en-GB" sz="2800" dirty="0">
                <a:ea typeface="+mn-lt"/>
                <a:cs typeface="+mn-lt"/>
              </a:rPr>
              <a:t>Interpersonal skill: To motivate other with personality. </a:t>
            </a:r>
            <a:endParaRPr lang="en-GB" sz="2800" dirty="0"/>
          </a:p>
          <a:p>
            <a:r>
              <a:rPr lang="en-GB" sz="2800" dirty="0">
                <a:cs typeface="Calibri"/>
              </a:rPr>
              <a:t>Critical thinking &amp; Problem solving skill: Thinking critically arise solution to issues. </a:t>
            </a:r>
          </a:p>
          <a:p>
            <a:endParaRPr lang="en-GB" sz="2800" dirty="0">
              <a:cs typeface="Calibri"/>
            </a:endParaRPr>
          </a:p>
        </p:txBody>
      </p:sp>
    </p:spTree>
    <p:extLst>
      <p:ext uri="{BB962C8B-B14F-4D97-AF65-F5344CB8AC3E}">
        <p14:creationId xmlns:p14="http://schemas.microsoft.com/office/powerpoint/2010/main" val="3007602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p:txBody>
          <a:bodyPr/>
          <a:lstStyle/>
          <a:p>
            <a:r>
              <a:rPr lang="en-GB" dirty="0">
                <a:cs typeface="Calibri Light"/>
              </a:rPr>
              <a:t>SWOT analysis for the profession of healthcare manager</a:t>
            </a:r>
            <a:endParaRPr lang="en-GB" dirty="0"/>
          </a:p>
        </p:txBody>
      </p:sp>
      <p:graphicFrame>
        <p:nvGraphicFramePr>
          <p:cNvPr id="5" name="Content Placeholder 4">
            <a:extLst>
              <a:ext uri="{FF2B5EF4-FFF2-40B4-BE49-F238E27FC236}">
                <a16:creationId xmlns:a16="http://schemas.microsoft.com/office/drawing/2014/main" id="{F424763A-2FD6-0C79-07F7-66C4D56D682C}"/>
              </a:ext>
            </a:extLst>
          </p:cNvPr>
          <p:cNvGraphicFramePr>
            <a:graphicFrameLocks noGrp="1"/>
          </p:cNvGraphicFramePr>
          <p:nvPr>
            <p:ph idx="1"/>
            <p:extLst>
              <p:ext uri="{D42A27DB-BD31-4B8C-83A1-F6EECF244321}">
                <p14:modId xmlns:p14="http://schemas.microsoft.com/office/powerpoint/2010/main" val="1205323341"/>
              </p:ext>
            </p:extLst>
          </p:nvPr>
        </p:nvGraphicFramePr>
        <p:xfrm>
          <a:off x="304801" y="1846024"/>
          <a:ext cx="11599816" cy="4278821"/>
        </p:xfrm>
        <a:graphic>
          <a:graphicData uri="http://schemas.openxmlformats.org/drawingml/2006/table">
            <a:tbl>
              <a:tblPr firstRow="1" bandRow="1">
                <a:tableStyleId>{5C22544A-7EE6-4342-B048-85BDC9FD1C3A}</a:tableStyleId>
              </a:tblPr>
              <a:tblGrid>
                <a:gridCol w="5799908">
                  <a:extLst>
                    <a:ext uri="{9D8B030D-6E8A-4147-A177-3AD203B41FA5}">
                      <a16:colId xmlns:a16="http://schemas.microsoft.com/office/drawing/2014/main" val="1032059416"/>
                    </a:ext>
                  </a:extLst>
                </a:gridCol>
                <a:gridCol w="5799908">
                  <a:extLst>
                    <a:ext uri="{9D8B030D-6E8A-4147-A177-3AD203B41FA5}">
                      <a16:colId xmlns:a16="http://schemas.microsoft.com/office/drawing/2014/main" val="3249667043"/>
                    </a:ext>
                  </a:extLst>
                </a:gridCol>
              </a:tblGrid>
              <a:tr h="2094218">
                <a:tc>
                  <a:txBody>
                    <a:bodyPr/>
                    <a:lstStyle/>
                    <a:p>
                      <a:pPr algn="ctr" rtl="0" fontAlgn="base"/>
                      <a:r>
                        <a:rPr lang="en-AU" sz="2800" dirty="0">
                          <a:effectLst/>
                        </a:rPr>
                        <a:t>Strengths </a:t>
                      </a:r>
                    </a:p>
                    <a:p>
                      <a:pPr marL="285750" lvl="0" indent="-285750" algn="just">
                        <a:buFont typeface="Arial"/>
                        <a:buChar char="•"/>
                      </a:pPr>
                      <a:r>
                        <a:rPr lang="en-AU" sz="2400" b="0" dirty="0">
                          <a:effectLst/>
                        </a:rPr>
                        <a:t>Time management.</a:t>
                      </a:r>
                      <a:endParaRPr lang="en-AU" sz="2400" dirty="0">
                        <a:effectLst/>
                      </a:endParaRPr>
                    </a:p>
                    <a:p>
                      <a:pPr marL="285750" lvl="0" indent="-285750" algn="just">
                        <a:buFont typeface="Arial"/>
                        <a:buChar char="•"/>
                      </a:pPr>
                      <a:r>
                        <a:rPr lang="en-AU" sz="2400" b="0" dirty="0">
                          <a:effectLst/>
                        </a:rPr>
                        <a:t>Care knowledge.</a:t>
                      </a:r>
                    </a:p>
                    <a:p>
                      <a:pPr marL="285750" lvl="0" indent="-285750" algn="just">
                        <a:buFont typeface="Arial"/>
                        <a:buChar char="•"/>
                      </a:pPr>
                      <a:r>
                        <a:rPr lang="en-AU" sz="2400" b="0" dirty="0">
                          <a:effectLst/>
                        </a:rPr>
                        <a:t>Leadership </a:t>
                      </a:r>
                    </a:p>
                    <a:p>
                      <a:pPr marL="285750" lvl="0" indent="-285750" algn="just">
                        <a:buFont typeface="Arial"/>
                        <a:buChar char="•"/>
                      </a:pPr>
                      <a:r>
                        <a:rPr lang="en-AU" sz="2400" b="0" dirty="0">
                          <a:effectLst/>
                        </a:rPr>
                        <a:t>Critical thinking</a:t>
                      </a:r>
                    </a:p>
                    <a:p>
                      <a:pPr marL="285750" lvl="0" indent="-285750" algn="just">
                        <a:buFont typeface="Arial"/>
                        <a:buChar char="•"/>
                      </a:pPr>
                      <a:endParaRPr lang="en-AU" sz="1600" b="0" dirty="0">
                        <a:effectLst/>
                      </a:endParaRPr>
                    </a:p>
                  </a:txBody>
                  <a:tcPr/>
                </a:tc>
                <a:tc>
                  <a:txBody>
                    <a:bodyPr/>
                    <a:lstStyle/>
                    <a:p>
                      <a:pPr algn="ctr" rtl="0" fontAlgn="base"/>
                      <a:r>
                        <a:rPr lang="en-AU" sz="3200" dirty="0">
                          <a:effectLst/>
                        </a:rPr>
                        <a:t>Weaknesses </a:t>
                      </a:r>
                    </a:p>
                    <a:p>
                      <a:pPr marL="285750" indent="-285750" algn="l" rtl="0" fontAlgn="base">
                        <a:buFont typeface="Arial"/>
                        <a:buChar char="•"/>
                      </a:pPr>
                      <a:r>
                        <a:rPr lang="en-AU" sz="2800" b="0" i="0" dirty="0">
                          <a:effectLst/>
                        </a:rPr>
                        <a:t>Presentation skill</a:t>
                      </a:r>
                    </a:p>
                    <a:p>
                      <a:pPr marL="285750" lvl="0" indent="-285750" algn="l">
                        <a:buFont typeface="Arial"/>
                        <a:buChar char="•"/>
                      </a:pPr>
                      <a:r>
                        <a:rPr lang="en-AU" sz="2800" b="0" i="0" dirty="0">
                          <a:effectLst/>
                        </a:rPr>
                        <a:t>Motivating</a:t>
                      </a:r>
                    </a:p>
                    <a:p>
                      <a:pPr marL="285750" lvl="0" indent="-285750" algn="l">
                        <a:buFont typeface="Arial"/>
                        <a:buChar char="•"/>
                      </a:pPr>
                      <a:r>
                        <a:rPr lang="en-AU" sz="2800" b="0" i="0" dirty="0">
                          <a:effectLst/>
                        </a:rPr>
                        <a:t>Decision making</a:t>
                      </a:r>
                    </a:p>
                  </a:txBody>
                  <a:tcPr/>
                </a:tc>
                <a:extLst>
                  <a:ext uri="{0D108BD9-81ED-4DB2-BD59-A6C34878D82A}">
                    <a16:rowId xmlns:a16="http://schemas.microsoft.com/office/drawing/2014/main" val="4001632707"/>
                  </a:ext>
                </a:extLst>
              </a:tr>
              <a:tr h="2053781">
                <a:tc>
                  <a:txBody>
                    <a:bodyPr/>
                    <a:lstStyle/>
                    <a:p>
                      <a:pPr algn="ctr" rtl="0" fontAlgn="base"/>
                      <a:r>
                        <a:rPr lang="en-AU" sz="2800" dirty="0">
                          <a:effectLst/>
                        </a:rPr>
                        <a:t>Opportunities </a:t>
                      </a:r>
                    </a:p>
                    <a:p>
                      <a:pPr marL="285750" indent="-285750" algn="l" rtl="0" fontAlgn="base">
                        <a:buFont typeface="Arial"/>
                        <a:buChar char="•"/>
                      </a:pPr>
                      <a:r>
                        <a:rPr lang="en-AU" sz="2400" b="0" i="0" dirty="0">
                          <a:effectLst/>
                        </a:rPr>
                        <a:t>Graduation in relative subject.</a:t>
                      </a:r>
                    </a:p>
                    <a:p>
                      <a:pPr marL="285750" lvl="0" indent="-285750" algn="l">
                        <a:buFont typeface="Arial"/>
                        <a:buChar char="•"/>
                      </a:pPr>
                      <a:r>
                        <a:rPr lang="en-AU" sz="2400" b="0" i="0" dirty="0">
                          <a:effectLst/>
                        </a:rPr>
                        <a:t>Interest in profession</a:t>
                      </a:r>
                    </a:p>
                    <a:p>
                      <a:pPr marL="285750" lvl="0" indent="-285750" algn="l">
                        <a:buFont typeface="Arial"/>
                        <a:buChar char="•"/>
                      </a:pPr>
                      <a:r>
                        <a:rPr lang="en-AU" sz="2400" b="0" i="0" dirty="0">
                          <a:effectLst/>
                        </a:rPr>
                        <a:t>Opportunity of growth in profession.</a:t>
                      </a:r>
                    </a:p>
                    <a:p>
                      <a:pPr marL="285750" lvl="0" indent="-285750" algn="l">
                        <a:buFont typeface="Arial"/>
                        <a:buChar char="•"/>
                      </a:pPr>
                      <a:r>
                        <a:rPr lang="en-AU" sz="2400" b="0" i="0" dirty="0">
                          <a:effectLst/>
                        </a:rPr>
                        <a:t>Learning opportunity in profession</a:t>
                      </a:r>
                    </a:p>
                  </a:txBody>
                  <a:tcPr/>
                </a:tc>
                <a:tc>
                  <a:txBody>
                    <a:bodyPr/>
                    <a:lstStyle/>
                    <a:p>
                      <a:pPr algn="ctr" rtl="0" fontAlgn="base"/>
                      <a:r>
                        <a:rPr lang="en-AU" sz="3600" dirty="0">
                          <a:effectLst/>
                        </a:rPr>
                        <a:t>Threats </a:t>
                      </a:r>
                    </a:p>
                    <a:p>
                      <a:pPr marL="285750" indent="-285750" algn="l" rtl="0" fontAlgn="base">
                        <a:buFont typeface="Arial"/>
                        <a:buChar char="•"/>
                      </a:pPr>
                      <a:r>
                        <a:rPr lang="en-AU" sz="2400" b="0" i="0" dirty="0">
                          <a:effectLst/>
                        </a:rPr>
                        <a:t>Competition</a:t>
                      </a:r>
                    </a:p>
                    <a:p>
                      <a:pPr marL="285750" lvl="0" indent="-285750" algn="l">
                        <a:buFont typeface="Arial"/>
                        <a:buChar char="•"/>
                      </a:pPr>
                      <a:r>
                        <a:rPr lang="en-AU" sz="2400" b="0" i="0" dirty="0">
                          <a:effectLst/>
                        </a:rPr>
                        <a:t>Time consuming to learning</a:t>
                      </a:r>
                    </a:p>
                    <a:p>
                      <a:pPr marL="0" lvl="0" indent="0" algn="l">
                        <a:buNone/>
                      </a:pPr>
                      <a:endParaRPr lang="en-AU" sz="2400" b="0" i="0" dirty="0">
                        <a:effectLst/>
                      </a:endParaRPr>
                    </a:p>
                  </a:txBody>
                  <a:tcPr/>
                </a:tc>
                <a:extLst>
                  <a:ext uri="{0D108BD9-81ED-4DB2-BD59-A6C34878D82A}">
                    <a16:rowId xmlns:a16="http://schemas.microsoft.com/office/drawing/2014/main" val="741116837"/>
                  </a:ext>
                </a:extLst>
              </a:tr>
            </a:tbl>
          </a:graphicData>
        </a:graphic>
      </p:graphicFrame>
    </p:spTree>
    <p:extLst>
      <p:ext uri="{BB962C8B-B14F-4D97-AF65-F5344CB8AC3E}">
        <p14:creationId xmlns:p14="http://schemas.microsoft.com/office/powerpoint/2010/main" val="3442493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p:txBody>
          <a:bodyPr/>
          <a:lstStyle/>
          <a:p>
            <a:r>
              <a:rPr lang="en-US" dirty="0">
                <a:ea typeface="+mj-lt"/>
                <a:cs typeface="+mj-lt"/>
              </a:rPr>
              <a:t>Time Management:  The Eisenhower Method</a:t>
            </a:r>
            <a:endParaRPr lang="en-GB" dirty="0">
              <a:ea typeface="+mj-lt"/>
              <a:cs typeface="+mj-lt"/>
            </a:endParaRPr>
          </a:p>
        </p:txBody>
      </p:sp>
      <p:graphicFrame>
        <p:nvGraphicFramePr>
          <p:cNvPr id="8" name="Table 8">
            <a:extLst>
              <a:ext uri="{FF2B5EF4-FFF2-40B4-BE49-F238E27FC236}">
                <a16:creationId xmlns:a16="http://schemas.microsoft.com/office/drawing/2014/main" id="{3698C6CC-4CC8-98F0-65B7-A661329F9DEC}"/>
              </a:ext>
            </a:extLst>
          </p:cNvPr>
          <p:cNvGraphicFramePr>
            <a:graphicFrameLocks noGrp="1"/>
          </p:cNvGraphicFramePr>
          <p:nvPr>
            <p:ph idx="1"/>
            <p:extLst>
              <p:ext uri="{D42A27DB-BD31-4B8C-83A1-F6EECF244321}">
                <p14:modId xmlns:p14="http://schemas.microsoft.com/office/powerpoint/2010/main" val="720043102"/>
              </p:ext>
            </p:extLst>
          </p:nvPr>
        </p:nvGraphicFramePr>
        <p:xfrm>
          <a:off x="505097" y="2455816"/>
          <a:ext cx="11312434" cy="4032295"/>
        </p:xfrm>
        <a:graphic>
          <a:graphicData uri="http://schemas.openxmlformats.org/drawingml/2006/table">
            <a:tbl>
              <a:tblPr firstRow="1" bandRow="1">
                <a:tableStyleId>{5C22544A-7EE6-4342-B048-85BDC9FD1C3A}</a:tableStyleId>
              </a:tblPr>
              <a:tblGrid>
                <a:gridCol w="1201783">
                  <a:extLst>
                    <a:ext uri="{9D8B030D-6E8A-4147-A177-3AD203B41FA5}">
                      <a16:colId xmlns:a16="http://schemas.microsoft.com/office/drawing/2014/main" val="2560966048"/>
                    </a:ext>
                  </a:extLst>
                </a:gridCol>
                <a:gridCol w="4824710">
                  <a:extLst>
                    <a:ext uri="{9D8B030D-6E8A-4147-A177-3AD203B41FA5}">
                      <a16:colId xmlns:a16="http://schemas.microsoft.com/office/drawing/2014/main" val="4189564917"/>
                    </a:ext>
                  </a:extLst>
                </a:gridCol>
                <a:gridCol w="5285941">
                  <a:extLst>
                    <a:ext uri="{9D8B030D-6E8A-4147-A177-3AD203B41FA5}">
                      <a16:colId xmlns:a16="http://schemas.microsoft.com/office/drawing/2014/main" val="427115172"/>
                    </a:ext>
                  </a:extLst>
                </a:gridCol>
              </a:tblGrid>
              <a:tr h="538600">
                <a:tc>
                  <a:txBody>
                    <a:bodyPr/>
                    <a:lstStyle/>
                    <a:p>
                      <a:endParaRPr lang="en-GB"/>
                    </a:p>
                  </a:txBody>
                  <a:tcPr marL="82784" marR="82784"/>
                </a:tc>
                <a:tc>
                  <a:txBody>
                    <a:bodyPr/>
                    <a:lstStyle/>
                    <a:p>
                      <a:pPr algn="ctr"/>
                      <a:r>
                        <a:rPr lang="en-GB" dirty="0"/>
                        <a:t>Urgent </a:t>
                      </a:r>
                    </a:p>
                  </a:txBody>
                  <a:tcPr marL="82784" marR="82784"/>
                </a:tc>
                <a:tc>
                  <a:txBody>
                    <a:bodyPr/>
                    <a:lstStyle/>
                    <a:p>
                      <a:pPr algn="ctr"/>
                      <a:r>
                        <a:rPr lang="en-GB" dirty="0"/>
                        <a:t>Not urgent</a:t>
                      </a:r>
                    </a:p>
                  </a:txBody>
                  <a:tcPr marL="82784" marR="82784"/>
                </a:tc>
                <a:extLst>
                  <a:ext uri="{0D108BD9-81ED-4DB2-BD59-A6C34878D82A}">
                    <a16:rowId xmlns:a16="http://schemas.microsoft.com/office/drawing/2014/main" val="3254809448"/>
                  </a:ext>
                </a:extLst>
              </a:tr>
              <a:tr h="1793640">
                <a:tc>
                  <a:txBody>
                    <a:bodyPr/>
                    <a:lstStyle/>
                    <a:p>
                      <a:r>
                        <a:rPr lang="en-GB" dirty="0"/>
                        <a:t>Important</a:t>
                      </a:r>
                    </a:p>
                  </a:txBody>
                  <a:tcPr marL="82784" marR="82784"/>
                </a:tc>
                <a:tc>
                  <a:txBody>
                    <a:bodyPr/>
                    <a:lstStyle/>
                    <a:p>
                      <a:r>
                        <a:rPr lang="en-GB" dirty="0"/>
                        <a:t>To learn about communication skills. </a:t>
                      </a:r>
                      <a:endParaRPr lang="en-US" dirty="0"/>
                    </a:p>
                    <a:p>
                      <a:pPr lvl="0">
                        <a:buNone/>
                      </a:pPr>
                      <a:r>
                        <a:rPr lang="en-GB" dirty="0"/>
                        <a:t>To apply collaboration with other. </a:t>
                      </a:r>
                    </a:p>
                    <a:p>
                      <a:pPr lvl="0">
                        <a:buNone/>
                      </a:pPr>
                      <a:r>
                        <a:rPr lang="en-GB" dirty="0"/>
                        <a:t>To develop care knowledge for career from the academic class and learning session. </a:t>
                      </a:r>
                    </a:p>
                  </a:txBody>
                  <a:tcPr marL="82784" marR="82784"/>
                </a:tc>
                <a:tc>
                  <a:txBody>
                    <a:bodyPr/>
                    <a:lstStyle/>
                    <a:p>
                      <a:r>
                        <a:rPr lang="en-GB" dirty="0"/>
                        <a:t>To learn about leadership skill gradually. </a:t>
                      </a:r>
                    </a:p>
                    <a:p>
                      <a:pPr lvl="0">
                        <a:buNone/>
                      </a:pPr>
                      <a:r>
                        <a:rPr lang="en-GB" dirty="0"/>
                        <a:t>To develop critical thinking skill</a:t>
                      </a:r>
                    </a:p>
                    <a:p>
                      <a:pPr lvl="0">
                        <a:buNone/>
                      </a:pPr>
                      <a:r>
                        <a:rPr lang="en-GB" dirty="0"/>
                        <a:t>To develop decision making skill</a:t>
                      </a:r>
                    </a:p>
                    <a:p>
                      <a:pPr lvl="0">
                        <a:buNone/>
                      </a:pPr>
                      <a:r>
                        <a:rPr lang="en-GB" dirty="0"/>
                        <a:t>To develop interpersonal skill</a:t>
                      </a:r>
                    </a:p>
                  </a:txBody>
                  <a:tcPr marL="82784" marR="82784"/>
                </a:tc>
                <a:extLst>
                  <a:ext uri="{0D108BD9-81ED-4DB2-BD59-A6C34878D82A}">
                    <a16:rowId xmlns:a16="http://schemas.microsoft.com/office/drawing/2014/main" val="2356323065"/>
                  </a:ext>
                </a:extLst>
              </a:tr>
              <a:tr h="1700055">
                <a:tc>
                  <a:txBody>
                    <a:bodyPr/>
                    <a:lstStyle/>
                    <a:p>
                      <a:r>
                        <a:rPr lang="en-GB" dirty="0"/>
                        <a:t>Not Important</a:t>
                      </a:r>
                    </a:p>
                  </a:txBody>
                  <a:tcPr marL="82784" marR="82784"/>
                </a:tc>
                <a:tc>
                  <a:txBody>
                    <a:bodyPr/>
                    <a:lstStyle/>
                    <a:p>
                      <a:r>
                        <a:rPr lang="en-GB" dirty="0"/>
                        <a:t>To raise interest in subjective development</a:t>
                      </a:r>
                    </a:p>
                    <a:p>
                      <a:pPr lvl="0">
                        <a:buNone/>
                      </a:pPr>
                      <a:r>
                        <a:rPr lang="en-GB" dirty="0"/>
                        <a:t>To motivate others</a:t>
                      </a:r>
                    </a:p>
                  </a:txBody>
                  <a:tcPr marL="82784" marR="82784"/>
                </a:tc>
                <a:tc>
                  <a:txBody>
                    <a:bodyPr/>
                    <a:lstStyle/>
                    <a:p>
                      <a:r>
                        <a:rPr lang="en-GB" dirty="0"/>
                        <a:t>To analyse competition in career</a:t>
                      </a:r>
                    </a:p>
                    <a:p>
                      <a:pPr lvl="0">
                        <a:buNone/>
                      </a:pPr>
                      <a:r>
                        <a:rPr lang="en-GB" dirty="0"/>
                        <a:t>To involve in unfair competition. </a:t>
                      </a:r>
                    </a:p>
                    <a:p>
                      <a:pPr lvl="0">
                        <a:buNone/>
                      </a:pPr>
                      <a:endParaRPr lang="en-GB" dirty="0"/>
                    </a:p>
                  </a:txBody>
                  <a:tcPr marL="82784" marR="82784"/>
                </a:tc>
                <a:extLst>
                  <a:ext uri="{0D108BD9-81ED-4DB2-BD59-A6C34878D82A}">
                    <a16:rowId xmlns:a16="http://schemas.microsoft.com/office/drawing/2014/main" val="2576639694"/>
                  </a:ext>
                </a:extLst>
              </a:tr>
            </a:tbl>
          </a:graphicData>
        </a:graphic>
      </p:graphicFrame>
    </p:spTree>
    <p:extLst>
      <p:ext uri="{BB962C8B-B14F-4D97-AF65-F5344CB8AC3E}">
        <p14:creationId xmlns:p14="http://schemas.microsoft.com/office/powerpoint/2010/main" val="10714869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a:xfrm>
            <a:off x="1335920" y="421341"/>
            <a:ext cx="9520158" cy="1049235"/>
          </a:xfrm>
        </p:spPr>
        <p:txBody>
          <a:bodyPr/>
          <a:lstStyle/>
          <a:p>
            <a:r>
              <a:rPr lang="en-GB" dirty="0">
                <a:cs typeface="Calibri Light"/>
              </a:rPr>
              <a:t>Action plan</a:t>
            </a:r>
            <a:endParaRPr lang="en-GB" dirty="0"/>
          </a:p>
        </p:txBody>
      </p:sp>
      <p:graphicFrame>
        <p:nvGraphicFramePr>
          <p:cNvPr id="5" name="Content Placeholder 4">
            <a:extLst>
              <a:ext uri="{FF2B5EF4-FFF2-40B4-BE49-F238E27FC236}">
                <a16:creationId xmlns:a16="http://schemas.microsoft.com/office/drawing/2014/main" id="{F39AD2C2-A806-CDE1-3D1F-AFDE128E3000}"/>
              </a:ext>
            </a:extLst>
          </p:cNvPr>
          <p:cNvGraphicFramePr>
            <a:graphicFrameLocks noGrp="1"/>
          </p:cNvGraphicFramePr>
          <p:nvPr>
            <p:ph idx="1"/>
            <p:extLst>
              <p:ext uri="{D42A27DB-BD31-4B8C-83A1-F6EECF244321}">
                <p14:modId xmlns:p14="http://schemas.microsoft.com/office/powerpoint/2010/main" val="1903255473"/>
              </p:ext>
            </p:extLst>
          </p:nvPr>
        </p:nvGraphicFramePr>
        <p:xfrm>
          <a:off x="-1" y="1637210"/>
          <a:ext cx="12192000" cy="5220789"/>
        </p:xfrm>
        <a:graphic>
          <a:graphicData uri="http://schemas.openxmlformats.org/drawingml/2006/table">
            <a:tbl>
              <a:tblPr firstRow="1" firstCol="1" bandRow="1">
                <a:tableStyleId>{5C22544A-7EE6-4342-B048-85BDC9FD1C3A}</a:tableStyleId>
              </a:tblPr>
              <a:tblGrid>
                <a:gridCol w="2938398">
                  <a:extLst>
                    <a:ext uri="{9D8B030D-6E8A-4147-A177-3AD203B41FA5}">
                      <a16:colId xmlns:a16="http://schemas.microsoft.com/office/drawing/2014/main" val="3398020089"/>
                    </a:ext>
                  </a:extLst>
                </a:gridCol>
                <a:gridCol w="3084534">
                  <a:extLst>
                    <a:ext uri="{9D8B030D-6E8A-4147-A177-3AD203B41FA5}">
                      <a16:colId xmlns:a16="http://schemas.microsoft.com/office/drawing/2014/main" val="538712068"/>
                    </a:ext>
                  </a:extLst>
                </a:gridCol>
                <a:gridCol w="3084534">
                  <a:extLst>
                    <a:ext uri="{9D8B030D-6E8A-4147-A177-3AD203B41FA5}">
                      <a16:colId xmlns:a16="http://schemas.microsoft.com/office/drawing/2014/main" val="3451794391"/>
                    </a:ext>
                  </a:extLst>
                </a:gridCol>
                <a:gridCol w="3084534">
                  <a:extLst>
                    <a:ext uri="{9D8B030D-6E8A-4147-A177-3AD203B41FA5}">
                      <a16:colId xmlns:a16="http://schemas.microsoft.com/office/drawing/2014/main" val="2808554768"/>
                    </a:ext>
                  </a:extLst>
                </a:gridCol>
              </a:tblGrid>
              <a:tr h="842063">
                <a:tc>
                  <a:txBody>
                    <a:bodyPr/>
                    <a:lstStyle/>
                    <a:p>
                      <a:pPr marL="0" marR="0" algn="l" fontAlgn="base">
                        <a:spcBef>
                          <a:spcPts val="0"/>
                        </a:spcBef>
                        <a:spcAft>
                          <a:spcPts val="0"/>
                        </a:spcAft>
                      </a:pPr>
                      <a:endParaRPr lang="en-GB" sz="1100" dirty="0">
                        <a:effectLst/>
                      </a:endParaRPr>
                    </a:p>
                  </a:txBody>
                  <a:tcPr marL="0" marR="0" marT="0" marB="0"/>
                </a:tc>
                <a:tc>
                  <a:txBody>
                    <a:bodyPr/>
                    <a:lstStyle/>
                    <a:p>
                      <a:pPr marL="0" marR="0" algn="l" fontAlgn="base">
                        <a:spcBef>
                          <a:spcPts val="0"/>
                        </a:spcBef>
                        <a:spcAft>
                          <a:spcPts val="0"/>
                        </a:spcAft>
                      </a:pPr>
                      <a:r>
                        <a:rPr lang="en-GB" sz="1100" dirty="0">
                          <a:effectLst/>
                        </a:rPr>
                        <a:t>Short-Term Time Frame  </a:t>
                      </a:r>
                    </a:p>
                    <a:p>
                      <a:pPr marL="0" marR="0" algn="l" fontAlgn="base">
                        <a:spcBef>
                          <a:spcPts val="0"/>
                        </a:spcBef>
                        <a:spcAft>
                          <a:spcPts val="0"/>
                        </a:spcAft>
                      </a:pPr>
                      <a:endParaRPr lang="en-GB" sz="1100" dirty="0">
                        <a:effectLst/>
                      </a:endParaRPr>
                    </a:p>
                    <a:p>
                      <a:pPr marL="0" marR="0" algn="l" fontAlgn="base">
                        <a:spcBef>
                          <a:spcPts val="0"/>
                        </a:spcBef>
                        <a:spcAft>
                          <a:spcPts val="0"/>
                        </a:spcAft>
                      </a:pPr>
                      <a:r>
                        <a:rPr lang="en-GB" sz="1100" dirty="0">
                          <a:effectLst/>
                        </a:rPr>
                        <a:t>What do I want to  </a:t>
                      </a:r>
                    </a:p>
                    <a:p>
                      <a:pPr marL="0" marR="0" algn="l" fontAlgn="base">
                        <a:spcBef>
                          <a:spcPts val="0"/>
                        </a:spcBef>
                        <a:spcAft>
                          <a:spcPts val="0"/>
                        </a:spcAft>
                      </a:pPr>
                      <a:r>
                        <a:rPr lang="en-GB" sz="1100" dirty="0">
                          <a:effectLst/>
                        </a:rPr>
                        <a:t>accomplish in the next three to six months? </a:t>
                      </a:r>
                    </a:p>
                    <a:p>
                      <a:pPr marL="0" marR="0" algn="l" fontAlgn="base">
                        <a:spcBef>
                          <a:spcPts val="0"/>
                        </a:spcBef>
                        <a:spcAft>
                          <a:spcPts val="0"/>
                        </a:spcAft>
                      </a:pPr>
                      <a:endParaRPr lang="en-GB" sz="1100" dirty="0">
                        <a:effectLst/>
                      </a:endParaRPr>
                    </a:p>
                  </a:txBody>
                  <a:tcPr marL="0" marR="0" marT="0" marB="0"/>
                </a:tc>
                <a:tc>
                  <a:txBody>
                    <a:bodyPr/>
                    <a:lstStyle/>
                    <a:p>
                      <a:pPr marL="0" marR="0" algn="l" fontAlgn="base">
                        <a:spcBef>
                          <a:spcPts val="0"/>
                        </a:spcBef>
                        <a:spcAft>
                          <a:spcPts val="0"/>
                        </a:spcAft>
                      </a:pPr>
                      <a:r>
                        <a:rPr lang="en-GB" sz="1100" dirty="0">
                          <a:effectLst/>
                        </a:rPr>
                        <a:t>Mid-Term Time Frame  </a:t>
                      </a:r>
                    </a:p>
                    <a:p>
                      <a:pPr marL="0" marR="0" algn="l" fontAlgn="base">
                        <a:spcBef>
                          <a:spcPts val="0"/>
                        </a:spcBef>
                        <a:spcAft>
                          <a:spcPts val="0"/>
                        </a:spcAft>
                      </a:pPr>
                      <a:endParaRPr lang="en-GB" sz="1100" dirty="0">
                        <a:effectLst/>
                      </a:endParaRPr>
                    </a:p>
                    <a:p>
                      <a:pPr marL="0" marR="0" algn="l" fontAlgn="base">
                        <a:spcBef>
                          <a:spcPts val="0"/>
                        </a:spcBef>
                        <a:spcAft>
                          <a:spcPts val="0"/>
                        </a:spcAft>
                      </a:pPr>
                      <a:r>
                        <a:rPr lang="en-GB" sz="1100" dirty="0">
                          <a:effectLst/>
                        </a:rPr>
                        <a:t>What do I want to  </a:t>
                      </a:r>
                    </a:p>
                    <a:p>
                      <a:pPr marL="0" marR="0" algn="l" fontAlgn="base">
                        <a:spcBef>
                          <a:spcPts val="0"/>
                        </a:spcBef>
                        <a:spcAft>
                          <a:spcPts val="0"/>
                        </a:spcAft>
                      </a:pPr>
                      <a:r>
                        <a:rPr lang="en-GB" sz="1100" dirty="0">
                          <a:effectLst/>
                        </a:rPr>
                        <a:t>accomplish in the next  </a:t>
                      </a:r>
                    </a:p>
                    <a:p>
                      <a:pPr marL="0" marR="0" algn="l" fontAlgn="base">
                        <a:spcBef>
                          <a:spcPts val="0"/>
                        </a:spcBef>
                        <a:spcAft>
                          <a:spcPts val="0"/>
                        </a:spcAft>
                      </a:pPr>
                      <a:r>
                        <a:rPr lang="en-GB" sz="1100" dirty="0">
                          <a:effectLst/>
                        </a:rPr>
                        <a:t>six months to two years?  </a:t>
                      </a:r>
                    </a:p>
                  </a:txBody>
                  <a:tcPr marL="0" marR="0" marT="0" marB="0"/>
                </a:tc>
                <a:tc>
                  <a:txBody>
                    <a:bodyPr/>
                    <a:lstStyle/>
                    <a:p>
                      <a:pPr marL="0" marR="0" algn="l" fontAlgn="base">
                        <a:spcBef>
                          <a:spcPts val="0"/>
                        </a:spcBef>
                        <a:spcAft>
                          <a:spcPts val="0"/>
                        </a:spcAft>
                      </a:pPr>
                      <a:r>
                        <a:rPr lang="en-GB" sz="1100" dirty="0">
                          <a:effectLst/>
                        </a:rPr>
                        <a:t>Long-Term Time Frame  </a:t>
                      </a:r>
                    </a:p>
                    <a:p>
                      <a:pPr marL="0" marR="0" algn="l" fontAlgn="base">
                        <a:spcBef>
                          <a:spcPts val="0"/>
                        </a:spcBef>
                        <a:spcAft>
                          <a:spcPts val="0"/>
                        </a:spcAft>
                      </a:pPr>
                      <a:endParaRPr lang="en-GB" sz="1100" dirty="0">
                        <a:effectLst/>
                      </a:endParaRPr>
                    </a:p>
                    <a:p>
                      <a:pPr marL="0" marR="0" algn="l" fontAlgn="base">
                        <a:spcBef>
                          <a:spcPts val="0"/>
                        </a:spcBef>
                        <a:spcAft>
                          <a:spcPts val="0"/>
                        </a:spcAft>
                      </a:pPr>
                      <a:r>
                        <a:rPr lang="en-GB" sz="1100" dirty="0">
                          <a:effectLst/>
                        </a:rPr>
                        <a:t>What do I want to  </a:t>
                      </a:r>
                    </a:p>
                    <a:p>
                      <a:pPr marL="0" marR="0" algn="l" fontAlgn="base">
                        <a:spcBef>
                          <a:spcPts val="0"/>
                        </a:spcBef>
                        <a:spcAft>
                          <a:spcPts val="0"/>
                        </a:spcAft>
                      </a:pPr>
                      <a:r>
                        <a:rPr lang="en-GB" sz="1100" dirty="0">
                          <a:effectLst/>
                        </a:rPr>
                        <a:t>accomplish in the next  </a:t>
                      </a:r>
                    </a:p>
                    <a:p>
                      <a:pPr marL="0" marR="0" algn="l" fontAlgn="base">
                        <a:spcBef>
                          <a:spcPts val="0"/>
                        </a:spcBef>
                        <a:spcAft>
                          <a:spcPts val="0"/>
                        </a:spcAft>
                      </a:pPr>
                      <a:r>
                        <a:rPr lang="en-GB" sz="1100" dirty="0">
                          <a:effectLst/>
                        </a:rPr>
                        <a:t>two to three years?  </a:t>
                      </a:r>
                    </a:p>
                  </a:txBody>
                  <a:tcPr marL="0" marR="0" marT="0" marB="0"/>
                </a:tc>
                <a:extLst>
                  <a:ext uri="{0D108BD9-81ED-4DB2-BD59-A6C34878D82A}">
                    <a16:rowId xmlns:a16="http://schemas.microsoft.com/office/drawing/2014/main" val="4247058545"/>
                  </a:ext>
                </a:extLst>
              </a:tr>
              <a:tr h="673650">
                <a:tc>
                  <a:txBody>
                    <a:bodyPr/>
                    <a:lstStyle/>
                    <a:p>
                      <a:pPr marL="0" marR="0" algn="l" fontAlgn="base">
                        <a:spcBef>
                          <a:spcPts val="0"/>
                        </a:spcBef>
                        <a:spcAft>
                          <a:spcPts val="0"/>
                        </a:spcAft>
                      </a:pPr>
                      <a:r>
                        <a:rPr lang="en-GB" sz="1100" dirty="0">
                          <a:effectLst/>
                        </a:rPr>
                        <a:t>Section 1 - My Goals   </a:t>
                      </a:r>
                    </a:p>
                    <a:p>
                      <a:pPr marL="0" marR="0" algn="l" fontAlgn="base">
                        <a:spcBef>
                          <a:spcPts val="0"/>
                        </a:spcBef>
                        <a:spcAft>
                          <a:spcPts val="0"/>
                        </a:spcAft>
                      </a:pPr>
                      <a:r>
                        <a:rPr lang="en-GB" sz="1100" dirty="0">
                          <a:effectLst/>
                        </a:rPr>
                        <a:t>  </a:t>
                      </a:r>
                    </a:p>
                    <a:p>
                      <a:pPr marL="0" marR="0" algn="l" fontAlgn="base">
                        <a:spcBef>
                          <a:spcPts val="0"/>
                        </a:spcBef>
                        <a:spcAft>
                          <a:spcPts val="0"/>
                        </a:spcAft>
                      </a:pPr>
                      <a:endParaRPr lang="en-GB" sz="1100" dirty="0">
                        <a:effectLst/>
                      </a:endParaRPr>
                    </a:p>
                    <a:p>
                      <a:pPr marL="0" marR="0" algn="l" fontAlgn="base">
                        <a:spcBef>
                          <a:spcPts val="0"/>
                        </a:spcBef>
                        <a:spcAft>
                          <a:spcPts val="0"/>
                        </a:spcAft>
                      </a:pPr>
                      <a:endParaRPr lang="en-GB" sz="1100" dirty="0">
                        <a:effectLst/>
                      </a:endParaRPr>
                    </a:p>
                  </a:txBody>
                  <a:tcPr marL="0" marR="0" marT="0" marB="0"/>
                </a:tc>
                <a:tc>
                  <a:txBody>
                    <a:bodyPr/>
                    <a:lstStyle/>
                    <a:p>
                      <a:pPr marL="0" marR="0" algn="l" fontAlgn="base">
                        <a:spcBef>
                          <a:spcPts val="0"/>
                        </a:spcBef>
                        <a:spcAft>
                          <a:spcPts val="0"/>
                        </a:spcAft>
                      </a:pPr>
                      <a:endParaRPr lang="en-GB" sz="1100" dirty="0">
                        <a:effectLst/>
                      </a:endParaRPr>
                    </a:p>
                    <a:p>
                      <a:pPr marL="0" marR="0" algn="l" fontAlgn="base">
                        <a:spcBef>
                          <a:spcPts val="0"/>
                        </a:spcBef>
                        <a:spcAft>
                          <a:spcPts val="0"/>
                        </a:spcAft>
                      </a:pPr>
                      <a:r>
                        <a:rPr lang="en-GB" sz="1100" dirty="0">
                          <a:effectLst/>
                        </a:rPr>
                        <a:t>Learn the employability skills and practice them. </a:t>
                      </a:r>
                    </a:p>
                  </a:txBody>
                  <a:tcPr marL="0" marR="0" marT="0" marB="0"/>
                </a:tc>
                <a:tc>
                  <a:txBody>
                    <a:bodyPr/>
                    <a:lstStyle/>
                    <a:p>
                      <a:pPr marL="0" marR="0" algn="l" fontAlgn="base">
                        <a:spcBef>
                          <a:spcPts val="0"/>
                        </a:spcBef>
                        <a:spcAft>
                          <a:spcPts val="0"/>
                        </a:spcAft>
                      </a:pPr>
                      <a:r>
                        <a:rPr lang="en-GB" sz="1100" dirty="0">
                          <a:effectLst/>
                        </a:rPr>
                        <a:t>Complete my graduation and enter in healthcare profession. </a:t>
                      </a:r>
                    </a:p>
                  </a:txBody>
                  <a:tcPr marL="0" marR="0" marT="0" marB="0"/>
                </a:tc>
                <a:tc>
                  <a:txBody>
                    <a:bodyPr/>
                    <a:lstStyle/>
                    <a:p>
                      <a:pPr marL="0" marR="0" algn="l" fontAlgn="base">
                        <a:spcBef>
                          <a:spcPts val="0"/>
                        </a:spcBef>
                        <a:spcAft>
                          <a:spcPts val="0"/>
                        </a:spcAft>
                      </a:pPr>
                      <a:r>
                        <a:rPr lang="en-GB" sz="1100" dirty="0">
                          <a:effectLst/>
                        </a:rPr>
                        <a:t>To develop the skills relating to employability and improve the care managerial profession. </a:t>
                      </a:r>
                    </a:p>
                  </a:txBody>
                  <a:tcPr marL="0" marR="0" marT="0" marB="0"/>
                </a:tc>
                <a:extLst>
                  <a:ext uri="{0D108BD9-81ED-4DB2-BD59-A6C34878D82A}">
                    <a16:rowId xmlns:a16="http://schemas.microsoft.com/office/drawing/2014/main" val="166901342"/>
                  </a:ext>
                </a:extLst>
              </a:tr>
              <a:tr h="673650">
                <a:tc>
                  <a:txBody>
                    <a:bodyPr/>
                    <a:lstStyle/>
                    <a:p>
                      <a:pPr marL="0" marR="0" algn="l" fontAlgn="base">
                        <a:spcBef>
                          <a:spcPts val="0"/>
                        </a:spcBef>
                        <a:spcAft>
                          <a:spcPts val="0"/>
                        </a:spcAft>
                      </a:pPr>
                      <a:r>
                        <a:rPr lang="en-GB" sz="1100" dirty="0">
                          <a:effectLst/>
                        </a:rPr>
                        <a:t>Section 2 - Skills and Knowledge to be  </a:t>
                      </a:r>
                    </a:p>
                    <a:p>
                      <a:pPr marL="0" marR="0" algn="l" fontAlgn="base">
                        <a:spcBef>
                          <a:spcPts val="0"/>
                        </a:spcBef>
                        <a:spcAft>
                          <a:spcPts val="0"/>
                        </a:spcAft>
                      </a:pPr>
                      <a:r>
                        <a:rPr lang="en-GB" sz="1100" dirty="0">
                          <a:effectLst/>
                        </a:rPr>
                        <a:t>Learned  </a:t>
                      </a:r>
                    </a:p>
                    <a:p>
                      <a:pPr marL="0" marR="0" algn="l" fontAlgn="base">
                        <a:spcBef>
                          <a:spcPts val="0"/>
                        </a:spcBef>
                        <a:spcAft>
                          <a:spcPts val="0"/>
                        </a:spcAft>
                      </a:pPr>
                      <a:r>
                        <a:rPr lang="en-GB" sz="1100" dirty="0">
                          <a:effectLst/>
                        </a:rPr>
                        <a:t>  </a:t>
                      </a:r>
                    </a:p>
                    <a:p>
                      <a:pPr marL="0" marR="0" algn="l" fontAlgn="base">
                        <a:spcBef>
                          <a:spcPts val="0"/>
                        </a:spcBef>
                        <a:spcAft>
                          <a:spcPts val="0"/>
                        </a:spcAft>
                      </a:pPr>
                      <a:endParaRPr lang="en-GB" sz="1100" dirty="0">
                        <a:effectLst/>
                      </a:endParaRPr>
                    </a:p>
                  </a:txBody>
                  <a:tcPr marL="0" marR="0" marT="0" marB="0"/>
                </a:tc>
                <a:tc>
                  <a:txBody>
                    <a:bodyPr/>
                    <a:lstStyle/>
                    <a:p>
                      <a:pPr marL="0" marR="0" algn="l" fontAlgn="base">
                        <a:spcBef>
                          <a:spcPts val="0"/>
                        </a:spcBef>
                        <a:spcAft>
                          <a:spcPts val="0"/>
                        </a:spcAft>
                      </a:pPr>
                      <a:r>
                        <a:rPr lang="en-GB" sz="1100" dirty="0">
                          <a:effectLst/>
                        </a:rPr>
                        <a:t> Communication skills, collaboration skills, care knowledge. </a:t>
                      </a:r>
                    </a:p>
                    <a:p>
                      <a:pPr marL="0" marR="0" algn="l" fontAlgn="base">
                        <a:spcBef>
                          <a:spcPts val="0"/>
                        </a:spcBef>
                        <a:spcAft>
                          <a:spcPts val="0"/>
                        </a:spcAft>
                      </a:pPr>
                      <a:endParaRPr lang="en-GB" sz="1100" dirty="0">
                        <a:effectLst/>
                      </a:endParaRPr>
                    </a:p>
                  </a:txBody>
                  <a:tcPr marL="0" marR="0" marT="0" marB="0"/>
                </a:tc>
                <a:tc>
                  <a:txBody>
                    <a:bodyPr/>
                    <a:lstStyle/>
                    <a:p>
                      <a:pPr marL="0" marR="0" algn="l" fontAlgn="base">
                        <a:spcBef>
                          <a:spcPts val="0"/>
                        </a:spcBef>
                        <a:spcAft>
                          <a:spcPts val="0"/>
                        </a:spcAft>
                      </a:pPr>
                      <a:r>
                        <a:rPr lang="en-GB" sz="1100" dirty="0">
                          <a:effectLst/>
                        </a:rPr>
                        <a:t>Leadership skills and team working skills</a:t>
                      </a:r>
                    </a:p>
                  </a:txBody>
                  <a:tcPr marL="0" marR="0" marT="0" marB="0"/>
                </a:tc>
                <a:tc>
                  <a:txBody>
                    <a:bodyPr/>
                    <a:lstStyle/>
                    <a:p>
                      <a:pPr marL="0" marR="0" fontAlgn="base">
                        <a:spcBef>
                          <a:spcPts val="0"/>
                        </a:spcBef>
                        <a:spcAft>
                          <a:spcPts val="0"/>
                        </a:spcAft>
                      </a:pPr>
                      <a:r>
                        <a:rPr lang="en-GB" sz="1100" dirty="0">
                          <a:effectLst/>
                        </a:rPr>
                        <a:t>To attain better professional skills to develop the career in management sector. </a:t>
                      </a:r>
                    </a:p>
                  </a:txBody>
                  <a:tcPr marL="0" marR="0" marT="0" marB="0"/>
                </a:tc>
                <a:extLst>
                  <a:ext uri="{0D108BD9-81ED-4DB2-BD59-A6C34878D82A}">
                    <a16:rowId xmlns:a16="http://schemas.microsoft.com/office/drawing/2014/main" val="2393401473"/>
                  </a:ext>
                </a:extLst>
              </a:tr>
              <a:tr h="673650">
                <a:tc>
                  <a:txBody>
                    <a:bodyPr/>
                    <a:lstStyle/>
                    <a:p>
                      <a:pPr marL="0" marR="0" algn="l" fontAlgn="base">
                        <a:spcBef>
                          <a:spcPts val="0"/>
                        </a:spcBef>
                        <a:spcAft>
                          <a:spcPts val="0"/>
                        </a:spcAft>
                      </a:pPr>
                      <a:r>
                        <a:rPr lang="en-GB" sz="1100" dirty="0">
                          <a:effectLst/>
                        </a:rPr>
                        <a:t>Section 3 - Next Steps </a:t>
                      </a:r>
                    </a:p>
                  </a:txBody>
                  <a:tcPr marL="0" marR="0" marT="0" marB="0"/>
                </a:tc>
                <a:tc>
                  <a:txBody>
                    <a:bodyPr/>
                    <a:lstStyle/>
                    <a:p>
                      <a:pPr marL="0" marR="0" algn="l" fontAlgn="base">
                        <a:spcBef>
                          <a:spcPts val="0"/>
                        </a:spcBef>
                        <a:spcAft>
                          <a:spcPts val="0"/>
                        </a:spcAft>
                      </a:pPr>
                      <a:r>
                        <a:rPr lang="en-GB" sz="1100" dirty="0">
                          <a:effectLst/>
                        </a:rPr>
                        <a:t> To learn these I need to be attentive in class and learning session to communicate and collaborate with other students and learn the</a:t>
                      </a:r>
                    </a:p>
                  </a:txBody>
                  <a:tcPr marL="0" marR="0" marT="0" marB="0"/>
                </a:tc>
                <a:tc>
                  <a:txBody>
                    <a:bodyPr/>
                    <a:lstStyle/>
                    <a:p>
                      <a:pPr marL="0" marR="0" algn="l" fontAlgn="base">
                        <a:spcBef>
                          <a:spcPts val="0"/>
                        </a:spcBef>
                        <a:spcAft>
                          <a:spcPts val="0"/>
                        </a:spcAft>
                      </a:pPr>
                      <a:r>
                        <a:rPr lang="en-GB" sz="1100" dirty="0">
                          <a:effectLst/>
                        </a:rPr>
                        <a:t>In my professional career after graduation, I need to have these skills so learning and practicing these skills are required to attain professional development. </a:t>
                      </a:r>
                    </a:p>
                  </a:txBody>
                  <a:tcPr marL="0" marR="0" marT="0" marB="0"/>
                </a:tc>
                <a:tc>
                  <a:txBody>
                    <a:bodyPr/>
                    <a:lstStyle/>
                    <a:p>
                      <a:pPr marL="0" marR="0" algn="l" fontAlgn="base">
                        <a:spcBef>
                          <a:spcPts val="0"/>
                        </a:spcBef>
                        <a:spcAft>
                          <a:spcPts val="0"/>
                        </a:spcAft>
                      </a:pPr>
                      <a:r>
                        <a:rPr lang="en-GB" sz="1100" dirty="0">
                          <a:effectLst/>
                        </a:rPr>
                        <a:t> To develop my performance by making the most involvement in profession. </a:t>
                      </a:r>
                    </a:p>
                  </a:txBody>
                  <a:tcPr marL="0" marR="0" marT="0" marB="0"/>
                </a:tc>
                <a:extLst>
                  <a:ext uri="{0D108BD9-81ED-4DB2-BD59-A6C34878D82A}">
                    <a16:rowId xmlns:a16="http://schemas.microsoft.com/office/drawing/2014/main" val="3168464714"/>
                  </a:ext>
                </a:extLst>
              </a:tr>
              <a:tr h="673650">
                <a:tc>
                  <a:txBody>
                    <a:bodyPr/>
                    <a:lstStyle/>
                    <a:p>
                      <a:pPr marL="0" marR="0" fontAlgn="base">
                        <a:spcBef>
                          <a:spcPts val="0"/>
                        </a:spcBef>
                        <a:spcAft>
                          <a:spcPts val="0"/>
                        </a:spcAft>
                      </a:pPr>
                      <a:r>
                        <a:rPr lang="en-GB" sz="1100" dirty="0">
                          <a:effectLst/>
                        </a:rPr>
                        <a:t>Section 4 - Resources </a:t>
                      </a:r>
                    </a:p>
                    <a:p>
                      <a:pPr marL="0" marR="0" fontAlgn="base">
                        <a:spcBef>
                          <a:spcPts val="0"/>
                        </a:spcBef>
                        <a:spcAft>
                          <a:spcPts val="0"/>
                        </a:spcAft>
                      </a:pPr>
                      <a:r>
                        <a:rPr lang="en-GB" sz="1100" dirty="0">
                          <a:effectLst/>
                        </a:rPr>
                        <a:t>  </a:t>
                      </a:r>
                    </a:p>
                    <a:p>
                      <a:pPr marL="0" marR="0" fontAlgn="base">
                        <a:spcBef>
                          <a:spcPts val="0"/>
                        </a:spcBef>
                        <a:spcAft>
                          <a:spcPts val="0"/>
                        </a:spcAft>
                      </a:pPr>
                      <a:endParaRPr lang="en-GB" sz="1100" dirty="0">
                        <a:effectLst/>
                      </a:endParaRPr>
                    </a:p>
                    <a:p>
                      <a:pPr marL="0" marR="0" fontAlgn="base">
                        <a:spcBef>
                          <a:spcPts val="0"/>
                        </a:spcBef>
                        <a:spcAft>
                          <a:spcPts val="0"/>
                        </a:spcAft>
                      </a:pPr>
                      <a:endParaRPr lang="en-GB" sz="1100" dirty="0">
                        <a:effectLst/>
                      </a:endParaRPr>
                    </a:p>
                  </a:txBody>
                  <a:tcPr marL="0" marR="0" marT="0" marB="0"/>
                </a:tc>
                <a:tc>
                  <a:txBody>
                    <a:bodyPr/>
                    <a:lstStyle/>
                    <a:p>
                      <a:pPr marL="0" marR="0" algn="l" fontAlgn="base">
                        <a:spcBef>
                          <a:spcPts val="0"/>
                        </a:spcBef>
                        <a:spcAft>
                          <a:spcPts val="0"/>
                        </a:spcAft>
                      </a:pPr>
                      <a:r>
                        <a:rPr lang="en-GB" sz="1100" dirty="0">
                          <a:effectLst/>
                        </a:rPr>
                        <a:t>Class lecture, learning schedule. </a:t>
                      </a:r>
                    </a:p>
                  </a:txBody>
                  <a:tcPr marL="0" marR="0" marT="0" marB="0"/>
                </a:tc>
                <a:tc>
                  <a:txBody>
                    <a:bodyPr/>
                    <a:lstStyle/>
                    <a:p>
                      <a:pPr marL="0" marR="0" algn="l" fontAlgn="base">
                        <a:spcBef>
                          <a:spcPts val="0"/>
                        </a:spcBef>
                        <a:spcAft>
                          <a:spcPts val="0"/>
                        </a:spcAft>
                      </a:pPr>
                      <a:r>
                        <a:rPr lang="en-GB" sz="1100" dirty="0">
                          <a:effectLst/>
                        </a:rPr>
                        <a:t>Consulting with the tutor and professionals to know about the development. </a:t>
                      </a:r>
                    </a:p>
                  </a:txBody>
                  <a:tcPr marL="0" marR="0" marT="0" marB="0"/>
                </a:tc>
                <a:tc>
                  <a:txBody>
                    <a:bodyPr/>
                    <a:lstStyle/>
                    <a:p>
                      <a:pPr marL="0" marR="0" algn="l" fontAlgn="base">
                        <a:spcBef>
                          <a:spcPts val="0"/>
                        </a:spcBef>
                        <a:spcAft>
                          <a:spcPts val="0"/>
                        </a:spcAft>
                      </a:pPr>
                      <a:r>
                        <a:rPr lang="en-GB" sz="1100" dirty="0">
                          <a:effectLst/>
                        </a:rPr>
                        <a:t>Collaborate with experienced professionals to know about the development and practice. </a:t>
                      </a:r>
                    </a:p>
                  </a:txBody>
                  <a:tcPr marL="0" marR="0" marT="0" marB="0"/>
                </a:tc>
                <a:extLst>
                  <a:ext uri="{0D108BD9-81ED-4DB2-BD59-A6C34878D82A}">
                    <a16:rowId xmlns:a16="http://schemas.microsoft.com/office/drawing/2014/main" val="3652550226"/>
                  </a:ext>
                </a:extLst>
              </a:tr>
              <a:tr h="505238">
                <a:tc>
                  <a:txBody>
                    <a:bodyPr/>
                    <a:lstStyle/>
                    <a:p>
                      <a:pPr marL="0" marR="0" fontAlgn="base">
                        <a:spcBef>
                          <a:spcPts val="0"/>
                        </a:spcBef>
                        <a:spcAft>
                          <a:spcPts val="0"/>
                        </a:spcAft>
                      </a:pPr>
                      <a:r>
                        <a:rPr lang="en-GB" sz="1100" dirty="0">
                          <a:effectLst/>
                        </a:rPr>
                        <a:t>Section 5 -  Time Schedule  </a:t>
                      </a:r>
                    </a:p>
                    <a:p>
                      <a:pPr marL="0" marR="0" fontAlgn="base">
                        <a:spcBef>
                          <a:spcPts val="0"/>
                        </a:spcBef>
                        <a:spcAft>
                          <a:spcPts val="0"/>
                        </a:spcAft>
                      </a:pPr>
                      <a:endParaRPr lang="en-GB" sz="1100" dirty="0">
                        <a:effectLst/>
                      </a:endParaRPr>
                    </a:p>
                    <a:p>
                      <a:pPr marL="0" marR="0" fontAlgn="base">
                        <a:spcBef>
                          <a:spcPts val="0"/>
                        </a:spcBef>
                        <a:spcAft>
                          <a:spcPts val="0"/>
                        </a:spcAft>
                      </a:pPr>
                      <a:endParaRPr lang="en-GB" sz="1100" dirty="0">
                        <a:effectLst/>
                      </a:endParaRPr>
                    </a:p>
                  </a:txBody>
                  <a:tcPr marL="0" marR="0" marT="0" marB="0"/>
                </a:tc>
                <a:tc>
                  <a:txBody>
                    <a:bodyPr/>
                    <a:lstStyle/>
                    <a:p>
                      <a:pPr marL="0" marR="0" algn="l" fontAlgn="base">
                        <a:spcBef>
                          <a:spcPts val="0"/>
                        </a:spcBef>
                        <a:spcAft>
                          <a:spcPts val="0"/>
                        </a:spcAft>
                      </a:pPr>
                      <a:r>
                        <a:rPr lang="en-GB" sz="1100" dirty="0">
                          <a:effectLst/>
                        </a:rPr>
                        <a:t>My time schedule will be accordingly with the class schedule. </a:t>
                      </a:r>
                    </a:p>
                  </a:txBody>
                  <a:tcPr marL="0" marR="0" marT="0" marB="0"/>
                </a:tc>
                <a:tc>
                  <a:txBody>
                    <a:bodyPr/>
                    <a:lstStyle/>
                    <a:p>
                      <a:pPr marL="0" marR="0" algn="l" fontAlgn="base">
                        <a:spcBef>
                          <a:spcPts val="0"/>
                        </a:spcBef>
                        <a:spcAft>
                          <a:spcPts val="0"/>
                        </a:spcAft>
                      </a:pPr>
                      <a:r>
                        <a:rPr lang="en-GB" sz="1100" dirty="0">
                          <a:effectLst/>
                        </a:rPr>
                        <a:t>From 10 am to 6 pm </a:t>
                      </a:r>
                      <a:r>
                        <a:rPr lang="en-GB" sz="1100" err="1">
                          <a:effectLst/>
                        </a:rPr>
                        <a:t>everyday</a:t>
                      </a:r>
                      <a:r>
                        <a:rPr lang="en-GB" sz="1100" dirty="0">
                          <a:effectLst/>
                        </a:rPr>
                        <a:t> to learn and practice. </a:t>
                      </a:r>
                    </a:p>
                  </a:txBody>
                  <a:tcPr marL="0" marR="0" marT="0" marB="0"/>
                </a:tc>
                <a:tc>
                  <a:txBody>
                    <a:bodyPr/>
                    <a:lstStyle/>
                    <a:p>
                      <a:pPr marL="0" marR="0" algn="l" fontAlgn="base">
                        <a:spcBef>
                          <a:spcPts val="0"/>
                        </a:spcBef>
                        <a:spcAft>
                          <a:spcPts val="0"/>
                        </a:spcAft>
                      </a:pPr>
                      <a:r>
                        <a:rPr lang="en-GB" sz="1100" dirty="0">
                          <a:effectLst/>
                        </a:rPr>
                        <a:t>The official time schedule along with extra time to collaborate and learn from other professionals. </a:t>
                      </a:r>
                    </a:p>
                  </a:txBody>
                  <a:tcPr marL="0" marR="0" marT="0" marB="0"/>
                </a:tc>
                <a:extLst>
                  <a:ext uri="{0D108BD9-81ED-4DB2-BD59-A6C34878D82A}">
                    <a16:rowId xmlns:a16="http://schemas.microsoft.com/office/drawing/2014/main" val="3401553447"/>
                  </a:ext>
                </a:extLst>
              </a:tr>
              <a:tr h="1178888">
                <a:tc>
                  <a:txBody>
                    <a:bodyPr/>
                    <a:lstStyle/>
                    <a:p>
                      <a:pPr marL="0" marR="0" fontAlgn="base">
                        <a:spcBef>
                          <a:spcPts val="0"/>
                        </a:spcBef>
                        <a:spcAft>
                          <a:spcPts val="0"/>
                        </a:spcAft>
                      </a:pPr>
                      <a:r>
                        <a:rPr lang="en-GB" sz="1100" dirty="0">
                          <a:effectLst/>
                        </a:rPr>
                        <a:t>Section 6 - Completion  </a:t>
                      </a:r>
                    </a:p>
                    <a:p>
                      <a:pPr marL="0" marR="0" algn="r" fontAlgn="base">
                        <a:spcBef>
                          <a:spcPts val="0"/>
                        </a:spcBef>
                        <a:spcAft>
                          <a:spcPts val="0"/>
                        </a:spcAft>
                      </a:pPr>
                      <a:r>
                        <a:rPr lang="en-GB" sz="1100" dirty="0">
                          <a:effectLst/>
                        </a:rPr>
                        <a:t>  </a:t>
                      </a:r>
                    </a:p>
                    <a:p>
                      <a:pPr marL="0" marR="0" fontAlgn="base">
                        <a:spcBef>
                          <a:spcPts val="0"/>
                        </a:spcBef>
                        <a:spcAft>
                          <a:spcPts val="0"/>
                        </a:spcAft>
                      </a:pPr>
                      <a:endParaRPr lang="en-GB" sz="1100" dirty="0">
                        <a:effectLst/>
                      </a:endParaRPr>
                    </a:p>
                    <a:p>
                      <a:pPr marL="0" marR="0" fontAlgn="base">
                        <a:spcBef>
                          <a:spcPts val="0"/>
                        </a:spcBef>
                        <a:spcAft>
                          <a:spcPts val="0"/>
                        </a:spcAft>
                      </a:pPr>
                      <a:endParaRPr lang="en-GB" sz="1100" dirty="0">
                        <a:effectLst/>
                      </a:endParaRPr>
                    </a:p>
                  </a:txBody>
                  <a:tcPr marL="0" marR="0" marT="0" marB="0"/>
                </a:tc>
                <a:tc>
                  <a:txBody>
                    <a:bodyPr/>
                    <a:lstStyle/>
                    <a:p>
                      <a:pPr marL="0" marR="0" fontAlgn="base">
                        <a:spcBef>
                          <a:spcPts val="0"/>
                        </a:spcBef>
                        <a:spcAft>
                          <a:spcPts val="0"/>
                        </a:spcAft>
                      </a:pPr>
                      <a:r>
                        <a:rPr lang="en-GB" sz="1100" dirty="0">
                          <a:effectLst/>
                        </a:rPr>
                        <a:t>□18/12/2021 </a:t>
                      </a:r>
                    </a:p>
                    <a:p>
                      <a:pPr marL="0" marR="0" fontAlgn="base">
                        <a:spcBef>
                          <a:spcPts val="0"/>
                        </a:spcBef>
                        <a:spcAft>
                          <a:spcPts val="0"/>
                        </a:spcAft>
                      </a:pPr>
                      <a:r>
                        <a:rPr lang="en-GB" sz="1100" dirty="0">
                          <a:effectLst/>
                        </a:rPr>
                        <a:t>      Date  </a:t>
                      </a:r>
                    </a:p>
                    <a:p>
                      <a:pPr marL="0" marR="0" fontAlgn="base">
                        <a:spcBef>
                          <a:spcPts val="0"/>
                        </a:spcBef>
                        <a:spcAft>
                          <a:spcPts val="0"/>
                        </a:spcAft>
                      </a:pPr>
                      <a:r>
                        <a:rPr lang="en-GB" sz="1100" dirty="0">
                          <a:effectLst/>
                        </a:rPr>
                        <a:t> □12/01/2022 </a:t>
                      </a:r>
                    </a:p>
                    <a:p>
                      <a:pPr marL="0" marR="0" fontAlgn="base">
                        <a:spcBef>
                          <a:spcPts val="0"/>
                        </a:spcBef>
                        <a:spcAft>
                          <a:spcPts val="0"/>
                        </a:spcAft>
                      </a:pPr>
                      <a:r>
                        <a:rPr lang="en-GB" sz="1100" dirty="0">
                          <a:effectLst/>
                        </a:rPr>
                        <a:t>      Date    </a:t>
                      </a:r>
                    </a:p>
                    <a:p>
                      <a:pPr marL="0" marR="0" fontAlgn="base">
                        <a:spcBef>
                          <a:spcPts val="0"/>
                        </a:spcBef>
                        <a:spcAft>
                          <a:spcPts val="0"/>
                        </a:spcAft>
                      </a:pPr>
                      <a:r>
                        <a:rPr lang="en-GB" sz="1100" dirty="0">
                          <a:effectLst/>
                        </a:rPr>
                        <a:t> □03/03/2022 </a:t>
                      </a:r>
                    </a:p>
                    <a:p>
                      <a:pPr marL="0" marR="0" fontAlgn="base">
                        <a:spcBef>
                          <a:spcPts val="0"/>
                        </a:spcBef>
                        <a:spcAft>
                          <a:spcPts val="0"/>
                        </a:spcAft>
                      </a:pPr>
                      <a:r>
                        <a:rPr lang="en-GB" sz="1100" dirty="0">
                          <a:effectLst/>
                        </a:rPr>
                        <a:t>      Date </a:t>
                      </a:r>
                    </a:p>
                    <a:p>
                      <a:pPr marL="0" marR="0" fontAlgn="base">
                        <a:spcBef>
                          <a:spcPts val="0"/>
                        </a:spcBef>
                        <a:spcAft>
                          <a:spcPts val="0"/>
                        </a:spcAft>
                      </a:pPr>
                      <a:endParaRPr lang="en-GB" sz="1100" dirty="0">
                        <a:effectLst/>
                      </a:endParaRPr>
                    </a:p>
                  </a:txBody>
                  <a:tcPr marL="0" marR="0" marT="0" marB="0"/>
                </a:tc>
                <a:tc>
                  <a:txBody>
                    <a:bodyPr/>
                    <a:lstStyle/>
                    <a:p>
                      <a:pPr marL="0" marR="0" fontAlgn="base">
                        <a:spcBef>
                          <a:spcPts val="0"/>
                        </a:spcBef>
                        <a:spcAft>
                          <a:spcPts val="0"/>
                        </a:spcAft>
                      </a:pPr>
                      <a:r>
                        <a:rPr lang="en-GB" sz="1100" dirty="0">
                          <a:effectLst/>
                        </a:rPr>
                        <a:t>□03/03/2022</a:t>
                      </a:r>
                    </a:p>
                    <a:p>
                      <a:pPr marL="0" marR="0" fontAlgn="base">
                        <a:spcBef>
                          <a:spcPts val="0"/>
                        </a:spcBef>
                        <a:spcAft>
                          <a:spcPts val="0"/>
                        </a:spcAft>
                      </a:pPr>
                      <a:r>
                        <a:rPr lang="en-GB" sz="1100" dirty="0">
                          <a:effectLst/>
                        </a:rPr>
                        <a:t>      Date  </a:t>
                      </a:r>
                    </a:p>
                    <a:p>
                      <a:pPr marL="0" marR="0" fontAlgn="base">
                        <a:spcBef>
                          <a:spcPts val="0"/>
                        </a:spcBef>
                        <a:spcAft>
                          <a:spcPts val="0"/>
                        </a:spcAft>
                      </a:pPr>
                      <a:r>
                        <a:rPr lang="en-GB" sz="1100" dirty="0">
                          <a:effectLst/>
                        </a:rPr>
                        <a:t> □03/07/2022 </a:t>
                      </a:r>
                    </a:p>
                    <a:p>
                      <a:pPr marL="0" marR="0" fontAlgn="base">
                        <a:spcBef>
                          <a:spcPts val="0"/>
                        </a:spcBef>
                        <a:spcAft>
                          <a:spcPts val="0"/>
                        </a:spcAft>
                      </a:pPr>
                      <a:r>
                        <a:rPr lang="en-GB" sz="1100" dirty="0">
                          <a:effectLst/>
                        </a:rPr>
                        <a:t>      Date  </a:t>
                      </a:r>
                    </a:p>
                    <a:p>
                      <a:pPr marL="0" marR="0" fontAlgn="base">
                        <a:spcBef>
                          <a:spcPts val="0"/>
                        </a:spcBef>
                        <a:spcAft>
                          <a:spcPts val="0"/>
                        </a:spcAft>
                      </a:pPr>
                      <a:r>
                        <a:rPr lang="en-GB" sz="1100" dirty="0">
                          <a:effectLst/>
                        </a:rPr>
                        <a:t> □03/12/2022 </a:t>
                      </a:r>
                    </a:p>
                    <a:p>
                      <a:pPr marL="0" marR="0" fontAlgn="base">
                        <a:spcBef>
                          <a:spcPts val="0"/>
                        </a:spcBef>
                        <a:spcAft>
                          <a:spcPts val="0"/>
                        </a:spcAft>
                      </a:pPr>
                      <a:r>
                        <a:rPr lang="en-GB" sz="1100" dirty="0">
                          <a:effectLst/>
                        </a:rPr>
                        <a:t>      Date </a:t>
                      </a:r>
                    </a:p>
                    <a:p>
                      <a:pPr marL="0" marR="0" algn="l" fontAlgn="base">
                        <a:spcBef>
                          <a:spcPts val="0"/>
                        </a:spcBef>
                        <a:spcAft>
                          <a:spcPts val="0"/>
                        </a:spcAft>
                      </a:pPr>
                      <a:endParaRPr lang="en-GB" sz="1100" dirty="0">
                        <a:effectLst/>
                      </a:endParaRPr>
                    </a:p>
                  </a:txBody>
                  <a:tcPr marL="0" marR="0" marT="0" marB="0"/>
                </a:tc>
                <a:tc>
                  <a:txBody>
                    <a:bodyPr/>
                    <a:lstStyle/>
                    <a:p>
                      <a:pPr marL="0" marR="0" fontAlgn="base">
                        <a:spcBef>
                          <a:spcPts val="0"/>
                        </a:spcBef>
                        <a:spcAft>
                          <a:spcPts val="0"/>
                        </a:spcAft>
                      </a:pPr>
                      <a:r>
                        <a:rPr lang="en-GB" sz="1100" dirty="0">
                          <a:effectLst/>
                        </a:rPr>
                        <a:t>□03/07/2023</a:t>
                      </a:r>
                    </a:p>
                    <a:p>
                      <a:pPr marL="0" marR="0" fontAlgn="base">
                        <a:spcBef>
                          <a:spcPts val="0"/>
                        </a:spcBef>
                        <a:spcAft>
                          <a:spcPts val="0"/>
                        </a:spcAft>
                      </a:pPr>
                      <a:r>
                        <a:rPr lang="en-GB" sz="1100" dirty="0">
                          <a:effectLst/>
                        </a:rPr>
                        <a:t>      Date  </a:t>
                      </a:r>
                    </a:p>
                    <a:p>
                      <a:pPr marL="0" marR="0" fontAlgn="base">
                        <a:spcBef>
                          <a:spcPts val="0"/>
                        </a:spcBef>
                        <a:spcAft>
                          <a:spcPts val="0"/>
                        </a:spcAft>
                      </a:pPr>
                      <a:r>
                        <a:rPr lang="en-GB" sz="1100" dirty="0">
                          <a:effectLst/>
                        </a:rPr>
                        <a:t> □03/07/2024</a:t>
                      </a:r>
                    </a:p>
                    <a:p>
                      <a:pPr marL="0" marR="0" fontAlgn="base">
                        <a:spcBef>
                          <a:spcPts val="0"/>
                        </a:spcBef>
                        <a:spcAft>
                          <a:spcPts val="0"/>
                        </a:spcAft>
                      </a:pPr>
                      <a:r>
                        <a:rPr lang="en-GB" sz="1100" dirty="0">
                          <a:effectLst/>
                        </a:rPr>
                        <a:t>      Date  </a:t>
                      </a:r>
                    </a:p>
                    <a:p>
                      <a:pPr marL="0" marR="0" fontAlgn="base">
                        <a:spcBef>
                          <a:spcPts val="0"/>
                        </a:spcBef>
                        <a:spcAft>
                          <a:spcPts val="0"/>
                        </a:spcAft>
                      </a:pPr>
                      <a:r>
                        <a:rPr lang="en-GB" sz="1100" dirty="0">
                          <a:effectLst/>
                        </a:rPr>
                        <a:t> □03/07/2025 </a:t>
                      </a:r>
                    </a:p>
                    <a:p>
                      <a:pPr marL="0" marR="0" fontAlgn="base">
                        <a:spcBef>
                          <a:spcPts val="0"/>
                        </a:spcBef>
                        <a:spcAft>
                          <a:spcPts val="0"/>
                        </a:spcAft>
                      </a:pPr>
                      <a:r>
                        <a:rPr lang="en-GB" sz="1100" dirty="0">
                          <a:effectLst/>
                        </a:rPr>
                        <a:t>      Date </a:t>
                      </a:r>
                    </a:p>
                  </a:txBody>
                  <a:tcPr marL="0" marR="0" marT="0" marB="0"/>
                </a:tc>
                <a:extLst>
                  <a:ext uri="{0D108BD9-81ED-4DB2-BD59-A6C34878D82A}">
                    <a16:rowId xmlns:a16="http://schemas.microsoft.com/office/drawing/2014/main" val="3059657899"/>
                  </a:ext>
                </a:extLst>
              </a:tr>
            </a:tbl>
          </a:graphicData>
        </a:graphic>
      </p:graphicFrame>
      <p:sp>
        <p:nvSpPr>
          <p:cNvPr id="6" name="TextBox 5">
            <a:extLst>
              <a:ext uri="{FF2B5EF4-FFF2-40B4-BE49-F238E27FC236}">
                <a16:creationId xmlns:a16="http://schemas.microsoft.com/office/drawing/2014/main" id="{1B7A7018-5B16-3B53-2971-C3F0FB1E15C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Tree>
    <p:extLst>
      <p:ext uri="{BB962C8B-B14F-4D97-AF65-F5344CB8AC3E}">
        <p14:creationId xmlns:p14="http://schemas.microsoft.com/office/powerpoint/2010/main" val="14883979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p:txBody>
          <a:bodyPr/>
          <a:lstStyle/>
          <a:p>
            <a:r>
              <a:rPr lang="en-GB" dirty="0">
                <a:cs typeface="Calibri Light"/>
              </a:rPr>
              <a:t>Conclusion</a:t>
            </a:r>
            <a:endParaRPr lang="en-GB" dirty="0"/>
          </a:p>
        </p:txBody>
      </p:sp>
      <p:sp>
        <p:nvSpPr>
          <p:cNvPr id="3" name="Content Placeholder 2">
            <a:extLst>
              <a:ext uri="{FF2B5EF4-FFF2-40B4-BE49-F238E27FC236}">
                <a16:creationId xmlns:a16="http://schemas.microsoft.com/office/drawing/2014/main" id="{DDE36BD1-866C-06EA-427A-DE6CAA3CC363}"/>
              </a:ext>
            </a:extLst>
          </p:cNvPr>
          <p:cNvSpPr>
            <a:spLocks noGrp="1"/>
          </p:cNvSpPr>
          <p:nvPr>
            <p:ph idx="1"/>
          </p:nvPr>
        </p:nvSpPr>
        <p:spPr/>
        <p:txBody>
          <a:bodyPr vert="horz" lIns="91440" tIns="45720" rIns="91440" bIns="45720" rtlCol="0" anchor="t">
            <a:normAutofit/>
          </a:bodyPr>
          <a:lstStyle/>
          <a:p>
            <a:pPr algn="just"/>
            <a:r>
              <a:rPr lang="en-GB" sz="2400" dirty="0">
                <a:cs typeface="Calibri"/>
              </a:rPr>
              <a:t>This presentation demonstrates the employability skills in profession of health care. </a:t>
            </a:r>
            <a:endParaRPr lang="en-US" sz="2400" dirty="0"/>
          </a:p>
          <a:p>
            <a:pPr algn="just"/>
            <a:r>
              <a:rPr lang="en-GB" sz="2400" dirty="0">
                <a:cs typeface="Calibri"/>
              </a:rPr>
              <a:t>Healthcare manager requires the basic skills of leadership, collaboration, communication and time management. </a:t>
            </a:r>
          </a:p>
          <a:p>
            <a:pPr algn="just"/>
            <a:r>
              <a:rPr lang="en-GB" sz="2400" dirty="0">
                <a:cs typeface="Calibri"/>
              </a:rPr>
              <a:t>The basic skills and some other required employability skills have been presented in the presentation. </a:t>
            </a:r>
          </a:p>
        </p:txBody>
      </p:sp>
    </p:spTree>
    <p:extLst>
      <p:ext uri="{BB962C8B-B14F-4D97-AF65-F5344CB8AC3E}">
        <p14:creationId xmlns:p14="http://schemas.microsoft.com/office/powerpoint/2010/main" val="1948787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4A554-85D6-790F-BA3A-5481F0268718}"/>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DDE36BD1-866C-06EA-427A-DE6CAA3CC363}"/>
              </a:ext>
            </a:extLst>
          </p:cNvPr>
          <p:cNvSpPr>
            <a:spLocks noGrp="1"/>
          </p:cNvSpPr>
          <p:nvPr>
            <p:ph idx="1"/>
          </p:nvPr>
        </p:nvSpPr>
        <p:spPr>
          <a:xfrm>
            <a:off x="1367246" y="2015732"/>
            <a:ext cx="9687608" cy="3450613"/>
          </a:xfrm>
        </p:spPr>
        <p:txBody>
          <a:bodyPr vert="horz" lIns="91440" tIns="45720" rIns="91440" bIns="45720" rtlCol="0" anchor="t">
            <a:noAutofit/>
          </a:bodyPr>
          <a:lstStyle/>
          <a:p>
            <a:r>
              <a:rPr lang="en-GB" sz="1800" dirty="0" err="1">
                <a:ea typeface="+mn-lt"/>
                <a:cs typeface="+mn-lt"/>
              </a:rPr>
              <a:t>Markides</a:t>
            </a:r>
            <a:r>
              <a:rPr lang="en-GB" sz="1800" dirty="0">
                <a:ea typeface="+mn-lt"/>
                <a:cs typeface="+mn-lt"/>
              </a:rPr>
              <a:t>, M., 2011. The Importance of Good Communication Between Patient and Health Professionals. Journal of </a:t>
            </a:r>
            <a:r>
              <a:rPr lang="en-GB" sz="1800" dirty="0" err="1">
                <a:ea typeface="+mn-lt"/>
                <a:cs typeface="+mn-lt"/>
              </a:rPr>
              <a:t>Pediatric</a:t>
            </a:r>
            <a:r>
              <a:rPr lang="en-GB" sz="1800" dirty="0">
                <a:ea typeface="+mn-lt"/>
                <a:cs typeface="+mn-lt"/>
              </a:rPr>
              <a:t> </a:t>
            </a:r>
            <a:r>
              <a:rPr lang="en-GB" sz="1800" dirty="0" err="1">
                <a:ea typeface="+mn-lt"/>
                <a:cs typeface="+mn-lt"/>
              </a:rPr>
              <a:t>Hematology</a:t>
            </a:r>
            <a:r>
              <a:rPr lang="en-GB" sz="1800" dirty="0">
                <a:ea typeface="+mn-lt"/>
                <a:cs typeface="+mn-lt"/>
              </a:rPr>
              <a:t>/Oncology, 33(Supplement 2), pp.S123-S125.</a:t>
            </a:r>
            <a:endParaRPr lang="en-GB" sz="1800" dirty="0">
              <a:cs typeface="Calibri" panose="020F0502020204030204"/>
            </a:endParaRPr>
          </a:p>
          <a:p>
            <a:r>
              <a:rPr lang="en-GB" sz="1800" dirty="0" err="1">
                <a:ea typeface="+mn-lt"/>
                <a:cs typeface="+mn-lt"/>
              </a:rPr>
              <a:t>Warelow</a:t>
            </a:r>
            <a:r>
              <a:rPr lang="en-GB" sz="1800" dirty="0">
                <a:ea typeface="+mn-lt"/>
                <a:cs typeface="+mn-lt"/>
              </a:rPr>
              <a:t>, Edward, </a:t>
            </a:r>
            <a:r>
              <a:rPr lang="en-GB" sz="1800" dirty="0" err="1">
                <a:ea typeface="+mn-lt"/>
                <a:cs typeface="+mn-lt"/>
              </a:rPr>
              <a:t>Vinek</a:t>
            </a:r>
            <a:r>
              <a:rPr lang="en-GB" sz="1800" dirty="0">
                <a:ea typeface="+mn-lt"/>
                <a:cs typeface="+mn-lt"/>
              </a:rPr>
              <a:t>, 2008. Measuring Caring. Google Books. </a:t>
            </a:r>
            <a:endParaRPr lang="en-GB" sz="1800" dirty="0"/>
          </a:p>
          <a:p>
            <a:r>
              <a:rPr lang="en-GB" sz="1800" dirty="0">
                <a:ea typeface="+mn-lt"/>
                <a:cs typeface="+mn-lt"/>
              </a:rPr>
              <a:t>Appleby, S., 2006. Employability skills. 1st ed. Hamilton: CILIPS.</a:t>
            </a:r>
            <a:endParaRPr lang="en-GB" sz="1800" dirty="0"/>
          </a:p>
          <a:p>
            <a:r>
              <a:rPr lang="en-GB" sz="1800" dirty="0" err="1">
                <a:ea typeface="+mn-lt"/>
                <a:cs typeface="+mn-lt"/>
              </a:rPr>
              <a:t>Businessballs</a:t>
            </a:r>
            <a:r>
              <a:rPr lang="en-GB" sz="1800" dirty="0">
                <a:ea typeface="+mn-lt"/>
                <a:cs typeface="+mn-lt"/>
              </a:rPr>
              <a:t>, 2017. employee motivation, motivational methods, </a:t>
            </a:r>
            <a:r>
              <a:rPr lang="en-GB" sz="1800" dirty="0" err="1">
                <a:ea typeface="+mn-lt"/>
                <a:cs typeface="+mn-lt"/>
              </a:rPr>
              <a:t>emploee</a:t>
            </a:r>
            <a:r>
              <a:rPr lang="en-GB" sz="1800" dirty="0">
                <a:ea typeface="+mn-lt"/>
                <a:cs typeface="+mn-lt"/>
              </a:rPr>
              <a:t> motivation ideas and techniques - how to motivate staff, employees and teams. Businessballs.com</a:t>
            </a:r>
            <a:endParaRPr lang="en-GB" sz="1800" dirty="0">
              <a:cs typeface="Calibri"/>
            </a:endParaRPr>
          </a:p>
          <a:p>
            <a:r>
              <a:rPr lang="en-GB" sz="1800" dirty="0">
                <a:ea typeface="+mn-lt"/>
                <a:cs typeface="+mn-lt"/>
              </a:rPr>
              <a:t>Hind, D. and Moss, S., 2011. Employability skills. 1st ed. Houghton le Spring: Business Education Publ.</a:t>
            </a:r>
            <a:endParaRPr lang="en-GB" sz="1800" dirty="0"/>
          </a:p>
          <a:p>
            <a:r>
              <a:rPr lang="en-GB" sz="1800" dirty="0">
                <a:ea typeface="+mn-lt"/>
                <a:cs typeface="+mn-lt"/>
              </a:rPr>
              <a:t>Marsh, R., 2012. Skills for employability. 1st ed. Wrexham: </a:t>
            </a:r>
            <a:r>
              <a:rPr lang="en-GB" sz="1800" dirty="0" err="1">
                <a:ea typeface="+mn-lt"/>
                <a:cs typeface="+mn-lt"/>
              </a:rPr>
              <a:t>Christal</a:t>
            </a:r>
            <a:r>
              <a:rPr lang="en-GB" sz="1800" dirty="0">
                <a:ea typeface="+mn-lt"/>
                <a:cs typeface="+mn-lt"/>
              </a:rPr>
              <a:t>.</a:t>
            </a:r>
            <a:endParaRPr lang="en-GB" sz="1800" dirty="0"/>
          </a:p>
          <a:p>
            <a:endParaRPr lang="en-GB" sz="1800" dirty="0">
              <a:cs typeface="Calibri"/>
            </a:endParaRPr>
          </a:p>
        </p:txBody>
      </p:sp>
    </p:spTree>
    <p:extLst>
      <p:ext uri="{BB962C8B-B14F-4D97-AF65-F5344CB8AC3E}">
        <p14:creationId xmlns:p14="http://schemas.microsoft.com/office/powerpoint/2010/main" val="1670393062"/>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EDEBE7"/>
      </a:lt2>
      <a:accent1>
        <a:srgbClr val="5FA534"/>
      </a:accent1>
      <a:accent2>
        <a:srgbClr val="DCAB34"/>
      </a:accent2>
      <a:accent3>
        <a:srgbClr val="D26D23"/>
      </a:accent3>
      <a:accent4>
        <a:srgbClr val="972323"/>
      </a:accent4>
      <a:accent5>
        <a:srgbClr val="236797"/>
      </a:accent5>
      <a:accent6>
        <a:srgbClr val="2FB6C6"/>
      </a:accent6>
      <a:hlink>
        <a:srgbClr val="8FC639"/>
      </a:hlink>
      <a:folHlink>
        <a:srgbClr val="E7C272"/>
      </a:folHlink>
    </a:clrScheme>
    <a:fontScheme name="Gallery">
      <a:majorFont>
        <a:latin typeface="Palatino Linotype" panose="020405020505050303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Palatino Linotype" panose="020405020505050303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AC464412-510E-4F2B-8947-A0DDBD02899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9</TotalTime>
  <Words>548</Words>
  <Application>Microsoft Office PowerPoint</Application>
  <PresentationFormat>Widescreen</PresentationFormat>
  <Paragraphs>167</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Arial,Sans-Serif</vt:lpstr>
      <vt:lpstr>Calibri</vt:lpstr>
      <vt:lpstr>Calibri Light</vt:lpstr>
      <vt:lpstr>Palatino Linotype</vt:lpstr>
      <vt:lpstr>Gallery</vt:lpstr>
      <vt:lpstr> Academic And Employability Skills</vt:lpstr>
      <vt:lpstr>Introduction</vt:lpstr>
      <vt:lpstr>Employability skills for healthcare manager</vt:lpstr>
      <vt:lpstr>Employability skills for healthcare manager</vt:lpstr>
      <vt:lpstr>SWOT analysis for the profession of healthcare manager</vt:lpstr>
      <vt:lpstr>Time Management:  The Eisenhower Method</vt:lpstr>
      <vt:lpstr>Action plan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RITHA</dc:creator>
  <cp:lastModifiedBy>SYLVIE</cp:lastModifiedBy>
  <cp:revision>409</cp:revision>
  <dcterms:created xsi:type="dcterms:W3CDTF">2022-04-06T08:00:17Z</dcterms:created>
  <dcterms:modified xsi:type="dcterms:W3CDTF">2022-04-13T20:16:42Z</dcterms:modified>
</cp:coreProperties>
</file>