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numCol="1"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alt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02098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977633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numCol="1"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003953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311985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numCol="1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numCol="1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78054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849501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574425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numCol="1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928730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numCol="1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alt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199373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639664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332614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0313E-668C-4818-8BF2-671428BC8169}" type="datetimeFigureOut">
              <a:rPr lang="en-GB" altLang="en-GB" smtClean="0"/>
              <a:t>03/02/2023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DC3A9-3AE5-4B06-BD7B-F72F581AE1C8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566166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C8A205-84F6-AC77-5615-FCDD1E21C6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8945" y="258041"/>
            <a:ext cx="8747473" cy="6341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922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numCol="1"/>
          <a:lstStyle/>
          <a:p>
            <a:r>
              <a:rPr dirty="0"/>
              <a:t>factors affecting water movement in soils</a:t>
            </a:r>
            <a:endParaRPr lang="en-GB" alt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numCol="1"/>
          <a:lstStyle/>
          <a:p>
            <a:endParaRPr lang="en-GB" altLang="en-GB" dirty="0"/>
          </a:p>
        </p:txBody>
      </p:sp>
    </p:spTree>
    <p:extLst>
      <p:ext uri="{BB962C8B-B14F-4D97-AF65-F5344CB8AC3E}">
        <p14:creationId xmlns:p14="http://schemas.microsoft.com/office/powerpoint/2010/main" val="4230539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3"/>
          <p:cNvSpPr txBox="1"/>
          <p:nvPr/>
        </p:nvSpPr>
        <p:spPr>
          <a:xfrm>
            <a:off x="832841" y="704403"/>
            <a:ext cx="3046212" cy="22276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/>
          <a:lstStyle/>
          <a:p>
            <a:r>
              <a:rPr u="sng" dirty="0"/>
              <a:t>Flow Influences</a:t>
            </a:r>
            <a:endParaRPr dirty="0"/>
          </a:p>
          <a:p>
            <a:endParaRPr dirty="0"/>
          </a:p>
          <a:p>
            <a:pPr>
              <a:buChar char="•"/>
            </a:pPr>
            <a:r>
              <a:rPr u="none" dirty="0"/>
              <a:t>flow head</a:t>
            </a:r>
          </a:p>
          <a:p>
            <a:pPr>
              <a:buChar char="•"/>
            </a:pPr>
            <a:r>
              <a:rPr u="none" dirty="0"/>
              <a:t>viscosity</a:t>
            </a:r>
          </a:p>
          <a:p>
            <a:pPr>
              <a:buChar char="•"/>
            </a:pPr>
            <a:r>
              <a:rPr u="none" dirty="0"/>
              <a:t>flow chemistry</a:t>
            </a:r>
          </a:p>
          <a:p>
            <a:pPr>
              <a:buChar char="•"/>
            </a:pPr>
            <a:r>
              <a:rPr u="none" dirty="0"/>
              <a:t>soil chemistry</a:t>
            </a:r>
          </a:p>
          <a:p>
            <a:pPr>
              <a:buChar char="•"/>
            </a:pPr>
            <a:r>
              <a:rPr u="none" dirty="0"/>
              <a:t>soil and water temperature</a:t>
            </a:r>
          </a:p>
          <a:p>
            <a:pPr>
              <a:buChar char="•"/>
            </a:pPr>
            <a:r>
              <a:rPr u="none" dirty="0"/>
              <a:t>air entrapment</a:t>
            </a:r>
          </a:p>
        </p:txBody>
      </p:sp>
      <p:sp>
        <p:nvSpPr>
          <p:cNvPr id="5" name="rect4"/>
          <p:cNvSpPr txBox="1"/>
          <p:nvPr/>
        </p:nvSpPr>
        <p:spPr>
          <a:xfrm>
            <a:off x="4364675" y="333125"/>
            <a:ext cx="2608364" cy="206573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/>
          <a:lstStyle/>
          <a:p>
            <a:pPr>
              <a:buNone/>
            </a:pPr>
            <a:r>
              <a:rPr u="sng" dirty="0"/>
              <a:t>Soil Surface Condition</a:t>
            </a:r>
            <a:endParaRPr dirty="0"/>
          </a:p>
          <a:p>
            <a:pPr>
              <a:buChar char="•"/>
            </a:pPr>
            <a:endParaRPr dirty="0"/>
          </a:p>
          <a:p>
            <a:pPr>
              <a:buChar char="•"/>
            </a:pPr>
            <a:r>
              <a:rPr u="none" dirty="0"/>
              <a:t>land use</a:t>
            </a:r>
          </a:p>
          <a:p>
            <a:pPr>
              <a:buChar char="•"/>
            </a:pPr>
            <a:r>
              <a:rPr u="none" dirty="0"/>
              <a:t>vegetation cover</a:t>
            </a:r>
          </a:p>
          <a:p>
            <a:pPr>
              <a:buChar char="•"/>
            </a:pPr>
            <a:r>
              <a:rPr u="none" dirty="0"/>
              <a:t>roughness</a:t>
            </a:r>
          </a:p>
          <a:p>
            <a:pPr>
              <a:buChar char="•"/>
            </a:pPr>
            <a:r>
              <a:rPr u="none" dirty="0"/>
              <a:t>cracking and crusting</a:t>
            </a:r>
          </a:p>
          <a:p>
            <a:pPr>
              <a:buChar char="•"/>
            </a:pPr>
            <a:r>
              <a:rPr u="none" dirty="0"/>
              <a:t>surface sealing</a:t>
            </a:r>
          </a:p>
          <a:p>
            <a:endParaRPr u="none" dirty="0"/>
          </a:p>
          <a:p>
            <a:pPr>
              <a:buChar char="•"/>
            </a:pPr>
            <a:endParaRPr u="none" dirty="0"/>
          </a:p>
          <a:p>
            <a:endParaRPr u="none" dirty="0"/>
          </a:p>
        </p:txBody>
      </p:sp>
      <p:sp>
        <p:nvSpPr>
          <p:cNvPr id="6" name="rect5"/>
          <p:cNvSpPr txBox="1"/>
          <p:nvPr/>
        </p:nvSpPr>
        <p:spPr>
          <a:xfrm>
            <a:off x="9486297" y="1637357"/>
            <a:ext cx="2413244" cy="25988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/>
          <a:lstStyle/>
          <a:p>
            <a:r>
              <a:rPr u="sng" dirty="0"/>
              <a:t>influencing factors</a:t>
            </a:r>
            <a:endParaRPr dirty="0"/>
          </a:p>
          <a:p>
            <a:endParaRPr dirty="0"/>
          </a:p>
          <a:p>
            <a:pPr>
              <a:buChar char="•"/>
            </a:pPr>
            <a:r>
              <a:rPr u="none" dirty="0"/>
              <a:t>mechanical processes</a:t>
            </a:r>
          </a:p>
          <a:p>
            <a:pPr>
              <a:buChar char="•"/>
            </a:pPr>
            <a:r>
              <a:rPr u="none" dirty="0"/>
              <a:t>frost</a:t>
            </a:r>
          </a:p>
          <a:p>
            <a:pPr>
              <a:buChar char="•"/>
            </a:pPr>
            <a:r>
              <a:rPr u="none" dirty="0"/>
              <a:t>residue organic matter</a:t>
            </a:r>
          </a:p>
          <a:p>
            <a:pPr>
              <a:buChar char="•"/>
            </a:pPr>
            <a:r>
              <a:rPr u="none" dirty="0"/>
              <a:t>compaction</a:t>
            </a:r>
          </a:p>
          <a:p>
            <a:pPr>
              <a:buChar char="•"/>
            </a:pPr>
            <a:r>
              <a:rPr u="none" dirty="0"/>
              <a:t>antecedent soil water</a:t>
            </a:r>
          </a:p>
          <a:p>
            <a:pPr>
              <a:buChar char="•"/>
            </a:pPr>
            <a:r>
              <a:rPr u="none" dirty="0"/>
              <a:t>chemical activity</a:t>
            </a:r>
          </a:p>
          <a:p>
            <a:pPr>
              <a:buChar char="•"/>
            </a:pPr>
            <a:r>
              <a:rPr u="none" dirty="0"/>
              <a:t>microbial activity</a:t>
            </a:r>
          </a:p>
        </p:txBody>
      </p:sp>
      <p:sp>
        <p:nvSpPr>
          <p:cNvPr id="7" name="rect6"/>
          <p:cNvSpPr txBox="1"/>
          <p:nvPr/>
        </p:nvSpPr>
        <p:spPr>
          <a:xfrm>
            <a:off x="1294681" y="1780186"/>
            <a:ext cx="913892" cy="913892"/>
          </a:xfrm>
          <a:prstGeom prst="rect">
            <a:avLst/>
          </a:prstGeom>
          <a:noFill/>
        </p:spPr>
        <p:txBody>
          <a:bodyPr wrap="square"/>
          <a:lstStyle/>
          <a:p>
            <a:endParaRPr/>
          </a:p>
        </p:txBody>
      </p:sp>
      <p:sp>
        <p:nvSpPr>
          <p:cNvPr id="8" name="rect7"/>
          <p:cNvSpPr txBox="1"/>
          <p:nvPr/>
        </p:nvSpPr>
        <p:spPr>
          <a:xfrm>
            <a:off x="1585022" y="3398194"/>
            <a:ext cx="2422776" cy="380405"/>
          </a:xfrm>
          <a:prstGeom prst="rect">
            <a:avLst/>
          </a:prstGeom>
          <a:solidFill>
            <a:srgbClr val="FFFF00"/>
          </a:solidFill>
          <a:ln w="6350"/>
        </p:spPr>
        <p:txBody>
          <a:bodyPr wrap="square"/>
          <a:lstStyle/>
          <a:p>
            <a:r>
              <a:rPr sz="3000" dirty="0"/>
              <a:t>INFILTRATION</a:t>
            </a:r>
            <a:endParaRPr dirty="0"/>
          </a:p>
        </p:txBody>
      </p:sp>
      <p:sp>
        <p:nvSpPr>
          <p:cNvPr id="9" name="rect8"/>
          <p:cNvSpPr txBox="1"/>
          <p:nvPr/>
        </p:nvSpPr>
        <p:spPr>
          <a:xfrm>
            <a:off x="927591" y="4342860"/>
            <a:ext cx="2408487" cy="217996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/>
          <a:lstStyle/>
          <a:p>
            <a:r>
              <a:rPr u="sng" dirty="0"/>
              <a:t>Hydrophobicity</a:t>
            </a:r>
            <a:endParaRPr dirty="0"/>
          </a:p>
          <a:p>
            <a:endParaRPr dirty="0"/>
          </a:p>
          <a:p>
            <a:pPr>
              <a:buChar char="•"/>
            </a:pPr>
            <a:r>
              <a:rPr u="none" dirty="0"/>
              <a:t>dryness</a:t>
            </a:r>
          </a:p>
          <a:p>
            <a:pPr>
              <a:buChar char="•"/>
            </a:pPr>
            <a:r>
              <a:rPr u="none" dirty="0"/>
              <a:t>heat</a:t>
            </a:r>
          </a:p>
          <a:p>
            <a:pPr>
              <a:buChar char="•"/>
            </a:pPr>
            <a:r>
              <a:rPr u="none" dirty="0"/>
              <a:t>plant chemicals</a:t>
            </a:r>
          </a:p>
          <a:p>
            <a:pPr>
              <a:buChar char="•"/>
            </a:pPr>
            <a:r>
              <a:rPr u="none" dirty="0"/>
              <a:t>aromatic oils</a:t>
            </a:r>
          </a:p>
          <a:p>
            <a:pPr>
              <a:buChar char="•"/>
            </a:pPr>
            <a:r>
              <a:rPr u="none" dirty="0"/>
              <a:t>other chemicals</a:t>
            </a:r>
          </a:p>
        </p:txBody>
      </p:sp>
      <p:sp>
        <p:nvSpPr>
          <p:cNvPr id="10" name="rect9"/>
          <p:cNvSpPr txBox="1"/>
          <p:nvPr/>
        </p:nvSpPr>
        <p:spPr>
          <a:xfrm>
            <a:off x="4250553" y="3522190"/>
            <a:ext cx="5040659" cy="305573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/>
          <a:lstStyle/>
          <a:p>
            <a:r>
              <a:rPr u="sng" dirty="0"/>
              <a:t>Subsurface Conditions </a:t>
            </a:r>
            <a:endParaRPr dirty="0"/>
          </a:p>
          <a:p>
            <a:endParaRPr dirty="0"/>
          </a:p>
          <a:p>
            <a:pPr>
              <a:buChar char="•"/>
            </a:pPr>
            <a:r>
              <a:rPr dirty="0"/>
              <a:t>soil: Hydrologic group, texture, porosity, </a:t>
            </a:r>
            <a:r>
              <a:rPr dirty="0" err="1"/>
              <a:t>depth,shrink</a:t>
            </a:r>
            <a:r>
              <a:rPr dirty="0"/>
              <a:t> and swell, </a:t>
            </a:r>
            <a:r>
              <a:rPr dirty="0" err="1"/>
              <a:t>layering,spatial</a:t>
            </a:r>
            <a:r>
              <a:rPr dirty="0"/>
              <a:t> variability, structure.</a:t>
            </a:r>
          </a:p>
          <a:p>
            <a:pPr>
              <a:buChar char="•"/>
            </a:pPr>
            <a:r>
              <a:rPr dirty="0"/>
              <a:t>root system</a:t>
            </a:r>
          </a:p>
          <a:p>
            <a:pPr>
              <a:buChar char="•"/>
            </a:pPr>
            <a:r>
              <a:rPr dirty="0"/>
              <a:t>water table depth</a:t>
            </a:r>
          </a:p>
          <a:p>
            <a:pPr>
              <a:buChar char="•"/>
            </a:pPr>
            <a:r>
              <a:rPr dirty="0"/>
              <a:t>subsurface drainage</a:t>
            </a:r>
          </a:p>
          <a:p>
            <a:pPr>
              <a:buChar char="•"/>
            </a:pPr>
            <a:r>
              <a:rPr dirty="0"/>
              <a:t>water release relationship</a:t>
            </a:r>
          </a:p>
          <a:p>
            <a:pPr>
              <a:buChar char="•"/>
            </a:pPr>
            <a:r>
              <a:rPr dirty="0"/>
              <a:t>hydraulic conductivity</a:t>
            </a:r>
          </a:p>
        </p:txBody>
      </p:sp>
      <p:sp>
        <p:nvSpPr>
          <p:cNvPr id="2" name="Down Arrow 1"/>
          <p:cNvSpPr/>
          <p:nvPr/>
        </p:nvSpPr>
        <p:spPr>
          <a:xfrm rot="3600497">
            <a:off x="4510779" y="2267515"/>
            <a:ext cx="276046" cy="116769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750164">
            <a:off x="1055535" y="2800503"/>
            <a:ext cx="582951" cy="71939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467159">
            <a:off x="647924" y="3824580"/>
            <a:ext cx="996996" cy="44012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357412" y="4156916"/>
            <a:ext cx="1066892" cy="71939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581690">
            <a:off x="9568061" y="4482908"/>
            <a:ext cx="1066892" cy="71939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668079">
            <a:off x="7909186" y="982511"/>
            <a:ext cx="1066892" cy="71939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30936" y="944053"/>
            <a:ext cx="5033513" cy="377513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449238" y="2208362"/>
            <a:ext cx="9575320" cy="267765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400" dirty="0">
                <a:solidFill>
                  <a:srgbClr val="FF0000"/>
                </a:solidFill>
                <a:latin typeface="Century" panose="02040604050505020304" pitchFamily="18" charset="0"/>
              </a:rPr>
              <a:t>FACTORS THAT INFLUENCE THE INTEGRITY OF STREAMS</a:t>
            </a:r>
          </a:p>
          <a:p>
            <a:pPr algn="ctr"/>
            <a:r>
              <a:rPr lang="en-GB" altLang="en-GB" sz="2400" dirty="0">
                <a:solidFill>
                  <a:srgbClr val="FF0000"/>
                </a:solidFill>
                <a:latin typeface="Century" panose="02040604050505020304" pitchFamily="18" charset="0"/>
              </a:rPr>
              <a:t>(modified from Karr 1988)</a:t>
            </a:r>
          </a:p>
          <a:p>
            <a:pPr algn="ctr"/>
            <a:endParaRPr lang="en-GB" altLang="en-GB" sz="2400" dirty="0">
              <a:latin typeface="Century" panose="02040604050505020304" pitchFamily="18" charset="0"/>
            </a:endParaRPr>
          </a:p>
          <a:p>
            <a:pPr algn="ctr"/>
            <a:endParaRPr lang="en-GB" altLang="en-GB" sz="2400" dirty="0">
              <a:latin typeface="Century" panose="02040604050505020304" pitchFamily="18" charset="0"/>
            </a:endParaRPr>
          </a:p>
          <a:p>
            <a:pPr algn="ctr"/>
            <a:endParaRPr lang="en-GB" altLang="en-GB" sz="2400" dirty="0">
              <a:latin typeface="Century" panose="02040604050505020304" pitchFamily="18" charset="0"/>
            </a:endParaRPr>
          </a:p>
          <a:p>
            <a:pPr algn="ctr"/>
            <a:endParaRPr lang="en-GB" altLang="en-GB" sz="2400" dirty="0">
              <a:latin typeface="Century" panose="02040604050505020304" pitchFamily="18" charset="0"/>
            </a:endParaRPr>
          </a:p>
          <a:p>
            <a:pPr algn="ctr"/>
            <a:endParaRPr lang="en-GB" altLang="en-GB" sz="2400" dirty="0"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609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9404" y="2907102"/>
            <a:ext cx="7910422" cy="584775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3200" dirty="0">
                <a:latin typeface="Century" panose="02040604050505020304" pitchFamily="18" charset="0"/>
              </a:rPr>
              <a:t>WATER RESOURCES INTEGRITY</a:t>
            </a:r>
          </a:p>
        </p:txBody>
      </p:sp>
    </p:spTree>
    <p:extLst>
      <p:ext uri="{BB962C8B-B14F-4D97-AF65-F5344CB8AC3E}">
        <p14:creationId xmlns:p14="http://schemas.microsoft.com/office/powerpoint/2010/main" val="3018158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796" y="672860"/>
            <a:ext cx="10222302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800" dirty="0">
                <a:latin typeface="Century" panose="02040604050505020304" pitchFamily="18" charset="0"/>
              </a:rPr>
              <a:t>HABITAT STRUCTURE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92370" y="2070340"/>
            <a:ext cx="9290649" cy="3571335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endParaRPr lang="en-GB" alt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2113687"/>
              </p:ext>
            </p:extLst>
          </p:nvPr>
        </p:nvGraphicFramePr>
        <p:xfrm>
          <a:off x="1397478" y="1759790"/>
          <a:ext cx="9549442" cy="4011282"/>
        </p:xfrm>
        <a:graphic>
          <a:graphicData uri="http://schemas.openxmlformats.org/drawingml/2006/table">
            <a:tbl>
              <a:tblPr firstRow="1" firstCol="1" bandRow="1"/>
              <a:tblGrid>
                <a:gridCol w="47747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747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85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Bank Stability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Substrate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85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Channel Morphology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Current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85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Gradient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Sinuosity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85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stream Cover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Siltation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85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Canopy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Riparian Vegetation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85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Width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Depth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7722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80226" y="672860"/>
            <a:ext cx="9273397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800" dirty="0">
                <a:latin typeface="Century" panose="02040604050505020304" pitchFamily="18" charset="0"/>
              </a:rPr>
              <a:t>FLOW REGIME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2012710"/>
              </p:ext>
            </p:extLst>
          </p:nvPr>
        </p:nvGraphicFramePr>
        <p:xfrm>
          <a:off x="3131389" y="1561382"/>
          <a:ext cx="5771071" cy="2978076"/>
        </p:xfrm>
        <a:graphic>
          <a:graphicData uri="http://schemas.openxmlformats.org/drawingml/2006/table">
            <a:tbl>
              <a:tblPr firstRow="1" firstCol="1" bandRow="1"/>
              <a:tblGrid>
                <a:gridCol w="57710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963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Velocity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63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Land use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63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Ground Water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63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Precipitation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63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Runoff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63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 / Low extremes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6221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37426" y="793630"/>
            <a:ext cx="7996687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800" dirty="0">
                <a:latin typeface="Century" panose="02040604050505020304" pitchFamily="18" charset="0"/>
              </a:rPr>
              <a:t>PHYSICO - CHEMICAL VARIABLES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9202330"/>
              </p:ext>
            </p:extLst>
          </p:nvPr>
        </p:nvGraphicFramePr>
        <p:xfrm>
          <a:off x="1604514" y="2027206"/>
          <a:ext cx="8488392" cy="2857308"/>
        </p:xfrm>
        <a:graphic>
          <a:graphicData uri="http://schemas.openxmlformats.org/drawingml/2006/table">
            <a:tbl>
              <a:tblPr firstRow="1" firstCol="1" bandRow="1"/>
              <a:tblGrid>
                <a:gridCol w="42441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441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62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Temperature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Nutrients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2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Dissolved Oxygen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Alkalinity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2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Organics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62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Turbidity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Solubility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62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Hardness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Adsorption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2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Conductivity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altLang="en-GB" sz="2800" dirty="0">
                        <a:effectLst/>
                        <a:latin typeface="Century" panose="020406040505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1971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82815" y="983411"/>
            <a:ext cx="6254151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800" dirty="0">
                <a:latin typeface="Century" panose="02040604050505020304" pitchFamily="18" charset="0"/>
              </a:rPr>
              <a:t>BIOTIC FACTORS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183829"/>
              </p:ext>
            </p:extLst>
          </p:nvPr>
        </p:nvGraphicFramePr>
        <p:xfrm>
          <a:off x="2743200" y="2070332"/>
          <a:ext cx="6495691" cy="3528210"/>
        </p:xfrm>
        <a:graphic>
          <a:graphicData uri="http://schemas.openxmlformats.org/drawingml/2006/table">
            <a:tbl>
              <a:tblPr firstRow="1" firstCol="1" bandRow="1"/>
              <a:tblGrid>
                <a:gridCol w="64956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880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Competition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80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Prey / Predation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80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Feeding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80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Reproduction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80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Disease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80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Parasitism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5966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72264" y="983411"/>
            <a:ext cx="7125419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800" dirty="0">
                <a:latin typeface="Century" panose="02040604050505020304" pitchFamily="18" charset="0"/>
              </a:rPr>
              <a:t>ENERGY SOURCES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882238"/>
              </p:ext>
            </p:extLst>
          </p:nvPr>
        </p:nvGraphicFramePr>
        <p:xfrm>
          <a:off x="3027872" y="2117406"/>
          <a:ext cx="5857336" cy="3558774"/>
        </p:xfrm>
        <a:graphic>
          <a:graphicData uri="http://schemas.openxmlformats.org/drawingml/2006/table">
            <a:tbl>
              <a:tblPr firstRow="1" firstCol="1" bandRow="1"/>
              <a:tblGrid>
                <a:gridCol w="58573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931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Nutrients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31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Seasonal cycling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31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Sun light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31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Organic</a:t>
                      </a:r>
                      <a:r>
                        <a:rPr lang="en-GB" altLang="en-GB" sz="2800" baseline="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matter inputs</a:t>
                      </a:r>
                      <a:endParaRPr lang="en-GB" altLang="en-GB" sz="2800" dirty="0">
                        <a:effectLst/>
                        <a:latin typeface="Century" panose="020406040505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31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Primary and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31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altLang="en-GB" sz="2800" dirty="0">
                          <a:effectLst/>
                          <a:latin typeface="Century" panose="020406040505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Secondary production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32841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184</Words>
  <Application>Microsoft Office PowerPoint</Application>
  <PresentationFormat>Widescreen</PresentationFormat>
  <Paragraphs>94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Century</vt:lpstr>
      <vt:lpstr>Office Theme</vt:lpstr>
      <vt:lpstr>PowerPoint Presentation</vt:lpstr>
      <vt:lpstr>factors affecting water movement in soils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Sergio Garate</dc:creator>
  <cp:lastModifiedBy>Sergio Garate</cp:lastModifiedBy>
  <cp:revision>4</cp:revision>
  <dcterms:created xsi:type="dcterms:W3CDTF">2022-12-02T18:16:19Z</dcterms:created>
  <dcterms:modified xsi:type="dcterms:W3CDTF">2023-02-03T09:55:26Z</dcterms:modified>
</cp:coreProperties>
</file>