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</p:sldIdLst>
  <p:sldSz cy="5143500" cx="9144000"/>
  <p:notesSz cx="6858000" cy="9144000"/>
  <p:embeddedFontLst>
    <p:embeddedFont>
      <p:font typeface="PT Sans Narrow"/>
      <p:regular r:id="rId17"/>
      <p:bold r:id="rId18"/>
    </p:embeddedFont>
    <p:embeddedFont>
      <p:font typeface="Open Sans"/>
      <p:regular r:id="rId19"/>
      <p:bold r:id="rId20"/>
      <p:italic r:id="rId21"/>
      <p:boldItalic r:id="rId22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OpenSans-bold.fntdata"/><Relationship Id="rId11" Type="http://schemas.openxmlformats.org/officeDocument/2006/relationships/slide" Target="slides/slide6.xml"/><Relationship Id="rId22" Type="http://schemas.openxmlformats.org/officeDocument/2006/relationships/font" Target="fonts/OpenSans-boldItalic.fntdata"/><Relationship Id="rId10" Type="http://schemas.openxmlformats.org/officeDocument/2006/relationships/slide" Target="slides/slide5.xml"/><Relationship Id="rId21" Type="http://schemas.openxmlformats.org/officeDocument/2006/relationships/font" Target="fonts/OpenSans-italic.fntdata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font" Target="fonts/PTSansNarrow-regular.fntdata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19" Type="http://schemas.openxmlformats.org/officeDocument/2006/relationships/font" Target="fonts/OpenSans-regular.fntdata"/><Relationship Id="rId6" Type="http://schemas.openxmlformats.org/officeDocument/2006/relationships/slide" Target="slides/slide1.xml"/><Relationship Id="rId18" Type="http://schemas.openxmlformats.org/officeDocument/2006/relationships/font" Target="fonts/PTSansNarrow-bold.fntdata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29845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29845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29845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29845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29845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29845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29845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29845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4" name="Google Shape;64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2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9" name="Google Shape;69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200">
                <a:solidFill>
                  <a:srgbClr val="595959"/>
                </a:solidFill>
              </a:rPr>
              <a:t>I'll discuss its importance, how it promotes safe and efficient care, and give a real-world example of applying problem-solving techniques in a medical setting.</a:t>
            </a:r>
            <a:endParaRPr sz="12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4" name="Google Shape;74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Problem-solving helps healthcare professionals deal with unexpected situations every day. It involves analysing information, making decisions, and reviewing whether the chosen solution worked effectively. </a:t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1" name="Google Shape;81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Healthcare workers face many challenges such as changes in patients' conditions, medication issues, and emergencies. Good problem-solving skills help ensure patients receive safe and effective care. </a:t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g3f55d16b133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" name="Google Shape;87;g3f55d16b133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g3f55d16b133_0_273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4" name="Google Shape;94;g3f55d16b133_0_273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9" name="Google Shape;99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Rather than ignoring the situation, I would assess the problem, communicate with colleagues, and follow professional procedures to ensure the resident receives appropriate care. </a:t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g3f55d16b133_0_273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5" name="Google Shape;105;g3f55d16b133_0_273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p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2" name="Google Shape;112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rPr lang="en-GB"/>
              <a:t>Self-awareness helps me recognise both my strengths and areas for improvement. Developing my problem-solving skills will help me become a safer and more effective healthcare professional. </a:t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9" name="Google Shape;119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25" name="Google Shape;125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Google Shape;10;p2"/>
          <p:cNvCxnSpPr/>
          <p:nvPr/>
        </p:nvCxnSpPr>
        <p:spPr>
          <a:xfrm>
            <a:off x="7007735" y="3176888"/>
            <a:ext cx="562200" cy="0"/>
          </a:xfrm>
          <a:prstGeom prst="straightConnector1">
            <a:avLst/>
          </a:prstGeom>
          <a:noFill/>
          <a:ln cap="flat" cmpd="sng" w="76200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11" name="Google Shape;11;p2"/>
          <p:cNvCxnSpPr/>
          <p:nvPr/>
        </p:nvCxnSpPr>
        <p:spPr>
          <a:xfrm>
            <a:off x="1575035" y="3158252"/>
            <a:ext cx="562200" cy="0"/>
          </a:xfrm>
          <a:prstGeom prst="straightConnector1">
            <a:avLst/>
          </a:prstGeom>
          <a:noFill/>
          <a:ln cap="flat" cmpd="sng" w="76200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</p:spPr>
      </p:cxnSp>
      <p:grpSp>
        <p:nvGrpSpPr>
          <p:cNvPr id="12" name="Google Shape;12;p2"/>
          <p:cNvGrpSpPr/>
          <p:nvPr/>
        </p:nvGrpSpPr>
        <p:grpSpPr>
          <a:xfrm>
            <a:off x="1004144" y="1022025"/>
            <a:ext cx="7136668" cy="152400"/>
            <a:chOff x="1346429" y="1011300"/>
            <a:chExt cx="6452100" cy="152400"/>
          </a:xfrm>
        </p:grpSpPr>
        <p:cxnSp>
          <p:nvCxnSpPr>
            <p:cNvPr id="13" name="Google Shape;13;p2"/>
            <p:cNvCxnSpPr/>
            <p:nvPr/>
          </p:nvCxnSpPr>
          <p:spPr>
            <a:xfrm rot="10800000">
              <a:off x="1346429" y="1011300"/>
              <a:ext cx="6452100" cy="0"/>
            </a:xfrm>
            <a:prstGeom prst="straightConnector1">
              <a:avLst/>
            </a:prstGeom>
            <a:noFill/>
            <a:ln cap="flat" cmpd="sng" w="762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14" name="Google Shape;14;p2"/>
            <p:cNvCxnSpPr/>
            <p:nvPr/>
          </p:nvCxnSpPr>
          <p:spPr>
            <a:xfrm rot="10800000">
              <a:off x="1346429" y="1163700"/>
              <a:ext cx="6452100" cy="0"/>
            </a:xfrm>
            <a:prstGeom prst="straightConnector1">
              <a:avLst/>
            </a:prstGeom>
            <a:noFill/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</p:cxnSp>
      </p:grpSp>
      <p:grpSp>
        <p:nvGrpSpPr>
          <p:cNvPr id="15" name="Google Shape;15;p2"/>
          <p:cNvGrpSpPr/>
          <p:nvPr/>
        </p:nvGrpSpPr>
        <p:grpSpPr>
          <a:xfrm>
            <a:off x="1004151" y="3969100"/>
            <a:ext cx="7136668" cy="152400"/>
            <a:chOff x="1346435" y="3969088"/>
            <a:chExt cx="6452100" cy="152400"/>
          </a:xfrm>
        </p:grpSpPr>
        <p:cxnSp>
          <p:nvCxnSpPr>
            <p:cNvPr id="16" name="Google Shape;16;p2"/>
            <p:cNvCxnSpPr/>
            <p:nvPr/>
          </p:nvCxnSpPr>
          <p:spPr>
            <a:xfrm>
              <a:off x="1346435" y="4121488"/>
              <a:ext cx="6452100" cy="0"/>
            </a:xfrm>
            <a:prstGeom prst="straightConnector1">
              <a:avLst/>
            </a:prstGeom>
            <a:noFill/>
            <a:ln cap="flat" cmpd="sng" w="76200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</p:cxnSp>
        <p:cxnSp>
          <p:nvCxnSpPr>
            <p:cNvPr id="17" name="Google Shape;17;p2"/>
            <p:cNvCxnSpPr/>
            <p:nvPr/>
          </p:nvCxnSpPr>
          <p:spPr>
            <a:xfrm>
              <a:off x="1346435" y="3969088"/>
              <a:ext cx="6452100" cy="0"/>
            </a:xfrm>
            <a:prstGeom prst="straightConnector1">
              <a:avLst/>
            </a:prstGeom>
            <a:noFill/>
            <a:ln cap="flat" cmpd="sng" w="9525">
              <a:solidFill>
                <a:schemeClr val="accent3"/>
              </a:solidFill>
              <a:prstDash val="solid"/>
              <a:round/>
              <a:headEnd len="sm" w="sm" type="none"/>
              <a:tailEnd len="sm" w="sm" type="none"/>
            </a:ln>
          </p:spPr>
        </p:cxnSp>
      </p:grpSp>
      <p:sp>
        <p:nvSpPr>
          <p:cNvPr id="18" name="Google Shape;18;p2"/>
          <p:cNvSpPr txBox="1"/>
          <p:nvPr>
            <p:ph type="ctrTitle"/>
          </p:nvPr>
        </p:nvSpPr>
        <p:spPr>
          <a:xfrm>
            <a:off x="1004150" y="1751764"/>
            <a:ext cx="7136700" cy="10224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1pPr>
            <a:lvl2pPr lvl="1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2pPr>
            <a:lvl3pPr lvl="2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3pPr>
            <a:lvl4pPr lvl="3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4pPr>
            <a:lvl5pPr lvl="4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5pPr>
            <a:lvl6pPr lvl="5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6pPr>
            <a:lvl7pPr lvl="6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7pPr>
            <a:lvl8pPr lvl="7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8pPr>
            <a:lvl9pPr lvl="8" algn="ctr">
              <a:spcBef>
                <a:spcPts val="0"/>
              </a:spcBef>
              <a:spcAft>
                <a:spcPts val="0"/>
              </a:spcAft>
              <a:buSzPts val="5400"/>
              <a:buNone/>
              <a:defRPr sz="5400"/>
            </a:lvl9pPr>
          </a:lstStyle>
          <a:p/>
        </p:txBody>
      </p:sp>
      <p:sp>
        <p:nvSpPr>
          <p:cNvPr id="19" name="Google Shape;19;p2"/>
          <p:cNvSpPr txBox="1"/>
          <p:nvPr>
            <p:ph idx="1" type="subTitle"/>
          </p:nvPr>
        </p:nvSpPr>
        <p:spPr>
          <a:xfrm>
            <a:off x="2137225" y="2850039"/>
            <a:ext cx="48705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20" name="Google Shape;20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3"/>
          <p:cNvSpPr/>
          <p:nvPr/>
        </p:nvSpPr>
        <p:spPr>
          <a:xfrm>
            <a:off x="-50" y="2571900"/>
            <a:ext cx="9144000" cy="2571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" name="Google Shape;23;p3"/>
          <p:cNvSpPr txBox="1"/>
          <p:nvPr>
            <p:ph type="title"/>
          </p:nvPr>
        </p:nvSpPr>
        <p:spPr>
          <a:xfrm>
            <a:off x="311700" y="814800"/>
            <a:ext cx="8571300" cy="94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/>
        </p:txBody>
      </p:sp>
      <p:sp>
        <p:nvSpPr>
          <p:cNvPr id="24" name="Google Shape;24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4"/>
          <p:cNvSpPr/>
          <p:nvPr/>
        </p:nvSpPr>
        <p:spPr>
          <a:xfrm>
            <a:off x="-75" y="5045700"/>
            <a:ext cx="9144000" cy="978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" name="Google Shape;27;p4"/>
          <p:cNvSpPr txBox="1"/>
          <p:nvPr>
            <p:ph type="title"/>
          </p:nvPr>
        </p:nvSpPr>
        <p:spPr>
          <a:xfrm>
            <a:off x="311700" y="445025"/>
            <a:ext cx="8520600" cy="707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/>
        </p:txBody>
      </p:sp>
      <p:sp>
        <p:nvSpPr>
          <p:cNvPr id="28" name="Google Shape;28;p4"/>
          <p:cNvSpPr txBox="1"/>
          <p:nvPr>
            <p:ph idx="1" type="body"/>
          </p:nvPr>
        </p:nvSpPr>
        <p:spPr>
          <a:xfrm>
            <a:off x="311700" y="1266325"/>
            <a:ext cx="8520600" cy="330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9" name="Google Shape;2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30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5"/>
          <p:cNvSpPr txBox="1"/>
          <p:nvPr>
            <p:ph type="title"/>
          </p:nvPr>
        </p:nvSpPr>
        <p:spPr>
          <a:xfrm>
            <a:off x="311700" y="445025"/>
            <a:ext cx="8520600" cy="707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/>
        </p:txBody>
      </p:sp>
      <p:sp>
        <p:nvSpPr>
          <p:cNvPr id="32" name="Google Shape;32;p5"/>
          <p:cNvSpPr txBox="1"/>
          <p:nvPr>
            <p:ph idx="1" type="body"/>
          </p:nvPr>
        </p:nvSpPr>
        <p:spPr>
          <a:xfrm>
            <a:off x="311700" y="1266175"/>
            <a:ext cx="3999900" cy="330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3" name="Google Shape;33;p5"/>
          <p:cNvSpPr txBox="1"/>
          <p:nvPr>
            <p:ph idx="2" type="body"/>
          </p:nvPr>
        </p:nvSpPr>
        <p:spPr>
          <a:xfrm>
            <a:off x="4832400" y="1266175"/>
            <a:ext cx="3999900" cy="330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4" name="Google Shape;3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6"/>
          <p:cNvSpPr txBox="1"/>
          <p:nvPr>
            <p:ph type="title"/>
          </p:nvPr>
        </p:nvSpPr>
        <p:spPr>
          <a:xfrm>
            <a:off x="311700" y="445025"/>
            <a:ext cx="8520600" cy="707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/>
        </p:txBody>
      </p:sp>
      <p:sp>
        <p:nvSpPr>
          <p:cNvPr id="37" name="Google Shape;3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8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40" name="Google Shape;4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41" name="Google Shape;4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accent6"/>
        </a:solidFill>
      </p:bgPr>
    </p:bg>
    <p:spTree>
      <p:nvGrpSpPr>
        <p:cNvPr id="42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8"/>
          <p:cNvSpPr txBox="1"/>
          <p:nvPr>
            <p:ph type="title"/>
          </p:nvPr>
        </p:nvSpPr>
        <p:spPr>
          <a:xfrm>
            <a:off x="490250" y="526350"/>
            <a:ext cx="56136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b="0" sz="5400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b="0" sz="5400"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b="0" sz="5400"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b="0" sz="5400"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b="0" sz="5400"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b="0" sz="5400"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b="0" sz="5400"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b="0" sz="5400"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400"/>
              <a:buNone/>
              <a:defRPr b="0" sz="54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4" name="Google Shape;4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9"/>
          <p:cNvSpPr/>
          <p:nvPr/>
        </p:nvSpPr>
        <p:spPr>
          <a:xfrm>
            <a:off x="4572000" y="0"/>
            <a:ext cx="4572000" cy="51435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47" name="Google Shape;47;p9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8" name="Google Shape;48;p9"/>
          <p:cNvSpPr txBox="1"/>
          <p:nvPr>
            <p:ph type="title"/>
          </p:nvPr>
        </p:nvSpPr>
        <p:spPr>
          <a:xfrm>
            <a:off x="265500" y="1039675"/>
            <a:ext cx="4045200" cy="1675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49" name="Google Shape;49;p9"/>
          <p:cNvSpPr txBox="1"/>
          <p:nvPr>
            <p:ph idx="1" type="subTitle"/>
          </p:nvPr>
        </p:nvSpPr>
        <p:spPr>
          <a:xfrm>
            <a:off x="265500" y="27268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50" name="Google Shape;50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51" name="Google Shape;51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0"/>
          <p:cNvSpPr txBox="1"/>
          <p:nvPr>
            <p:ph idx="1" type="body"/>
          </p:nvPr>
        </p:nvSpPr>
        <p:spPr>
          <a:xfrm>
            <a:off x="311700" y="4230725"/>
            <a:ext cx="5998800" cy="598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PT Sans Narrow"/>
              <a:buNone/>
              <a:defRPr sz="2400">
                <a:latin typeface="PT Sans Narrow"/>
                <a:ea typeface="PT Sans Narrow"/>
                <a:cs typeface="PT Sans Narrow"/>
                <a:sym typeface="PT Sans Narrow"/>
              </a:defRPr>
            </a:lvl1pPr>
          </a:lstStyle>
          <a:p/>
        </p:txBody>
      </p:sp>
      <p:sp>
        <p:nvSpPr>
          <p:cNvPr id="54" name="Google Shape;54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11"/>
          <p:cNvSpPr/>
          <p:nvPr/>
        </p:nvSpPr>
        <p:spPr>
          <a:xfrm>
            <a:off x="-75" y="5045700"/>
            <a:ext cx="9144000" cy="9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" name="Google Shape;57;p11"/>
          <p:cNvSpPr txBox="1"/>
          <p:nvPr>
            <p:ph hasCustomPrompt="1" type="title"/>
          </p:nvPr>
        </p:nvSpPr>
        <p:spPr>
          <a:xfrm>
            <a:off x="311700" y="1304850"/>
            <a:ext cx="8520600" cy="153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13000"/>
              <a:buNone/>
              <a:defRPr sz="13000">
                <a:solidFill>
                  <a:schemeClr val="accent3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58" name="Google Shape;58;p11"/>
          <p:cNvSpPr txBox="1"/>
          <p:nvPr>
            <p:ph idx="1" type="body"/>
          </p:nvPr>
        </p:nvSpPr>
        <p:spPr>
          <a:xfrm>
            <a:off x="311700" y="2995650"/>
            <a:ext cx="8520600" cy="1071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59" name="Google Shape;59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tropic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b="1" sz="3600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b="1" sz="3600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b="1" sz="3600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b="1" sz="3600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b="1" sz="3600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b="1" sz="3600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b="1" sz="3600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b="1" sz="3600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PT Sans Narrow"/>
              <a:buNone/>
              <a:defRPr b="1" sz="3600">
                <a:solidFill>
                  <a:schemeClr val="accent1"/>
                </a:solidFill>
                <a:latin typeface="PT Sans Narrow"/>
                <a:ea typeface="PT Sans Narrow"/>
                <a:cs typeface="PT Sans Narrow"/>
                <a:sym typeface="PT Sans Narrow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266325"/>
            <a:ext cx="8520600" cy="330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Open Sans"/>
              <a:buChar char="●"/>
              <a:defRPr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○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■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●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○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■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●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○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■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lvl="1" algn="r">
              <a:buNone/>
              <a:defRPr sz="10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lvl="2" algn="r">
              <a:buNone/>
              <a:defRPr sz="10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lvl="3" algn="r">
              <a:buNone/>
              <a:defRPr sz="10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lvl="4" algn="r">
              <a:buNone/>
              <a:defRPr sz="10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lvl="5" algn="r">
              <a:buNone/>
              <a:defRPr sz="10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lvl="6" algn="r">
              <a:buNone/>
              <a:defRPr sz="10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lvl="7" algn="r">
              <a:buNone/>
              <a:defRPr sz="10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lvl="8" algn="r">
              <a:buNone/>
              <a:defRPr sz="10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3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4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Relationship Id="rId3" Type="http://schemas.openxmlformats.org/officeDocument/2006/relationships/hyperlink" Target="https://www.cqc.org.uk" TargetMode="External"/><Relationship Id="rId4" Type="http://schemas.openxmlformats.org/officeDocument/2006/relationships/hyperlink" Target="https://www.cqc.org.uk" TargetMode="External"/><Relationship Id="rId5" Type="http://schemas.openxmlformats.org/officeDocument/2006/relationships/hyperlink" Target="https://www.nmc.org.uk/standards/code/" TargetMode="External"/><Relationship Id="rId6" Type="http://schemas.openxmlformats.org/officeDocument/2006/relationships/hyperlink" Target="https://www.nmc.org.uk/standards/cod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3"/>
          <p:cNvSpPr txBox="1"/>
          <p:nvPr>
            <p:ph type="ctrTitle"/>
          </p:nvPr>
        </p:nvSpPr>
        <p:spPr>
          <a:xfrm>
            <a:off x="1292075" y="1385225"/>
            <a:ext cx="7342500" cy="18729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-GB" sz="2230"/>
              <a:t>Name:Kulwinder Kaur</a:t>
            </a:r>
            <a:endParaRPr sz="2230"/>
          </a:p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-GB" sz="2230"/>
              <a:t>Student ID:2217502</a:t>
            </a:r>
            <a:endParaRPr sz="2230"/>
          </a:p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-GB" sz="2230"/>
              <a:t>Module: Professional Development Within Health and Social Care</a:t>
            </a:r>
            <a:endParaRPr sz="2230"/>
          </a:p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-GB" sz="2230"/>
              <a:t>Lecturer:Christopher Mafuva</a:t>
            </a:r>
            <a:endParaRPr sz="223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4"/>
          <p:cNvSpPr txBox="1"/>
          <p:nvPr>
            <p:ph type="ctrTitle"/>
          </p:nvPr>
        </p:nvSpPr>
        <p:spPr>
          <a:xfrm>
            <a:off x="623400" y="1363350"/>
            <a:ext cx="8185200" cy="21555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</a:pPr>
            <a:r>
              <a:rPr lang="en-GB" sz="4800"/>
              <a:t>Problem Solving in Health and            Social Care </a:t>
            </a:r>
            <a:endParaRPr sz="48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15"/>
          <p:cNvSpPr txBox="1"/>
          <p:nvPr>
            <p:ph type="title"/>
          </p:nvPr>
        </p:nvSpPr>
        <p:spPr>
          <a:xfrm>
            <a:off x="311700" y="445025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77778"/>
              <a:buNone/>
            </a:pPr>
            <a:r>
              <a:rPr lang="en-GB"/>
              <a:t>What is Problem Solving?</a:t>
            </a:r>
            <a:endParaRPr/>
          </a:p>
        </p:txBody>
      </p:sp>
      <p:sp>
        <p:nvSpPr>
          <p:cNvPr id="77" name="Google Shape;77;p15"/>
          <p:cNvSpPr txBox="1"/>
          <p:nvPr>
            <p:ph idx="1" type="body"/>
          </p:nvPr>
        </p:nvSpPr>
        <p:spPr>
          <a:xfrm>
            <a:off x="432925" y="1053900"/>
            <a:ext cx="8070900" cy="3805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70"/>
              <a:buFont typeface="Arial"/>
              <a:buNone/>
            </a:pPr>
            <a:r>
              <a:rPr lang="en-GB" sz="1410"/>
              <a:t>Solving problems is the capacity to:</a:t>
            </a:r>
            <a:endParaRPr sz="1410"/>
          </a:p>
          <a:p>
            <a:pPr indent="0" lvl="0" marL="0" rtl="0" algn="l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770"/>
              <a:buFont typeface="Arial"/>
              <a:buNone/>
            </a:pPr>
            <a:r>
              <a:t/>
            </a:r>
            <a:endParaRPr sz="1410"/>
          </a:p>
          <a:p>
            <a:pPr indent="-318135" lvl="0" marL="457200" rtl="0" algn="l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SzPts val="1410"/>
              <a:buChar char="●"/>
            </a:pPr>
            <a:r>
              <a:rPr lang="en-GB" sz="1410"/>
              <a:t>Determine an issue.</a:t>
            </a:r>
            <a:endParaRPr sz="1410"/>
          </a:p>
          <a:p>
            <a:pPr indent="-318135" lvl="0" marL="457200" rtl="0" algn="l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SzPts val="1410"/>
              <a:buChar char="●"/>
            </a:pPr>
            <a:r>
              <a:rPr lang="en-GB" sz="1410"/>
              <a:t>Collect pertinent data.</a:t>
            </a:r>
            <a:endParaRPr sz="1410"/>
          </a:p>
          <a:p>
            <a:pPr indent="-318135" lvl="0" marL="457200" rtl="0" algn="l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SzPts val="1410"/>
              <a:buChar char="●"/>
            </a:pPr>
            <a:r>
              <a:rPr lang="en-GB" sz="1410"/>
              <a:t>Think about potential fixes.</a:t>
            </a:r>
            <a:endParaRPr sz="1410"/>
          </a:p>
          <a:p>
            <a:pPr indent="-318135" lvl="0" marL="457200" rtl="0" algn="l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SzPts val="1410"/>
              <a:buChar char="●"/>
            </a:pPr>
            <a:r>
              <a:rPr lang="en-GB" sz="1410"/>
              <a:t>Select the optimal course of action.</a:t>
            </a:r>
            <a:endParaRPr sz="1410"/>
          </a:p>
          <a:p>
            <a:pPr indent="-318135" lvl="0" marL="457200" rtl="0" algn="l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SzPts val="1410"/>
              <a:buChar char="●"/>
            </a:pPr>
            <a:r>
              <a:rPr lang="en-GB" sz="1410"/>
              <a:t>Analyse the result.</a:t>
            </a:r>
            <a:endParaRPr sz="1410"/>
          </a:p>
          <a:p>
            <a:pPr indent="0" lvl="0" marL="0" rtl="0" algn="l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770"/>
              <a:buFont typeface="Arial"/>
              <a:buNone/>
            </a:pPr>
            <a:r>
              <a:t/>
            </a:r>
            <a:endParaRPr sz="1410"/>
          </a:p>
          <a:p>
            <a:pPr indent="0" lvl="0" marL="0" rtl="0" algn="l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770"/>
              <a:buFont typeface="Arial"/>
              <a:buNone/>
            </a:pPr>
            <a:r>
              <a:rPr lang="en-GB" sz="1410"/>
              <a:t>Health professionals must make well-informed decisions that support safe, efficient, and person-centred care, according to the Care Quality Commission (CQC) (CQC, 2023).</a:t>
            </a:r>
            <a:endParaRPr sz="1410"/>
          </a:p>
          <a:p>
            <a:pPr indent="0" lvl="0" marL="0" rtl="0" algn="l">
              <a:lnSpc>
                <a:spcPct val="105000"/>
              </a:lnSpc>
              <a:spcBef>
                <a:spcPts val="1200"/>
              </a:spcBef>
              <a:spcAft>
                <a:spcPts val="1200"/>
              </a:spcAft>
              <a:buSzPts val="770"/>
              <a:buNone/>
            </a:pPr>
            <a:r>
              <a:t/>
            </a:r>
            <a:endParaRPr sz="1410"/>
          </a:p>
        </p:txBody>
      </p:sp>
      <p:pic>
        <p:nvPicPr>
          <p:cNvPr id="78" name="Google Shape;78;p15"/>
          <p:cNvPicPr preferRelativeResize="0"/>
          <p:nvPr/>
        </p:nvPicPr>
        <p:blipFill rotWithShape="1">
          <a:blip r:embed="rId3">
            <a:alphaModFix/>
          </a:blip>
          <a:srcRect b="0" l="0" r="0" t="10961"/>
          <a:stretch/>
        </p:blipFill>
        <p:spPr>
          <a:xfrm>
            <a:off x="4367875" y="243825"/>
            <a:ext cx="4776127" cy="32548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16"/>
          <p:cNvSpPr txBox="1"/>
          <p:nvPr>
            <p:ph type="title"/>
          </p:nvPr>
        </p:nvSpPr>
        <p:spPr>
          <a:xfrm>
            <a:off x="311700" y="445025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77778"/>
              <a:buNone/>
            </a:pPr>
            <a:r>
              <a:rPr lang="en-GB"/>
              <a:t>Why is Problem Solving Important? </a:t>
            </a:r>
            <a:endParaRPr/>
          </a:p>
        </p:txBody>
      </p:sp>
      <p:sp>
        <p:nvSpPr>
          <p:cNvPr id="84" name="Google Shape;84;p16"/>
          <p:cNvSpPr txBox="1"/>
          <p:nvPr>
            <p:ph idx="1" type="body"/>
          </p:nvPr>
        </p:nvSpPr>
        <p:spPr>
          <a:xfrm>
            <a:off x="378500" y="1191450"/>
            <a:ext cx="8082000" cy="3548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770"/>
              <a:buFont typeface="Arial"/>
              <a:buNone/>
            </a:pPr>
            <a:r>
              <a:rPr lang="en-GB" sz="1410"/>
              <a:t>Solving problems is crucial since it</a:t>
            </a:r>
            <a:endParaRPr sz="1410"/>
          </a:p>
          <a:p>
            <a:pPr indent="0" lvl="0" marL="0" rtl="0" algn="l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770"/>
              <a:buFont typeface="Arial"/>
              <a:buNone/>
            </a:pPr>
            <a:r>
              <a:t/>
            </a:r>
            <a:endParaRPr sz="1410"/>
          </a:p>
          <a:p>
            <a:pPr indent="-318135" lvl="0" marL="457200" rtl="0" algn="l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SzPts val="1410"/>
              <a:buChar char="●"/>
            </a:pPr>
            <a:r>
              <a:rPr lang="en-GB" sz="1410"/>
              <a:t>increases the safety of patients.</a:t>
            </a:r>
            <a:endParaRPr sz="1410"/>
          </a:p>
          <a:p>
            <a:pPr indent="-318135" lvl="0" marL="457200" rtl="0" algn="l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SzPts val="1410"/>
              <a:buChar char="●"/>
            </a:pPr>
            <a:r>
              <a:rPr lang="en-GB" sz="1410"/>
              <a:t>encourages more effective decision-making.</a:t>
            </a:r>
            <a:endParaRPr sz="1410"/>
          </a:p>
          <a:p>
            <a:pPr indent="-318135" lvl="0" marL="457200" rtl="0" algn="l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SzPts val="1410"/>
              <a:buChar char="●"/>
            </a:pPr>
            <a:r>
              <a:rPr lang="en-GB" sz="1410"/>
              <a:t>minimises mistakes and hazards.</a:t>
            </a:r>
            <a:endParaRPr sz="1410"/>
          </a:p>
          <a:p>
            <a:pPr indent="-318135" lvl="0" marL="457200" rtl="0" algn="l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SzPts val="1410"/>
              <a:buChar char="●"/>
            </a:pPr>
            <a:r>
              <a:rPr lang="en-GB" sz="1410"/>
              <a:t>facilitates professionals' efficient teamwork.</a:t>
            </a:r>
            <a:endParaRPr sz="1410"/>
          </a:p>
          <a:p>
            <a:pPr indent="-318135" lvl="0" marL="457200" rtl="0" algn="l">
              <a:lnSpc>
                <a:spcPct val="105000"/>
              </a:lnSpc>
              <a:spcBef>
                <a:spcPts val="0"/>
              </a:spcBef>
              <a:spcAft>
                <a:spcPts val="0"/>
              </a:spcAft>
              <a:buSzPts val="1410"/>
              <a:buChar char="●"/>
            </a:pPr>
            <a:r>
              <a:rPr lang="en-GB" sz="1410"/>
              <a:t>delivers excellent, person-centred care.</a:t>
            </a:r>
            <a:endParaRPr sz="1410"/>
          </a:p>
          <a:p>
            <a:pPr indent="0" lvl="0" marL="0" rtl="0" algn="l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770"/>
              <a:buFont typeface="Arial"/>
              <a:buNone/>
            </a:pPr>
            <a:r>
              <a:t/>
            </a:r>
            <a:endParaRPr sz="1410"/>
          </a:p>
          <a:p>
            <a:pPr indent="0" lvl="0" marL="0" rtl="0" algn="l">
              <a:lnSpc>
                <a:spcPct val="10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770"/>
              <a:buFont typeface="Arial"/>
              <a:buNone/>
            </a:pPr>
            <a:r>
              <a:rPr lang="en-GB" sz="1410"/>
              <a:t>When making judgements, healthcare workers should apply professional judgement, critical thinking, and evidence, according to the Nursing and Midwifery Council (NMC) (NMC, 2018).</a:t>
            </a:r>
            <a:endParaRPr sz="1410"/>
          </a:p>
          <a:p>
            <a:pPr indent="0" lvl="0" marL="0" rtl="0" algn="l">
              <a:lnSpc>
                <a:spcPct val="105000"/>
              </a:lnSpc>
              <a:spcBef>
                <a:spcPts val="1200"/>
              </a:spcBef>
              <a:spcAft>
                <a:spcPts val="1200"/>
              </a:spcAft>
              <a:buSzPts val="770"/>
              <a:buNone/>
            </a:pPr>
            <a:r>
              <a:t/>
            </a:r>
            <a:endParaRPr sz="141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7"/>
          <p:cNvSpPr txBox="1"/>
          <p:nvPr>
            <p:ph type="title"/>
          </p:nvPr>
        </p:nvSpPr>
        <p:spPr>
          <a:xfrm>
            <a:off x="234675" y="36200"/>
            <a:ext cx="7030500" cy="999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Fishbone Diagram:</a:t>
            </a:r>
            <a:endParaRPr/>
          </a:p>
        </p:txBody>
      </p:sp>
      <p:sp>
        <p:nvSpPr>
          <p:cNvPr id="90" name="Google Shape;90;p17"/>
          <p:cNvSpPr txBox="1"/>
          <p:nvPr>
            <p:ph idx="1" type="body"/>
          </p:nvPr>
        </p:nvSpPr>
        <p:spPr>
          <a:xfrm>
            <a:off x="234675" y="687175"/>
            <a:ext cx="8909400" cy="425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500"/>
              <a:t>What is this model:</a:t>
            </a:r>
            <a:endParaRPr b="1" sz="15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600"/>
              <a:t>Instead than concentrating just on a problem's symptoms, the Fishbone Diagram is a problem-solving tool that helps find the underlying reasons of an issue. It aids groups in classifying potential causes and conducting methodical analysis of them. (Ishikawa, 1986).</a:t>
            </a:r>
            <a:endParaRPr sz="16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1750"/>
          </a:p>
        </p:txBody>
      </p:sp>
      <p:pic>
        <p:nvPicPr>
          <p:cNvPr id="91" name="Google Shape;91;p17"/>
          <p:cNvPicPr preferRelativeResize="0"/>
          <p:nvPr/>
        </p:nvPicPr>
        <p:blipFill rotWithShape="1">
          <a:blip r:embed="rId3">
            <a:alphaModFix/>
          </a:blip>
          <a:srcRect b="24023" l="0" r="0" t="16485"/>
          <a:stretch/>
        </p:blipFill>
        <p:spPr>
          <a:xfrm>
            <a:off x="311625" y="2094400"/>
            <a:ext cx="8497098" cy="27867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18"/>
          <p:cNvSpPr txBox="1"/>
          <p:nvPr>
            <p:ph idx="1" type="body"/>
          </p:nvPr>
        </p:nvSpPr>
        <p:spPr>
          <a:xfrm>
            <a:off x="311700" y="439000"/>
            <a:ext cx="8496900" cy="4311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400"/>
              <a:t>Important phases or elements:</a:t>
            </a:r>
            <a:endParaRPr b="1" sz="14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4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400"/>
              <a:t>Problem statement: Clearly state the problem under investigation.</a:t>
            </a:r>
            <a:endParaRPr sz="14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400"/>
              <a:t>Principal categories: Organize potential causes (e.g., People, Process, Equipment, Environment, Materials).</a:t>
            </a:r>
            <a:endParaRPr sz="14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400"/>
              <a:t>Potential causes: List all of your ideas and provide relevant elements under each heading.</a:t>
            </a:r>
            <a:endParaRPr sz="14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4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GB" sz="1400"/>
              <a:t>How does this model support good practice:</a:t>
            </a:r>
            <a:endParaRPr b="1" sz="14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400"/>
              <a:t>By promoting critical thinking and teamwork, the Fishbone Diagram assists professionals in approaching issue resolution in an organized manner. It lowers the possibility of missing crucial details, encourages evidence-based decision-making, and aids in finding practical long-term solutions rather than band-aid remedies. </a:t>
            </a:r>
            <a:endParaRPr sz="14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400"/>
              <a:t>(Ishikawa, 1986)</a:t>
            </a:r>
            <a:endParaRPr sz="1400"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14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19"/>
          <p:cNvSpPr txBox="1"/>
          <p:nvPr>
            <p:ph type="title"/>
          </p:nvPr>
        </p:nvSpPr>
        <p:spPr>
          <a:xfrm>
            <a:off x="311700" y="445025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77778"/>
              <a:buNone/>
            </a:pPr>
            <a:r>
              <a:rPr lang="en-GB"/>
              <a:t>Practical Example:</a:t>
            </a:r>
            <a:endParaRPr/>
          </a:p>
        </p:txBody>
      </p:sp>
      <p:sp>
        <p:nvSpPr>
          <p:cNvPr id="102" name="Google Shape;102;p19"/>
          <p:cNvSpPr txBox="1"/>
          <p:nvPr>
            <p:ph idx="1" type="body"/>
          </p:nvPr>
        </p:nvSpPr>
        <p:spPr>
          <a:xfrm>
            <a:off x="417375" y="1098050"/>
            <a:ext cx="7681500" cy="3794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5"/>
              <a:buFont typeface="Arial"/>
              <a:buNone/>
            </a:pPr>
            <a:r>
              <a:rPr lang="en-GB" sz="1500"/>
              <a:t>For instance:</a:t>
            </a:r>
            <a:endParaRPr sz="1500"/>
          </a:p>
          <a:p>
            <a:pPr indent="0" lvl="0" marL="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SzPts val="605"/>
              <a:buNone/>
            </a:pPr>
            <a:r>
              <a:rPr lang="en-GB" sz="1500"/>
              <a:t>I observe an elderly person who often eats well refusing meals for the past two days while working in a care facility. My method for tackling problem:</a:t>
            </a:r>
            <a:endParaRPr sz="1500"/>
          </a:p>
          <a:p>
            <a:pPr indent="-323850" lvl="0" marL="45720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SzPts val="1500"/>
              <a:buChar char="●"/>
            </a:pPr>
            <a:r>
              <a:rPr lang="en-GB" sz="1500"/>
              <a:t>Pay close attention to the resident.</a:t>
            </a:r>
            <a:endParaRPr sz="1500"/>
          </a:p>
          <a:p>
            <a:pPr indent="-323850" lvl="0" marL="457200" rtl="0" algn="l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-GB" sz="1500"/>
              <a:t>Have a polite conversation with the resident.</a:t>
            </a:r>
            <a:endParaRPr sz="1500"/>
          </a:p>
          <a:p>
            <a:pPr indent="-323850" lvl="0" marL="457200" rtl="0" algn="l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-GB" sz="1500"/>
              <a:t>Look for any discomfort, sickness, or emotional issues.</a:t>
            </a:r>
            <a:endParaRPr sz="1500"/>
          </a:p>
          <a:p>
            <a:pPr indent="-323850" lvl="0" marL="457200" rtl="0" algn="l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-GB" sz="1500"/>
              <a:t>Notify the senior caretaker or nurse.</a:t>
            </a:r>
            <a:endParaRPr sz="1500"/>
          </a:p>
          <a:p>
            <a:pPr indent="-323850" lvl="0" marL="457200" rtl="0" algn="l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-GB" sz="1500"/>
              <a:t>Accurately record your observations.</a:t>
            </a:r>
            <a:endParaRPr sz="1500"/>
          </a:p>
          <a:p>
            <a:pPr indent="-323850" lvl="0" marL="457200" rtl="0" algn="l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-GB" sz="1500"/>
              <a:t>Observe the care plan that has been agreed upon.</a:t>
            </a:r>
            <a:endParaRPr sz="1500"/>
          </a:p>
          <a:p>
            <a:pPr indent="-323850" lvl="0" marL="457200" rtl="0" algn="l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-GB" sz="1500"/>
              <a:t>Track the resident's development.</a:t>
            </a:r>
            <a:endParaRPr sz="1500"/>
          </a:p>
          <a:p>
            <a:pPr indent="0" lvl="0" marL="45720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SzPts val="1300"/>
              <a:buNone/>
            </a:pPr>
            <a:r>
              <a:t/>
            </a:r>
            <a:endParaRPr sz="1500"/>
          </a:p>
          <a:p>
            <a:pPr indent="0" lvl="0" marL="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605"/>
              <a:buFont typeface="Arial"/>
              <a:buNone/>
            </a:pPr>
            <a:r>
              <a:rPr lang="en-GB" sz="1500"/>
              <a:t>This method aids in the early detection of the cause and avoids consequences like malnourishment or dehydration.</a:t>
            </a:r>
            <a:endParaRPr sz="1500"/>
          </a:p>
          <a:p>
            <a:pPr indent="0" lvl="0" marL="0" rtl="0" algn="l">
              <a:lnSpc>
                <a:spcPct val="95000"/>
              </a:lnSpc>
              <a:spcBef>
                <a:spcPts val="1200"/>
              </a:spcBef>
              <a:spcAft>
                <a:spcPts val="1200"/>
              </a:spcAft>
              <a:buSzPts val="605"/>
              <a:buNone/>
            </a:pPr>
            <a:r>
              <a:t/>
            </a:r>
            <a:endParaRPr sz="15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20"/>
          <p:cNvSpPr txBox="1"/>
          <p:nvPr>
            <p:ph type="title"/>
          </p:nvPr>
        </p:nvSpPr>
        <p:spPr>
          <a:xfrm>
            <a:off x="235500" y="140225"/>
            <a:ext cx="8520600" cy="707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Applying Fishbone Model</a:t>
            </a:r>
            <a:endParaRPr/>
          </a:p>
        </p:txBody>
      </p:sp>
      <p:sp>
        <p:nvSpPr>
          <p:cNvPr id="108" name="Google Shape;108;p20"/>
          <p:cNvSpPr txBox="1"/>
          <p:nvPr>
            <p:ph idx="1" type="body"/>
          </p:nvPr>
        </p:nvSpPr>
        <p:spPr>
          <a:xfrm>
            <a:off x="170175" y="222075"/>
            <a:ext cx="8520600" cy="4779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en-GB"/>
              <a:t>    </a:t>
            </a:r>
            <a:endParaRPr/>
          </a:p>
        </p:txBody>
      </p:sp>
      <p:pic>
        <p:nvPicPr>
          <p:cNvPr id="109" name="Google Shape;109;p20" title="ChatGPT Image Jul 19, 2026, 12_41_16 AM.png"/>
          <p:cNvPicPr preferRelativeResize="0"/>
          <p:nvPr/>
        </p:nvPicPr>
        <p:blipFill rotWithShape="1">
          <a:blip r:embed="rId3">
            <a:alphaModFix/>
          </a:blip>
          <a:srcRect b="0" l="0" r="0" t="6218"/>
          <a:stretch/>
        </p:blipFill>
        <p:spPr>
          <a:xfrm>
            <a:off x="92525" y="755450"/>
            <a:ext cx="8958950" cy="41801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21"/>
          <p:cNvSpPr txBox="1"/>
          <p:nvPr>
            <p:ph type="title"/>
          </p:nvPr>
        </p:nvSpPr>
        <p:spPr>
          <a:xfrm>
            <a:off x="191950" y="3035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86420"/>
              <a:buNone/>
            </a:pPr>
            <a:r>
              <a:rPr lang="en-GB"/>
              <a:t>Self Reflection:</a:t>
            </a:r>
            <a:endParaRPr/>
          </a:p>
        </p:txBody>
      </p:sp>
      <p:sp>
        <p:nvSpPr>
          <p:cNvPr id="115" name="Google Shape;115;p21"/>
          <p:cNvSpPr txBox="1"/>
          <p:nvPr>
            <p:ph idx="1" type="body"/>
          </p:nvPr>
        </p:nvSpPr>
        <p:spPr>
          <a:xfrm>
            <a:off x="191950" y="810900"/>
            <a:ext cx="8520600" cy="4168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688"/>
              <a:buNone/>
            </a:pPr>
            <a:r>
              <a:rPr lang="en-GB" sz="1525"/>
              <a:t>One of my skills, in my opinion, is problem solving because I:</a:t>
            </a:r>
            <a:endParaRPr sz="1525"/>
          </a:p>
          <a:p>
            <a:pPr indent="-325438" lvl="0" marL="45720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SzPts val="1525"/>
              <a:buChar char="●"/>
            </a:pPr>
            <a:r>
              <a:rPr lang="en-GB" sz="1525"/>
              <a:t>Remain composed under duress.</a:t>
            </a:r>
            <a:endParaRPr sz="1525"/>
          </a:p>
          <a:p>
            <a:pPr indent="-325438" lvl="0" marL="457200" rtl="0" algn="l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525"/>
              <a:buChar char="●"/>
            </a:pPr>
            <a:r>
              <a:rPr lang="en-GB" sz="1525"/>
              <a:t>Pay close attention to what other people are saying.</a:t>
            </a:r>
            <a:endParaRPr sz="1525"/>
          </a:p>
          <a:p>
            <a:pPr indent="-325438" lvl="0" marL="457200" rtl="0" algn="l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525"/>
              <a:buChar char="●"/>
            </a:pPr>
            <a:r>
              <a:rPr lang="en-GB" sz="1525"/>
              <a:t>Prior to making selections, consider your options.</a:t>
            </a:r>
            <a:endParaRPr sz="1525"/>
          </a:p>
          <a:p>
            <a:pPr indent="-325438" lvl="0" marL="457200" rtl="0" algn="l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525"/>
              <a:buChar char="●"/>
            </a:pPr>
            <a:r>
              <a:rPr lang="en-GB" sz="1525"/>
              <a:t>Collaborate effectively with coworkers.</a:t>
            </a:r>
            <a:endParaRPr sz="1525"/>
          </a:p>
          <a:p>
            <a:pPr indent="-325438" lvl="0" marL="457200" rtl="0" algn="l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525"/>
              <a:buChar char="●"/>
            </a:pPr>
            <a:r>
              <a:rPr lang="en-GB" sz="1525"/>
              <a:t>Gain knowledge from experience and criticism.</a:t>
            </a:r>
            <a:endParaRPr sz="1525"/>
          </a:p>
          <a:p>
            <a:pPr indent="0" lvl="0" marL="45720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SzPts val="1300"/>
              <a:buNone/>
            </a:pPr>
            <a:r>
              <a:t/>
            </a:r>
            <a:endParaRPr sz="1525"/>
          </a:p>
          <a:p>
            <a:pPr indent="0" lvl="0" marL="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SzPts val="688"/>
              <a:buNone/>
            </a:pPr>
            <a:r>
              <a:rPr lang="en-GB" sz="1525"/>
              <a:t>But I want to get better by:</a:t>
            </a:r>
            <a:endParaRPr sz="1525"/>
          </a:p>
          <a:p>
            <a:pPr indent="-325438" lvl="0" marL="45720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SzPts val="1525"/>
              <a:buChar char="●"/>
            </a:pPr>
            <a:r>
              <a:rPr lang="en-GB" sz="1525"/>
              <a:t>increasing self-assurance in challenging circumstances.</a:t>
            </a:r>
            <a:endParaRPr sz="1525"/>
          </a:p>
          <a:p>
            <a:pPr indent="-325438" lvl="0" marL="457200" rtl="0" algn="l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525"/>
              <a:buChar char="●"/>
            </a:pPr>
            <a:r>
              <a:rPr lang="en-GB" sz="1525"/>
              <a:t>expanding my clinical expertise.</a:t>
            </a:r>
            <a:endParaRPr sz="1525"/>
          </a:p>
          <a:p>
            <a:pPr indent="-325438" lvl="0" marL="457200" rtl="0" algn="l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525"/>
              <a:buChar char="●"/>
            </a:pPr>
            <a:r>
              <a:rPr lang="en-GB" sz="1525"/>
              <a:t>gaining knowledge from seasoned medical experts.</a:t>
            </a:r>
            <a:endParaRPr sz="1525"/>
          </a:p>
          <a:p>
            <a:pPr indent="-325438" lvl="0" marL="457200" rtl="0" algn="l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1525"/>
              <a:buChar char="●"/>
            </a:pPr>
            <a:r>
              <a:rPr lang="en-GB" sz="1525"/>
              <a:t>ongoing training and professional development.</a:t>
            </a:r>
            <a:endParaRPr sz="1525"/>
          </a:p>
          <a:p>
            <a:pPr indent="0" lvl="0" marL="0" rtl="0" algn="l">
              <a:lnSpc>
                <a:spcPct val="95000"/>
              </a:lnSpc>
              <a:spcBef>
                <a:spcPts val="1200"/>
              </a:spcBef>
              <a:spcAft>
                <a:spcPts val="0"/>
              </a:spcAft>
              <a:buSzPts val="688"/>
              <a:buNone/>
            </a:pPr>
            <a:r>
              <a:t/>
            </a:r>
            <a:endParaRPr sz="1525"/>
          </a:p>
          <a:p>
            <a:pPr indent="0" lvl="0" marL="0" rtl="0" algn="l">
              <a:lnSpc>
                <a:spcPct val="95000"/>
              </a:lnSpc>
              <a:spcBef>
                <a:spcPts val="1200"/>
              </a:spcBef>
              <a:spcAft>
                <a:spcPts val="1200"/>
              </a:spcAft>
              <a:buSzPts val="688"/>
              <a:buNone/>
            </a:pPr>
            <a:r>
              <a:rPr lang="en-GB" sz="1525"/>
              <a:t>(CQC, 2023; NMC, 2018)</a:t>
            </a:r>
            <a:endParaRPr sz="1525"/>
          </a:p>
        </p:txBody>
      </p:sp>
      <p:pic>
        <p:nvPicPr>
          <p:cNvPr id="116" name="Google Shape;116;p21"/>
          <p:cNvPicPr preferRelativeResize="0"/>
          <p:nvPr/>
        </p:nvPicPr>
        <p:blipFill rotWithShape="1">
          <a:blip r:embed="rId3">
            <a:alphaModFix/>
          </a:blip>
          <a:srcRect b="0" l="8273" r="8331" t="0"/>
          <a:stretch/>
        </p:blipFill>
        <p:spPr>
          <a:xfrm>
            <a:off x="5978425" y="104525"/>
            <a:ext cx="3069775" cy="487457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22"/>
          <p:cNvSpPr txBox="1"/>
          <p:nvPr>
            <p:ph type="title"/>
          </p:nvPr>
        </p:nvSpPr>
        <p:spPr>
          <a:xfrm>
            <a:off x="311700" y="445025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77778"/>
              <a:buNone/>
            </a:pPr>
            <a:r>
              <a:rPr lang="en-GB"/>
              <a:t>Conclusion:</a:t>
            </a:r>
            <a:endParaRPr/>
          </a:p>
        </p:txBody>
      </p:sp>
      <p:sp>
        <p:nvSpPr>
          <p:cNvPr id="122" name="Google Shape;122;p22"/>
          <p:cNvSpPr txBox="1"/>
          <p:nvPr>
            <p:ph idx="1" type="body"/>
          </p:nvPr>
        </p:nvSpPr>
        <p:spPr>
          <a:xfrm>
            <a:off x="311700" y="1152475"/>
            <a:ext cx="8520600" cy="3859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500"/>
              <a:t>To sum up:</a:t>
            </a:r>
            <a:endParaRPr sz="1500"/>
          </a:p>
          <a:p>
            <a:pPr indent="-32385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SzPts val="1500"/>
              <a:buChar char="●"/>
            </a:pPr>
            <a:r>
              <a:rPr lang="en-GB" sz="1500"/>
              <a:t>In the fields of health and social care, problem resolution is crucial.</a:t>
            </a:r>
            <a:endParaRPr sz="1500"/>
          </a:p>
          <a:p>
            <a:pPr indent="-3238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-GB" sz="1500"/>
              <a:t>It raises the standard of care and patient safety.</a:t>
            </a:r>
            <a:endParaRPr sz="1500"/>
          </a:p>
          <a:p>
            <a:pPr indent="-3238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-GB" sz="1500"/>
              <a:t>It facilitates professional decision-making and productive teamwork.</a:t>
            </a:r>
            <a:endParaRPr sz="1500"/>
          </a:p>
          <a:p>
            <a:pPr indent="-3238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-GB" sz="1500"/>
              <a:t>Gaining proficiency in this area will enable me to deliver person-centred, empathetic care throughout my career.</a:t>
            </a:r>
            <a:endParaRPr sz="1500"/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500"/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500"/>
              <a:t>Thank You.</a:t>
            </a:r>
            <a:endParaRPr sz="1500"/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500"/>
              <a:t>Do you have any questions?</a:t>
            </a:r>
            <a:endParaRPr sz="1500"/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SzPts val="1300"/>
              <a:buNone/>
            </a:pPr>
            <a:r>
              <a:t/>
            </a:r>
            <a:endParaRPr sz="15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23"/>
          <p:cNvSpPr txBox="1"/>
          <p:nvPr>
            <p:ph type="title"/>
          </p:nvPr>
        </p:nvSpPr>
        <p:spPr>
          <a:xfrm>
            <a:off x="311700" y="445025"/>
            <a:ext cx="8520600" cy="70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77778"/>
              <a:buNone/>
            </a:pPr>
            <a:r>
              <a:rPr lang="en-GB"/>
              <a:t>References:</a:t>
            </a:r>
            <a:endParaRPr/>
          </a:p>
        </p:txBody>
      </p:sp>
      <p:sp>
        <p:nvSpPr>
          <p:cNvPr id="128" name="Google Shape;128;p23"/>
          <p:cNvSpPr txBox="1"/>
          <p:nvPr>
            <p:ph idx="1" type="body"/>
          </p:nvPr>
        </p:nvSpPr>
        <p:spPr>
          <a:xfrm>
            <a:off x="311700" y="1266325"/>
            <a:ext cx="8520600" cy="330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500">
                <a:solidFill>
                  <a:srgbClr val="000000"/>
                </a:solidFill>
              </a:rPr>
              <a:t>Care Quality Commission (CQC) (2023) </a:t>
            </a:r>
            <a:r>
              <a:rPr i="1" lang="en-GB" sz="1500">
                <a:solidFill>
                  <a:srgbClr val="000000"/>
                </a:solidFill>
              </a:rPr>
              <a:t>How CQC regulates: Guidance for providers</a:t>
            </a:r>
            <a:r>
              <a:rPr lang="en-GB" sz="1500">
                <a:solidFill>
                  <a:srgbClr val="000000"/>
                </a:solidFill>
              </a:rPr>
              <a:t>. Available at:</a:t>
            </a:r>
            <a:r>
              <a:rPr lang="en-GB" sz="1500">
                <a:solidFill>
                  <a:srgbClr val="000000"/>
                </a:solidFill>
                <a:uFill>
                  <a:noFill/>
                </a:uFill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-GB" sz="1500" u="sng">
                <a:solidFill>
                  <a:srgbClr val="000000"/>
                </a:solidFill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https://www.cqc.org.uk</a:t>
            </a:r>
            <a:r>
              <a:rPr lang="en-GB" sz="1500">
                <a:solidFill>
                  <a:srgbClr val="000000"/>
                </a:solidFill>
              </a:rPr>
              <a:t> (Accessed: 8 March 2025).</a:t>
            </a:r>
            <a:endParaRPr sz="15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500">
                <a:solidFill>
                  <a:srgbClr val="000000"/>
                </a:solidFill>
              </a:rPr>
              <a:t>Ishikawa, K. (1986) Guide to Quality Control. 2nd rev. edn. Tokyo: Asian Productivity Organization.</a:t>
            </a:r>
            <a:endParaRPr sz="15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500">
                <a:solidFill>
                  <a:srgbClr val="000000"/>
                </a:solidFill>
              </a:rPr>
              <a:t>Nursing and Midwifery Council (NMC) (2018)</a:t>
            </a:r>
            <a:r>
              <a:rPr lang="en-GB" sz="1500">
                <a:solidFill>
                  <a:srgbClr val="000000"/>
                </a:solidFill>
              </a:rPr>
              <a:t> </a:t>
            </a:r>
            <a:r>
              <a:rPr i="1" lang="en-GB" sz="1500">
                <a:solidFill>
                  <a:srgbClr val="000000"/>
                </a:solidFill>
              </a:rPr>
              <a:t>The Code: Professional standards of practice and behaviour for nurses, midwives and nursing associates</a:t>
            </a:r>
            <a:r>
              <a:rPr lang="en-GB" sz="1500">
                <a:solidFill>
                  <a:srgbClr val="000000"/>
                </a:solidFill>
              </a:rPr>
              <a:t>. London: NMC. Available at:</a:t>
            </a:r>
            <a:r>
              <a:rPr lang="en-GB" sz="1500">
                <a:solidFill>
                  <a:srgbClr val="000000"/>
                </a:solidFill>
                <a:uFill>
                  <a:noFill/>
                </a:uFill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 </a:t>
            </a:r>
            <a:r>
              <a:rPr lang="en-GB" sz="1500" u="sng">
                <a:solidFill>
                  <a:srgbClr val="000000"/>
                </a:solidFill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https://www.nmc.org.uk/standards/code/</a:t>
            </a:r>
            <a:r>
              <a:rPr lang="en-GB" sz="1500">
                <a:solidFill>
                  <a:srgbClr val="000000"/>
                </a:solidFill>
              </a:rPr>
              <a:t> (Accessed: 8 March 2025).</a:t>
            </a:r>
            <a:endParaRPr sz="15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SzPts val="1300"/>
              <a:buNone/>
            </a:pPr>
            <a:r>
              <a:t/>
            </a:r>
            <a:endParaRPr sz="150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Tropic">
  <a:themeElements>
    <a:clrScheme name="Tropic">
      <a:dk1>
        <a:srgbClr val="A1E8D9"/>
      </a:dk1>
      <a:lt1>
        <a:srgbClr val="FFFFFF"/>
      </a:lt1>
      <a:dk2>
        <a:srgbClr val="695D46"/>
      </a:dk2>
      <a:lt2>
        <a:srgbClr val="B3A77D"/>
      </a:lt2>
      <a:accent1>
        <a:srgbClr val="EF6C00"/>
      </a:accent1>
      <a:accent2>
        <a:srgbClr val="CE93D8"/>
      </a:accent2>
      <a:accent3>
        <a:srgbClr val="4DB6AC"/>
      </a:accent3>
      <a:accent4>
        <a:srgbClr val="FF9800"/>
      </a:accent4>
      <a:accent5>
        <a:srgbClr val="009668"/>
      </a:accent5>
      <a:accent6>
        <a:srgbClr val="EEFF41"/>
      </a:accent6>
      <a:hlink>
        <a:srgbClr val="009668"/>
      </a:hlink>
      <a:folHlink>
        <a:srgbClr val="009668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