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9" r:id="rId1"/>
  </p:sldMasterIdLst>
  <p:notesMasterIdLst>
    <p:notesMasterId r:id="rId14"/>
  </p:notes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126"/>
    <p:restoredTop sz="83859"/>
  </p:normalViewPr>
  <p:slideViewPr>
    <p:cSldViewPr snapToGrid="0">
      <p:cViewPr varScale="1">
        <p:scale>
          <a:sx n="95" d="100"/>
          <a:sy n="95" d="100"/>
        </p:scale>
        <p:origin x="38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173C13-E2DF-424D-BEE7-B563705028CE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432C717-CF34-45B5-AA2F-C70C6235F020}">
      <dgm:prSet custT="1"/>
      <dgm:spPr/>
      <dgm:t>
        <a:bodyPr/>
        <a:lstStyle/>
        <a:p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Biological factors may also influence  behavior and development.</a:t>
          </a:r>
        </a:p>
      </dgm:t>
    </dgm:pt>
    <dgm:pt modelId="{028F6C94-279A-43FB-8846-6945D8D6824B}" type="parTrans" cxnId="{CC4CE09A-E5DD-4C0E-A4CE-4D3EB90BF2F5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6A00062-EE46-4BE1-B5F1-9740BA1E9FB8}" type="sibTrans" cxnId="{CC4CE09A-E5DD-4C0E-A4CE-4D3EB90BF2F5}">
      <dgm:prSet custT="1"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03699C-9A7E-4B89-840C-F50EFE11B944}">
      <dgm:prSet custT="1"/>
      <dgm:spPr/>
      <dgm:t>
        <a:bodyPr/>
        <a:lstStyle/>
        <a:p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Stress response caused by long-term caregiving</a:t>
          </a:r>
        </a:p>
      </dgm:t>
    </dgm:pt>
    <dgm:pt modelId="{4270D1B2-93F6-453B-965B-B52B815FE17D}" type="parTrans" cxnId="{2A89EE0E-C4F2-42BB-B506-F6CCFF13BDD8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7D56D10-60BA-4129-8728-A7536A786F98}" type="sibTrans" cxnId="{2A89EE0E-C4F2-42BB-B506-F6CCFF13BDD8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A9F7F35-241F-4EDE-A011-72A623EC0AC8}">
      <dgm:prSet custT="1"/>
      <dgm:spPr/>
      <dgm:t>
        <a:bodyPr/>
        <a:lstStyle/>
        <a:p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Hormonal changes during adolescence.</a:t>
          </a:r>
        </a:p>
      </dgm:t>
    </dgm:pt>
    <dgm:pt modelId="{7BA8D221-8603-4972-A322-25805C540A5A}" type="parTrans" cxnId="{1F304B9A-6F28-4F9E-892A-F6523CC2BC6E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0A7E4EA-9A50-4BE5-98E6-1AA862A1878D}" type="sibTrans" cxnId="{1F304B9A-6F28-4F9E-892A-F6523CC2BC6E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376374-E803-4179-B013-505819C63FE7}">
      <dgm:prSet custT="1"/>
      <dgm:spPr/>
      <dgm:t>
        <a:bodyPr/>
        <a:lstStyle/>
        <a:p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Possible genetic predisposition to mental health difficulties.</a:t>
          </a:r>
        </a:p>
      </dgm:t>
    </dgm:pt>
    <dgm:pt modelId="{5B274FCC-E69B-4EA1-AF30-D8ED9446AB73}" type="parTrans" cxnId="{C6783F66-9BDF-4749-B88B-B3B25768CE8E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D9DE7B1-B077-480D-A168-F0F5B7598B61}" type="sibTrans" cxnId="{C6783F66-9BDF-4749-B88B-B3B25768CE8E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0C22369-B866-4851-8759-0FA9545A656D}">
      <dgm:prSet custT="1"/>
      <dgm:spPr/>
      <dgm:t>
        <a:bodyPr/>
        <a:lstStyle/>
        <a:p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Chronic stress can increase cortisol levels, which may affect:</a:t>
          </a:r>
        </a:p>
      </dgm:t>
    </dgm:pt>
    <dgm:pt modelId="{DFD5CA6D-1CA9-428B-86AC-DBEE54798288}" type="parTrans" cxnId="{73FF255F-9C8D-4F2C-BC7D-9848BF541C14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AD7205-25E0-409F-A9CD-34E82E5C5D4B}" type="sibTrans" cxnId="{73FF255F-9C8D-4F2C-BC7D-9848BF541C14}">
      <dgm:prSet custT="1"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2F7B7A3-3735-4CD5-8FF4-EBC0D10AA8B1}">
      <dgm:prSet custT="1"/>
      <dgm:spPr/>
      <dgm:t>
        <a:bodyPr/>
        <a:lstStyle/>
        <a:p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Mood </a:t>
          </a:r>
        </a:p>
      </dgm:t>
    </dgm:pt>
    <dgm:pt modelId="{B607F6C0-143B-4859-B8C6-536EA152D1F2}" type="parTrans" cxnId="{F882465B-5790-4CEF-81A0-C3C73DC460D1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5F7AE2A-C957-4415-9286-D3A1BA4A4B55}" type="sibTrans" cxnId="{F882465B-5790-4CEF-81A0-C3C73DC460D1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8F3A4CC-18FA-4512-8EB6-61D778D736FD}">
      <dgm:prSet custT="1"/>
      <dgm:spPr/>
      <dgm:t>
        <a:bodyPr/>
        <a:lstStyle/>
        <a:p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Concentration</a:t>
          </a:r>
        </a:p>
      </dgm:t>
    </dgm:pt>
    <dgm:pt modelId="{4117093A-AE5C-411D-BE7C-BFB45F8A5385}" type="parTrans" cxnId="{734B3C02-519E-4BB8-98E5-64FA411F80D0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DCD9B5-E19E-412D-9ED3-1DAD73CDFD70}" type="sibTrans" cxnId="{734B3C02-519E-4BB8-98E5-64FA411F80D0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EF6F88-8D39-4328-9DDB-FE914FC11A73}">
      <dgm:prSet custT="1"/>
      <dgm:spPr/>
      <dgm:t>
        <a:bodyPr/>
        <a:lstStyle/>
        <a:p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Sleep </a:t>
          </a:r>
        </a:p>
      </dgm:t>
    </dgm:pt>
    <dgm:pt modelId="{966AD347-C137-4A2C-BCB7-E29EF73201DC}" type="parTrans" cxnId="{A6217FA1-5033-4CD9-A3B9-4D5BF96C4C2F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04ADA35-C222-4FA0-9678-033ED6DD7FC3}" type="sibTrans" cxnId="{A6217FA1-5033-4CD9-A3B9-4D5BF96C4C2F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A1EA9B8-C6B5-4706-8A60-33C6FF004F81}">
      <dgm:prSet custT="1"/>
      <dgm:spPr/>
      <dgm:t>
        <a:bodyPr/>
        <a:lstStyle/>
        <a:p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Emotional regulation.</a:t>
          </a:r>
        </a:p>
      </dgm:t>
    </dgm:pt>
    <dgm:pt modelId="{76EE3B66-0F79-44E3-8263-DE3856514159}" type="parTrans" cxnId="{472064E8-58E1-4822-9567-D57CD4BF1D05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4369CF-FCE2-4609-9518-7E761D257A11}" type="sibTrans" cxnId="{472064E8-58E1-4822-9567-D57CD4BF1D05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FD9993-6F1B-4BCE-AF18-12A26256D66D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Research shows that prolonged stress can affect mental wellbeing and development in young people (Schaffer, 2015)</a:t>
          </a:r>
        </a:p>
      </dgm:t>
    </dgm:pt>
    <dgm:pt modelId="{B9BA0234-3819-4C8C-A7EA-BBD59F394117}" type="parTrans" cxnId="{8AE13950-042D-4557-86EF-7D30B64E7686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C9017A-D322-48D8-AFDD-BB7285AF2915}" type="sibTrans" cxnId="{8AE13950-042D-4557-86EF-7D30B64E7686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618550-6069-0F4A-BBD4-5105A194012D}" type="pres">
      <dgm:prSet presAssocID="{99173C13-E2DF-424D-BEE7-B563705028CE}" presName="Name0" presStyleCnt="0">
        <dgm:presLayoutVars>
          <dgm:dir/>
          <dgm:resizeHandles val="exact"/>
        </dgm:presLayoutVars>
      </dgm:prSet>
      <dgm:spPr/>
    </dgm:pt>
    <dgm:pt modelId="{FACBAEB2-6F0D-CB4D-9FB4-6905184CB9A4}" type="pres">
      <dgm:prSet presAssocID="{3432C717-CF34-45B5-AA2F-C70C6235F020}" presName="node" presStyleLbl="node1" presStyleIdx="0" presStyleCnt="3">
        <dgm:presLayoutVars>
          <dgm:bulletEnabled val="1"/>
        </dgm:presLayoutVars>
      </dgm:prSet>
      <dgm:spPr/>
    </dgm:pt>
    <dgm:pt modelId="{933A8AD5-50EC-4D4A-874C-D43442CFBE68}" type="pres">
      <dgm:prSet presAssocID="{C6A00062-EE46-4BE1-B5F1-9740BA1E9FB8}" presName="sibTrans" presStyleLbl="sibTrans1D1" presStyleIdx="0" presStyleCnt="2"/>
      <dgm:spPr/>
    </dgm:pt>
    <dgm:pt modelId="{D3ADF37B-BDDA-084F-B94D-79A157606A15}" type="pres">
      <dgm:prSet presAssocID="{C6A00062-EE46-4BE1-B5F1-9740BA1E9FB8}" presName="connectorText" presStyleLbl="sibTrans1D1" presStyleIdx="0" presStyleCnt="2"/>
      <dgm:spPr/>
    </dgm:pt>
    <dgm:pt modelId="{80DBBC1A-015C-EF4A-98E7-78EEA94277C0}" type="pres">
      <dgm:prSet presAssocID="{00C22369-B866-4851-8759-0FA9545A656D}" presName="node" presStyleLbl="node1" presStyleIdx="1" presStyleCnt="3">
        <dgm:presLayoutVars>
          <dgm:bulletEnabled val="1"/>
        </dgm:presLayoutVars>
      </dgm:prSet>
      <dgm:spPr/>
    </dgm:pt>
    <dgm:pt modelId="{EE34CB17-4488-F745-8BA0-08EFAF3E3DAD}" type="pres">
      <dgm:prSet presAssocID="{C1AD7205-25E0-409F-A9CD-34E82E5C5D4B}" presName="sibTrans" presStyleLbl="sibTrans1D1" presStyleIdx="1" presStyleCnt="2"/>
      <dgm:spPr/>
    </dgm:pt>
    <dgm:pt modelId="{FB51F140-EB3D-CC44-BDB4-A5D789EB220E}" type="pres">
      <dgm:prSet presAssocID="{C1AD7205-25E0-409F-A9CD-34E82E5C5D4B}" presName="connectorText" presStyleLbl="sibTrans1D1" presStyleIdx="1" presStyleCnt="2"/>
      <dgm:spPr/>
    </dgm:pt>
    <dgm:pt modelId="{F9E93C17-9E66-044B-8506-9C9AE15E9D0D}" type="pres">
      <dgm:prSet presAssocID="{F2FD9993-6F1B-4BCE-AF18-12A26256D66D}" presName="node" presStyleLbl="node1" presStyleIdx="2" presStyleCnt="3">
        <dgm:presLayoutVars>
          <dgm:bulletEnabled val="1"/>
        </dgm:presLayoutVars>
      </dgm:prSet>
      <dgm:spPr/>
    </dgm:pt>
  </dgm:ptLst>
  <dgm:cxnLst>
    <dgm:cxn modelId="{734B3C02-519E-4BB8-98E5-64FA411F80D0}" srcId="{00C22369-B866-4851-8759-0FA9545A656D}" destId="{88F3A4CC-18FA-4512-8EB6-61D778D736FD}" srcOrd="1" destOrd="0" parTransId="{4117093A-AE5C-411D-BE7C-BFB45F8A5385}" sibTransId="{E0DCD9B5-E19E-412D-9ED3-1DAD73CDFD70}"/>
    <dgm:cxn modelId="{08EA980D-A508-AB46-870A-2BF5A4063855}" type="presOf" srcId="{0503699C-9A7E-4B89-840C-F50EFE11B944}" destId="{FACBAEB2-6F0D-CB4D-9FB4-6905184CB9A4}" srcOrd="0" destOrd="1" presId="urn:microsoft.com/office/officeart/2016/7/layout/RepeatingBendingProcessNew"/>
    <dgm:cxn modelId="{2A89EE0E-C4F2-42BB-B506-F6CCFF13BDD8}" srcId="{3432C717-CF34-45B5-AA2F-C70C6235F020}" destId="{0503699C-9A7E-4B89-840C-F50EFE11B944}" srcOrd="0" destOrd="0" parTransId="{4270D1B2-93F6-453B-965B-B52B815FE17D}" sibTransId="{67D56D10-60BA-4129-8728-A7536A786F98}"/>
    <dgm:cxn modelId="{2DC08913-05FA-7148-926F-DE4E6451DBA6}" type="presOf" srcId="{C6A00062-EE46-4BE1-B5F1-9740BA1E9FB8}" destId="{D3ADF37B-BDDA-084F-B94D-79A157606A15}" srcOrd="1" destOrd="0" presId="urn:microsoft.com/office/officeart/2016/7/layout/RepeatingBendingProcessNew"/>
    <dgm:cxn modelId="{4E47C124-987A-F248-BC5F-A52DD9CD6158}" type="presOf" srcId="{3432C717-CF34-45B5-AA2F-C70C6235F020}" destId="{FACBAEB2-6F0D-CB4D-9FB4-6905184CB9A4}" srcOrd="0" destOrd="0" presId="urn:microsoft.com/office/officeart/2016/7/layout/RepeatingBendingProcessNew"/>
    <dgm:cxn modelId="{8348D326-0E4B-414E-B713-F4484385C332}" type="presOf" srcId="{F2FD9993-6F1B-4BCE-AF18-12A26256D66D}" destId="{F9E93C17-9E66-044B-8506-9C9AE15E9D0D}" srcOrd="0" destOrd="0" presId="urn:microsoft.com/office/officeart/2016/7/layout/RepeatingBendingProcessNew"/>
    <dgm:cxn modelId="{E764CD28-886A-BE45-B947-B27F74B4284D}" type="presOf" srcId="{44376374-E803-4179-B013-505819C63FE7}" destId="{FACBAEB2-6F0D-CB4D-9FB4-6905184CB9A4}" srcOrd="0" destOrd="3" presId="urn:microsoft.com/office/officeart/2016/7/layout/RepeatingBendingProcessNew"/>
    <dgm:cxn modelId="{38255B43-E7BB-0547-84B1-BCD61BEF8894}" type="presOf" srcId="{88F3A4CC-18FA-4512-8EB6-61D778D736FD}" destId="{80DBBC1A-015C-EF4A-98E7-78EEA94277C0}" srcOrd="0" destOrd="2" presId="urn:microsoft.com/office/officeart/2016/7/layout/RepeatingBendingProcessNew"/>
    <dgm:cxn modelId="{717BE547-A273-344E-803C-A6C0574800F0}" type="presOf" srcId="{9A9F7F35-241F-4EDE-A011-72A623EC0AC8}" destId="{FACBAEB2-6F0D-CB4D-9FB4-6905184CB9A4}" srcOrd="0" destOrd="2" presId="urn:microsoft.com/office/officeart/2016/7/layout/RepeatingBendingProcessNew"/>
    <dgm:cxn modelId="{8AE13950-042D-4557-86EF-7D30B64E7686}" srcId="{99173C13-E2DF-424D-BEE7-B563705028CE}" destId="{F2FD9993-6F1B-4BCE-AF18-12A26256D66D}" srcOrd="2" destOrd="0" parTransId="{B9BA0234-3819-4C8C-A7EA-BBD59F394117}" sibTransId="{4FC9017A-D322-48D8-AFDD-BB7285AF2915}"/>
    <dgm:cxn modelId="{F882465B-5790-4CEF-81A0-C3C73DC460D1}" srcId="{00C22369-B866-4851-8759-0FA9545A656D}" destId="{B2F7B7A3-3735-4CD5-8FF4-EBC0D10AA8B1}" srcOrd="0" destOrd="0" parTransId="{B607F6C0-143B-4859-B8C6-536EA152D1F2}" sibTransId="{E5F7AE2A-C957-4415-9286-D3A1BA4A4B55}"/>
    <dgm:cxn modelId="{73FF255F-9C8D-4F2C-BC7D-9848BF541C14}" srcId="{99173C13-E2DF-424D-BEE7-B563705028CE}" destId="{00C22369-B866-4851-8759-0FA9545A656D}" srcOrd="1" destOrd="0" parTransId="{DFD5CA6D-1CA9-428B-86AC-DBEE54798288}" sibTransId="{C1AD7205-25E0-409F-A9CD-34E82E5C5D4B}"/>
    <dgm:cxn modelId="{C6783F66-9BDF-4749-B88B-B3B25768CE8E}" srcId="{3432C717-CF34-45B5-AA2F-C70C6235F020}" destId="{44376374-E803-4179-B013-505819C63FE7}" srcOrd="2" destOrd="0" parTransId="{5B274FCC-E69B-4EA1-AF30-D8ED9446AB73}" sibTransId="{9D9DE7B1-B077-480D-A168-F0F5B7598B61}"/>
    <dgm:cxn modelId="{8D710A7E-F244-1444-BB72-A9002FD92D3F}" type="presOf" srcId="{F8EF6F88-8D39-4328-9DDB-FE914FC11A73}" destId="{80DBBC1A-015C-EF4A-98E7-78EEA94277C0}" srcOrd="0" destOrd="3" presId="urn:microsoft.com/office/officeart/2016/7/layout/RepeatingBendingProcessNew"/>
    <dgm:cxn modelId="{6CEA3B84-8ED7-E847-8348-052DAA3452F8}" type="presOf" srcId="{99173C13-E2DF-424D-BEE7-B563705028CE}" destId="{D5618550-6069-0F4A-BBD4-5105A194012D}" srcOrd="0" destOrd="0" presId="urn:microsoft.com/office/officeart/2016/7/layout/RepeatingBendingProcessNew"/>
    <dgm:cxn modelId="{1F304B9A-6F28-4F9E-892A-F6523CC2BC6E}" srcId="{3432C717-CF34-45B5-AA2F-C70C6235F020}" destId="{9A9F7F35-241F-4EDE-A011-72A623EC0AC8}" srcOrd="1" destOrd="0" parTransId="{7BA8D221-8603-4972-A322-25805C540A5A}" sibTransId="{20A7E4EA-9A50-4BE5-98E6-1AA862A1878D}"/>
    <dgm:cxn modelId="{CC4CE09A-E5DD-4C0E-A4CE-4D3EB90BF2F5}" srcId="{99173C13-E2DF-424D-BEE7-B563705028CE}" destId="{3432C717-CF34-45B5-AA2F-C70C6235F020}" srcOrd="0" destOrd="0" parTransId="{028F6C94-279A-43FB-8846-6945D8D6824B}" sibTransId="{C6A00062-EE46-4BE1-B5F1-9740BA1E9FB8}"/>
    <dgm:cxn modelId="{8980949B-D831-3748-8E07-2F387A40E18F}" type="presOf" srcId="{C1AD7205-25E0-409F-A9CD-34E82E5C5D4B}" destId="{FB51F140-EB3D-CC44-BDB4-A5D789EB220E}" srcOrd="1" destOrd="0" presId="urn:microsoft.com/office/officeart/2016/7/layout/RepeatingBendingProcessNew"/>
    <dgm:cxn modelId="{EA2907A0-CC42-5F43-AE01-E4C7A6E1D022}" type="presOf" srcId="{C1AD7205-25E0-409F-A9CD-34E82E5C5D4B}" destId="{EE34CB17-4488-F745-8BA0-08EFAF3E3DAD}" srcOrd="0" destOrd="0" presId="urn:microsoft.com/office/officeart/2016/7/layout/RepeatingBendingProcessNew"/>
    <dgm:cxn modelId="{8D2830A1-492F-8F49-8F1D-3FFD683C2B92}" type="presOf" srcId="{00C22369-B866-4851-8759-0FA9545A656D}" destId="{80DBBC1A-015C-EF4A-98E7-78EEA94277C0}" srcOrd="0" destOrd="0" presId="urn:microsoft.com/office/officeart/2016/7/layout/RepeatingBendingProcessNew"/>
    <dgm:cxn modelId="{A6217FA1-5033-4CD9-A3B9-4D5BF96C4C2F}" srcId="{00C22369-B866-4851-8759-0FA9545A656D}" destId="{F8EF6F88-8D39-4328-9DDB-FE914FC11A73}" srcOrd="2" destOrd="0" parTransId="{966AD347-C137-4A2C-BCB7-E29EF73201DC}" sibTransId="{504ADA35-C222-4FA0-9678-033ED6DD7FC3}"/>
    <dgm:cxn modelId="{81C376B1-5E58-9143-814C-F89AE36EB989}" type="presOf" srcId="{C6A00062-EE46-4BE1-B5F1-9740BA1E9FB8}" destId="{933A8AD5-50EC-4D4A-874C-D43442CFBE68}" srcOrd="0" destOrd="0" presId="urn:microsoft.com/office/officeart/2016/7/layout/RepeatingBendingProcessNew"/>
    <dgm:cxn modelId="{A161DBCD-0A4B-3D4A-A66C-EAB04E564E65}" type="presOf" srcId="{B2F7B7A3-3735-4CD5-8FF4-EBC0D10AA8B1}" destId="{80DBBC1A-015C-EF4A-98E7-78EEA94277C0}" srcOrd="0" destOrd="1" presId="urn:microsoft.com/office/officeart/2016/7/layout/RepeatingBendingProcessNew"/>
    <dgm:cxn modelId="{472064E8-58E1-4822-9567-D57CD4BF1D05}" srcId="{00C22369-B866-4851-8759-0FA9545A656D}" destId="{4A1EA9B8-C6B5-4706-8A60-33C6FF004F81}" srcOrd="3" destOrd="0" parTransId="{76EE3B66-0F79-44E3-8263-DE3856514159}" sibTransId="{C74369CF-FCE2-4609-9518-7E761D257A11}"/>
    <dgm:cxn modelId="{4AA83DF7-3C66-AC47-A55F-1F8188C8733B}" type="presOf" srcId="{4A1EA9B8-C6B5-4706-8A60-33C6FF004F81}" destId="{80DBBC1A-015C-EF4A-98E7-78EEA94277C0}" srcOrd="0" destOrd="4" presId="urn:microsoft.com/office/officeart/2016/7/layout/RepeatingBendingProcessNew"/>
    <dgm:cxn modelId="{C183DD91-66FE-DB4E-973B-960A51F8854E}" type="presParOf" srcId="{D5618550-6069-0F4A-BBD4-5105A194012D}" destId="{FACBAEB2-6F0D-CB4D-9FB4-6905184CB9A4}" srcOrd="0" destOrd="0" presId="urn:microsoft.com/office/officeart/2016/7/layout/RepeatingBendingProcessNew"/>
    <dgm:cxn modelId="{A48C7FDA-151D-1B45-B180-706B8FC97455}" type="presParOf" srcId="{D5618550-6069-0F4A-BBD4-5105A194012D}" destId="{933A8AD5-50EC-4D4A-874C-D43442CFBE68}" srcOrd="1" destOrd="0" presId="urn:microsoft.com/office/officeart/2016/7/layout/RepeatingBendingProcessNew"/>
    <dgm:cxn modelId="{09458ABB-0432-104A-9CA7-042B9D15F246}" type="presParOf" srcId="{933A8AD5-50EC-4D4A-874C-D43442CFBE68}" destId="{D3ADF37B-BDDA-084F-B94D-79A157606A15}" srcOrd="0" destOrd="0" presId="urn:microsoft.com/office/officeart/2016/7/layout/RepeatingBendingProcessNew"/>
    <dgm:cxn modelId="{E206A881-1F08-5C47-9DD8-563912C1610B}" type="presParOf" srcId="{D5618550-6069-0F4A-BBD4-5105A194012D}" destId="{80DBBC1A-015C-EF4A-98E7-78EEA94277C0}" srcOrd="2" destOrd="0" presId="urn:microsoft.com/office/officeart/2016/7/layout/RepeatingBendingProcessNew"/>
    <dgm:cxn modelId="{4F065CF5-098D-534F-927E-98AE0C54ECB3}" type="presParOf" srcId="{D5618550-6069-0F4A-BBD4-5105A194012D}" destId="{EE34CB17-4488-F745-8BA0-08EFAF3E3DAD}" srcOrd="3" destOrd="0" presId="urn:microsoft.com/office/officeart/2016/7/layout/RepeatingBendingProcessNew"/>
    <dgm:cxn modelId="{211FF017-A668-D74C-ACE3-EC4849457EA7}" type="presParOf" srcId="{EE34CB17-4488-F745-8BA0-08EFAF3E3DAD}" destId="{FB51F140-EB3D-CC44-BDB4-A5D789EB220E}" srcOrd="0" destOrd="0" presId="urn:microsoft.com/office/officeart/2016/7/layout/RepeatingBendingProcessNew"/>
    <dgm:cxn modelId="{32114F28-D359-A14C-A206-0FBE1CD5C9F0}" type="presParOf" srcId="{D5618550-6069-0F4A-BBD4-5105A194012D}" destId="{F9E93C17-9E66-044B-8506-9C9AE15E9D0D}" srcOrd="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3A8AD5-50EC-4D4A-874C-D43442CFBE68}">
      <dsp:nvSpPr>
        <dsp:cNvPr id="0" name=""/>
        <dsp:cNvSpPr/>
      </dsp:nvSpPr>
      <dsp:spPr>
        <a:xfrm>
          <a:off x="2967401" y="1412315"/>
          <a:ext cx="65125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51253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75981" y="1454622"/>
        <a:ext cx="34092" cy="6825"/>
      </dsp:txXfrm>
    </dsp:sp>
    <dsp:sp modelId="{FACBAEB2-6F0D-CB4D-9FB4-6905184CB9A4}">
      <dsp:nvSpPr>
        <dsp:cNvPr id="0" name=""/>
        <dsp:cNvSpPr/>
      </dsp:nvSpPr>
      <dsp:spPr>
        <a:xfrm>
          <a:off x="4621" y="568661"/>
          <a:ext cx="2964580" cy="17787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267" tIns="152483" rIns="145267" bIns="152483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Biological factors may also influence  behavior and development.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Stress response caused by long-term caregiving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Hormonal changes during adolescence.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Possible genetic predisposition to mental health difficulties.</a:t>
          </a:r>
        </a:p>
      </dsp:txBody>
      <dsp:txXfrm>
        <a:off x="4621" y="568661"/>
        <a:ext cx="2964580" cy="1778748"/>
      </dsp:txXfrm>
    </dsp:sp>
    <dsp:sp modelId="{EE34CB17-4488-F745-8BA0-08EFAF3E3DAD}">
      <dsp:nvSpPr>
        <dsp:cNvPr id="0" name=""/>
        <dsp:cNvSpPr/>
      </dsp:nvSpPr>
      <dsp:spPr>
        <a:xfrm>
          <a:off x="1486911" y="2345609"/>
          <a:ext cx="3646433" cy="651253"/>
        </a:xfrm>
        <a:custGeom>
          <a:avLst/>
          <a:gdLst/>
          <a:ahLst/>
          <a:cxnLst/>
          <a:rect l="0" t="0" r="0" b="0"/>
          <a:pathLst>
            <a:path>
              <a:moveTo>
                <a:pt x="3646433" y="0"/>
              </a:moveTo>
              <a:lnTo>
                <a:pt x="3646433" y="342726"/>
              </a:lnTo>
              <a:lnTo>
                <a:pt x="0" y="342726"/>
              </a:lnTo>
              <a:lnTo>
                <a:pt x="0" y="651253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17387" y="2667823"/>
        <a:ext cx="185481" cy="6825"/>
      </dsp:txXfrm>
    </dsp:sp>
    <dsp:sp modelId="{80DBBC1A-015C-EF4A-98E7-78EEA94277C0}">
      <dsp:nvSpPr>
        <dsp:cNvPr id="0" name=""/>
        <dsp:cNvSpPr/>
      </dsp:nvSpPr>
      <dsp:spPr>
        <a:xfrm>
          <a:off x="3651054" y="568661"/>
          <a:ext cx="2964580" cy="17787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267" tIns="152483" rIns="145267" bIns="152483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Chronic stress can increase cortisol levels, which may affect: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Mood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Concentration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Sleep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Emotional regulation.</a:t>
          </a:r>
        </a:p>
      </dsp:txBody>
      <dsp:txXfrm>
        <a:off x="3651054" y="568661"/>
        <a:ext cx="2964580" cy="1778748"/>
      </dsp:txXfrm>
    </dsp:sp>
    <dsp:sp modelId="{F9E93C17-9E66-044B-8506-9C9AE15E9D0D}">
      <dsp:nvSpPr>
        <dsp:cNvPr id="0" name=""/>
        <dsp:cNvSpPr/>
      </dsp:nvSpPr>
      <dsp:spPr>
        <a:xfrm>
          <a:off x="4621" y="3029262"/>
          <a:ext cx="2964580" cy="17787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267" tIns="152483" rIns="145267" bIns="15248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Research shows that prolonged stress can affect mental wellbeing and development in young people (Schaffer, 2015)</a:t>
          </a:r>
        </a:p>
      </dsp:txBody>
      <dsp:txXfrm>
        <a:off x="4621" y="3029262"/>
        <a:ext cx="2964580" cy="17787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A277DC-0723-ED40-84CB-AF20A4986BAC}" type="datetimeFigureOut">
              <a:rPr lang="en-US" smtClean="0"/>
              <a:t>3/15/26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35E14-946E-0C42-B48F-9E82FD4F7E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4349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935E14-946E-0C42-B48F-9E82FD4F7E9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480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979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114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917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8521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5434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9273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161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5152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8065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2247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853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3/15/26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248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8" r:id="rId6"/>
    <p:sldLayoutId id="2147483693" r:id="rId7"/>
    <p:sldLayoutId id="2147483694" r:id="rId8"/>
    <p:sldLayoutId id="2147483695" r:id="rId9"/>
    <p:sldLayoutId id="2147483697" r:id="rId10"/>
    <p:sldLayoutId id="214748369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hyperlink" Target="https://chatgpt.com/c/69a7fe3b-09f0-8329-abb7-3352361af41c#:~:text=https://www.basicbooks.com/titles/john%2Dbowlby/loss/9780465010417/" TargetMode="External"/><Relationship Id="rId7" Type="http://schemas.openxmlformats.org/officeDocument/2006/relationships/hyperlink" Target="https://www.simplypsychology.org/bowlby.html" TargetMode="External"/><Relationship Id="rId2" Type="http://schemas.openxmlformats.org/officeDocument/2006/relationships/hyperlink" Target="https://chatgpt.com/c/69a7fe3b-09f0-8329-abb7-3352361af41c#:~:text=https://www.basicbooks.com/titles/john%2Dbowlby/attachment%2Dand%2Dloss/9780465005437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hatgpt.com/c/69a7fe3b-09f0-8329-abb7-3352361af41c#:~:text=https://www.wiley.com/en%2Dgb/Introducing+Child+Psychology%2Dp%2D9781118752901" TargetMode="External"/><Relationship Id="rId5" Type="http://schemas.openxmlformats.org/officeDocument/2006/relationships/hyperlink" Target="https://chatgpt.com/c/69a7fe3b-09f0-8329-abb7-3352361af41c#:~:text=https://link.springer.com/book/10.1007/978%2D1%2D137%2D27863%2D0" TargetMode="External"/><Relationship Id="rId4" Type="http://schemas.openxmlformats.org/officeDocument/2006/relationships/hyperlink" Target="https://chatgpt.com/c/69a7fe3b-09f0-8329-abb7-3352361af41c#:~:text=https://carers.org/downloads/resources%2Dpdfs/young%2Dcarers%2Dresearch%2Dreview.pdf" TargetMode="External"/><Relationship Id="rId9" Type="http://schemas.openxmlformats.org/officeDocument/2006/relationships/image" Target="../media/image1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0" name="Rectangle 1039">
            <a:extLst>
              <a:ext uri="{FF2B5EF4-FFF2-40B4-BE49-F238E27FC236}">
                <a16:creationId xmlns:a16="http://schemas.microsoft.com/office/drawing/2014/main" id="{DD1980C8-FD80-43D8-9D6A-0262A4D53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5A7F9D-2BFC-AF6C-BB09-732F38CEF8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52366" y="3705226"/>
            <a:ext cx="5040785" cy="223113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000" i="0">
                <a:latin typeface="Arial" panose="020B0604020202020204" pitchFamily="34" charset="0"/>
                <a:cs typeface="Arial" panose="020B0604020202020204" pitchFamily="34" charset="0"/>
              </a:rPr>
              <a:t>Name: Jussara Coser.                                                              </a:t>
            </a: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Student number: 2442073.</a:t>
            </a:r>
            <a:b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i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000" i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Care. Module code: LCSH401                                                                Lecture: Peace Ukachukwu.</a:t>
            </a:r>
            <a:br>
              <a:rPr lang="en-US" sz="2000"/>
            </a:br>
            <a:endParaRPr lang="en-US" sz="2000"/>
          </a:p>
        </p:txBody>
      </p:sp>
      <p:sp>
        <p:nvSpPr>
          <p:cNvPr id="1042" name="Rectangle 1041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41E8B49-004F-5C36-A723-596A7734D2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69601" y="508090"/>
            <a:ext cx="2797087" cy="2797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ssistant Psychologist - C&amp;P ICS Careers">
            <a:extLst>
              <a:ext uri="{FF2B5EF4-FFF2-40B4-BE49-F238E27FC236}">
                <a16:creationId xmlns:a16="http://schemas.microsoft.com/office/drawing/2014/main" id="{5233BD40-1812-D4C0-17DE-24C6FE2694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7870" y="1165459"/>
            <a:ext cx="4114628" cy="4521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4" name="Rectangle 1043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300216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4106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5" name="Freeform: Shape 2054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66" name="Freeform: Shape 205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067" name="Rectangle 2066">
            <a:extLst>
              <a:ext uri="{FF2B5EF4-FFF2-40B4-BE49-F238E27FC236}">
                <a16:creationId xmlns:a16="http://schemas.microsoft.com/office/drawing/2014/main" id="{C7EFAAB5-34A3-C2FC-70BA-7720CC8AD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1C6C27-928C-69C6-78C2-8DF0076C8E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9"/>
            <a:ext cx="7263804" cy="100820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/>
              <a:t>Applying Lifespan Development Theory to Health and Social Care.</a:t>
            </a:r>
          </a:p>
        </p:txBody>
      </p:sp>
      <p:sp>
        <p:nvSpPr>
          <p:cNvPr id="2068" name="Freeform: Shape 2060">
            <a:extLst>
              <a:ext uri="{FF2B5EF4-FFF2-40B4-BE49-F238E27FC236}">
                <a16:creationId xmlns:a16="http://schemas.microsoft.com/office/drawing/2014/main" id="{FDD57DDC-2075-7CBD-00B4-0A5FF0991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050" name="Picture 2" descr="Reflections on health and social care – 4 key milestones of 2014 - PLMR">
            <a:extLst>
              <a:ext uri="{FF2B5EF4-FFF2-40B4-BE49-F238E27FC236}">
                <a16:creationId xmlns:a16="http://schemas.microsoft.com/office/drawing/2014/main" id="{138DC1A7-B11D-4989-7BA5-1FD5CE8FB21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02" r="-1" b="-1"/>
          <a:stretch>
            <a:fillRect/>
          </a:stretch>
        </p:blipFill>
        <p:spPr bwMode="auto">
          <a:xfrm>
            <a:off x="517868" y="2101022"/>
            <a:ext cx="11153216" cy="424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9340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C32CD27-7027-AB2B-38F1-71C08EB84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91F5A2-CC25-8602-2ECB-F809A72EB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1536" y="978408"/>
            <a:ext cx="6236208" cy="1463040"/>
          </a:xfrm>
        </p:spPr>
        <p:txBody>
          <a:bodyPr>
            <a:normAutofit/>
          </a:bodyPr>
          <a:lstStyle/>
          <a:p>
            <a:r>
              <a:rPr lang="en-US" dirty="0"/>
              <a:t>Introduction</a:t>
            </a:r>
          </a:p>
        </p:txBody>
      </p:sp>
      <p:pic>
        <p:nvPicPr>
          <p:cNvPr id="7" name="Picture 6" descr="Close up of pages of an open book in a bright studio">
            <a:extLst>
              <a:ext uri="{FF2B5EF4-FFF2-40B4-BE49-F238E27FC236}">
                <a16:creationId xmlns:a16="http://schemas.microsoft.com/office/drawing/2014/main" id="{13D9159C-92E5-E210-D917-99FD23F1C8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648" r="6079" b="1"/>
          <a:stretch>
            <a:fillRect/>
          </a:stretch>
        </p:blipFill>
        <p:spPr>
          <a:xfrm>
            <a:off x="517869" y="508091"/>
            <a:ext cx="4221911" cy="5837918"/>
          </a:xfrm>
          <a:prstGeom prst="rect">
            <a:avLst/>
          </a:pr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6DD38CD-CFFE-4ABA-3DC8-01ED90559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4611" y="508090"/>
            <a:ext cx="6186474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2A0BA35-EAFA-57E2-7507-EB88EE208C2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431536" y="2240280"/>
            <a:ext cx="6236208" cy="410565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85000" lnSpcReduction="10000"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Case Study: Jenny – A 16-year-old Young Carer: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lang="en-US" alt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This presentation will:</a:t>
            </a: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lang="en-US" altLang="en-US" sz="1900" dirty="0">
                <a:latin typeface="Arial" panose="020B0604020202020204" pitchFamily="34" charset="0"/>
                <a:cs typeface="Arial" panose="020B0604020202020204" pitchFamily="34" charset="0"/>
              </a:rPr>
              <a:t>Examine the case of Jenny, a 16-years-old who has cared for her mother for five years.</a:t>
            </a: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lang="en-US" altLang="en-US" sz="1900" dirty="0">
                <a:latin typeface="Arial" panose="020B0604020202020204" pitchFamily="34" charset="0"/>
                <a:cs typeface="Arial" panose="020B0604020202020204" pitchFamily="34" charset="0"/>
              </a:rPr>
              <a:t>Apply Attachment Theory to understand the impact on her development.</a:t>
            </a: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lang="en-US" altLang="en-US" sz="1900" dirty="0">
                <a:latin typeface="Arial" panose="020B0604020202020204" pitchFamily="34" charset="0"/>
                <a:cs typeface="Arial" panose="020B0604020202020204" pitchFamily="34" charset="0"/>
              </a:rPr>
              <a:t>Analise biological and social determinants affecting her behavior.</a:t>
            </a: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lang="en-US" altLang="en-US" sz="1900" dirty="0">
                <a:latin typeface="Arial" panose="020B0604020202020204" pitchFamily="34" charset="0"/>
                <a:cs typeface="Arial" panose="020B0604020202020204" pitchFamily="34" charset="0"/>
              </a:rPr>
              <a:t>Propose a  support plan to improve her wellbeing.</a:t>
            </a: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lang="en-US" altLang="en-US" sz="1900" dirty="0">
                <a:latin typeface="Arial" panose="020B0604020202020204" pitchFamily="34" charset="0"/>
                <a:cs typeface="Arial" panose="020B0604020202020204" pitchFamily="34" charset="0"/>
              </a:rPr>
              <a:t>Evaluate the strengths and limitations of the theory in health and social care practice.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lang="en-US" alt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sz="1900" dirty="0">
                <a:latin typeface="Arial" panose="020B0604020202020204" pitchFamily="34" charset="0"/>
                <a:cs typeface="Arial" panose="020B0604020202020204" pitchFamily="34" charset="0"/>
              </a:rPr>
              <a:t>Understanding psychological development helps professionals support children and young people effectively (Schaffer, 2015).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7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7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7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7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7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7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7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700" dirty="0">
              <a:latin typeface="-webkit-standard"/>
            </a:endParaRPr>
          </a:p>
        </p:txBody>
      </p:sp>
    </p:spTree>
    <p:extLst>
      <p:ext uri="{BB962C8B-B14F-4D97-AF65-F5344CB8AC3E}">
        <p14:creationId xmlns:p14="http://schemas.microsoft.com/office/powerpoint/2010/main" val="13346150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DNA structure">
            <a:extLst>
              <a:ext uri="{FF2B5EF4-FFF2-40B4-BE49-F238E27FC236}">
                <a16:creationId xmlns:a16="http://schemas.microsoft.com/office/drawing/2014/main" id="{6B916D94-A24C-AA5D-E800-C584DA77D6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112" y="754380"/>
            <a:ext cx="11155680" cy="559155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EE724C3-312E-5D70-3FFD-2C9C63002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Jenny’s situation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5AAB04-B3AA-5701-F20D-5421E08C30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063262"/>
            <a:ext cx="11155680" cy="428267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Jenny: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Is 16 years old.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Lost her father five years ago.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Has taken on the role of caregiver for her mother.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Her mother requires help with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Cooking and cleaning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Shopping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Administrative tasks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Emotional support due to low mood and memory problems.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Young carer often experience increased stress, social isolation and emotional pressure compared with their peers (Becker, 2017)</a:t>
            </a:r>
          </a:p>
        </p:txBody>
      </p:sp>
    </p:spTree>
    <p:extLst>
      <p:ext uri="{BB962C8B-B14F-4D97-AF65-F5344CB8AC3E}">
        <p14:creationId xmlns:p14="http://schemas.microsoft.com/office/powerpoint/2010/main" val="42894883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C32CD27-7027-AB2B-38F1-71C08EB84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E3A36-69E8-1773-6756-711E1A1B6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1536" y="978408"/>
            <a:ext cx="6236208" cy="1463040"/>
          </a:xfrm>
        </p:spPr>
        <p:txBody>
          <a:bodyPr>
            <a:normAutofit/>
          </a:bodyPr>
          <a:lstStyle/>
          <a:p>
            <a:r>
              <a:rPr lang="en-US" dirty="0"/>
              <a:t>Attachment Theory</a:t>
            </a:r>
          </a:p>
        </p:txBody>
      </p:sp>
      <p:pic>
        <p:nvPicPr>
          <p:cNvPr id="7" name="Picture 6" descr="3D face graphic">
            <a:extLst>
              <a:ext uri="{FF2B5EF4-FFF2-40B4-BE49-F238E27FC236}">
                <a16:creationId xmlns:a16="http://schemas.microsoft.com/office/drawing/2014/main" id="{49488341-15C3-2894-6BB7-EE25C874BB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346" r="12381" b="1"/>
          <a:stretch>
            <a:fillRect/>
          </a:stretch>
        </p:blipFill>
        <p:spPr>
          <a:xfrm>
            <a:off x="517869" y="508091"/>
            <a:ext cx="4221911" cy="5837918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C6DD38CD-CFFE-4ABA-3DC8-01ED90559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4611" y="508090"/>
            <a:ext cx="6186474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9BABA-E434-BCC6-2C2D-0FC6794B5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1536" y="2578608"/>
            <a:ext cx="6236208" cy="3767328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Attachment theory was developed by John Bowlby (1969)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theory proposes that children have a biological need to form strong emotional bonds with caregivers (Bowlby,1969).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Key concepts include: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Attachment bonds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Internal working model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Secure and insecure attachment 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Effects of separation and loss.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Early attachment experiences influence emotional development and future relationships ( Hove, 2011).</a:t>
            </a:r>
          </a:p>
          <a:p>
            <a:pPr>
              <a:lnSpc>
                <a:spcPct val="10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4478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6D16C4DE-5FF1-8D34-BBA1-FC43F3155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76718C-1626-E999-EA11-DC5BDE8DC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520440" cy="1773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/>
              <a:t>Applying the Theory to Jenny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6695334-1C63-71B0-DABC-EFEFD76F19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3422011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FAFCE06-D968-1CC9-52AA-715CC0341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0" y="612648"/>
            <a:ext cx="7104888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11" name="Picture 10" descr="Angle view of circuit shaped like a brain">
            <a:extLst>
              <a:ext uri="{FF2B5EF4-FFF2-40B4-BE49-F238E27FC236}">
                <a16:creationId xmlns:a16="http://schemas.microsoft.com/office/drawing/2014/main" id="{BA81122B-99CD-3FDE-8DD6-CF4AC04702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267" r="14229"/>
          <a:stretch>
            <a:fillRect/>
          </a:stretch>
        </p:blipFill>
        <p:spPr>
          <a:xfrm>
            <a:off x="517871" y="2963333"/>
            <a:ext cx="3419178" cy="338260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EFD65-308F-7B87-492E-1FF9D7A24A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0" y="1033272"/>
            <a:ext cx="7104888" cy="5312664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According to attachment theory, the  loss of caregiver can create emotional distress and insecurity (Bowlby, 1980)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Grief and emotional insecurity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Fear of abandonment 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Anxiety or depression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 case of Jenny  also experienced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role reversal,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meaning she has taken on adult caregiving responsibilities.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Possible impact include: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Anxiety or emotional stress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Reduced opportunity for social development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Difficulty prioritizing her own needs.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These experiences may influence her internal working model, which shapes expectations of relationships (Howe, 2011)</a:t>
            </a:r>
          </a:p>
        </p:txBody>
      </p:sp>
    </p:spTree>
    <p:extLst>
      <p:ext uri="{BB962C8B-B14F-4D97-AF65-F5344CB8AC3E}">
        <p14:creationId xmlns:p14="http://schemas.microsoft.com/office/powerpoint/2010/main" val="33732445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435B8-FAF9-0F67-3F66-75740A11E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US" dirty="0"/>
              <a:t>Biological Determinants (Nature)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3AC4FE1-D370-43A6-96C5-076716BB1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11650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117BDD-C3EA-56E8-DE90-118E7951FA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9486920"/>
              </p:ext>
            </p:extLst>
          </p:nvPr>
        </p:nvGraphicFramePr>
        <p:xfrm>
          <a:off x="5065776" y="978408"/>
          <a:ext cx="6620256" cy="5376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61154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White DNA structure">
            <a:extLst>
              <a:ext uri="{FF2B5EF4-FFF2-40B4-BE49-F238E27FC236}">
                <a16:creationId xmlns:a16="http://schemas.microsoft.com/office/drawing/2014/main" id="{88D3CA59-4760-69A9-0B9E-0901F274D6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112" y="978408"/>
            <a:ext cx="11155680" cy="53675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38FFE5-C4FA-851B-E663-1CD099FDE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Social and Environmental Determinants (Nurture)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9C5A6-CFA2-CA36-F67C-7160F19749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Key Social influences include: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Bereavement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Caring responsibilities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Reduce social opportunities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Educational challenges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Studies show that young carers may experience emotional strain and educational challenges       ( Becker, 2017)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However, supportive environments  such as schools and community services can improve resilience and wellbeing.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8331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33C608-7A81-8E11-1835-7A4BF74301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202082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 dirty="0"/>
              <a:t>Support Plan for Jenny</a:t>
            </a:r>
            <a:br>
              <a:rPr lang="en-US" sz="2200" dirty="0"/>
            </a:br>
            <a:b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b="0" dirty="0">
                <a:latin typeface="Arial" panose="020B0604020202020204" pitchFamily="34" charset="0"/>
                <a:cs typeface="Arial" panose="020B0604020202020204" pitchFamily="34" charset="0"/>
              </a:rPr>
              <a:t>Using attachment theory, support should focus on providing consistent and supportive relationships.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737DE48-7152-F64B-B5A8-9AB5CF3ED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7067" y="611650"/>
            <a:ext cx="6616285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Picture 4" descr="First Aid bandaged heart">
            <a:extLst>
              <a:ext uri="{FF2B5EF4-FFF2-40B4-BE49-F238E27FC236}">
                <a16:creationId xmlns:a16="http://schemas.microsoft.com/office/drawing/2014/main" id="{DE5147CB-A175-1413-3B0F-E1271A76F33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91" r="4" b="4"/>
          <a:stretch>
            <a:fillRect/>
          </a:stretch>
        </p:blipFill>
        <p:spPr>
          <a:xfrm>
            <a:off x="517869" y="3263317"/>
            <a:ext cx="3574071" cy="308268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D4706-6D0A-935A-05F5-1757BFDFF2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6632" y="978408"/>
            <a:ext cx="6611112" cy="5367528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Possible interventions include: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Young Carers Support Services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Providing respite and peer support (Becker, 2017)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Counselling or Therapy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Helping Jenny process grief and emotional stress.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School support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Pastoral care and flexible deadliness.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Professional home support for her mother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Reducing Jenny’s caregiving responsibilities.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Key worker support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Providing consistent adult guidance.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These strategies help strengthen emotional support network and improve wellbeing.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/>
          </a:p>
          <a:p>
            <a:pPr>
              <a:lnSpc>
                <a:spcPct val="10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50158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1B2D9-CAA5-C8D2-ABC9-EB3BA7FA8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Evaluation of attachment Theory</a:t>
            </a:r>
          </a:p>
        </p:txBody>
      </p:sp>
      <p:pic>
        <p:nvPicPr>
          <p:cNvPr id="5" name="Picture 4" descr="White DNA structure">
            <a:extLst>
              <a:ext uri="{FF2B5EF4-FFF2-40B4-BE49-F238E27FC236}">
                <a16:creationId xmlns:a16="http://schemas.microsoft.com/office/drawing/2014/main" id="{3BD0C795-91A9-11B5-3A86-F9AF3DC0CF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112" y="1737360"/>
            <a:ext cx="11155680" cy="484632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E89D2-2EEC-9DAE-90F9-75E8E059EC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052735"/>
            <a:ext cx="11155680" cy="42932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Highlights the importance of early relations.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Explains emotional impact of loss and caregiving roles.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Widely used in trauma-informed care (Howe, 2011).</a:t>
            </a:r>
          </a:p>
          <a:p>
            <a:pPr marL="0" indent="0"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Focuses heavily on early childhood experiences.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May overlook wider social and cultural influences.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Some individuals show resilience despite difficult attachments.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Therefore, professionals should combine attachment theory with broader social care approaches.</a:t>
            </a:r>
          </a:p>
        </p:txBody>
      </p:sp>
    </p:spTree>
    <p:extLst>
      <p:ext uri="{BB962C8B-B14F-4D97-AF65-F5344CB8AC3E}">
        <p14:creationId xmlns:p14="http://schemas.microsoft.com/office/powerpoint/2010/main" val="23107743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030A7-F118-48F6-8CC8-30552AD87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CC669-579B-38B7-0ACE-C254AF9A64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175657"/>
            <a:ext cx="11155680" cy="5075853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Jenny’s experience as a young carer may affect her emotional and social development.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Using Attachment Theory helps professionals understand the impact of bereavement and caregiving responsibilities.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However, effective health and social care practice requires consideration of both.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Biological factors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such as stress and development 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influences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such as family circumstances and support systems.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Providing appropriate support services can help Jenny maintain her wellbeing while continuing her personal development.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15114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EF92585-7A99-6108-9663-8C5903274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CE2E4C-10BA-7B74-BF54-3048505DA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508090"/>
            <a:ext cx="11155680" cy="966147"/>
          </a:xfrm>
        </p:spPr>
        <p:txBody>
          <a:bodyPr>
            <a:normAutofit/>
          </a:bodyPr>
          <a:lstStyle/>
          <a:p>
            <a:r>
              <a:rPr lang="en-US" dirty="0"/>
              <a:t>Reference </a:t>
            </a:r>
          </a:p>
        </p:txBody>
      </p:sp>
      <p:sp>
        <p:nvSpPr>
          <p:cNvPr id="19" name="Rectangle 16">
            <a:extLst>
              <a:ext uri="{FF2B5EF4-FFF2-40B4-BE49-F238E27FC236}">
                <a16:creationId xmlns:a16="http://schemas.microsoft.com/office/drawing/2014/main" id="{8DDAA400-DFFE-3F60-E3A2-8DFC43F0427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1208" y="1635777"/>
            <a:ext cx="8775192" cy="471015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62500" lnSpcReduction="20000"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lnSpc>
                <a:spcPct val="170000"/>
              </a:lnSpc>
              <a:spcAft>
                <a:spcPts val="600"/>
              </a:spcAft>
              <a:buNone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Bowlby, J. (1969)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Attachment and Loss: Volume 1 – Attachment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London: Hogarth Press. </a:t>
            </a:r>
            <a:r>
              <a:rPr lang="en-US" altLang="en-US" sz="1600" dirty="0"/>
              <a:t>Available at: </a:t>
            </a:r>
            <a:r>
              <a:rPr lang="en-US" altLang="en-US" sz="1600" dirty="0">
                <a:hlinkClick r:id="rId2"/>
              </a:rPr>
              <a:t>https://chatgpt.com/c/69a7fe3b-09f0-8329-abb7-3352361af41c#:~:text=https://www.basicbooks.com/titles/john%2Dbowlby/attachment%2Dand%2Dloss/9780465005437/</a:t>
            </a:r>
            <a:r>
              <a:rPr lang="en-US" altLang="en-US" sz="1600" dirty="0"/>
              <a:t>  (Accessed: 05 march 2026)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Aft>
                <a:spcPts val="600"/>
              </a:spcAft>
              <a:buNone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Bowlby, J. (1980)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Attachment and Loss: Volume 3 – Loss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London: Hogarth Press. </a:t>
            </a:r>
            <a:r>
              <a:rPr lang="en-US" altLang="en-US" sz="1600" dirty="0"/>
              <a:t>Available at: </a:t>
            </a:r>
            <a:r>
              <a:rPr lang="en-US" altLang="en-US" sz="1600" dirty="0">
                <a:hlinkClick r:id="rId3"/>
              </a:rPr>
              <a:t>https://chatgpt.com/c/69a7fe3b-09f0-8329-abb7-3352361af41c#:~:text=https://www.basicbooks.com/titles/john%2Dbowlby/loss/9780465010417/</a:t>
            </a:r>
            <a:r>
              <a:rPr lang="en-US" altLang="en-US" sz="1600" dirty="0"/>
              <a:t>  (Accessed: 05 march 2026)</a:t>
            </a:r>
          </a:p>
          <a:p>
            <a:pPr marL="0" indent="0">
              <a:lnSpc>
                <a:spcPct val="170000"/>
              </a:lnSpc>
              <a:spcAft>
                <a:spcPts val="600"/>
              </a:spcAft>
              <a:buNone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Aft>
                <a:spcPts val="600"/>
              </a:spcAft>
              <a:buNone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Becker, S. (2017)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Young Carers Research Review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London: Carers Trust. </a:t>
            </a:r>
            <a:r>
              <a:rPr lang="en-US" altLang="en-US" sz="1600" dirty="0"/>
              <a:t>Available at: </a:t>
            </a:r>
            <a:r>
              <a:rPr lang="en-US" altLang="en-US" sz="1600" dirty="0">
                <a:hlinkClick r:id="rId4"/>
              </a:rPr>
              <a:t>https://chatgpt.com/c/69a7fe3b-09f0-8329-abb7-3352361af41c#:~:text=https://carers.org/downloads/resources%2Dpdfs/young%2Dcarers%2Dresearch%2Dreview.pdf</a:t>
            </a:r>
            <a:r>
              <a:rPr lang="en-US" altLang="en-US" sz="1600" dirty="0"/>
              <a:t>  (Accessed: 05 march 2026)</a:t>
            </a:r>
          </a:p>
          <a:p>
            <a:pPr marL="0" marR="0" lvl="0" indent="0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Aft>
                <a:spcPts val="600"/>
              </a:spcAft>
              <a:buNone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Howe, D. (2011)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Attachment Across the </a:t>
            </a:r>
            <a:r>
              <a:rPr kumimoji="0" lang="en-US" altLang="en-US" sz="1600" b="0" i="1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Lifecourse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Basingstoke: Palgrave Macmillan.</a:t>
            </a:r>
            <a:r>
              <a:rPr lang="en-US" altLang="en-US" sz="1600" dirty="0"/>
              <a:t> Available at: </a:t>
            </a:r>
            <a:r>
              <a:rPr lang="en-US" altLang="en-US" sz="1600" dirty="0">
                <a:hlinkClick r:id="rId5"/>
              </a:rPr>
              <a:t>https://chatgpt.com/c/69a7fe3b-09f0-8329-abb7-3352361af41c#:~:text=https://link.springer.com/book/10.1007/978%2D1%2D137%2D27863%2D0</a:t>
            </a:r>
            <a:r>
              <a:rPr lang="en-US" altLang="en-US" sz="1600" dirty="0"/>
              <a:t>  (Accessed: 05 march 2026)</a:t>
            </a:r>
          </a:p>
          <a:p>
            <a:pPr marL="0" indent="0">
              <a:lnSpc>
                <a:spcPct val="170000"/>
              </a:lnSpc>
              <a:spcAft>
                <a:spcPts val="600"/>
              </a:spcAft>
              <a:buNone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Aft>
                <a:spcPts val="600"/>
              </a:spcAft>
              <a:buNone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Schaffer, H.R. (2015)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Introducing Child Psychology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Oxford: </a:t>
            </a:r>
            <a:r>
              <a:rPr lang="en-US" altLang="en-US" sz="1600" dirty="0"/>
              <a:t>Blackwell. Available at:  </a:t>
            </a:r>
            <a:r>
              <a:rPr lang="en-US" altLang="en-US" sz="1600" dirty="0">
                <a:hlinkClick r:id="rId6"/>
              </a:rPr>
              <a:t>https://chatgpt.com/c/69a7fe3b-09f0-8329-abb7-3352361af41c#:~:text=https://www.wiley.com/en%2Dgb/Introducing+Child+Psychology%2Dp%2D9781118752901</a:t>
            </a:r>
            <a:r>
              <a:rPr lang="en-US" altLang="en-US" sz="1600" dirty="0"/>
              <a:t>. (Accessed: 05 march 2026)</a:t>
            </a:r>
          </a:p>
          <a:p>
            <a:pPr marL="0" marR="0" lvl="0" indent="0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lvl="0" indent="0">
              <a:lnSpc>
                <a:spcPct val="170000"/>
              </a:lnSpc>
              <a:spcAft>
                <a:spcPts val="600"/>
              </a:spcAft>
              <a:buNone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McLeod, S. (2023)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Attachment Theory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Simply Psychology. </a:t>
            </a:r>
            <a:r>
              <a:rPr lang="en-US" altLang="en-US" sz="1600" dirty="0"/>
              <a:t>Available at: </a:t>
            </a:r>
            <a:r>
              <a:rPr lang="en-US" altLang="en-US" sz="1600" dirty="0">
                <a:hlinkClick r:id="rId7"/>
              </a:rPr>
              <a:t>https://www.simplypsychology.org/bowlby.html</a:t>
            </a:r>
            <a:r>
              <a:rPr lang="en-US" altLang="en-US" sz="1600" dirty="0"/>
              <a:t> (Accessed: 05 march 2026)</a:t>
            </a:r>
          </a:p>
          <a:p>
            <a:pPr marL="0" lvl="0" indent="0">
              <a:lnSpc>
                <a:spcPct val="100000"/>
              </a:lnSpc>
              <a:spcAft>
                <a:spcPts val="600"/>
              </a:spcAft>
              <a:buNone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6D5B03A-B780-A698-DFA9-C9932F22D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Graphic 3" descr="Books">
            <a:extLst>
              <a:ext uri="{FF2B5EF4-FFF2-40B4-BE49-F238E27FC236}">
                <a16:creationId xmlns:a16="http://schemas.microsoft.com/office/drawing/2014/main" id="{01BDD142-593A-A632-DF97-1AD38F8F294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296399" y="1419785"/>
            <a:ext cx="2075901" cy="2584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3355418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1586</TotalTime>
  <Words>1045</Words>
  <Application>Microsoft Macintosh PowerPoint</Application>
  <PresentationFormat>Widescreen</PresentationFormat>
  <Paragraphs>118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-webkit-standard</vt:lpstr>
      <vt:lpstr>Aptos</vt:lpstr>
      <vt:lpstr>Arial</vt:lpstr>
      <vt:lpstr>Bierstadt</vt:lpstr>
      <vt:lpstr>GestaltVTI</vt:lpstr>
      <vt:lpstr>PowerPoint Presentation</vt:lpstr>
      <vt:lpstr>Applying Lifespan Development Theory to Health and Social Care.</vt:lpstr>
      <vt:lpstr>Introduction</vt:lpstr>
      <vt:lpstr>Jenny’s situation</vt:lpstr>
      <vt:lpstr>Attachment Theory</vt:lpstr>
      <vt:lpstr>Applying the Theory to Jenny</vt:lpstr>
      <vt:lpstr>Biological Determinants (Nature)</vt:lpstr>
      <vt:lpstr>Social and Environmental Determinants (Nurture)</vt:lpstr>
      <vt:lpstr>Support Plan for Jenny  Using attachment theory, support should focus on providing consistent and supportive relationships.</vt:lpstr>
      <vt:lpstr>Evaluation of attachment Theory</vt:lpstr>
      <vt:lpstr>Conclusion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Jussara Coser (2442073)</dc:creator>
  <cp:lastModifiedBy>Jussara Coser (2442073)</cp:lastModifiedBy>
  <cp:revision>11</cp:revision>
  <dcterms:created xsi:type="dcterms:W3CDTF">2026-03-04T10:34:20Z</dcterms:created>
  <dcterms:modified xsi:type="dcterms:W3CDTF">2026-03-15T12:14:01Z</dcterms:modified>
</cp:coreProperties>
</file>