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58" r:id="rId6"/>
    <p:sldId id="261" r:id="rId7"/>
    <p:sldId id="262" r:id="rId8"/>
    <p:sldId id="263" r:id="rId9"/>
    <p:sldId id="264" r:id="rId10"/>
    <p:sldId id="265" r:id="rId11"/>
    <p:sldId id="266" r:id="rId12"/>
    <p:sldId id="271" r:id="rId13"/>
    <p:sldId id="272" r:id="rId14"/>
    <p:sldId id="267" r:id="rId15"/>
    <p:sldId id="268" r:id="rId16"/>
    <p:sldId id="269" r:id="rId17"/>
    <p:sldId id="270" r:id="rId18"/>
    <p:sldId id="276" r:id="rId19"/>
    <p:sldId id="273" r:id="rId20"/>
    <p:sldId id="274" r:id="rId21"/>
    <p:sldId id="275" r:id="rId22"/>
    <p:sldId id="277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8" d="100"/>
          <a:sy n="68" d="100"/>
        </p:scale>
        <p:origin x="61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F139E-BC14-470C-A37C-F18FAA7A680F}" type="datetimeFigureOut">
              <a:rPr lang="en-US" smtClean="0"/>
              <a:t>8/12/2026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008DF-2995-44CB-A195-7FAF003F05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07940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F139E-BC14-470C-A37C-F18FAA7A680F}" type="datetimeFigureOut">
              <a:rPr lang="en-US" smtClean="0"/>
              <a:t>8/12/2026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008DF-2995-44CB-A195-7FAF003F05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07020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F139E-BC14-470C-A37C-F18FAA7A680F}" type="datetimeFigureOut">
              <a:rPr lang="en-US" smtClean="0"/>
              <a:t>8/12/2026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008DF-2995-44CB-A195-7FAF003F05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11825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F139E-BC14-470C-A37C-F18FAA7A680F}" type="datetimeFigureOut">
              <a:rPr lang="en-US" smtClean="0"/>
              <a:t>8/12/2026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008DF-2995-44CB-A195-7FAF003F05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67493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F139E-BC14-470C-A37C-F18FAA7A680F}" type="datetimeFigureOut">
              <a:rPr lang="en-US" smtClean="0"/>
              <a:t>8/12/2026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008DF-2995-44CB-A195-7FAF003F05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44816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F139E-BC14-470C-A37C-F18FAA7A680F}" type="datetimeFigureOut">
              <a:rPr lang="en-US" smtClean="0"/>
              <a:t>8/12/2026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008DF-2995-44CB-A195-7FAF003F05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7128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F139E-BC14-470C-A37C-F18FAA7A680F}" type="datetimeFigureOut">
              <a:rPr lang="en-US" smtClean="0"/>
              <a:t>8/12/2026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008DF-2995-44CB-A195-7FAF003F05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7450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F139E-BC14-470C-A37C-F18FAA7A680F}" type="datetimeFigureOut">
              <a:rPr lang="en-US" smtClean="0"/>
              <a:t>8/12/2026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008DF-2995-44CB-A195-7FAF003F05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89234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F139E-BC14-470C-A37C-F18FAA7A680F}" type="datetimeFigureOut">
              <a:rPr lang="en-US" smtClean="0"/>
              <a:t>8/12/2026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008DF-2995-44CB-A195-7FAF003F05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09523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F139E-BC14-470C-A37C-F18FAA7A680F}" type="datetimeFigureOut">
              <a:rPr lang="en-US" smtClean="0"/>
              <a:t>8/12/2026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008DF-2995-44CB-A195-7FAF003F05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45033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F139E-BC14-470C-A37C-F18FAA7A680F}" type="datetimeFigureOut">
              <a:rPr lang="en-US" smtClean="0"/>
              <a:t>8/12/2026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008DF-2995-44CB-A195-7FAF003F0521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6335886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F139E-BC14-470C-A37C-F18FAA7A680F}" type="datetimeFigureOut">
              <a:rPr lang="en-US" smtClean="0"/>
              <a:t>8/12/2026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008DF-2995-44CB-A195-7FAF003F05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25509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F139E-BC14-470C-A37C-F18FAA7A680F}" type="datetimeFigureOut">
              <a:rPr lang="en-US" smtClean="0"/>
              <a:t>8/12/2026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008DF-2995-44CB-A195-7FAF003F0521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290274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F139E-BC14-470C-A37C-F18FAA7A680F}" type="datetimeFigureOut">
              <a:rPr lang="en-US" smtClean="0"/>
              <a:t>8/12/2026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008DF-2995-44CB-A195-7FAF003F05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819259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F139E-BC14-470C-A37C-F18FAA7A680F}" type="datetimeFigureOut">
              <a:rPr lang="en-US" smtClean="0"/>
              <a:t>8/12/2026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008DF-2995-44CB-A195-7FAF003F05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0080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F139E-BC14-470C-A37C-F18FAA7A680F}" type="datetimeFigureOut">
              <a:rPr lang="en-US" smtClean="0"/>
              <a:t>8/12/2026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008DF-2995-44CB-A195-7FAF003F05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15227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0F139E-BC14-470C-A37C-F18FAA7A680F}" type="datetimeFigureOut">
              <a:rPr lang="en-US" smtClean="0"/>
              <a:t>8/12/2026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F0008DF-2995-44CB-A195-7FAF003F05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20093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-my.sharepoint.com/:v:/g/personal/2510665_student_uwtsd_ac_uk/IQAh9yOD1lJcQZKKqSKfBTAzASqYx-UvyDcMmxNKK4aCEuo?nav=eyJyZWZlcnJhbEluZm8iOnsicmVmZXJyYWxBcHAiOiJPbmVEcml2ZUZvckJ1c2luZXNzIiwicmVmZXJyYWxBcHBQbGF0Zm9ybSI6IldlYiIsInJlZmVycmFsTW9kZSI6InZpZXciLCJyZWZlcnJhbFZpZXciOiJNeUZpbGVzTGlua0NvcHkifX0&amp;email=r.jayakumar@uwtsd.ac.uk&amp;e=ga4gLf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l"/>
            <a:r>
              <a:rPr lang="en-US" sz="3600" b="1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ENTERPRISE NETWORK SECURITY (ACCA7032)</a:t>
            </a:r>
            <a:endParaRPr lang="en-US" sz="36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l"/>
            <a:r>
              <a:rPr lang="en-US" sz="2000" b="1" dirty="0" smtClean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Name: Naveed </a:t>
            </a:r>
            <a:r>
              <a:rPr lang="en-US" sz="2000" b="1" dirty="0" err="1" smtClean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ullah</a:t>
            </a:r>
            <a:r>
              <a:rPr lang="en-US" sz="2000" b="1" dirty="0" smtClean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shah </a:t>
            </a:r>
            <a:br>
              <a:rPr lang="en-US" sz="2000" b="1" dirty="0" smtClean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2000" b="1" dirty="0" smtClean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Student ID: 2510665</a:t>
            </a:r>
            <a:br>
              <a:rPr lang="en-US" sz="2000" b="1" dirty="0" smtClean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2000" b="1" dirty="0" smtClean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Lecturer: </a:t>
            </a:r>
            <a:r>
              <a:rPr lang="en-US" sz="2000" b="1" dirty="0" err="1" smtClean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Renuga</a:t>
            </a:r>
            <a:r>
              <a:rPr lang="en-US" sz="2000" b="1" dirty="0" smtClean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 smtClean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Jayakumar</a:t>
            </a:r>
            <a:endParaRPr lang="en-US" sz="2000" b="1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08275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 smtClean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Project Overview</a:t>
            </a:r>
            <a:endParaRPr lang="en-US" b="1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This project's aim was to secure the enterprise network with Check Point GAIA appliances. </a:t>
            </a:r>
            <a:endParaRPr lang="en-US" dirty="0" smtClean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dirty="0" smtClean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Implementation </a:t>
            </a:r>
            <a:r>
              <a:rPr lang="en-US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was broken down into deployment of Security Management Server, Security Gateway and management workstation, firewall policy configuration, connectivity testing and additional security controls</a:t>
            </a:r>
            <a:r>
              <a:rPr lang="en-US" dirty="0" smtClean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 marL="0" indent="0">
              <a:buNone/>
            </a:pPr>
            <a:endParaRPr lang="en-US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62880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SmartConsole</a:t>
            </a:r>
            <a:r>
              <a:rPr lang="en-US" b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Management Environment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275" y="3212505"/>
            <a:ext cx="4184650" cy="2353865"/>
          </a:xfrm>
        </p:spPr>
      </p:pic>
      <p:pic>
        <p:nvPicPr>
          <p:cNvPr id="8" name="Content Placeholder 7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7938" y="3212058"/>
            <a:ext cx="4186237" cy="2354758"/>
          </a:xfrm>
        </p:spPr>
      </p:pic>
      <p:sp>
        <p:nvSpPr>
          <p:cNvPr id="9" name="Rectangle 1"/>
          <p:cNvSpPr>
            <a:spLocks noGrp="1" noChangeArrowheads="1"/>
          </p:cNvSpPr>
          <p:nvPr>
            <p:ph type="body" idx="1"/>
          </p:nvPr>
        </p:nvSpPr>
        <p:spPr bwMode="auto">
          <a:xfrm>
            <a:off x="675745" y="1941283"/>
            <a:ext cx="4378635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Check Point </a:t>
            </a:r>
            <a:r>
              <a:rPr kumimoji="0" lang="en-US" altLang="en-US" sz="1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SmartConsole</a:t>
            </a:r>
            <a:r>
              <a:rPr kumimoji="0" lang="en-US" altLang="en-US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R81.20 installed.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Management Server configured as 10.1.1.101 (A-SMS).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Administrative login configured. </a:t>
            </a:r>
          </a:p>
        </p:txBody>
      </p:sp>
      <p:sp>
        <p:nvSpPr>
          <p:cNvPr id="10" name="Rectangle 2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5088383" y="1972061"/>
            <a:ext cx="5824671" cy="954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A-GW: Security Gateway registered and operational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A-SMS: Security Management Server registered and operational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SmartConsole</a:t>
            </a:r>
            <a:r>
              <a:rPr kumimoji="0" lang="en-US" altLang="en-US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 Successfully connected to the management server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Management environment: Ready for policy configuration and installation </a:t>
            </a:r>
          </a:p>
        </p:txBody>
      </p:sp>
    </p:spTree>
    <p:extLst>
      <p:ext uri="{BB962C8B-B14F-4D97-AF65-F5344CB8AC3E}">
        <p14:creationId xmlns:p14="http://schemas.microsoft.com/office/powerpoint/2010/main" val="20388307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70408"/>
          </a:xfrm>
        </p:spPr>
        <p:txBody>
          <a:bodyPr/>
          <a:lstStyle/>
          <a:p>
            <a:pPr algn="ctr"/>
            <a:r>
              <a:rPr lang="en-US" b="1" dirty="0" smtClean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License </a:t>
            </a:r>
            <a:r>
              <a:rPr lang="en-US" b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interface screenshot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400" b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Check Point </a:t>
            </a:r>
            <a:r>
              <a:rPr lang="en-US" sz="1400" b="1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Licence</a:t>
            </a:r>
            <a:r>
              <a:rPr lang="en-US" sz="1400" b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Configuration and Activation Interface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275" y="3212505"/>
            <a:ext cx="4184650" cy="2353865"/>
          </a:xfrm>
        </p:spPr>
      </p:pic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sz="1400" b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Check Point </a:t>
            </a:r>
            <a:r>
              <a:rPr lang="en-US" sz="1400" b="1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Licence</a:t>
            </a:r>
            <a:r>
              <a:rPr lang="en-US" sz="1400" b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Status and Feature Report</a:t>
            </a:r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7938" y="3212058"/>
            <a:ext cx="4186237" cy="2354758"/>
          </a:xfrm>
        </p:spPr>
      </p:pic>
    </p:spTree>
    <p:extLst>
      <p:ext uri="{BB962C8B-B14F-4D97-AF65-F5344CB8AC3E}">
        <p14:creationId xmlns:p14="http://schemas.microsoft.com/office/powerpoint/2010/main" val="32162009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Enterprise Network Topology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83437" y="1706252"/>
            <a:ext cx="7091260" cy="4727507"/>
          </a:xfrm>
        </p:spPr>
      </p:pic>
    </p:spTree>
    <p:extLst>
      <p:ext uri="{BB962C8B-B14F-4D97-AF65-F5344CB8AC3E}">
        <p14:creationId xmlns:p14="http://schemas.microsoft.com/office/powerpoint/2010/main" val="5179140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Firewall Policy / Rules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863" y="2924820"/>
            <a:ext cx="4183062" cy="2352972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9525" y="2924374"/>
            <a:ext cx="4184650" cy="2353865"/>
          </a:xfrm>
        </p:spPr>
      </p:pic>
    </p:spTree>
    <p:extLst>
      <p:ext uri="{BB962C8B-B14F-4D97-AF65-F5344CB8AC3E}">
        <p14:creationId xmlns:p14="http://schemas.microsoft.com/office/powerpoint/2010/main" val="31329686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HTTPS Rule Verification in </a:t>
            </a:r>
            <a:r>
              <a:rPr lang="en-US" b="1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SmartConsole</a:t>
            </a:r>
            <a:endParaRPr lang="en-US" b="1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4" y="2160983"/>
            <a:ext cx="4185623" cy="576262"/>
          </a:xfrm>
        </p:spPr>
        <p:txBody>
          <a:bodyPr/>
          <a:lstStyle/>
          <a:p>
            <a:pPr algn="ctr"/>
            <a:r>
              <a:rPr lang="en-US" sz="1400" b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S-DC HTTPS </a:t>
            </a:r>
            <a:r>
              <a:rPr lang="en-US" sz="1400" b="1" dirty="0" smtClean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Test</a:t>
            </a:r>
            <a:endParaRPr lang="en-US" sz="1400" b="1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6" name="Content Placeholder 1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275" y="3210524"/>
            <a:ext cx="4184650" cy="2357826"/>
          </a:xfrm>
        </p:spPr>
      </p:pic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sz="1400" b="1" dirty="0" smtClean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Smart Console log Verification </a:t>
            </a:r>
            <a:endParaRPr lang="en-US" sz="1400" b="1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7" name="Content Placeholder 16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7764" y="3212058"/>
            <a:ext cx="4186237" cy="2354758"/>
          </a:xfrm>
        </p:spPr>
      </p:pic>
    </p:spTree>
    <p:extLst>
      <p:ext uri="{BB962C8B-B14F-4D97-AF65-F5344CB8AC3E}">
        <p14:creationId xmlns:p14="http://schemas.microsoft.com/office/powerpoint/2010/main" val="19160197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Firewall Policy Testing – ICMP Traffic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US" sz="1400" b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ICMP Connectivity Test</a:t>
            </a:r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275" y="3212982"/>
            <a:ext cx="4184650" cy="2352911"/>
          </a:xfrm>
        </p:spPr>
      </p:pic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en-US" sz="1400" b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PASS — ICMP traffic allowed and logged.</a:t>
            </a:r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7938" y="3212058"/>
            <a:ext cx="4186237" cy="2354758"/>
          </a:xfrm>
        </p:spPr>
      </p:pic>
    </p:spTree>
    <p:extLst>
      <p:ext uri="{BB962C8B-B14F-4D97-AF65-F5344CB8AC3E}">
        <p14:creationId xmlns:p14="http://schemas.microsoft.com/office/powerpoint/2010/main" val="27393762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Firewall Policy Testing – SSH Traffic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US" sz="1400" b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SSH Connectivity Test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275" y="3212982"/>
            <a:ext cx="4184650" cy="2352911"/>
          </a:xfrm>
        </p:spPr>
      </p:pic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en-US" sz="1400" b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SSH Rule Verification</a:t>
            </a:r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7938" y="3212058"/>
            <a:ext cx="4186237" cy="2354758"/>
          </a:xfrm>
        </p:spPr>
      </p:pic>
    </p:spTree>
    <p:extLst>
      <p:ext uri="{BB962C8B-B14F-4D97-AF65-F5344CB8AC3E}">
        <p14:creationId xmlns:p14="http://schemas.microsoft.com/office/powerpoint/2010/main" val="7396785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00726"/>
          </a:xfrm>
        </p:spPr>
        <p:txBody>
          <a:bodyPr/>
          <a:lstStyle/>
          <a:p>
            <a:pPr algn="ctr"/>
            <a:r>
              <a:rPr lang="en-US" b="1" dirty="0" smtClean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Active Directory Security</a:t>
            </a:r>
            <a:endParaRPr lang="en-US" b="1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-323165"/>
            <a:ext cx="248786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endParaRPr kumimoji="0" lang="en-US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2286573" y="1804219"/>
            <a:ext cx="6096000" cy="3139321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S-DC provides the Active Directory services for the Swansea domain.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Check Point firewall rules were configured to permit required AD communication.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Required services included DNS, Kerberos, LDAP, SMB and RPC.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Windows Firewall was also configured to support required domain services.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ClientS1 was used to test connectivity to the domain controller.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Security logging was used to validate authentication </a:t>
            </a: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99427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 smtClean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S-DC Windows </a:t>
            </a:r>
            <a:r>
              <a:rPr lang="en-US" b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Firewall inbound rules</a:t>
            </a:r>
            <a:r>
              <a:rPr lang="en-US" dirty="0"/>
              <a:t>.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8051" y="2160588"/>
            <a:ext cx="6895936" cy="3881437"/>
          </a:xfrm>
        </p:spPr>
      </p:pic>
    </p:spTree>
    <p:extLst>
      <p:ext uri="{BB962C8B-B14F-4D97-AF65-F5344CB8AC3E}">
        <p14:creationId xmlns:p14="http://schemas.microsoft.com/office/powerpoint/2010/main" val="39951711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URL Filtering – Social Networking Control</a:t>
            </a:r>
          </a:p>
        </p:txBody>
      </p:sp>
      <p:sp>
        <p:nvSpPr>
          <p:cNvPr id="6" name="Rectangle 5"/>
          <p:cNvSpPr/>
          <p:nvPr/>
        </p:nvSpPr>
        <p:spPr>
          <a:xfrm>
            <a:off x="1706287" y="2334058"/>
            <a:ext cx="6390832" cy="19697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1400" dirty="0" smtClean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Created a dedicated </a:t>
            </a:r>
            <a:r>
              <a:rPr lang="en-US" altLang="en-US" dirty="0" err="1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Identity_Web_Access_Control</a:t>
            </a:r>
            <a:r>
              <a:rPr lang="en-US" altLang="en-US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layer.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Configured </a:t>
            </a:r>
            <a:r>
              <a:rPr lang="en-US" alt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Social Networking application/category rule.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Client S1: Social Networking traffic → Drop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S-DC: Social Networking traffic → Accept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Enabled Log and Accounting for monitoring and evidence.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Policy was installed on A-GW. </a:t>
            </a:r>
          </a:p>
        </p:txBody>
      </p:sp>
    </p:spTree>
    <p:extLst>
      <p:ext uri="{BB962C8B-B14F-4D97-AF65-F5344CB8AC3E}">
        <p14:creationId xmlns:p14="http://schemas.microsoft.com/office/powerpoint/2010/main" val="8252665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7227" y="803426"/>
            <a:ext cx="8730479" cy="4904355"/>
          </a:xfrm>
        </p:spPr>
      </p:pic>
    </p:spTree>
    <p:extLst>
      <p:ext uri="{BB962C8B-B14F-4D97-AF65-F5344CB8AC3E}">
        <p14:creationId xmlns:p14="http://schemas.microsoft.com/office/powerpoint/2010/main" val="30847405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Identity Awareness – Implementation Attempt</a:t>
            </a:r>
          </a:p>
        </p:txBody>
      </p:sp>
      <p:sp>
        <p:nvSpPr>
          <p:cNvPr id="4" name="Rectangle 3"/>
          <p:cNvSpPr/>
          <p:nvPr/>
        </p:nvSpPr>
        <p:spPr>
          <a:xfrm>
            <a:off x="2334443" y="2212753"/>
            <a:ext cx="6096000" cy="3139321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Identity Awareness was investigated to provide user-based security control.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 LDAP Account Unit was configured for the Swansea Active Directory domain.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S-DC was configured as the LDAP/Active Directory server.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LDAP communication was configured using TCP 389.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AD Query was investigated from A-GW.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Check Point diagnostic commands were used to troubleshoot the connection.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Packet capture and Windows security logs were used as supporting evidence. </a:t>
            </a:r>
          </a:p>
        </p:txBody>
      </p:sp>
    </p:spTree>
    <p:extLst>
      <p:ext uri="{BB962C8B-B14F-4D97-AF65-F5344CB8AC3E}">
        <p14:creationId xmlns:p14="http://schemas.microsoft.com/office/powerpoint/2010/main" val="3888087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400" y="737140"/>
            <a:ext cx="8356877" cy="4720979"/>
          </a:xfrm>
        </p:spPr>
      </p:pic>
    </p:spTree>
    <p:extLst>
      <p:ext uri="{BB962C8B-B14F-4D97-AF65-F5344CB8AC3E}">
        <p14:creationId xmlns:p14="http://schemas.microsoft.com/office/powerpoint/2010/main" val="7844992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Identity Awareness – Windows Server 2022 Limitation</a:t>
            </a:r>
          </a:p>
        </p:txBody>
      </p:sp>
      <p:sp>
        <p:nvSpPr>
          <p:cNvPr id="5" name="Rectangle 4"/>
          <p:cNvSpPr/>
          <p:nvPr/>
        </p:nvSpPr>
        <p:spPr>
          <a:xfrm>
            <a:off x="2057400" y="2066141"/>
            <a:ext cx="6096000" cy="3693319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Identity Awareness was investigated and partially configured as part of the </a:t>
            </a:r>
            <a:r>
              <a:rPr lang="en-US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assessment.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lang="en-US" alt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AD Query / Identity Collector integration could not be completed reliably.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A-GW was running Check Point R81.20.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S-DC was running Windows Server 2022.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Windows Server 2022 was not included in the documented R81.20 AD Query support list used for this lab.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Diagnostic testing showed that the gateway could detect the domain controller, but the required AD Query communication could not be established reliably.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limitation was therefore documented rather than claiming an unsupported configuration as successful. </a:t>
            </a:r>
          </a:p>
        </p:txBody>
      </p:sp>
    </p:spTree>
    <p:extLst>
      <p:ext uri="{BB962C8B-B14F-4D97-AF65-F5344CB8AC3E}">
        <p14:creationId xmlns:p14="http://schemas.microsoft.com/office/powerpoint/2010/main" val="30526728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b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A-GW AD Query diagnostic showing an internal error when communicating with the Swansea domain controller.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4757" y="2160588"/>
            <a:ext cx="5642524" cy="3881437"/>
          </a:xfrm>
        </p:spPr>
      </p:pic>
    </p:spTree>
    <p:extLst>
      <p:ext uri="{BB962C8B-B14F-4D97-AF65-F5344CB8AC3E}">
        <p14:creationId xmlns:p14="http://schemas.microsoft.com/office/powerpoint/2010/main" val="224212259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0094" y="718287"/>
            <a:ext cx="8290266" cy="4513589"/>
          </a:xfrm>
        </p:spPr>
      </p:pic>
    </p:spTree>
    <p:extLst>
      <p:ext uri="{BB962C8B-B14F-4D97-AF65-F5344CB8AC3E}">
        <p14:creationId xmlns:p14="http://schemas.microsoft.com/office/powerpoint/2010/main" val="114064894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036320"/>
          </a:xfrm>
        </p:spPr>
        <p:txBody>
          <a:bodyPr/>
          <a:lstStyle/>
          <a:p>
            <a:pPr algn="ctr"/>
            <a:r>
              <a:rPr lang="en-US" b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Conclusion</a:t>
            </a:r>
          </a:p>
        </p:txBody>
      </p:sp>
      <p:sp>
        <p:nvSpPr>
          <p:cNvPr id="4" name="Rectangle 3"/>
          <p:cNvSpPr/>
          <p:nvPr/>
        </p:nvSpPr>
        <p:spPr>
          <a:xfrm>
            <a:off x="1927668" y="2030461"/>
            <a:ext cx="6096000" cy="230832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project successfully implemented and tested an enterprise Check Point security environment. Firewall access control, logging, Active Directory security, host-based firewall controls and connectivity testing were completed. Identity Awareness was investigated but could not be completed reliably because of the Windows Server 2022/R81.20 AD Query compatibility limitation. Policy verification errors were investigated and resolved, resulting in a successful final policy installation.</a:t>
            </a:r>
          </a:p>
        </p:txBody>
      </p:sp>
    </p:spTree>
    <p:extLst>
      <p:ext uri="{BB962C8B-B14F-4D97-AF65-F5344CB8AC3E}">
        <p14:creationId xmlns:p14="http://schemas.microsoft.com/office/powerpoint/2010/main" val="327256538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99436"/>
          </a:xfrm>
        </p:spPr>
        <p:txBody>
          <a:bodyPr>
            <a:normAutofit/>
          </a:bodyPr>
          <a:lstStyle/>
          <a:p>
            <a:pPr algn="ctr">
              <a:defRPr sz="2700" b="1">
                <a:solidFill>
                  <a:srgbClr val="142238"/>
                </a:solidFill>
              </a:defRPr>
            </a:pPr>
            <a:r>
              <a:rPr lang="en-US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Recommendations and Future Improvements</a:t>
            </a:r>
          </a:p>
        </p:txBody>
      </p:sp>
      <p:sp>
        <p:nvSpPr>
          <p:cNvPr id="10" name="Rectangle 9"/>
          <p:cNvSpPr/>
          <p:nvPr/>
        </p:nvSpPr>
        <p:spPr>
          <a:xfrm>
            <a:off x="1650384" y="1745750"/>
            <a:ext cx="6096000" cy="2862322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Enable Intrusion Prevention (IPS):</a:t>
            </a:r>
            <a:r>
              <a:rPr lang="en-US" alt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Deploy IPS on a supported/licensed gateway to detect and prevent known network attacks, exploit attempts and malicious traffic.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Complete Identity Awareness:</a:t>
            </a:r>
            <a:r>
              <a:rPr lang="en-US" alt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Use a supported AD Query/Identity Awareness configuration or compatible Windows Server version to enable reliable user-based security policies.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Strengthen Application Control:</a:t>
            </a:r>
            <a:r>
              <a:rPr lang="en-US" alt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Expand application-based filtering for high-risk or non-business applications where the required Check Point blades and licensing are supported. </a:t>
            </a:r>
          </a:p>
        </p:txBody>
      </p:sp>
    </p:spTree>
    <p:extLst>
      <p:ext uri="{BB962C8B-B14F-4D97-AF65-F5344CB8AC3E}">
        <p14:creationId xmlns:p14="http://schemas.microsoft.com/office/powerpoint/2010/main" val="400478339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ChangeArrowheads="1"/>
          </p:cNvSpPr>
          <p:nvPr/>
        </p:nvSpPr>
        <p:spPr bwMode="auto">
          <a:xfrm>
            <a:off x="0" y="-184666"/>
            <a:ext cx="264816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124603" y="1683514"/>
            <a:ext cx="6096001" cy="2585323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Implement HTTPS Inspection:</a:t>
            </a:r>
            <a:r>
              <a:rPr lang="en-US" alt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Enable HTTPS Inspection with a trusted CA certificate to improve visibility of encrypted web traffic and strengthen web/application security.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Improve Security Monitoring:</a:t>
            </a:r>
            <a:r>
              <a:rPr lang="en-US" alt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Continuously review firewall logs, blocked connections and accounting data to identify suspicious or </a:t>
            </a:r>
            <a:r>
              <a:rPr lang="en-US" altLang="en-US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unauthorised</a:t>
            </a:r>
            <a:r>
              <a:rPr lang="en-US" alt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activity.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Regular Policy Review:</a:t>
            </a:r>
            <a:r>
              <a:rPr lang="en-US" alt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Periodically review firewall rules, remove unnecessary services and maintain a least-privilege security policy. </a:t>
            </a:r>
          </a:p>
        </p:txBody>
      </p:sp>
    </p:spTree>
    <p:extLst>
      <p:ext uri="{BB962C8B-B14F-4D97-AF65-F5344CB8AC3E}">
        <p14:creationId xmlns:p14="http://schemas.microsoft.com/office/powerpoint/2010/main" val="367369554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4326904" y="3205113"/>
            <a:ext cx="378643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Network Enterprise Security.mp4</a:t>
            </a:r>
            <a:endParaRPr lang="en-US" alt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4505364" y="1869559"/>
            <a:ext cx="203453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36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Video link</a:t>
            </a:r>
            <a:endParaRPr lang="en-US" sz="3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165808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598</TotalTime>
  <Words>708</Words>
  <Application>Microsoft Office PowerPoint</Application>
  <PresentationFormat>Widescreen</PresentationFormat>
  <Paragraphs>74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Arial</vt:lpstr>
      <vt:lpstr>Calibri</vt:lpstr>
      <vt:lpstr>Trebuchet MS</vt:lpstr>
      <vt:lpstr>Wingdings 3</vt:lpstr>
      <vt:lpstr>Facet</vt:lpstr>
      <vt:lpstr>ENTERPRISE NETWORK SECURITY (ACCA7032)</vt:lpstr>
      <vt:lpstr>Project Overview</vt:lpstr>
      <vt:lpstr>SmartConsole Management Environment</vt:lpstr>
      <vt:lpstr>License interface screenshot</vt:lpstr>
      <vt:lpstr>Enterprise Network Topology</vt:lpstr>
      <vt:lpstr>Firewall Policy / Rules</vt:lpstr>
      <vt:lpstr>HTTPS Rule Verification in SmartConsole</vt:lpstr>
      <vt:lpstr>Firewall Policy Testing – ICMP Traffic</vt:lpstr>
      <vt:lpstr>Firewall Policy Testing – SSH Traffic</vt:lpstr>
      <vt:lpstr>Active Directory Security</vt:lpstr>
      <vt:lpstr>S-DC Windows Firewall inbound rules.</vt:lpstr>
      <vt:lpstr>URL Filtering – Social Networking Control</vt:lpstr>
      <vt:lpstr>PowerPoint Presentation</vt:lpstr>
      <vt:lpstr>Identity Awareness – Implementation Attempt</vt:lpstr>
      <vt:lpstr>PowerPoint Presentation</vt:lpstr>
      <vt:lpstr>Identity Awareness – Windows Server 2022 Limitation</vt:lpstr>
      <vt:lpstr>A-GW AD Query diagnostic showing an internal error when communicating with the Swansea domain controller.</vt:lpstr>
      <vt:lpstr>PowerPoint Presentation</vt:lpstr>
      <vt:lpstr>Conclusion</vt:lpstr>
      <vt:lpstr>Recommendations and Future Improvements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ENTERPRISE NETWORK SECURITY (ACCA7032)</dc:title>
  <dc:creator>hp</dc:creator>
  <cp:lastModifiedBy>hp</cp:lastModifiedBy>
  <cp:revision>22</cp:revision>
  <dcterms:created xsi:type="dcterms:W3CDTF">2026-08-09T13:49:02Z</dcterms:created>
  <dcterms:modified xsi:type="dcterms:W3CDTF">2026-08-12T12:44:49Z</dcterms:modified>
</cp:coreProperties>
</file>