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1" r:id="rId6"/>
    <p:sldId id="265" r:id="rId7"/>
    <p:sldId id="262" r:id="rId8"/>
    <p:sldId id="260" r:id="rId9"/>
    <p:sldId id="266" r:id="rId10"/>
    <p:sldId id="267" r:id="rId11"/>
    <p:sldId id="272" r:id="rId12"/>
    <p:sldId id="261" r:id="rId13"/>
    <p:sldId id="268" r:id="rId14"/>
    <p:sldId id="269" r:id="rId15"/>
    <p:sldId id="273" r:id="rId16"/>
    <p:sldId id="263" r:id="rId17"/>
    <p:sldId id="274" r:id="rId18"/>
    <p:sldId id="264" r:id="rId19"/>
    <p:sldId id="275" r:id="rId20"/>
    <p:sldId id="276" r:id="rId21"/>
    <p:sldId id="277"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86" autoAdjust="0"/>
    <p:restoredTop sz="94694"/>
  </p:normalViewPr>
  <p:slideViewPr>
    <p:cSldViewPr>
      <p:cViewPr varScale="1">
        <p:scale>
          <a:sx n="121" d="100"/>
          <a:sy n="121" d="100"/>
        </p:scale>
        <p:origin x="1912"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2730498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1517358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179724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2909140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31249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476371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3423933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1721059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2136473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3451127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7113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20932556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299899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28243141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40052348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3421436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3D2826E-C6F8-4F7A-AD94-EB5E4AA2B6F2}" type="datetimeFigureOut">
              <a:rPr lang="en-GB" smtClean="0"/>
              <a:pPr/>
              <a:t>02/02/2022</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79DB850-EAED-4C6A-953F-871B32FCBFE9}" type="slidenum">
              <a:rPr lang="en-GB" smtClean="0"/>
              <a:pPr/>
              <a:t>‹#›</a:t>
            </a:fld>
            <a:endParaRPr lang="en-GB" dirty="0"/>
          </a:p>
        </p:txBody>
      </p:sp>
    </p:spTree>
    <p:extLst>
      <p:ext uri="{BB962C8B-B14F-4D97-AF65-F5344CB8AC3E}">
        <p14:creationId xmlns:p14="http://schemas.microsoft.com/office/powerpoint/2010/main" val="10652395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apa.or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oed.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0" y="789018"/>
            <a:ext cx="3886200" cy="1240472"/>
          </a:xfrm>
        </p:spPr>
        <p:txBody>
          <a:bodyPr>
            <a:normAutofit/>
          </a:bodyPr>
          <a:lstStyle/>
          <a:p>
            <a:pPr algn="l"/>
            <a:r>
              <a:rPr lang="en-GB" sz="4000" dirty="0">
                <a:latin typeface="Arial" panose="020B0604020202020204" pitchFamily="34" charset="0"/>
                <a:cs typeface="Arial" panose="020B0604020202020204" pitchFamily="34" charset="0"/>
              </a:rPr>
              <a:t>CHAPTER</a:t>
            </a:r>
            <a:r>
              <a:rPr lang="en-GB" sz="4000" b="1" dirty="0">
                <a:latin typeface="Arial" panose="020B0604020202020204" pitchFamily="34" charset="0"/>
                <a:cs typeface="Arial" panose="020B0604020202020204" pitchFamily="34" charset="0"/>
              </a:rPr>
              <a:t> </a:t>
            </a:r>
            <a:r>
              <a:rPr lang="en-GB" sz="4000" dirty="0">
                <a:latin typeface="Arial" panose="020B0604020202020204" pitchFamily="34" charset="0"/>
                <a:cs typeface="Arial" panose="020B0604020202020204" pitchFamily="34" charset="0"/>
              </a:rPr>
              <a:t>2</a:t>
            </a:r>
          </a:p>
        </p:txBody>
      </p:sp>
      <p:sp>
        <p:nvSpPr>
          <p:cNvPr id="3" name="Subtitle 2"/>
          <p:cNvSpPr>
            <a:spLocks noGrp="1"/>
          </p:cNvSpPr>
          <p:nvPr>
            <p:ph type="subTitle" idx="1"/>
          </p:nvPr>
        </p:nvSpPr>
        <p:spPr>
          <a:xfrm>
            <a:off x="4644008" y="2420888"/>
            <a:ext cx="3416424" cy="3199710"/>
          </a:xfrm>
        </p:spPr>
        <p:txBody>
          <a:bodyPr>
            <a:noAutofit/>
          </a:bodyPr>
          <a:lstStyle/>
          <a:p>
            <a:pPr algn="l"/>
            <a:r>
              <a:rPr lang="en-GB" sz="4000" b="1" dirty="0">
                <a:solidFill>
                  <a:schemeClr val="tx1"/>
                </a:solidFill>
                <a:latin typeface="Arial" panose="020B0604020202020204" pitchFamily="34" charset="0"/>
                <a:cs typeface="Arial" panose="020B0604020202020204" pitchFamily="34" charset="0"/>
              </a:rPr>
              <a:t>Individual and Collective Learning</a:t>
            </a:r>
          </a:p>
          <a:p>
            <a:pPr algn="l">
              <a:spcBef>
                <a:spcPts val="0"/>
              </a:spcBef>
            </a:pPr>
            <a:endParaRPr lang="en-GB" sz="1800" b="1" dirty="0">
              <a:solidFill>
                <a:schemeClr val="tx1"/>
              </a:solidFill>
            </a:endParaRPr>
          </a:p>
        </p:txBody>
      </p:sp>
      <p:sp>
        <p:nvSpPr>
          <p:cNvPr id="4" name="TextBox 3"/>
          <p:cNvSpPr txBox="1"/>
          <p:nvPr/>
        </p:nvSpPr>
        <p:spPr>
          <a:xfrm>
            <a:off x="1043608" y="1844824"/>
            <a:ext cx="2160240" cy="369332"/>
          </a:xfrm>
          <a:prstGeom prst="rect">
            <a:avLst/>
          </a:prstGeom>
          <a:noFill/>
        </p:spPr>
        <p:txBody>
          <a:bodyPr wrap="square" rtlCol="0">
            <a:spAutoFit/>
          </a:bodyPr>
          <a:lstStyle/>
          <a:p>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7" y="1283062"/>
            <a:ext cx="2952328" cy="3797206"/>
          </a:xfrm>
          <a:prstGeom prst="rect">
            <a:avLst/>
          </a:prstGeom>
        </p:spPr>
      </p:pic>
    </p:spTree>
    <p:extLst>
      <p:ext uri="{BB962C8B-B14F-4D97-AF65-F5344CB8AC3E}">
        <p14:creationId xmlns:p14="http://schemas.microsoft.com/office/powerpoint/2010/main" val="419724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idx="1"/>
          </p:nvPr>
        </p:nvSpPr>
        <p:spPr/>
        <p:txBody>
          <a:bodyPr>
            <a:normAutofit fontScale="47500" lnSpcReduction="20000"/>
          </a:bodyPr>
          <a:lstStyle/>
          <a:p>
            <a:pPr marL="0" indent="0">
              <a:buNone/>
            </a:pPr>
            <a:r>
              <a:rPr lang="en-GB" sz="3800" dirty="0">
                <a:latin typeface="Arial" panose="020B0604020202020204" pitchFamily="34" charset="0"/>
                <a:cs typeface="Arial" panose="020B0604020202020204" pitchFamily="34" charset="0"/>
              </a:rPr>
              <a:t>At the end of this session you will be able to:</a:t>
            </a:r>
          </a:p>
          <a:p>
            <a:pPr marL="0" indent="0">
              <a:buNone/>
            </a:pPr>
            <a:endParaRPr lang="en-GB" dirty="0">
              <a:latin typeface="Arial" panose="020B0604020202020204" pitchFamily="34" charset="0"/>
              <a:cs typeface="Arial" panose="020B0604020202020204" pitchFamily="34" charset="0"/>
            </a:endParaRPr>
          </a:p>
          <a:p>
            <a:pPr lvl="1">
              <a:lnSpc>
                <a:spcPct val="120000"/>
              </a:lnSpc>
              <a:buFont typeface="Arial" panose="020B0604020202020204" pitchFamily="34" charset="0"/>
              <a:buChar char="•"/>
            </a:pPr>
            <a:r>
              <a:rPr lang="en-US" sz="3800" dirty="0">
                <a:latin typeface="Arial" panose="020B0604020202020204" pitchFamily="34" charset="0"/>
                <a:cs typeface="Arial" panose="020B0604020202020204" pitchFamily="34" charset="0"/>
              </a:rPr>
              <a:t>explain and critically evaluate a range of learning theories </a:t>
            </a:r>
            <a:endParaRPr lang="en-GB" sz="38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US" sz="3800" dirty="0">
                <a:latin typeface="Arial" panose="020B0604020202020204" pitchFamily="34" charset="0"/>
                <a:cs typeface="Arial" panose="020B0604020202020204" pitchFamily="34" charset="0"/>
              </a:rPr>
              <a:t>demonstrate understanding of the relevance and application of learning theories in instructional design</a:t>
            </a:r>
            <a:endParaRPr lang="en-GB" sz="38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US" sz="3800" dirty="0" err="1">
                <a:latin typeface="Arial" panose="020B0604020202020204" pitchFamily="34" charset="0"/>
                <a:cs typeface="Arial" panose="020B0604020202020204" pitchFamily="34" charset="0"/>
              </a:rPr>
              <a:t>analyse</a:t>
            </a:r>
            <a:r>
              <a:rPr lang="en-US" sz="3800" dirty="0">
                <a:latin typeface="Arial" panose="020B0604020202020204" pitchFamily="34" charset="0"/>
                <a:cs typeface="Arial" panose="020B0604020202020204" pitchFamily="34" charset="0"/>
              </a:rPr>
              <a:t> and assess the principles deriving from learning theories to support effective practice in design and delivery of learning and development interventions </a:t>
            </a:r>
            <a:endParaRPr lang="en-GB" sz="38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US" sz="3800" dirty="0">
                <a:latin typeface="Arial" panose="020B0604020202020204" pitchFamily="34" charset="0"/>
                <a:cs typeface="Arial" panose="020B0604020202020204" pitchFamily="34" charset="0"/>
              </a:rPr>
              <a:t>assess and evaluate the contribution of non-HR professionals and managers to ensure effective learning and development interventions </a:t>
            </a:r>
            <a:endParaRPr lang="en-GB" sz="3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775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Overview</a:t>
            </a:r>
          </a:p>
        </p:txBody>
      </p:sp>
      <p:sp>
        <p:nvSpPr>
          <p:cNvPr id="3" name="Content Placeholder 2"/>
          <p:cNvSpPr>
            <a:spLocks noGrp="1"/>
          </p:cNvSpPr>
          <p:nvPr>
            <p:ph idx="1"/>
          </p:nvPr>
        </p:nvSpPr>
        <p:spPr>
          <a:xfrm>
            <a:off x="457200" y="1219200"/>
            <a:ext cx="8229600" cy="5638800"/>
          </a:xfrm>
        </p:spPr>
        <p:txBody>
          <a:bodyPr>
            <a:normAutofit/>
          </a:bodyPr>
          <a:lstStyle/>
          <a:p>
            <a:r>
              <a:rPr lang="en-GB" sz="2400" b="1" dirty="0">
                <a:latin typeface="Arial" panose="020B0604020202020204" pitchFamily="34" charset="0"/>
                <a:cs typeface="Arial" panose="020B0604020202020204" pitchFamily="34" charset="0"/>
              </a:rPr>
              <a:t>Introduction</a:t>
            </a:r>
          </a:p>
          <a:p>
            <a:pPr marL="457200" lvl="1" indent="0">
              <a:buNone/>
            </a:pPr>
            <a:r>
              <a:rPr lang="en-GB" sz="2400" dirty="0">
                <a:latin typeface="Arial" panose="020B0604020202020204" pitchFamily="34" charset="0"/>
                <a:cs typeface="Arial" panose="020B0604020202020204" pitchFamily="34" charset="0"/>
              </a:rPr>
              <a:t>- Defining learning</a:t>
            </a:r>
          </a:p>
          <a:p>
            <a:r>
              <a:rPr lang="en-GB" sz="2400" b="1" dirty="0">
                <a:latin typeface="Arial" panose="020B0604020202020204" pitchFamily="34" charset="0"/>
                <a:cs typeface="Arial" panose="020B0604020202020204" pitchFamily="34" charset="0"/>
              </a:rPr>
              <a:t>Individual learning theory</a:t>
            </a:r>
          </a:p>
          <a:p>
            <a:pPr marL="457200" lvl="1" indent="0">
              <a:buNone/>
            </a:pPr>
            <a:r>
              <a:rPr lang="en-GB" sz="2400" dirty="0">
                <a:latin typeface="Arial" panose="020B0604020202020204" pitchFamily="34" charset="0"/>
                <a:cs typeface="Arial" panose="020B0604020202020204" pitchFamily="34" charset="0"/>
              </a:rPr>
              <a:t>- Behaviourism; cognitive approach, cybernetics and constructivism; social learning theory</a:t>
            </a:r>
          </a:p>
          <a:p>
            <a:pPr marL="457200" lvl="1" indent="0">
              <a:buNone/>
            </a:pPr>
            <a:r>
              <a:rPr lang="en-GB" sz="2400" dirty="0">
                <a:latin typeface="Arial" panose="020B0604020202020204" pitchFamily="34" charset="0"/>
                <a:cs typeface="Arial" panose="020B0604020202020204" pitchFamily="34" charset="0"/>
              </a:rPr>
              <a:t>- Andragogy; experiential learning; learning styles</a:t>
            </a:r>
          </a:p>
          <a:p>
            <a:r>
              <a:rPr lang="en-GB" sz="2400" b="1" dirty="0">
                <a:latin typeface="Arial" panose="020B0604020202020204" pitchFamily="34" charset="0"/>
                <a:cs typeface="Arial" panose="020B0604020202020204" pitchFamily="34" charset="0"/>
              </a:rPr>
              <a:t>Collective learning theory</a:t>
            </a:r>
          </a:p>
          <a:p>
            <a:pPr marL="457200" lvl="1" indent="0">
              <a:buNone/>
            </a:pPr>
            <a:r>
              <a:rPr lang="en-GB" sz="2400" dirty="0">
                <a:latin typeface="Arial" panose="020B0604020202020204" pitchFamily="34" charset="0"/>
                <a:cs typeface="Arial" panose="020B0604020202020204" pitchFamily="34" charset="0"/>
              </a:rPr>
              <a:t>- Team learning theory; group learning theory</a:t>
            </a:r>
          </a:p>
          <a:p>
            <a:pPr marL="457200" lvl="1" indent="0">
              <a:buNone/>
            </a:pPr>
            <a:r>
              <a:rPr lang="en-GB" sz="2400" dirty="0">
                <a:latin typeface="Arial" panose="020B0604020202020204" pitchFamily="34" charset="0"/>
                <a:cs typeface="Arial" panose="020B0604020202020204" pitchFamily="34" charset="0"/>
              </a:rPr>
              <a:t>- Organisational learning theory; learning organisation </a:t>
            </a:r>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Workplace learning theory</a:t>
            </a:r>
          </a:p>
          <a:p>
            <a:pPr marL="457200" lvl="1" indent="0">
              <a:buNone/>
            </a:pPr>
            <a:r>
              <a:rPr lang="en-GB" sz="2400" dirty="0">
                <a:latin typeface="Arial" panose="020B0604020202020204" pitchFamily="34" charset="0"/>
                <a:cs typeface="Arial" panose="020B0604020202020204" pitchFamily="34" charset="0"/>
              </a:rPr>
              <a:t>- Spaces and types, technology, and models of workplace learning</a:t>
            </a:r>
          </a:p>
          <a:p>
            <a:pPr>
              <a:buNone/>
            </a:pPr>
            <a:endParaRPr lang="en-GB" dirty="0"/>
          </a:p>
        </p:txBody>
      </p:sp>
    </p:spTree>
    <p:extLst>
      <p:ext uri="{BB962C8B-B14F-4D97-AF65-F5344CB8AC3E}">
        <p14:creationId xmlns:p14="http://schemas.microsoft.com/office/powerpoint/2010/main" val="1345435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Definitions of Learning (1)</a:t>
            </a:r>
          </a:p>
        </p:txBody>
      </p:sp>
      <p:sp>
        <p:nvSpPr>
          <p:cNvPr id="3" name="Content Placeholder 2"/>
          <p:cNvSpPr>
            <a:spLocks noGrp="1"/>
          </p:cNvSpPr>
          <p:nvPr>
            <p:ph idx="1"/>
          </p:nvPr>
        </p:nvSpPr>
        <p:spPr/>
        <p:txBody>
          <a:bodyPr>
            <a:normAutofit fontScale="47500" lnSpcReduction="20000"/>
          </a:bodyPr>
          <a:lstStyle/>
          <a:p>
            <a:pPr>
              <a:buNone/>
            </a:pPr>
            <a:r>
              <a:rPr lang="en-US" sz="4500" dirty="0">
                <a:latin typeface="Arial" panose="020B0604020202020204" pitchFamily="34" charset="0"/>
                <a:cs typeface="Arial" panose="020B0604020202020204" pitchFamily="34" charset="0"/>
              </a:rPr>
              <a:t>‘the </a:t>
            </a:r>
            <a:r>
              <a:rPr lang="en-US" sz="4500" i="1" dirty="0">
                <a:latin typeface="Arial" panose="020B0604020202020204" pitchFamily="34" charset="0"/>
                <a:cs typeface="Arial" panose="020B0604020202020204" pitchFamily="34" charset="0"/>
              </a:rPr>
              <a:t>action</a:t>
            </a:r>
            <a:r>
              <a:rPr lang="en-US" sz="4500" dirty="0">
                <a:latin typeface="Arial" panose="020B0604020202020204" pitchFamily="34" charset="0"/>
                <a:cs typeface="Arial" panose="020B0604020202020204" pitchFamily="34" charset="0"/>
              </a:rPr>
              <a:t> of receiving instruction or acquiring knowledge’ </a:t>
            </a:r>
          </a:p>
          <a:p>
            <a:pPr algn="r">
              <a:spcAft>
                <a:spcPts val="600"/>
              </a:spcAft>
              <a:buNone/>
            </a:pPr>
            <a:r>
              <a:rPr lang="en-US" sz="4500" dirty="0">
                <a:latin typeface="Arial" panose="020B0604020202020204" pitchFamily="34" charset="0"/>
                <a:cs typeface="Arial" panose="020B0604020202020204" pitchFamily="34" charset="0"/>
              </a:rPr>
              <a:t>							(OED, 2013) </a:t>
            </a:r>
          </a:p>
          <a:p>
            <a:pPr>
              <a:buNone/>
            </a:pPr>
            <a:r>
              <a:rPr lang="en-US" sz="4500" dirty="0">
                <a:latin typeface="Arial" panose="020B0604020202020204" pitchFamily="34" charset="0"/>
                <a:cs typeface="Arial" panose="020B0604020202020204" pitchFamily="34" charset="0"/>
              </a:rPr>
              <a:t>‘a </a:t>
            </a:r>
            <a:r>
              <a:rPr lang="en-US" sz="4500" i="1" dirty="0">
                <a:latin typeface="Arial" panose="020B0604020202020204" pitchFamily="34" charset="0"/>
                <a:cs typeface="Arial" panose="020B0604020202020204" pitchFamily="34" charset="0"/>
              </a:rPr>
              <a:t>process</a:t>
            </a:r>
            <a:r>
              <a:rPr lang="en-US" sz="4500" dirty="0">
                <a:latin typeface="Arial" panose="020B0604020202020204" pitchFamily="34" charset="0"/>
                <a:cs typeface="Arial" panose="020B0604020202020204" pitchFamily="34" charset="0"/>
              </a:rPr>
              <a:t> based on experience that results in a relatively permanent change in </a:t>
            </a:r>
            <a:r>
              <a:rPr lang="en-US" sz="4500" dirty="0" err="1">
                <a:latin typeface="Arial" panose="020B0604020202020204" pitchFamily="34" charset="0"/>
                <a:cs typeface="Arial" panose="020B0604020202020204" pitchFamily="34" charset="0"/>
              </a:rPr>
              <a:t>behaviour</a:t>
            </a:r>
            <a:r>
              <a:rPr lang="en-US" sz="4500" dirty="0">
                <a:latin typeface="Arial" panose="020B0604020202020204" pitchFamily="34" charset="0"/>
                <a:cs typeface="Arial" panose="020B0604020202020204" pitchFamily="34" charset="0"/>
              </a:rPr>
              <a:t> or </a:t>
            </a:r>
            <a:r>
              <a:rPr lang="en-US" sz="4500" dirty="0" err="1">
                <a:latin typeface="Arial" panose="020B0604020202020204" pitchFamily="34" charset="0"/>
                <a:cs typeface="Arial" panose="020B0604020202020204" pitchFamily="34" charset="0"/>
              </a:rPr>
              <a:t>behavioural</a:t>
            </a:r>
            <a:r>
              <a:rPr lang="en-US" sz="4500" dirty="0">
                <a:latin typeface="Arial" panose="020B0604020202020204" pitchFamily="34" charset="0"/>
                <a:cs typeface="Arial" panose="020B0604020202020204" pitchFamily="34" charset="0"/>
              </a:rPr>
              <a:t> potential’ </a:t>
            </a:r>
          </a:p>
          <a:p>
            <a:pPr algn="r">
              <a:spcAft>
                <a:spcPts val="600"/>
              </a:spcAft>
              <a:buNone/>
            </a:pPr>
            <a:r>
              <a:rPr lang="en-US" sz="4500" dirty="0">
                <a:latin typeface="Arial" panose="020B0604020202020204" pitchFamily="34" charset="0"/>
                <a:cs typeface="Arial" panose="020B0604020202020204" pitchFamily="34" charset="0"/>
              </a:rPr>
              <a:t>							(APA, 2013)</a:t>
            </a:r>
          </a:p>
          <a:p>
            <a:pPr>
              <a:buNone/>
            </a:pPr>
            <a:r>
              <a:rPr lang="en-US" sz="4500" dirty="0">
                <a:latin typeface="Arial" panose="020B0604020202020204" pitchFamily="34" charset="0"/>
                <a:cs typeface="Arial" panose="020B0604020202020204" pitchFamily="34" charset="0"/>
              </a:rPr>
              <a:t>‘a relatively permanent change in </a:t>
            </a:r>
            <a:r>
              <a:rPr lang="en-US" sz="4500" dirty="0" err="1">
                <a:latin typeface="Arial" panose="020B0604020202020204" pitchFamily="34" charset="0"/>
                <a:cs typeface="Arial" panose="020B0604020202020204" pitchFamily="34" charset="0"/>
              </a:rPr>
              <a:t>behaviour</a:t>
            </a:r>
            <a:r>
              <a:rPr lang="en-US" sz="4500" dirty="0">
                <a:latin typeface="Arial" panose="020B0604020202020204" pitchFamily="34" charset="0"/>
                <a:cs typeface="Arial" panose="020B0604020202020204" pitchFamily="34" charset="0"/>
              </a:rPr>
              <a:t> that occurs as a result of practice or experience’ 												           (Bass and Vaughan, 1976)</a:t>
            </a:r>
          </a:p>
          <a:p>
            <a:pPr>
              <a:buNone/>
            </a:pPr>
            <a:endParaRPr lang="en-US" sz="3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938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Definitions of Learning (2)</a:t>
            </a:r>
            <a:endParaRPr lang="en-GB" sz="4000" dirty="0"/>
          </a:p>
        </p:txBody>
      </p:sp>
      <p:sp>
        <p:nvSpPr>
          <p:cNvPr id="3" name="Content Placeholder 2"/>
          <p:cNvSpPr>
            <a:spLocks noGrp="1"/>
          </p:cNvSpPr>
          <p:nvPr>
            <p:ph idx="1"/>
          </p:nvPr>
        </p:nvSpPr>
        <p:spPr/>
        <p:txBody>
          <a:bodyPr>
            <a:normAutofit fontScale="92500"/>
          </a:bodyPr>
          <a:lstStyle/>
          <a:p>
            <a:pPr>
              <a:buNone/>
            </a:pPr>
            <a:endParaRPr lang="en-US" sz="2800" dirty="0">
              <a:latin typeface="Arial" panose="020B0604020202020204" pitchFamily="34" charset="0"/>
              <a:cs typeface="Arial" panose="020B0604020202020204" pitchFamily="34" charset="0"/>
            </a:endParaRPr>
          </a:p>
          <a:p>
            <a:pPr>
              <a:buNone/>
            </a:pPr>
            <a:r>
              <a:rPr lang="en-US" sz="2800" dirty="0">
                <a:latin typeface="Arial" panose="020B0604020202020204" pitchFamily="34" charset="0"/>
                <a:cs typeface="Arial" panose="020B0604020202020204" pitchFamily="34" charset="0"/>
              </a:rPr>
              <a:t>‘a change in attitudes, knowledge or skill. The change can be physical and overt, or it can be intellectual or attitudinal’ </a:t>
            </a:r>
          </a:p>
          <a:p>
            <a:pPr algn="r">
              <a:buNone/>
            </a:pPr>
            <a:r>
              <a:rPr lang="en-US" sz="2800" dirty="0">
                <a:latin typeface="Arial" panose="020B0604020202020204" pitchFamily="34" charset="0"/>
                <a:cs typeface="Arial" panose="020B0604020202020204" pitchFamily="34" charset="0"/>
              </a:rPr>
              <a:t>					(Reynolds et al.,1997) </a:t>
            </a:r>
          </a:p>
          <a:p>
            <a:pPr>
              <a:buNone/>
            </a:pPr>
            <a:endParaRPr lang="en-US" sz="2800" dirty="0">
              <a:latin typeface="Arial" panose="020B0604020202020204" pitchFamily="34" charset="0"/>
              <a:cs typeface="Arial" panose="020B0604020202020204" pitchFamily="34" charset="0"/>
            </a:endParaRPr>
          </a:p>
          <a:p>
            <a:pPr>
              <a:buNone/>
            </a:pPr>
            <a:r>
              <a:rPr lang="en-US" sz="2800" dirty="0">
                <a:latin typeface="Arial" panose="020B0604020202020204" pitchFamily="34" charset="0"/>
                <a:cs typeface="Arial" panose="020B0604020202020204" pitchFamily="34" charset="0"/>
              </a:rPr>
              <a:t>Learning as an action/a process/a </a:t>
            </a:r>
            <a:r>
              <a:rPr lang="en-US" sz="2800" dirty="0" err="1">
                <a:latin typeface="Arial" panose="020B0604020202020204" pitchFamily="34" charset="0"/>
                <a:cs typeface="Arial" panose="020B0604020202020204" pitchFamily="34" charset="0"/>
              </a:rPr>
              <a:t>behaviour</a:t>
            </a:r>
            <a:r>
              <a:rPr lang="en-US" sz="2800" dirty="0">
                <a:latin typeface="Arial" panose="020B0604020202020204" pitchFamily="34" charset="0"/>
                <a:cs typeface="Arial" panose="020B0604020202020204" pitchFamily="34" charset="0"/>
              </a:rPr>
              <a:t> change or experience? </a:t>
            </a:r>
          </a:p>
          <a:p>
            <a:pPr>
              <a:buNone/>
            </a:pPr>
            <a:endParaRPr lang="en-US" dirty="0"/>
          </a:p>
          <a:p>
            <a:endParaRPr lang="en-GB" dirty="0"/>
          </a:p>
        </p:txBody>
      </p:sp>
    </p:spTree>
    <p:extLst>
      <p:ext uri="{BB962C8B-B14F-4D97-AF65-F5344CB8AC3E}">
        <p14:creationId xmlns:p14="http://schemas.microsoft.com/office/powerpoint/2010/main" val="1159673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Traditional Individual Learning</a:t>
            </a:r>
          </a:p>
        </p:txBody>
      </p:sp>
      <p:sp>
        <p:nvSpPr>
          <p:cNvPr id="3" name="Content Placeholder 2"/>
          <p:cNvSpPr>
            <a:spLocks noGrp="1"/>
          </p:cNvSpPr>
          <p:nvPr>
            <p:ph idx="1"/>
          </p:nvPr>
        </p:nvSpPr>
        <p:spPr>
          <a:xfrm>
            <a:off x="457200" y="1447800"/>
            <a:ext cx="8686800" cy="4525963"/>
          </a:xfrm>
        </p:spPr>
        <p:txBody>
          <a:bodyPr>
            <a:noAutofit/>
          </a:bodyPr>
          <a:lstStyle/>
          <a:p>
            <a:pPr lvl="1">
              <a:buFont typeface="Arial" panose="020B0604020202020204" pitchFamily="34" charset="0"/>
              <a:buChar char="•"/>
            </a:pPr>
            <a:endParaRPr lang="en-GB" sz="2400" b="1"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2400" b="1" dirty="0">
                <a:latin typeface="Arial" panose="020B0604020202020204" pitchFamily="34" charset="0"/>
                <a:cs typeface="Arial" panose="020B0604020202020204" pitchFamily="34" charset="0"/>
              </a:rPr>
              <a:t>Behaviourism: </a:t>
            </a:r>
            <a:r>
              <a:rPr lang="en-US" sz="2400" dirty="0">
                <a:latin typeface="Arial" panose="020B0604020202020204" pitchFamily="34" charset="0"/>
                <a:cs typeface="Arial" panose="020B0604020202020204" pitchFamily="34" charset="0"/>
              </a:rPr>
              <a:t>an attempt to explain and understand learning through observing </a:t>
            </a:r>
            <a:r>
              <a:rPr lang="en-US" sz="2400" dirty="0" err="1">
                <a:latin typeface="Arial" panose="020B0604020202020204" pitchFamily="34" charset="0"/>
                <a:cs typeface="Arial" panose="020B0604020202020204" pitchFamily="34" charset="0"/>
              </a:rPr>
              <a:t>behaviour</a:t>
            </a:r>
            <a:r>
              <a:rPr lang="en-US" sz="2400" dirty="0">
                <a:latin typeface="Arial" panose="020B0604020202020204" pitchFamily="34" charset="0"/>
                <a:cs typeface="Arial" panose="020B0604020202020204" pitchFamily="34" charset="0"/>
              </a:rPr>
              <a:t> (and ignoring mental processes).</a:t>
            </a:r>
          </a:p>
          <a:p>
            <a:pPr lvl="1">
              <a:buFont typeface="Arial" panose="020B0604020202020204" pitchFamily="34" charset="0"/>
              <a:buChar char="•"/>
            </a:pPr>
            <a:r>
              <a:rPr lang="en-GB" sz="2400" b="1" dirty="0">
                <a:latin typeface="Arial" panose="020B0604020202020204" pitchFamily="34" charset="0"/>
                <a:cs typeface="Arial" panose="020B0604020202020204" pitchFamily="34" charset="0"/>
              </a:rPr>
              <a:t>Cognitive approaches, cybernetics &amp; constructivism: </a:t>
            </a:r>
            <a:r>
              <a:rPr lang="en-US" sz="2400" dirty="0">
                <a:latin typeface="Arial" panose="020B0604020202020204" pitchFamily="34" charset="0"/>
                <a:cs typeface="Arial" panose="020B0604020202020204" pitchFamily="34" charset="0"/>
              </a:rPr>
              <a:t>an attempt to explain and understand learning through the internal (information processing) workings of the mind. </a:t>
            </a:r>
            <a:endParaRPr lang="en-GB" sz="24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2400" b="1" dirty="0">
                <a:latin typeface="Arial" panose="020B0604020202020204" pitchFamily="34" charset="0"/>
                <a:cs typeface="Arial" panose="020B0604020202020204" pitchFamily="34" charset="0"/>
              </a:rPr>
              <a:t>Social learning: </a:t>
            </a:r>
            <a:r>
              <a:rPr lang="en-US" sz="2400" dirty="0">
                <a:latin typeface="Arial" panose="020B0604020202020204" pitchFamily="34" charset="0"/>
                <a:cs typeface="Arial" panose="020B0604020202020204" pitchFamily="34" charset="0"/>
              </a:rPr>
              <a:t>an attempt to explain and understand learning as an activity situated in (and shaped by) social institutions, social groups and social class.</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9381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Contemporary Individual Learning</a:t>
            </a:r>
          </a:p>
        </p:txBody>
      </p:sp>
      <p:sp>
        <p:nvSpPr>
          <p:cNvPr id="3" name="Content Placeholder 2"/>
          <p:cNvSpPr>
            <a:spLocks noGrp="1"/>
          </p:cNvSpPr>
          <p:nvPr>
            <p:ph idx="1"/>
          </p:nvPr>
        </p:nvSpPr>
        <p:spPr/>
        <p:txBody>
          <a:bodyPr>
            <a:normAutofit fontScale="92500"/>
          </a:bodyPr>
          <a:lstStyle/>
          <a:p>
            <a:pPr lvl="1">
              <a:buFont typeface="Arial" panose="020B0604020202020204" pitchFamily="34" charset="0"/>
              <a:buChar char="•"/>
            </a:pPr>
            <a:endParaRPr lang="en-GB" sz="2400" b="1"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2400" b="1" dirty="0">
                <a:latin typeface="Arial" panose="020B0604020202020204" pitchFamily="34" charset="0"/>
                <a:cs typeface="Arial" panose="020B0604020202020204" pitchFamily="34" charset="0"/>
              </a:rPr>
              <a:t>Andragogy: </a:t>
            </a:r>
            <a:r>
              <a:rPr lang="en-US" sz="2400" dirty="0">
                <a:latin typeface="Arial" panose="020B0604020202020204" pitchFamily="34" charset="0"/>
                <a:cs typeface="Arial" panose="020B0604020202020204" pitchFamily="34" charset="0"/>
              </a:rPr>
              <a:t>a set of core adult learning principles that apply to all adult learning situations</a:t>
            </a:r>
            <a:endParaRPr lang="en-GB" sz="2400" dirty="0">
              <a:latin typeface="Arial" panose="020B0604020202020204" pitchFamily="34" charset="0"/>
              <a:cs typeface="Arial" panose="020B0604020202020204" pitchFamily="34" charset="0"/>
            </a:endParaRPr>
          </a:p>
          <a:p>
            <a:pPr lvl="1">
              <a:spcBef>
                <a:spcPts val="12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Experiential learning: </a:t>
            </a:r>
            <a:r>
              <a:rPr lang="en-US" sz="2400" dirty="0">
                <a:latin typeface="Arial" panose="020B0604020202020204" pitchFamily="34" charset="0"/>
                <a:cs typeface="Arial" panose="020B0604020202020204" pitchFamily="34" charset="0"/>
              </a:rPr>
              <a:t>views learning as a cycle whereby the learner is proactively involved in ‘constructive learning’</a:t>
            </a:r>
            <a:endParaRPr lang="en-GB" sz="2400" dirty="0">
              <a:latin typeface="Arial" panose="020B0604020202020204" pitchFamily="34" charset="0"/>
              <a:cs typeface="Arial" panose="020B0604020202020204" pitchFamily="34" charset="0"/>
            </a:endParaRPr>
          </a:p>
          <a:p>
            <a:pPr lvl="1">
              <a:spcBef>
                <a:spcPts val="12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Learning styles: </a:t>
            </a:r>
            <a:r>
              <a:rPr lang="en-US" sz="2400" dirty="0">
                <a:latin typeface="Arial" panose="020B0604020202020204" pitchFamily="34" charset="0"/>
                <a:cs typeface="Arial" panose="020B0604020202020204" pitchFamily="34" charset="0"/>
              </a:rPr>
              <a:t>attempts to classify learners into learning style categories through various instruments</a:t>
            </a:r>
            <a:endParaRPr lang="en-GB" sz="2400" dirty="0">
              <a:latin typeface="Arial" panose="020B0604020202020204" pitchFamily="34" charset="0"/>
              <a:cs typeface="Arial" panose="020B0604020202020204" pitchFamily="34" charset="0"/>
            </a:endParaRPr>
          </a:p>
        </p:txBody>
      </p:sp>
      <p:sp>
        <p:nvSpPr>
          <p:cNvPr id="3084" name="Rectangle 1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3100" name="Rectangle 2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026610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Collective Learning</a:t>
            </a:r>
          </a:p>
        </p:txBody>
      </p:sp>
      <p:sp>
        <p:nvSpPr>
          <p:cNvPr id="3" name="Content Placeholder 2"/>
          <p:cNvSpPr>
            <a:spLocks noGrp="1"/>
          </p:cNvSpPr>
          <p:nvPr>
            <p:ph idx="1"/>
          </p:nvPr>
        </p:nvSpPr>
        <p:spPr/>
        <p:txBody>
          <a:bodyPr>
            <a:normAutofit fontScale="92500" lnSpcReduction="10000"/>
          </a:bodyPr>
          <a:lstStyle/>
          <a:p>
            <a:pPr marL="0" indent="0">
              <a:buNone/>
            </a:pPr>
            <a:endParaRPr lang="en-US" sz="2800" dirty="0">
              <a:latin typeface="Arial" panose="020B0604020202020204" pitchFamily="34" charset="0"/>
              <a:cs typeface="Arial" panose="020B0604020202020204" pitchFamily="34" charset="0"/>
            </a:endParaRPr>
          </a:p>
          <a:p>
            <a:pPr marL="0" indent="0">
              <a:buNone/>
            </a:pPr>
            <a:r>
              <a:rPr lang="en-US" sz="2800" dirty="0">
                <a:latin typeface="Arial" panose="020B0604020202020204" pitchFamily="34" charset="0"/>
                <a:cs typeface="Arial" panose="020B0604020202020204" pitchFamily="34" charset="0"/>
              </a:rPr>
              <a:t>..a term used to ‘distinguish the learning that takes place at the supra-individual (</a:t>
            </a:r>
            <a:r>
              <a:rPr lang="en-US" sz="2800" dirty="0" err="1">
                <a:latin typeface="Arial" panose="020B0604020202020204" pitchFamily="34" charset="0"/>
                <a:cs typeface="Arial" panose="020B0604020202020204" pitchFamily="34" charset="0"/>
              </a:rPr>
              <a:t>ie</a:t>
            </a:r>
            <a:r>
              <a:rPr lang="en-US" sz="2800" dirty="0">
                <a:latin typeface="Arial" panose="020B0604020202020204" pitchFamily="34" charset="0"/>
                <a:cs typeface="Arial" panose="020B0604020202020204" pitchFamily="34" charset="0"/>
              </a:rPr>
              <a:t> above the individual) level… [It] can encompass dyads, teams, communities, networks, organizations and even whole societies’ 					</a:t>
            </a:r>
          </a:p>
          <a:p>
            <a:pPr marL="0" indent="0">
              <a:buNone/>
            </a:pPr>
            <a:endParaRPr lang="en-US" sz="2800" dirty="0">
              <a:latin typeface="Arial" panose="020B0604020202020204" pitchFamily="34" charset="0"/>
              <a:cs typeface="Arial" panose="020B0604020202020204" pitchFamily="34" charset="0"/>
            </a:endParaRPr>
          </a:p>
          <a:p>
            <a:pPr marL="0" indent="0" algn="r">
              <a:buNone/>
            </a:pPr>
            <a:r>
              <a:rPr lang="en-GB" sz="2800"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Sadler-Smith, 2006) </a:t>
            </a:r>
            <a:endParaRPr lang="en-GB" sz="2800" dirty="0">
              <a:latin typeface="Arial" panose="020B0604020202020204" pitchFamily="34" charset="0"/>
              <a:cs typeface="Arial" panose="020B0604020202020204" pitchFamily="34" charset="0"/>
            </a:endParaRPr>
          </a:p>
          <a:p>
            <a:pPr>
              <a:buNone/>
            </a:pPr>
            <a:endParaRPr lang="en-GB" dirty="0"/>
          </a:p>
        </p:txBody>
      </p:sp>
    </p:spTree>
    <p:extLst>
      <p:ext uri="{BB962C8B-B14F-4D97-AF65-F5344CB8AC3E}">
        <p14:creationId xmlns:p14="http://schemas.microsoft.com/office/powerpoint/2010/main" val="3454068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Group versus Team Learning</a:t>
            </a:r>
          </a:p>
        </p:txBody>
      </p:sp>
      <p:sp>
        <p:nvSpPr>
          <p:cNvPr id="3" name="Content Placeholder 2"/>
          <p:cNvSpPr>
            <a:spLocks noGrp="1"/>
          </p:cNvSpPr>
          <p:nvPr>
            <p:ph idx="1"/>
          </p:nvPr>
        </p:nvSpPr>
        <p:spPr/>
        <p:txBody>
          <a:bodyPr>
            <a:normAutofit fontScale="92500" lnSpcReduction="10000"/>
          </a:bodyPr>
          <a:lstStyle/>
          <a:p>
            <a:r>
              <a:rPr lang="en-GB" sz="2800" dirty="0">
                <a:latin typeface="Arial" panose="020B0604020202020204" pitchFamily="34" charset="0"/>
                <a:cs typeface="Arial" panose="020B0604020202020204" pitchFamily="34" charset="0"/>
              </a:rPr>
              <a:t>Group learning </a:t>
            </a:r>
            <a:r>
              <a:rPr lang="en-US" sz="2800" dirty="0">
                <a:latin typeface="Arial" panose="020B0604020202020204" pitchFamily="34" charset="0"/>
                <a:cs typeface="Arial" panose="020B0604020202020204" pitchFamily="34" charset="0"/>
              </a:rPr>
              <a:t>is a term used to include all forms of groups including formal, informal, virtual, planned, emergent, primary and secondary.</a:t>
            </a:r>
          </a:p>
          <a:p>
            <a:pPr algn="r">
              <a:buNone/>
            </a:pPr>
            <a:r>
              <a:rPr lang="en-US" sz="2800" dirty="0">
                <a:latin typeface="Arial" panose="020B0604020202020204" pitchFamily="34" charset="0"/>
                <a:cs typeface="Arial" panose="020B0604020202020204" pitchFamily="34" charset="0"/>
              </a:rPr>
              <a:t>						Sadler-Smith (2006) </a:t>
            </a:r>
          </a:p>
          <a:p>
            <a:pPr>
              <a:buNone/>
            </a:pP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Team learning </a:t>
            </a:r>
            <a:r>
              <a:rPr lang="en-US" sz="2800" dirty="0">
                <a:latin typeface="Arial" panose="020B0604020202020204" pitchFamily="34" charset="0"/>
                <a:cs typeface="Arial" panose="020B0604020202020204" pitchFamily="34" charset="0"/>
              </a:rPr>
              <a:t>links performance, vision, goals and learning.</a:t>
            </a:r>
            <a:endParaRPr lang="en-GB" sz="2800" dirty="0">
              <a:latin typeface="Arial" panose="020B0604020202020204" pitchFamily="34" charset="0"/>
              <a:cs typeface="Arial" panose="020B0604020202020204" pitchFamily="34" charset="0"/>
            </a:endParaRPr>
          </a:p>
          <a:p>
            <a:pPr algn="r">
              <a:buNone/>
            </a:pPr>
            <a:r>
              <a:rPr lang="en-GB"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Pearn</a:t>
            </a:r>
            <a:r>
              <a:rPr lang="en-US" sz="2800" dirty="0">
                <a:latin typeface="Arial" panose="020B0604020202020204" pitchFamily="34" charset="0"/>
                <a:cs typeface="Arial" panose="020B0604020202020204" pitchFamily="34" charset="0"/>
              </a:rPr>
              <a:t> (1998) </a:t>
            </a:r>
            <a:endParaRPr lang="en-GB" sz="2800" dirty="0">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4785588"/>
              </p:ext>
            </p:extLst>
          </p:nvPr>
        </p:nvGraphicFramePr>
        <p:xfrm>
          <a:off x="395536" y="1340768"/>
          <a:ext cx="8280920" cy="5273040"/>
        </p:xfrm>
        <a:graphic>
          <a:graphicData uri="http://schemas.openxmlformats.org/drawingml/2006/table">
            <a:tbl>
              <a:tblPr/>
              <a:tblGrid>
                <a:gridCol w="1080120">
                  <a:extLst>
                    <a:ext uri="{9D8B030D-6E8A-4147-A177-3AD203B41FA5}">
                      <a16:colId xmlns:a16="http://schemas.microsoft.com/office/drawing/2014/main" val="20000"/>
                    </a:ext>
                  </a:extLst>
                </a:gridCol>
                <a:gridCol w="3024336">
                  <a:extLst>
                    <a:ext uri="{9D8B030D-6E8A-4147-A177-3AD203B41FA5}">
                      <a16:colId xmlns:a16="http://schemas.microsoft.com/office/drawing/2014/main" val="20001"/>
                    </a:ext>
                  </a:extLst>
                </a:gridCol>
                <a:gridCol w="4176464">
                  <a:extLst>
                    <a:ext uri="{9D8B030D-6E8A-4147-A177-3AD203B41FA5}">
                      <a16:colId xmlns:a16="http://schemas.microsoft.com/office/drawing/2014/main" val="20002"/>
                    </a:ext>
                  </a:extLst>
                </a:gridCol>
              </a:tblGrid>
              <a:tr h="399256">
                <a:tc>
                  <a:txBody>
                    <a:bodyPr/>
                    <a:lstStyle/>
                    <a:p>
                      <a:pPr>
                        <a:spcBef>
                          <a:spcPts val="600"/>
                        </a:spcBef>
                        <a:spcAft>
                          <a:spcPts val="600"/>
                        </a:spcAft>
                      </a:pPr>
                      <a:endParaRPr lang="en-US"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2000" b="1" dirty="0" err="1">
                          <a:latin typeface="Arial" panose="020B0604020202020204" pitchFamily="34" charset="0"/>
                          <a:cs typeface="Arial" panose="020B0604020202020204" pitchFamily="34" charset="0"/>
                        </a:rPr>
                        <a:t>Organisational</a:t>
                      </a:r>
                      <a:r>
                        <a:rPr lang="en-US" sz="2000" b="1" dirty="0">
                          <a:latin typeface="Arial" panose="020B0604020202020204" pitchFamily="34" charset="0"/>
                          <a:cs typeface="Arial" panose="020B0604020202020204" pitchFamily="34" charset="0"/>
                        </a:rPr>
                        <a:t> learning (OL)</a:t>
                      </a:r>
                      <a:endParaRPr lang="en-GB" sz="2000" b="1"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2000" b="1" dirty="0">
                          <a:latin typeface="Arial" panose="020B0604020202020204" pitchFamily="34" charset="0"/>
                          <a:cs typeface="Arial" panose="020B0604020202020204" pitchFamily="34" charset="0"/>
                        </a:rPr>
                        <a:t>Learning </a:t>
                      </a:r>
                      <a:r>
                        <a:rPr lang="en-US" sz="2000" b="1" dirty="0" err="1">
                          <a:latin typeface="Arial" panose="020B0604020202020204" pitchFamily="34" charset="0"/>
                          <a:cs typeface="Arial" panose="020B0604020202020204" pitchFamily="34" charset="0"/>
                        </a:rPr>
                        <a:t>organisation</a:t>
                      </a:r>
                      <a:r>
                        <a:rPr lang="en-US" sz="2000" b="1" dirty="0">
                          <a:latin typeface="Arial" panose="020B0604020202020204" pitchFamily="34" charset="0"/>
                          <a:cs typeface="Arial" panose="020B0604020202020204" pitchFamily="34" charset="0"/>
                        </a:rPr>
                        <a:t> (LO)</a:t>
                      </a:r>
                      <a:endParaRPr lang="en-GB" sz="2000" b="1"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01286">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Definition</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‘…means the process of improving actions through better knowledge and understanding’ (</a:t>
                      </a:r>
                      <a:r>
                        <a:rPr lang="en-US" sz="1800" dirty="0" err="1">
                          <a:latin typeface="Arial" panose="020B0604020202020204" pitchFamily="34" charset="0"/>
                          <a:cs typeface="Arial" panose="020B0604020202020204" pitchFamily="34" charset="0"/>
                        </a:rPr>
                        <a:t>Fiol</a:t>
                      </a:r>
                      <a:r>
                        <a:rPr lang="en-US" sz="1800" dirty="0">
                          <a:latin typeface="Arial" panose="020B0604020202020204" pitchFamily="34" charset="0"/>
                          <a:cs typeface="Arial" panose="020B0604020202020204" pitchFamily="34" charset="0"/>
                        </a:rPr>
                        <a:t> and Lyles 1985, p803).</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‘…one where people continually expand their capacity to create the results they truly desire, where new and expansive patterns of thinking are nurtured, where collective aspiration is set free, and where people are continually learning together’ (</a:t>
                      </a:r>
                      <a:r>
                        <a:rPr lang="en-US" sz="1800" dirty="0" err="1">
                          <a:latin typeface="Arial" panose="020B0604020202020204" pitchFamily="34" charset="0"/>
                          <a:cs typeface="Arial" panose="020B0604020202020204" pitchFamily="34" charset="0"/>
                        </a:rPr>
                        <a:t>Senge</a:t>
                      </a:r>
                      <a:r>
                        <a:rPr lang="en-US" sz="1800" dirty="0">
                          <a:latin typeface="Arial" panose="020B0604020202020204" pitchFamily="34" charset="0"/>
                          <a:cs typeface="Arial" panose="020B0604020202020204" pitchFamily="34" charset="0"/>
                        </a:rPr>
                        <a:t> 1990, p3).</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04056">
                <a:tc>
                  <a:txBody>
                    <a:bodyPr/>
                    <a:lstStyle/>
                    <a:p>
                      <a:pPr>
                        <a:spcBef>
                          <a:spcPts val="600"/>
                        </a:spcBef>
                        <a:spcAft>
                          <a:spcPts val="600"/>
                        </a:spcAft>
                      </a:pPr>
                      <a:r>
                        <a:rPr lang="en-US" sz="1800">
                          <a:latin typeface="Arial" panose="020B0604020202020204" pitchFamily="34" charset="0"/>
                          <a:cs typeface="Arial" panose="020B0604020202020204" pitchFamily="34" charset="0"/>
                        </a:rPr>
                        <a:t>Nature of field</a:t>
                      </a:r>
                      <a:endParaRPr lang="en-GB" sz="180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OL is an academic field of research focusing</a:t>
                      </a:r>
                      <a:r>
                        <a:rPr lang="en-US" sz="1800" baseline="0" dirty="0">
                          <a:latin typeface="Arial" panose="020B0604020202020204" pitchFamily="34" charset="0"/>
                          <a:cs typeface="Arial" panose="020B0604020202020204" pitchFamily="34" charset="0"/>
                        </a:rPr>
                        <a:t> on</a:t>
                      </a:r>
                      <a:r>
                        <a:rPr lang="en-US" sz="1800" dirty="0">
                          <a:latin typeface="Arial" panose="020B0604020202020204" pitchFamily="34" charset="0"/>
                          <a:cs typeface="Arial" panose="020B0604020202020204" pitchFamily="34" charset="0"/>
                        </a:rPr>
                        <a:t> how learning processes occur at and within </a:t>
                      </a:r>
                      <a:r>
                        <a:rPr lang="en-US" sz="1800" dirty="0" err="1">
                          <a:latin typeface="Arial" panose="020B0604020202020204" pitchFamily="34" charset="0"/>
                          <a:cs typeface="Arial" panose="020B0604020202020204" pitchFamily="34" charset="0"/>
                        </a:rPr>
                        <a:t>organisational</a:t>
                      </a:r>
                      <a:r>
                        <a:rPr lang="en-US" sz="1800" dirty="0">
                          <a:latin typeface="Arial" panose="020B0604020202020204" pitchFamily="34" charset="0"/>
                          <a:cs typeface="Arial" panose="020B0604020202020204" pitchFamily="34" charset="0"/>
                        </a:rPr>
                        <a:t> settings (</a:t>
                      </a:r>
                      <a:r>
                        <a:rPr lang="en-US" sz="1800" dirty="0" err="1">
                          <a:latin typeface="Arial" panose="020B0604020202020204" pitchFamily="34" charset="0"/>
                          <a:cs typeface="Arial" panose="020B0604020202020204" pitchFamily="34" charset="0"/>
                        </a:rPr>
                        <a:t>Easterby</a:t>
                      </a:r>
                      <a:r>
                        <a:rPr lang="en-US" sz="1800" dirty="0">
                          <a:latin typeface="Arial" panose="020B0604020202020204" pitchFamily="34" charset="0"/>
                          <a:cs typeface="Arial" panose="020B0604020202020204" pitchFamily="34" charset="0"/>
                        </a:rPr>
                        <a:t>-Smith 1997; Tsang 1997).  </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LO is a practitioner/consultancy-based ‘toolkit’ that seeks to create an ideal type of </a:t>
                      </a:r>
                      <a:r>
                        <a:rPr lang="en-US" sz="1800" dirty="0" err="1">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Easterby</a:t>
                      </a:r>
                      <a:r>
                        <a:rPr lang="en-US" sz="1800" dirty="0">
                          <a:latin typeface="Arial" panose="020B0604020202020204" pitchFamily="34" charset="0"/>
                          <a:cs typeface="Arial" panose="020B0604020202020204" pitchFamily="34" charset="0"/>
                        </a:rPr>
                        <a:t>-Smith 1997; Tsang 1997).  </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60040">
                <a:tc>
                  <a:txBody>
                    <a:bodyPr/>
                    <a:lstStyle/>
                    <a:p>
                      <a:pPr>
                        <a:spcBef>
                          <a:spcPts val="600"/>
                        </a:spcBef>
                        <a:spcAft>
                          <a:spcPts val="600"/>
                        </a:spcAft>
                      </a:pPr>
                      <a:r>
                        <a:rPr lang="en-US" sz="1800" dirty="0" err="1">
                          <a:latin typeface="Arial" panose="020B0604020202020204" pitchFamily="34" charset="0"/>
                          <a:cs typeface="Arial" panose="020B0604020202020204" pitchFamily="34" charset="0"/>
                        </a:rPr>
                        <a:t>Contri-butors</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Contributors are typically academic researchers (</a:t>
                      </a:r>
                      <a:r>
                        <a:rPr lang="en-US" sz="1800" dirty="0" err="1">
                          <a:latin typeface="Arial" panose="020B0604020202020204" pitchFamily="34" charset="0"/>
                          <a:cs typeface="Arial" panose="020B0604020202020204" pitchFamily="34" charset="0"/>
                        </a:rPr>
                        <a:t>Easterby</a:t>
                      </a:r>
                      <a:r>
                        <a:rPr lang="en-US" sz="1800" dirty="0">
                          <a:latin typeface="Arial" panose="020B0604020202020204" pitchFamily="34" charset="0"/>
                          <a:cs typeface="Arial" panose="020B0604020202020204" pitchFamily="34" charset="0"/>
                        </a:rPr>
                        <a:t>-Smith and Araujo 1999).</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Contributors may be highly experienced (or lesser experienced) professionals, management consultants or ‘gurus’.</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Title 4"/>
          <p:cNvSpPr>
            <a:spLocks noGrp="1"/>
          </p:cNvSpPr>
          <p:nvPr>
            <p:ph type="title"/>
          </p:nvPr>
        </p:nvSpPr>
        <p:spPr/>
        <p:txBody>
          <a:bodyPr>
            <a:normAutofit/>
          </a:bodyPr>
          <a:lstStyle/>
          <a:p>
            <a:r>
              <a:rPr lang="en-GB" sz="4000" b="1" dirty="0">
                <a:latin typeface="Arial" pitchFamily="34" charset="0"/>
                <a:cs typeface="Arial" pitchFamily="34" charset="0"/>
              </a:rPr>
              <a:t>OL v LO (1)</a:t>
            </a:r>
            <a:endParaRPr lang="en-US" sz="4000" b="1"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OL v LO (2)</a:t>
            </a:r>
            <a:endParaRPr lang="en-GB" sz="4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84699763"/>
              </p:ext>
            </p:extLst>
          </p:nvPr>
        </p:nvGraphicFramePr>
        <p:xfrm>
          <a:off x="395536" y="1484784"/>
          <a:ext cx="8229600" cy="4759960"/>
        </p:xfrm>
        <a:graphic>
          <a:graphicData uri="http://schemas.openxmlformats.org/drawingml/2006/table">
            <a:tbl>
              <a:tblPr firstRow="1" bandRow="1">
                <a:tableStyleId>{5C22544A-7EE6-4342-B048-85BDC9FD1C3A}</a:tableStyleId>
              </a:tblPr>
              <a:tblGrid>
                <a:gridCol w="1584176">
                  <a:extLst>
                    <a:ext uri="{9D8B030D-6E8A-4147-A177-3AD203B41FA5}">
                      <a16:colId xmlns:a16="http://schemas.microsoft.com/office/drawing/2014/main" val="20000"/>
                    </a:ext>
                  </a:extLst>
                </a:gridCol>
                <a:gridCol w="3384376">
                  <a:extLst>
                    <a:ext uri="{9D8B030D-6E8A-4147-A177-3AD203B41FA5}">
                      <a16:colId xmlns:a16="http://schemas.microsoft.com/office/drawing/2014/main" val="20001"/>
                    </a:ext>
                  </a:extLst>
                </a:gridCol>
                <a:gridCol w="3261048">
                  <a:extLst>
                    <a:ext uri="{9D8B030D-6E8A-4147-A177-3AD203B41FA5}">
                      <a16:colId xmlns:a16="http://schemas.microsoft.com/office/drawing/2014/main" val="20002"/>
                    </a:ext>
                  </a:extLst>
                </a:gridCol>
              </a:tblGrid>
              <a:tr h="370840">
                <a:tc>
                  <a:txBody>
                    <a:bodyPr/>
                    <a:lstStyle/>
                    <a:p>
                      <a:pPr>
                        <a:spcBef>
                          <a:spcPts val="600"/>
                        </a:spcBef>
                        <a:spcAft>
                          <a:spcPts val="600"/>
                        </a:spcAft>
                      </a:pPr>
                      <a:endParaRPr lang="en-GB" sz="1800" b="0" dirty="0">
                        <a:solidFill>
                          <a:schemeClr val="tx1"/>
                        </a:solidFill>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Organisational</a:t>
                      </a:r>
                      <a:r>
                        <a:rPr kumimoji="0" lang="en-US" sz="1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learning (OL)</a:t>
                      </a:r>
                      <a:endParaRPr lang="en-GB" sz="1800" b="1" dirty="0">
                        <a:solidFill>
                          <a:schemeClr val="tx1"/>
                        </a:solidFill>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Learning </a:t>
                      </a:r>
                      <a:r>
                        <a:rPr kumimoji="0" lang="en-US" sz="18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organisation</a:t>
                      </a:r>
                      <a:r>
                        <a:rPr kumimoji="0" lang="en-US" sz="1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(LO)</a:t>
                      </a:r>
                      <a:endParaRPr lang="en-GB" sz="1800" b="1" dirty="0">
                        <a:solidFill>
                          <a:schemeClr val="tx1"/>
                        </a:solidFill>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spcBef>
                          <a:spcPts val="600"/>
                        </a:spcBef>
                        <a:spcAft>
                          <a:spcPts val="600"/>
                        </a:spcAft>
                      </a:pPr>
                      <a:r>
                        <a:rPr lang="en-US" sz="1800" b="0" dirty="0">
                          <a:solidFill>
                            <a:schemeClr val="tx1"/>
                          </a:solidFill>
                          <a:latin typeface="Arial" panose="020B0604020202020204" pitchFamily="34" charset="0"/>
                          <a:cs typeface="Arial" panose="020B0604020202020204" pitchFamily="34" charset="0"/>
                        </a:rPr>
                        <a:t>Key theory </a:t>
                      </a:r>
                    </a:p>
                    <a:p>
                      <a:pPr>
                        <a:spcBef>
                          <a:spcPts val="600"/>
                        </a:spcBef>
                        <a:spcAft>
                          <a:spcPts val="600"/>
                        </a:spcAft>
                      </a:pPr>
                      <a:r>
                        <a:rPr lang="en-US" sz="1800" b="0" dirty="0">
                          <a:solidFill>
                            <a:schemeClr val="tx1"/>
                          </a:solidFill>
                          <a:latin typeface="Arial" panose="020B0604020202020204" pitchFamily="34" charset="0"/>
                          <a:cs typeface="Arial" panose="020B0604020202020204" pitchFamily="34" charset="0"/>
                        </a:rPr>
                        <a:t>and models</a:t>
                      </a:r>
                      <a:endParaRPr lang="en-GB" sz="1800" b="0" dirty="0">
                        <a:solidFill>
                          <a:schemeClr val="tx1"/>
                        </a:solidFill>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Bef>
                          <a:spcPts val="600"/>
                        </a:spcBef>
                        <a:spcAft>
                          <a:spcPts val="600"/>
                        </a:spcAft>
                      </a:pPr>
                      <a:r>
                        <a:rPr lang="en-US" sz="1800" b="0" dirty="0">
                          <a:solidFill>
                            <a:schemeClr val="tx1"/>
                          </a:solidFill>
                          <a:latin typeface="Arial" panose="020B0604020202020204" pitchFamily="34" charset="0"/>
                          <a:cs typeface="Arial" panose="020B0604020202020204" pitchFamily="34" charset="0"/>
                        </a:rPr>
                        <a:t>Describes a process, be it a process of improving actions, change or knowledge acquisition (Sun 2003).Models are descriptive and scientifically driven.</a:t>
                      </a:r>
                      <a:endParaRPr lang="en-GB" sz="1800" b="0" dirty="0">
                        <a:solidFill>
                          <a:schemeClr val="tx1"/>
                        </a:solidFill>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Bef>
                          <a:spcPts val="600"/>
                        </a:spcBef>
                        <a:spcAft>
                          <a:spcPts val="600"/>
                        </a:spcAft>
                      </a:pPr>
                      <a:r>
                        <a:rPr lang="en-US" sz="1800" b="0" dirty="0">
                          <a:solidFill>
                            <a:schemeClr val="tx1"/>
                          </a:solidFill>
                          <a:latin typeface="Arial" panose="020B0604020202020204" pitchFamily="34" charset="0"/>
                          <a:cs typeface="Arial" panose="020B0604020202020204" pitchFamily="34" charset="0"/>
                        </a:rPr>
                        <a:t>Prescribes a toolkit/intervention  for working towards an ultimate </a:t>
                      </a:r>
                      <a:r>
                        <a:rPr lang="en-US" sz="1800" b="0" dirty="0" err="1">
                          <a:solidFill>
                            <a:schemeClr val="tx1"/>
                          </a:solidFill>
                          <a:latin typeface="Arial" panose="020B0604020202020204" pitchFamily="34" charset="0"/>
                          <a:cs typeface="Arial" panose="020B0604020202020204" pitchFamily="34" charset="0"/>
                        </a:rPr>
                        <a:t>organisational</a:t>
                      </a:r>
                      <a:r>
                        <a:rPr lang="en-US" sz="1800" b="0" dirty="0">
                          <a:solidFill>
                            <a:schemeClr val="tx1"/>
                          </a:solidFill>
                          <a:latin typeface="Arial" panose="020B0604020202020204" pitchFamily="34" charset="0"/>
                          <a:cs typeface="Arial" panose="020B0604020202020204" pitchFamily="34" charset="0"/>
                        </a:rPr>
                        <a:t> vision. Models are prescriptive, idealistic and intuitive, but can be insightful.</a:t>
                      </a:r>
                      <a:endParaRPr lang="en-GB" sz="1800" b="0" dirty="0">
                        <a:solidFill>
                          <a:schemeClr val="tx1"/>
                        </a:solidFill>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Dissemination</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Research is usually disseminated via peer-reviewed academic journals, conferences and lectures.</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Usually disseminated through paid consultancy, ‘self-help’ books, personal or consultancy blogs/ websites,  etc.</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Impact on </a:t>
                      </a:r>
                    </a:p>
                    <a:p>
                      <a:pPr>
                        <a:spcBef>
                          <a:spcPts val="600"/>
                        </a:spcBef>
                        <a:spcAft>
                          <a:spcPts val="600"/>
                        </a:spcAft>
                      </a:pPr>
                      <a:r>
                        <a:rPr lang="en-US" sz="1800" dirty="0">
                          <a:latin typeface="Arial" panose="020B0604020202020204" pitchFamily="34" charset="0"/>
                          <a:cs typeface="Arial" panose="020B0604020202020204" pitchFamily="34" charset="0"/>
                        </a:rPr>
                        <a:t>DDEL</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Bef>
                          <a:spcPts val="600"/>
                        </a:spcBef>
                        <a:spcAft>
                          <a:spcPts val="600"/>
                        </a:spcAft>
                      </a:pPr>
                      <a:r>
                        <a:rPr lang="en-US" sz="1800">
                          <a:latin typeface="Arial" panose="020B0604020202020204" pitchFamily="34" charset="0"/>
                          <a:cs typeface="Arial" panose="020B0604020202020204" pitchFamily="34" charset="0"/>
                        </a:rPr>
                        <a:t>Less impact but design of learning interventions can take account of organisational learning processes to enhance those. </a:t>
                      </a:r>
                      <a:endParaRPr lang="en-GB" sz="1800">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Bef>
                          <a:spcPts val="600"/>
                        </a:spcBef>
                        <a:spcAft>
                          <a:spcPts val="600"/>
                        </a:spcAft>
                      </a:pPr>
                      <a:r>
                        <a:rPr lang="en-US" sz="1800" dirty="0">
                          <a:latin typeface="Arial" panose="020B0604020202020204" pitchFamily="34" charset="0"/>
                          <a:cs typeface="Arial" panose="020B0604020202020204" pitchFamily="34" charset="0"/>
                        </a:rPr>
                        <a:t>More impact through prescriptions and recommendations for interventions to promote and achieve learning </a:t>
                      </a:r>
                      <a:r>
                        <a:rPr lang="en-US" sz="1800" dirty="0" err="1">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 state. </a:t>
                      </a:r>
                      <a:endParaRPr lang="en-GB" sz="1800" dirty="0">
                        <a:latin typeface="Arial" panose="020B0604020202020204" pitchFamily="34" charset="0"/>
                        <a:cs typeface="Arial" panose="020B0604020202020204" pitchFamily="34" charset="0"/>
                      </a:endParaRPr>
                    </a:p>
                  </a:txBody>
                  <a:tcPr marL="40282" marR="4028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801110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1976"/>
            <a:ext cx="6347713" cy="1320800"/>
          </a:xfrm>
        </p:spPr>
        <p:txBody>
          <a:bodyPr>
            <a:normAutofit/>
          </a:bodyPr>
          <a:lstStyle/>
          <a:p>
            <a:r>
              <a:rPr lang="en-GB" sz="4000" b="1" dirty="0">
                <a:latin typeface="Arial" panose="020B0604020202020204" pitchFamily="34" charset="0"/>
                <a:cs typeface="Arial" panose="020B0604020202020204" pitchFamily="34" charset="0"/>
              </a:rPr>
              <a:t>Workplace Learning (WPL) </a:t>
            </a:r>
          </a:p>
        </p:txBody>
      </p:sp>
      <p:pic>
        <p:nvPicPr>
          <p:cNvPr id="3" name="Picture 2"/>
          <p:cNvPicPr>
            <a:picLocks noChangeAspect="1" noChangeArrowheads="1"/>
          </p:cNvPicPr>
          <p:nvPr/>
        </p:nvPicPr>
        <p:blipFill>
          <a:blip r:embed="rId2" cstate="print"/>
          <a:srcRect/>
          <a:stretch>
            <a:fillRect/>
          </a:stretch>
        </p:blipFill>
        <p:spPr bwMode="auto">
          <a:xfrm>
            <a:off x="827584" y="1412776"/>
            <a:ext cx="7296150" cy="5114925"/>
          </a:xfrm>
          <a:prstGeom prst="rect">
            <a:avLst/>
          </a:prstGeom>
          <a:noFill/>
          <a:ln w="9525">
            <a:noFill/>
            <a:miter lim="800000"/>
            <a:headEnd/>
            <a:tailEnd/>
          </a:ln>
        </p:spPr>
      </p:pic>
    </p:spTree>
    <p:extLst>
      <p:ext uri="{BB962C8B-B14F-4D97-AF65-F5344CB8AC3E}">
        <p14:creationId xmlns:p14="http://schemas.microsoft.com/office/powerpoint/2010/main" val="2026610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0551" y="404664"/>
            <a:ext cx="6347713" cy="1320800"/>
          </a:xfrm>
        </p:spPr>
        <p:txBody>
          <a:bodyPr>
            <a:normAutofit/>
          </a:bodyPr>
          <a:lstStyle/>
          <a:p>
            <a:r>
              <a:rPr lang="en-GB" sz="4000" b="1" dirty="0">
                <a:latin typeface="Arial" pitchFamily="34" charset="0"/>
                <a:cs typeface="Arial" pitchFamily="34" charset="0"/>
              </a:rPr>
              <a:t>Technology &amp; WPL</a:t>
            </a:r>
            <a:endParaRPr lang="en-US" sz="4000" b="1" dirty="0">
              <a:latin typeface="Arial" pitchFamily="34" charset="0"/>
              <a:cs typeface="Arial" pitchFamily="34" charset="0"/>
            </a:endParaRPr>
          </a:p>
        </p:txBody>
      </p:sp>
      <p:pic>
        <p:nvPicPr>
          <p:cNvPr id="2" name="Picture 2"/>
          <p:cNvPicPr>
            <a:picLocks noChangeAspect="1" noChangeArrowheads="1"/>
          </p:cNvPicPr>
          <p:nvPr/>
        </p:nvPicPr>
        <p:blipFill>
          <a:blip r:embed="rId2" cstate="print"/>
          <a:srcRect/>
          <a:stretch>
            <a:fillRect/>
          </a:stretch>
        </p:blipFill>
        <p:spPr bwMode="auto">
          <a:xfrm>
            <a:off x="2195736" y="1169742"/>
            <a:ext cx="4680520" cy="568825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Prescriptive Models of WPL (1)</a:t>
            </a:r>
            <a:endParaRPr lang="en-US" dirty="0"/>
          </a:p>
        </p:txBody>
      </p:sp>
      <p:sp>
        <p:nvSpPr>
          <p:cNvPr id="3" name="Content Placeholder 2"/>
          <p:cNvSpPr>
            <a:spLocks noGrp="1"/>
          </p:cNvSpPr>
          <p:nvPr>
            <p:ph idx="1"/>
          </p:nvPr>
        </p:nvSpPr>
        <p:spPr>
          <a:xfrm>
            <a:off x="304800" y="1143000"/>
            <a:ext cx="8839200" cy="4800600"/>
          </a:xfrm>
        </p:spPr>
        <p:txBody>
          <a:bodyPr>
            <a:noAutofit/>
          </a:bodyPr>
          <a:lstStyle/>
          <a:p>
            <a:endParaRPr lang="en-GB" sz="24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WPL is aligned with or reflects the (desired) workplace culture</a:t>
            </a:r>
          </a:p>
          <a:p>
            <a:r>
              <a:rPr lang="en-GB" sz="2800" dirty="0">
                <a:latin typeface="Arial" panose="020B0604020202020204" pitchFamily="34" charset="0"/>
                <a:cs typeface="Arial" panose="020B0604020202020204" pitchFamily="34" charset="0"/>
              </a:rPr>
              <a:t>the strategic directions of the business and the nature of its challenges and opportunities are reflected in the aims and processes of workplace learning</a:t>
            </a:r>
          </a:p>
          <a:p>
            <a:r>
              <a:rPr lang="en-GB" sz="2800" dirty="0">
                <a:latin typeface="Arial" panose="020B0604020202020204" pitchFamily="34" charset="0"/>
                <a:cs typeface="Arial" panose="020B0604020202020204" pitchFamily="34" charset="0"/>
              </a:rPr>
              <a:t>learning is adequately resourced with the right people and the right tools</a:t>
            </a:r>
          </a:p>
          <a:p>
            <a:r>
              <a:rPr lang="en-GB" sz="2800" dirty="0">
                <a:latin typeface="Arial" panose="020B0604020202020204" pitchFamily="34" charset="0"/>
                <a:cs typeface="Arial" panose="020B0604020202020204" pitchFamily="34" charset="0"/>
              </a:rPr>
              <a:t>the organisation is committed to everyone’s learning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Prescriptive Models of WPL (2)</a:t>
            </a:r>
            <a:endParaRPr lang="en-US" dirty="0"/>
          </a:p>
        </p:txBody>
      </p:sp>
      <p:sp>
        <p:nvSpPr>
          <p:cNvPr id="3" name="Content Placeholder 2"/>
          <p:cNvSpPr>
            <a:spLocks noGrp="1"/>
          </p:cNvSpPr>
          <p:nvPr>
            <p:ph idx="1"/>
          </p:nvPr>
        </p:nvSpPr>
        <p:spPr>
          <a:xfrm>
            <a:off x="323528" y="1556792"/>
            <a:ext cx="8676456" cy="4525963"/>
          </a:xfrm>
        </p:spPr>
        <p:txBody>
          <a:bodyPr>
            <a:noAutofit/>
          </a:bodyPr>
          <a:lstStyle/>
          <a:p>
            <a:r>
              <a:rPr lang="en-GB" sz="2800" dirty="0">
                <a:latin typeface="Arial" panose="020B0604020202020204" pitchFamily="34" charset="0"/>
                <a:cs typeface="Arial" panose="020B0604020202020204" pitchFamily="34" charset="0"/>
              </a:rPr>
              <a:t>there is sufficient time for learning to be meaningful</a:t>
            </a:r>
          </a:p>
          <a:p>
            <a:r>
              <a:rPr lang="en-GB" sz="2800" dirty="0">
                <a:latin typeface="Arial" panose="020B0604020202020204" pitchFamily="34" charset="0"/>
                <a:cs typeface="Arial" panose="020B0604020202020204" pitchFamily="34" charset="0"/>
              </a:rPr>
              <a:t>innovation and thoughtful risk taking are encouraged</a:t>
            </a:r>
          </a:p>
          <a:p>
            <a:r>
              <a:rPr lang="en-GB" sz="2800" dirty="0">
                <a:latin typeface="Arial" panose="020B0604020202020204" pitchFamily="34" charset="0"/>
                <a:cs typeface="Arial" panose="020B0604020202020204" pitchFamily="34" charset="0"/>
              </a:rPr>
              <a:t>opportunities to learn are part of everyday work (not add-ons)</a:t>
            </a:r>
          </a:p>
          <a:p>
            <a:r>
              <a:rPr lang="en-GB" sz="2800" dirty="0">
                <a:latin typeface="Arial" panose="020B0604020202020204" pitchFamily="34" charset="0"/>
                <a:cs typeface="Arial" panose="020B0604020202020204" pitchFamily="34" charset="0"/>
              </a:rPr>
              <a:t>formal and informal learning are integrated</a:t>
            </a:r>
          </a:p>
          <a:p>
            <a:r>
              <a:rPr lang="en-GB" sz="2800" dirty="0">
                <a:latin typeface="Arial" panose="020B0604020202020204" pitchFamily="34" charset="0"/>
                <a:cs typeface="Arial" panose="020B0604020202020204" pitchFamily="34" charset="0"/>
              </a:rPr>
              <a:t>learning is recognised</a:t>
            </a:r>
          </a:p>
          <a:p>
            <a:r>
              <a:rPr lang="en-GB" sz="2800" dirty="0">
                <a:latin typeface="Arial" panose="020B0604020202020204" pitchFamily="34" charset="0"/>
                <a:cs typeface="Arial" panose="020B0604020202020204" pitchFamily="34" charset="0"/>
              </a:rPr>
              <a:t>talent is identified and nourished. 	</a:t>
            </a:r>
          </a:p>
          <a:p>
            <a:pPr marL="0" indent="0" algn="r">
              <a:buNone/>
            </a:pPr>
            <a:r>
              <a:rPr lang="en-GB" sz="2800" dirty="0">
                <a:latin typeface="Arial" panose="020B0604020202020204" pitchFamily="34" charset="0"/>
                <a:cs typeface="Arial" panose="020B0604020202020204" pitchFamily="34" charset="0"/>
              </a:rPr>
              <a:t>(Vaughan 2008)</a:t>
            </a:r>
          </a:p>
          <a:p>
            <a:endParaRPr lang="en-GB" sz="2800" dirty="0"/>
          </a:p>
        </p:txBody>
      </p:sp>
    </p:spTree>
    <p:extLst>
      <p:ext uri="{BB962C8B-B14F-4D97-AF65-F5344CB8AC3E}">
        <p14:creationId xmlns:p14="http://schemas.microsoft.com/office/powerpoint/2010/main" val="2467800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219200"/>
            <a:ext cx="8382000" cy="5257800"/>
          </a:xfrm>
        </p:spPr>
        <p:txBody>
          <a:bodyPr>
            <a:noAutofit/>
          </a:bodyPr>
          <a:lstStyle/>
          <a:p>
            <a:r>
              <a:rPr lang="en-US" sz="2400" dirty="0">
                <a:latin typeface="Arial" panose="020B0604020202020204" pitchFamily="34" charset="0"/>
                <a:cs typeface="Arial" panose="020B0604020202020204" pitchFamily="34" charset="0"/>
              </a:rPr>
              <a:t>There are various theories that seek to explain and understand learning at varying levels: the individual, the group and the </a:t>
            </a:r>
            <a:r>
              <a:rPr lang="en-US" sz="2400" dirty="0" err="1">
                <a:latin typeface="Arial" panose="020B0604020202020204" pitchFamily="34" charset="0"/>
                <a:cs typeface="Arial" panose="020B0604020202020204" pitchFamily="34" charset="0"/>
              </a:rPr>
              <a:t>organisation</a:t>
            </a:r>
            <a:r>
              <a:rPr lang="en-US" sz="2400" dirty="0">
                <a:latin typeface="Arial" panose="020B0604020202020204" pitchFamily="34" charset="0"/>
                <a:cs typeface="Arial" panose="020B0604020202020204" pitchFamily="34" charset="0"/>
              </a:rPr>
              <a:t>. </a:t>
            </a:r>
          </a:p>
          <a:p>
            <a:r>
              <a:rPr lang="en-US" sz="2400" dirty="0">
                <a:latin typeface="Arial" panose="020B0604020202020204" pitchFamily="34" charset="0"/>
                <a:cs typeface="Arial" panose="020B0604020202020204" pitchFamily="34" charset="0"/>
              </a:rPr>
              <a:t>While there is no single right or correct theory of learning at any level, there is enough agreement and similarity to enable some general principles to be applied in designing, delivering and evaluating learning and development. </a:t>
            </a:r>
          </a:p>
          <a:p>
            <a:r>
              <a:rPr lang="en-US" sz="2400" dirty="0">
                <a:latin typeface="Arial" panose="020B0604020202020204" pitchFamily="34" charset="0"/>
                <a:cs typeface="Arial" panose="020B0604020202020204" pitchFamily="34" charset="0"/>
              </a:rPr>
              <a:t>Learning and development interventions have to take account of each and every level if they are to be fully effective and involve and </a:t>
            </a:r>
            <a:r>
              <a:rPr lang="en-US" sz="2400" dirty="0" err="1">
                <a:latin typeface="Arial" panose="020B0604020202020204" pitchFamily="34" charset="0"/>
                <a:cs typeface="Arial" panose="020B0604020202020204" pitchFamily="34" charset="0"/>
              </a:rPr>
              <a:t>maximise</a:t>
            </a:r>
            <a:r>
              <a:rPr lang="en-US" sz="2400" dirty="0">
                <a:latin typeface="Arial" panose="020B0604020202020204" pitchFamily="34" charset="0"/>
                <a:cs typeface="Arial" panose="020B0604020202020204" pitchFamily="34" charset="0"/>
              </a:rPr>
              <a:t> the contribution of various roles in </a:t>
            </a:r>
            <a:r>
              <a:rPr lang="en-US" sz="2400" dirty="0" err="1">
                <a:latin typeface="Arial" panose="020B0604020202020204" pitchFamily="34" charset="0"/>
                <a:cs typeface="Arial" panose="020B0604020202020204" pitchFamily="34" charset="0"/>
              </a:rPr>
              <a:t>organisations</a:t>
            </a:r>
            <a:r>
              <a:rPr lang="en-US" sz="2400" dirty="0">
                <a:latin typeface="Arial" panose="020B0604020202020204" pitchFamily="34" charset="0"/>
                <a:cs typeface="Arial" panose="020B0604020202020204" pitchFamily="34" charset="0"/>
              </a:rPr>
              <a:t>; including individual employees, line managers, HRD professionals and HR staff.</a:t>
            </a:r>
          </a:p>
        </p:txBody>
      </p:sp>
      <p:sp>
        <p:nvSpPr>
          <p:cNvPr id="4" name="Title 4"/>
          <p:cNvSpPr txBox="1">
            <a:spLocks/>
          </p:cNvSpPr>
          <p:nvPr/>
        </p:nvSpPr>
        <p:spPr>
          <a:xfrm>
            <a:off x="457200" y="274638"/>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Arial" pitchFamily="34" charset="0"/>
                <a:ea typeface="+mj-ea"/>
                <a:cs typeface="Arial" pitchFamily="34" charset="0"/>
              </a:rPr>
              <a:t>Conclusion (1)</a:t>
            </a:r>
            <a:endParaRPr kumimoji="0" lang="en-US" sz="40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2026610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Conclusion (2)</a:t>
            </a:r>
            <a:endParaRPr lang="en-GB" sz="4000" dirty="0"/>
          </a:p>
        </p:txBody>
      </p:sp>
      <p:sp>
        <p:nvSpPr>
          <p:cNvPr id="3" name="Content Placeholder 2"/>
          <p:cNvSpPr>
            <a:spLocks noGrp="1"/>
          </p:cNvSpPr>
          <p:nvPr>
            <p:ph idx="1"/>
          </p:nvPr>
        </p:nvSpPr>
        <p:spPr/>
        <p:txBody>
          <a:bodyPr>
            <a:normAutofit fontScale="92500" lnSpcReduction="10000"/>
          </a:bodyPr>
          <a:lstStyle/>
          <a:p>
            <a:r>
              <a:rPr lang="en-US" sz="2400" dirty="0">
                <a:latin typeface="Arial" panose="020B0604020202020204" pitchFamily="34" charset="0"/>
                <a:cs typeface="Arial" panose="020B0604020202020204" pitchFamily="34" charset="0"/>
              </a:rPr>
              <a:t>Learning is not yet well enough understood for HRD professionals to guarantee the outcomes of learning and development interventions and so to be able to say that learning interventions will always directly contribute to achieving desired or set </a:t>
            </a:r>
            <a:r>
              <a:rPr lang="en-US" sz="2400" dirty="0" err="1">
                <a:latin typeface="Arial" panose="020B0604020202020204" pitchFamily="34" charset="0"/>
                <a:cs typeface="Arial" panose="020B0604020202020204" pitchFamily="34" charset="0"/>
              </a:rPr>
              <a:t>organisational</a:t>
            </a:r>
            <a:r>
              <a:rPr lang="en-US" sz="2400" dirty="0">
                <a:latin typeface="Arial" panose="020B0604020202020204" pitchFamily="34" charset="0"/>
                <a:cs typeface="Arial" panose="020B0604020202020204" pitchFamily="34" charset="0"/>
              </a:rPr>
              <a:t> objectives.</a:t>
            </a:r>
          </a:p>
          <a:p>
            <a:r>
              <a:rPr lang="en-US" sz="2400" dirty="0">
                <a:latin typeface="Arial" panose="020B0604020202020204" pitchFamily="34" charset="0"/>
                <a:cs typeface="Arial" panose="020B0604020202020204" pitchFamily="34" charset="0"/>
              </a:rPr>
              <a:t>However, learning is well enough understood for HRD professionals to take account of and apply learning theory when designing and delivering learning and development interventions. </a:t>
            </a:r>
            <a:endParaRPr lang="en-GB" sz="2400"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2968844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Arial" panose="020B0604020202020204" pitchFamily="34" charset="0"/>
                <a:cs typeface="Arial" panose="020B0604020202020204" pitchFamily="34" charset="0"/>
              </a:rPr>
              <a:t>Further Reading</a:t>
            </a:r>
          </a:p>
        </p:txBody>
      </p:sp>
      <p:sp>
        <p:nvSpPr>
          <p:cNvPr id="3" name="Content Placeholder 2"/>
          <p:cNvSpPr>
            <a:spLocks noGrp="1"/>
          </p:cNvSpPr>
          <p:nvPr>
            <p:ph idx="1"/>
          </p:nvPr>
        </p:nvSpPr>
        <p:spPr/>
        <p:txBody>
          <a:bodyPr>
            <a:normAutofit fontScale="40000" lnSpcReduction="20000"/>
          </a:bodyPr>
          <a:lstStyle/>
          <a:p>
            <a:r>
              <a:rPr lang="en-US" sz="3800" dirty="0">
                <a:latin typeface="Arial" panose="020B0604020202020204" pitchFamily="34" charset="0"/>
                <a:cs typeface="Arial" panose="020B0604020202020204" pitchFamily="34" charset="0"/>
              </a:rPr>
              <a:t>HISLOP, D. (2013) </a:t>
            </a:r>
            <a:r>
              <a:rPr lang="en-US" sz="3800" i="1" dirty="0">
                <a:latin typeface="Arial" panose="020B0604020202020204" pitchFamily="34" charset="0"/>
                <a:cs typeface="Arial" panose="020B0604020202020204" pitchFamily="34" charset="0"/>
              </a:rPr>
              <a:t>Knowledge management in organizations: a critical introduction</a:t>
            </a:r>
            <a:r>
              <a:rPr lang="en-US" sz="3800" dirty="0">
                <a:latin typeface="Arial" panose="020B0604020202020204" pitchFamily="34" charset="0"/>
                <a:cs typeface="Arial" panose="020B0604020202020204" pitchFamily="34" charset="0"/>
              </a:rPr>
              <a:t>. 3rd ed. New York: Oxford University Press.</a:t>
            </a:r>
            <a:endParaRPr lang="en-GB" sz="3800" dirty="0">
              <a:latin typeface="Arial" panose="020B0604020202020204" pitchFamily="34" charset="0"/>
              <a:cs typeface="Arial" panose="020B0604020202020204" pitchFamily="34" charset="0"/>
            </a:endParaRPr>
          </a:p>
          <a:p>
            <a:r>
              <a:rPr lang="en-US" sz="3800" dirty="0">
                <a:latin typeface="Arial" panose="020B0604020202020204" pitchFamily="34" charset="0"/>
                <a:cs typeface="Arial" panose="020B0604020202020204" pitchFamily="34" charset="0"/>
              </a:rPr>
              <a:t>HONEY, P. and MUMFORD, A. (2006) </a:t>
            </a:r>
            <a:r>
              <a:rPr lang="en-US" sz="3800" i="1" dirty="0">
                <a:latin typeface="Arial" panose="020B0604020202020204" pitchFamily="34" charset="0"/>
                <a:cs typeface="Arial" panose="020B0604020202020204" pitchFamily="34" charset="0"/>
              </a:rPr>
              <a:t>The learning styles questionnaire, 80-item version</a:t>
            </a:r>
            <a:r>
              <a:rPr lang="en-US" sz="3800" dirty="0">
                <a:latin typeface="Arial" panose="020B0604020202020204" pitchFamily="34" charset="0"/>
                <a:cs typeface="Arial" panose="020B0604020202020204" pitchFamily="34" charset="0"/>
              </a:rPr>
              <a:t>. Maidenhead: Peter Honey Publications.</a:t>
            </a:r>
            <a:endParaRPr lang="en-GB" sz="3800" dirty="0">
              <a:latin typeface="Arial" panose="020B0604020202020204" pitchFamily="34" charset="0"/>
              <a:cs typeface="Arial" panose="020B0604020202020204" pitchFamily="34" charset="0"/>
            </a:endParaRPr>
          </a:p>
          <a:p>
            <a:r>
              <a:rPr lang="en-US" sz="3800" dirty="0">
                <a:latin typeface="Arial" panose="020B0604020202020204" pitchFamily="34" charset="0"/>
                <a:cs typeface="Arial" panose="020B0604020202020204" pitchFamily="34" charset="0"/>
              </a:rPr>
              <a:t>ILLERIS, K. (2011) </a:t>
            </a:r>
            <a:r>
              <a:rPr lang="en-US" sz="3800" i="1" dirty="0">
                <a:latin typeface="Arial" panose="020B0604020202020204" pitchFamily="34" charset="0"/>
                <a:cs typeface="Arial" panose="020B0604020202020204" pitchFamily="34" charset="0"/>
              </a:rPr>
              <a:t>The fundamentals of workplace learning: understanding how people learning in working life.</a:t>
            </a:r>
            <a:r>
              <a:rPr lang="en-US" sz="3800" dirty="0">
                <a:latin typeface="Arial" panose="020B0604020202020204" pitchFamily="34" charset="0"/>
                <a:cs typeface="Arial" panose="020B0604020202020204" pitchFamily="34" charset="0"/>
              </a:rPr>
              <a:t> London: Routledge.</a:t>
            </a:r>
            <a:endParaRPr lang="en-GB" sz="3800" dirty="0">
              <a:latin typeface="Arial" panose="020B0604020202020204" pitchFamily="34" charset="0"/>
              <a:cs typeface="Arial" panose="020B0604020202020204" pitchFamily="34" charset="0"/>
            </a:endParaRPr>
          </a:p>
          <a:p>
            <a:r>
              <a:rPr lang="en-US" sz="3800" dirty="0">
                <a:latin typeface="Arial" panose="020B0604020202020204" pitchFamily="34" charset="0"/>
                <a:cs typeface="Arial" panose="020B0604020202020204" pitchFamily="34" charset="0"/>
              </a:rPr>
              <a:t>KNOWLES, M.S., HOLTON III, E.F. and SWANSON, R.A. (2011) </a:t>
            </a:r>
            <a:r>
              <a:rPr lang="en-US" sz="3800" i="1" dirty="0">
                <a:latin typeface="Arial" panose="020B0604020202020204" pitchFamily="34" charset="0"/>
                <a:cs typeface="Arial" panose="020B0604020202020204" pitchFamily="34" charset="0"/>
              </a:rPr>
              <a:t>The adult learner.</a:t>
            </a:r>
            <a:r>
              <a:rPr lang="en-US" sz="3800" dirty="0">
                <a:latin typeface="Arial" panose="020B0604020202020204" pitchFamily="34" charset="0"/>
                <a:cs typeface="Arial" panose="020B0604020202020204" pitchFamily="34" charset="0"/>
              </a:rPr>
              <a:t> 7</a:t>
            </a:r>
            <a:r>
              <a:rPr lang="en-US" sz="3800" baseline="30000" dirty="0">
                <a:latin typeface="Arial" panose="020B0604020202020204" pitchFamily="34" charset="0"/>
                <a:cs typeface="Arial" panose="020B0604020202020204" pitchFamily="34" charset="0"/>
              </a:rPr>
              <a:t>th</a:t>
            </a:r>
            <a:r>
              <a:rPr lang="en-US" sz="3800" dirty="0">
                <a:latin typeface="Arial" panose="020B0604020202020204" pitchFamily="34" charset="0"/>
                <a:cs typeface="Arial" panose="020B0604020202020204" pitchFamily="34" charset="0"/>
              </a:rPr>
              <a:t> ed. London: Elsevier. </a:t>
            </a:r>
            <a:endParaRPr lang="en-GB" sz="3800" dirty="0">
              <a:latin typeface="Arial" panose="020B0604020202020204" pitchFamily="34" charset="0"/>
              <a:cs typeface="Arial" panose="020B0604020202020204" pitchFamily="34" charset="0"/>
            </a:endParaRPr>
          </a:p>
          <a:p>
            <a:r>
              <a:rPr lang="en-US" sz="3800" dirty="0">
                <a:latin typeface="Arial" panose="020B0604020202020204" pitchFamily="34" charset="0"/>
                <a:cs typeface="Arial" panose="020B0604020202020204" pitchFamily="34" charset="0"/>
              </a:rPr>
              <a:t>SADLER-SMITH, E. (2006) </a:t>
            </a:r>
            <a:r>
              <a:rPr lang="en-US" sz="3800" i="1" dirty="0">
                <a:latin typeface="Arial" panose="020B0604020202020204" pitchFamily="34" charset="0"/>
                <a:cs typeface="Arial" panose="020B0604020202020204" pitchFamily="34" charset="0"/>
              </a:rPr>
              <a:t>Learning and development for managers: perspectives from research and practice.</a:t>
            </a:r>
            <a:r>
              <a:rPr lang="en-US" sz="3800" dirty="0">
                <a:latin typeface="Arial" panose="020B0604020202020204" pitchFamily="34" charset="0"/>
                <a:cs typeface="Arial" panose="020B0604020202020204" pitchFamily="34" charset="0"/>
              </a:rPr>
              <a:t> London: Blackwell Publishing.</a:t>
            </a:r>
            <a:endParaRPr lang="en-GB" sz="3800" dirty="0">
              <a:latin typeface="Arial" panose="020B0604020202020204" pitchFamily="34" charset="0"/>
              <a:cs typeface="Arial" panose="020B0604020202020204" pitchFamily="34" charset="0"/>
            </a:endParaRPr>
          </a:p>
          <a:p>
            <a:r>
              <a:rPr lang="en-US" sz="3800" dirty="0">
                <a:latin typeface="Arial" panose="020B0604020202020204" pitchFamily="34" charset="0"/>
                <a:cs typeface="Arial" panose="020B0604020202020204" pitchFamily="34" charset="0"/>
              </a:rPr>
              <a:t>STEWART, J. and RIGG, C. (2011) </a:t>
            </a:r>
            <a:r>
              <a:rPr lang="en-US" sz="3800" i="1" dirty="0">
                <a:latin typeface="Arial" panose="020B0604020202020204" pitchFamily="34" charset="0"/>
                <a:cs typeface="Arial" panose="020B0604020202020204" pitchFamily="34" charset="0"/>
              </a:rPr>
              <a:t>Learning and talent development</a:t>
            </a:r>
            <a:r>
              <a:rPr lang="en-US" sz="3800" dirty="0">
                <a:latin typeface="Arial" panose="020B0604020202020204" pitchFamily="34" charset="0"/>
                <a:cs typeface="Arial" panose="020B0604020202020204" pitchFamily="34" charset="0"/>
              </a:rPr>
              <a:t>. London: CIPD. </a:t>
            </a:r>
            <a:endParaRPr lang="en-GB" sz="3800" dirty="0">
              <a:latin typeface="Arial" panose="020B0604020202020204" pitchFamily="34" charset="0"/>
              <a:cs typeface="Arial" panose="020B0604020202020204" pitchFamily="34" charset="0"/>
            </a:endParaRPr>
          </a:p>
          <a:p>
            <a:pPr>
              <a:buNone/>
            </a:pPr>
            <a:endParaRPr lang="en-GB" dirty="0"/>
          </a:p>
        </p:txBody>
      </p:sp>
    </p:spTree>
    <p:extLst>
      <p:ext uri="{BB962C8B-B14F-4D97-AF65-F5344CB8AC3E}">
        <p14:creationId xmlns:p14="http://schemas.microsoft.com/office/powerpoint/2010/main" val="2026610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412776"/>
            <a:ext cx="8589640" cy="4925144"/>
          </a:xfrm>
        </p:spPr>
        <p:txBody>
          <a:bodyPr wrap="square">
            <a:noAutofit/>
          </a:bodyPr>
          <a:lstStyle/>
          <a:p>
            <a:pPr indent="0">
              <a:buNone/>
            </a:pPr>
            <a:r>
              <a:rPr lang="en-US" sz="2000" dirty="0">
                <a:latin typeface="Arial" panose="020B0604020202020204" pitchFamily="34" charset="0"/>
                <a:cs typeface="Arial" panose="020B0604020202020204" pitchFamily="34" charset="0"/>
              </a:rPr>
              <a:t>APA (2013) American Psychological Association. </a:t>
            </a:r>
            <a:r>
              <a:rPr lang="en-US" sz="2000" dirty="0">
                <a:latin typeface="Arial" panose="020B0604020202020204" pitchFamily="34" charset="0"/>
                <a:cs typeface="Arial" panose="020B0604020202020204" pitchFamily="34" charset="0"/>
                <a:hlinkClick r:id="rId2"/>
              </a:rPr>
              <a:t>http://www.apa.org/</a:t>
            </a:r>
            <a:r>
              <a:rPr lang="en-US" sz="2000" dirty="0">
                <a:latin typeface="Arial" panose="020B0604020202020204" pitchFamily="34" charset="0"/>
                <a:cs typeface="Arial" panose="020B0604020202020204" pitchFamily="34" charset="0"/>
              </a:rPr>
              <a:t> [Accessed 1 October 2013]</a:t>
            </a:r>
          </a:p>
          <a:p>
            <a:pPr indent="0">
              <a:buNone/>
            </a:pPr>
            <a:r>
              <a:rPr lang="en-US" sz="2000" dirty="0">
                <a:latin typeface="Arial" panose="020B0604020202020204" pitchFamily="34" charset="0"/>
                <a:cs typeface="Arial" panose="020B0604020202020204" pitchFamily="34" charset="0"/>
              </a:rPr>
              <a:t>BASS, B.M. and VAUGHAN, J.S. (1976) </a:t>
            </a:r>
            <a:r>
              <a:rPr lang="en-US" sz="2000" i="1" dirty="0">
                <a:latin typeface="Arial" panose="020B0604020202020204" pitchFamily="34" charset="0"/>
                <a:cs typeface="Arial" panose="020B0604020202020204" pitchFamily="34" charset="0"/>
              </a:rPr>
              <a:t>Training in industry: the management of learning</a:t>
            </a:r>
            <a:r>
              <a:rPr lang="en-US" sz="2000" dirty="0">
                <a:latin typeface="Arial" panose="020B0604020202020204" pitchFamily="34" charset="0"/>
                <a:cs typeface="Arial" panose="020B0604020202020204" pitchFamily="34" charset="0"/>
              </a:rPr>
              <a:t>. London: </a:t>
            </a:r>
            <a:r>
              <a:rPr lang="en-US" sz="2000" dirty="0" err="1">
                <a:latin typeface="Arial" panose="020B0604020202020204" pitchFamily="34" charset="0"/>
                <a:cs typeface="Arial" panose="020B0604020202020204" pitchFamily="34" charset="0"/>
              </a:rPr>
              <a:t>Tavistock</a:t>
            </a:r>
            <a:r>
              <a:rPr lang="en-US" sz="2000" dirty="0">
                <a:latin typeface="Arial" panose="020B0604020202020204" pitchFamily="34" charset="0"/>
                <a:cs typeface="Arial" panose="020B0604020202020204" pitchFamily="34" charset="0"/>
              </a:rPr>
              <a:t> Publications.</a:t>
            </a:r>
          </a:p>
          <a:p>
            <a:pPr indent="0">
              <a:buNone/>
            </a:pPr>
            <a:r>
              <a:rPr lang="en-US" sz="2000" dirty="0">
                <a:latin typeface="Arial" panose="020B0604020202020204" pitchFamily="34" charset="0"/>
                <a:cs typeface="Arial" panose="020B0604020202020204" pitchFamily="34" charset="0"/>
              </a:rPr>
              <a:t>EASTERBY-SMITH, M. (1997) Disciplines of organizational learning: contributions and critiques. </a:t>
            </a:r>
            <a:r>
              <a:rPr lang="en-US" sz="2000" i="1" dirty="0">
                <a:latin typeface="Arial" panose="020B0604020202020204" pitchFamily="34" charset="0"/>
                <a:cs typeface="Arial" panose="020B0604020202020204" pitchFamily="34" charset="0"/>
              </a:rPr>
              <a:t>Human Relations.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Vol</a:t>
            </a:r>
            <a:r>
              <a:rPr lang="en-US" sz="2000" dirty="0">
                <a:latin typeface="Arial" panose="020B0604020202020204" pitchFamily="34" charset="0"/>
                <a:cs typeface="Arial" panose="020B0604020202020204" pitchFamily="34" charset="0"/>
              </a:rPr>
              <a:t> 50, No 9. pp1083</a:t>
            </a:r>
            <a:r>
              <a:rPr lang="en-GB" sz="2000"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1113.</a:t>
            </a:r>
          </a:p>
          <a:p>
            <a:pPr indent="0">
              <a:buNone/>
            </a:pPr>
            <a:r>
              <a:rPr lang="en-US" sz="2000" dirty="0">
                <a:latin typeface="Arial" panose="020B0604020202020204" pitchFamily="34" charset="0"/>
                <a:cs typeface="Arial" panose="020B0604020202020204" pitchFamily="34" charset="0"/>
              </a:rPr>
              <a:t>EASTERBY-SMITH, M. and ARAUJO, L. (1999) </a:t>
            </a:r>
            <a:r>
              <a:rPr lang="en-GB" sz="2000" dirty="0">
                <a:latin typeface="Arial" panose="020B0604020202020204" pitchFamily="34" charset="0"/>
                <a:cs typeface="Arial" panose="020B0604020202020204" pitchFamily="34" charset="0"/>
              </a:rPr>
              <a:t>Organisational learning: the literatures. In: EASTERBY-SMITH, M., BURGOYNE, J. and ARAUJO, L. (</a:t>
            </a:r>
            <a:r>
              <a:rPr lang="en-GB" sz="2000" dirty="0" err="1">
                <a:latin typeface="Arial" panose="020B0604020202020204" pitchFamily="34" charset="0"/>
                <a:cs typeface="Arial" panose="020B0604020202020204" pitchFamily="34" charset="0"/>
              </a:rPr>
              <a:t>eds</a:t>
            </a:r>
            <a:r>
              <a:rPr lang="en-GB" sz="20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Organizational learning and the learning organization: developments in theory and practice</a:t>
            </a:r>
            <a:r>
              <a:rPr lang="en-GB" sz="2000" dirty="0">
                <a:latin typeface="Arial" panose="020B0604020202020204" pitchFamily="34" charset="0"/>
                <a:cs typeface="Arial" panose="020B0604020202020204" pitchFamily="34" charset="0"/>
              </a:rPr>
              <a:t>. London: Sage.</a:t>
            </a:r>
          </a:p>
          <a:p>
            <a:pPr indent="0">
              <a:buNone/>
            </a:pPr>
            <a:r>
              <a:rPr lang="en-GB" sz="2000" dirty="0">
                <a:latin typeface="Arial" panose="020B0604020202020204" pitchFamily="34" charset="0"/>
                <a:cs typeface="Arial" panose="020B0604020202020204" pitchFamily="34" charset="0"/>
              </a:rPr>
              <a:t>FIOL, C.M. and LYLES, M.A. (1985) Organizational learning. </a:t>
            </a:r>
            <a:r>
              <a:rPr lang="en-GB" sz="2000" i="1" dirty="0">
                <a:latin typeface="Arial" panose="020B0604020202020204" pitchFamily="34" charset="0"/>
                <a:cs typeface="Arial" panose="020B0604020202020204" pitchFamily="34" charset="0"/>
              </a:rPr>
              <a:t>Academy of Management Review</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Vol</a:t>
            </a:r>
            <a:r>
              <a:rPr lang="en-GB" sz="2000" dirty="0">
                <a:latin typeface="Arial" panose="020B0604020202020204" pitchFamily="34" charset="0"/>
                <a:cs typeface="Arial" panose="020B0604020202020204" pitchFamily="34" charset="0"/>
              </a:rPr>
              <a:t> 10, No 4. pp803–813.</a:t>
            </a:r>
          </a:p>
          <a:p>
            <a:pPr>
              <a:buNone/>
            </a:pPr>
            <a:endParaRPr lang="en-GB" sz="2000" dirty="0"/>
          </a:p>
          <a:p>
            <a:endParaRPr lang="en-GB" sz="2000" dirty="0"/>
          </a:p>
        </p:txBody>
      </p:sp>
      <p:sp>
        <p:nvSpPr>
          <p:cNvPr id="4" name="Title 4"/>
          <p:cNvSpPr txBox="1">
            <a:spLocks/>
          </p:cNvSpPr>
          <p:nvPr/>
        </p:nvSpPr>
        <p:spPr>
          <a:xfrm>
            <a:off x="457200" y="274638"/>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Arial" pitchFamily="34" charset="0"/>
                <a:ea typeface="+mj-ea"/>
                <a:cs typeface="Arial" pitchFamily="34" charset="0"/>
              </a:rPr>
              <a:t>References</a:t>
            </a:r>
            <a:r>
              <a:rPr kumimoji="0" lang="en-GB" sz="4000" b="1" i="0" u="none" strike="noStrike" kern="1200" cap="none" spc="0" normalizeH="0" baseline="0" noProof="0" dirty="0">
                <a:ln>
                  <a:noFill/>
                </a:ln>
                <a:solidFill>
                  <a:schemeClr val="tx1"/>
                </a:solidFill>
                <a:effectLst/>
                <a:uLnTx/>
                <a:uFillTx/>
                <a:latin typeface="+mj-lt"/>
                <a:ea typeface="+mj-ea"/>
                <a:cs typeface="+mj-cs"/>
              </a:rPr>
              <a:t> (1)</a:t>
            </a:r>
            <a:endParaRPr kumimoji="0" lang="en-US" sz="40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460169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72816"/>
            <a:ext cx="8229600" cy="4525963"/>
          </a:xfrm>
        </p:spPr>
        <p:txBody>
          <a:bodyPr>
            <a:noAutofit/>
          </a:bodyPr>
          <a:lstStyle/>
          <a:p>
            <a:pPr marL="0" indent="0">
              <a:buNone/>
            </a:pPr>
            <a:r>
              <a:rPr lang="en-GB" sz="2000" dirty="0">
                <a:latin typeface="AdvOT1ef757c0"/>
              </a:rPr>
              <a:t>OED (2013) </a:t>
            </a:r>
            <a:r>
              <a:rPr lang="en-GB" sz="2000" i="1" dirty="0">
                <a:latin typeface="AdvOT1ef757c0"/>
              </a:rPr>
              <a:t>Oxford English Dictionary [online].</a:t>
            </a:r>
            <a:r>
              <a:rPr lang="en-GB" sz="2000" dirty="0">
                <a:latin typeface="AdvOT1ef757c0"/>
              </a:rPr>
              <a:t> Oxford: Oxford University Press. Available at: </a:t>
            </a:r>
            <a:r>
              <a:rPr lang="en-GB" sz="2000" dirty="0">
                <a:latin typeface="AdvOT1ef757c0"/>
                <a:hlinkClick r:id="rId2"/>
              </a:rPr>
              <a:t>http://www.oed.com/</a:t>
            </a:r>
            <a:r>
              <a:rPr lang="en-GB" sz="2000" dirty="0">
                <a:latin typeface="AdvOT1ef757c0"/>
              </a:rPr>
              <a:t> </a:t>
            </a:r>
          </a:p>
          <a:p>
            <a:pPr marL="0" indent="0">
              <a:buNone/>
            </a:pPr>
            <a:r>
              <a:rPr lang="en-GB" sz="2000" dirty="0">
                <a:latin typeface="AdvOT1ef757c0"/>
              </a:rPr>
              <a:t>PEARN, M. (1998) </a:t>
            </a:r>
            <a:r>
              <a:rPr lang="en-GB" sz="2000" i="1" dirty="0">
                <a:latin typeface="AdvOT7d6df7ab.I"/>
              </a:rPr>
              <a:t>Empowering team learning: enabling ordinary people to do extraordinary things</a:t>
            </a:r>
            <a:r>
              <a:rPr lang="en-GB" sz="2000" dirty="0">
                <a:latin typeface="AdvOT1ef757c0"/>
              </a:rPr>
              <a:t>. London: CIPD.</a:t>
            </a:r>
          </a:p>
          <a:p>
            <a:pPr marL="0" indent="0">
              <a:buNone/>
            </a:pPr>
            <a:r>
              <a:rPr lang="en-GB" sz="2000" dirty="0">
                <a:latin typeface="Arial" panose="020B0604020202020204" pitchFamily="34" charset="0"/>
                <a:cs typeface="Arial" panose="020B0604020202020204" pitchFamily="34" charset="0"/>
              </a:rPr>
              <a:t>REYNOLDS, A., SAMBROOK, S. and STEWART, J. (1997) </a:t>
            </a:r>
            <a:r>
              <a:rPr lang="en-GB" sz="2000" i="1" dirty="0">
                <a:latin typeface="Arial" panose="020B0604020202020204" pitchFamily="34" charset="0"/>
                <a:cs typeface="Arial" panose="020B0604020202020204" pitchFamily="34" charset="0"/>
              </a:rPr>
              <a:t>Dictionary of HRD</a:t>
            </a:r>
            <a:r>
              <a:rPr lang="en-GB" sz="2000" dirty="0">
                <a:latin typeface="Arial" panose="020B0604020202020204" pitchFamily="34" charset="0"/>
                <a:cs typeface="Arial" panose="020B0604020202020204" pitchFamily="34" charset="0"/>
              </a:rPr>
              <a:t>. Aldershot: Gower.</a:t>
            </a:r>
          </a:p>
          <a:p>
            <a:pPr marL="0" indent="0">
              <a:buNone/>
            </a:pPr>
            <a:r>
              <a:rPr lang="en-GB" sz="2000" dirty="0">
                <a:latin typeface="Arial" panose="020B0604020202020204" pitchFamily="34" charset="0"/>
                <a:cs typeface="Arial" panose="020B0604020202020204" pitchFamily="34" charset="0"/>
              </a:rPr>
              <a:t>SADLER-SMITH, E. (2006) </a:t>
            </a:r>
            <a:r>
              <a:rPr lang="en-GB" sz="2000" i="1" dirty="0">
                <a:latin typeface="Arial" panose="020B0604020202020204" pitchFamily="34" charset="0"/>
                <a:cs typeface="Arial" panose="020B0604020202020204" pitchFamily="34" charset="0"/>
              </a:rPr>
              <a:t>Learning and development for managers: perspectives from research and practice</a:t>
            </a:r>
            <a:r>
              <a:rPr lang="en-GB" sz="2000" dirty="0">
                <a:latin typeface="Arial" panose="020B0604020202020204" pitchFamily="34" charset="0"/>
                <a:cs typeface="Arial" panose="020B0604020202020204" pitchFamily="34" charset="0"/>
              </a:rPr>
              <a:t>. London: Blackwell Publishing. </a:t>
            </a:r>
          </a:p>
          <a:p>
            <a:pPr marL="0" indent="0">
              <a:buNone/>
            </a:pPr>
            <a:r>
              <a:rPr lang="en-GB" sz="2000" dirty="0">
                <a:latin typeface="Arial" panose="020B0604020202020204" pitchFamily="34" charset="0"/>
                <a:cs typeface="Arial" panose="020B0604020202020204" pitchFamily="34" charset="0"/>
              </a:rPr>
              <a:t>SAMBROOK, S. (2006) Developing a model of factors influencing work-related learning: Findings from two research projects. In: STREUMER, J. (ed.) </a:t>
            </a:r>
            <a:r>
              <a:rPr lang="en-GB" sz="2000" i="1" dirty="0">
                <a:latin typeface="Arial" panose="020B0604020202020204" pitchFamily="34" charset="0"/>
                <a:cs typeface="Arial" panose="020B0604020202020204" pitchFamily="34" charset="0"/>
              </a:rPr>
              <a:t>Work-related learning</a:t>
            </a:r>
            <a:r>
              <a:rPr lang="en-GB" sz="2000" dirty="0">
                <a:latin typeface="Arial" panose="020B0604020202020204" pitchFamily="34" charset="0"/>
                <a:cs typeface="Arial" panose="020B0604020202020204" pitchFamily="34" charset="0"/>
              </a:rPr>
              <a:t>. Dordrecht, The Netherlands: Springer. pp95–125.</a:t>
            </a:r>
          </a:p>
        </p:txBody>
      </p:sp>
      <p:sp>
        <p:nvSpPr>
          <p:cNvPr id="4" name="Title 4"/>
          <p:cNvSpPr txBox="1">
            <a:spLocks/>
          </p:cNvSpPr>
          <p:nvPr/>
        </p:nvSpPr>
        <p:spPr>
          <a:xfrm>
            <a:off x="457200" y="274638"/>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Arial" pitchFamily="34" charset="0"/>
                <a:ea typeface="+mj-ea"/>
                <a:cs typeface="Arial" pitchFamily="34" charset="0"/>
              </a:rPr>
              <a:t>References</a:t>
            </a:r>
            <a:r>
              <a:rPr kumimoji="0" lang="en-GB" sz="4000" b="1" i="0" u="none" strike="noStrike" kern="1200" cap="none" spc="0" normalizeH="0" baseline="0" noProof="0" dirty="0">
                <a:ln>
                  <a:noFill/>
                </a:ln>
                <a:solidFill>
                  <a:schemeClr val="tx1"/>
                </a:solidFill>
                <a:effectLst/>
                <a:uLnTx/>
                <a:uFillTx/>
                <a:latin typeface="+mj-lt"/>
                <a:ea typeface="+mj-ea"/>
                <a:cs typeface="+mj-cs"/>
              </a:rPr>
              <a:t> (2)</a:t>
            </a:r>
            <a:endParaRPr kumimoji="0" lang="en-US" sz="4000" b="1"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765639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4000" b="1" dirty="0">
                <a:latin typeface="Arial" pitchFamily="34" charset="0"/>
                <a:cs typeface="Arial" pitchFamily="34" charset="0"/>
              </a:rPr>
              <a:t>References</a:t>
            </a:r>
            <a:r>
              <a:rPr lang="en-GB" sz="4000" b="1" dirty="0"/>
              <a:t> (3)</a:t>
            </a:r>
            <a:endParaRPr lang="en-US" sz="4000" b="1" dirty="0"/>
          </a:p>
        </p:txBody>
      </p:sp>
      <p:sp>
        <p:nvSpPr>
          <p:cNvPr id="3" name="Content Placeholder 2"/>
          <p:cNvSpPr>
            <a:spLocks noGrp="1"/>
          </p:cNvSpPr>
          <p:nvPr>
            <p:ph idx="1"/>
          </p:nvPr>
        </p:nvSpPr>
        <p:spPr>
          <a:xfrm>
            <a:off x="467544" y="1484784"/>
            <a:ext cx="8229600" cy="4525963"/>
          </a:xfrm>
        </p:spPr>
        <p:txBody>
          <a:bodyPr>
            <a:normAutofit lnSpcReduction="10000"/>
          </a:bodyPr>
          <a:lstStyle/>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SENGE, P. (1990) </a:t>
            </a:r>
            <a:r>
              <a:rPr lang="en-GB" sz="2000" i="1" dirty="0">
                <a:latin typeface="Arial" panose="020B0604020202020204" pitchFamily="34" charset="0"/>
                <a:cs typeface="Arial" panose="020B0604020202020204" pitchFamily="34" charset="0"/>
              </a:rPr>
              <a:t>The fifth discipline: the art and practice of the learning organisation</a:t>
            </a:r>
            <a:r>
              <a:rPr lang="en-GB" sz="2000" dirty="0">
                <a:latin typeface="Arial" panose="020B0604020202020204" pitchFamily="34" charset="0"/>
                <a:cs typeface="Arial" panose="020B0604020202020204" pitchFamily="34" charset="0"/>
              </a:rPr>
              <a:t>. New York: Century Business.</a:t>
            </a:r>
          </a:p>
          <a:p>
            <a:pPr marL="0" indent="0">
              <a:buNone/>
            </a:pPr>
            <a:r>
              <a:rPr lang="en-GB" sz="2000" dirty="0">
                <a:latin typeface="Arial" panose="020B0604020202020204" pitchFamily="34" charset="0"/>
                <a:cs typeface="Arial" panose="020B0604020202020204" pitchFamily="34" charset="0"/>
              </a:rPr>
              <a:t>SUN, H. (2003) Conceptual clarifications for organizational learning, learning organization and a learning organisation. </a:t>
            </a:r>
            <a:r>
              <a:rPr lang="en-GB" sz="2000" i="1" dirty="0">
                <a:latin typeface="Arial" panose="020B0604020202020204" pitchFamily="34" charset="0"/>
                <a:cs typeface="Arial" panose="020B0604020202020204" pitchFamily="34" charset="0"/>
              </a:rPr>
              <a:t>Human Resource Development International</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Vol</a:t>
            </a:r>
            <a:r>
              <a:rPr lang="en-GB" sz="2000" dirty="0">
                <a:latin typeface="Arial" panose="020B0604020202020204" pitchFamily="34" charset="0"/>
                <a:cs typeface="Arial" panose="020B0604020202020204" pitchFamily="34" charset="0"/>
              </a:rPr>
              <a:t> 6, No 2. pp153–166.</a:t>
            </a:r>
          </a:p>
          <a:p>
            <a:pPr marL="0" indent="0">
              <a:buNone/>
            </a:pPr>
            <a:r>
              <a:rPr lang="en-GB" sz="2000" dirty="0">
                <a:latin typeface="Arial" panose="020B0604020202020204" pitchFamily="34" charset="0"/>
                <a:cs typeface="Arial" panose="020B0604020202020204" pitchFamily="34" charset="0"/>
              </a:rPr>
              <a:t>TSANG, E.W.K. (1997) Organizational learning and the learning organization: a dichotomy between descriptive and prescriptive research. </a:t>
            </a:r>
            <a:r>
              <a:rPr lang="en-GB" sz="2000" i="1" dirty="0">
                <a:latin typeface="Arial" panose="020B0604020202020204" pitchFamily="34" charset="0"/>
                <a:cs typeface="Arial" panose="020B0604020202020204" pitchFamily="34" charset="0"/>
              </a:rPr>
              <a:t>Human Relations</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Vol</a:t>
            </a:r>
            <a:r>
              <a:rPr lang="en-GB" sz="2000" dirty="0">
                <a:latin typeface="Arial" panose="020B0604020202020204" pitchFamily="34" charset="0"/>
                <a:cs typeface="Arial" panose="020B0604020202020204" pitchFamily="34" charset="0"/>
              </a:rPr>
              <a:t> 50, No 1. pp73–89.</a:t>
            </a:r>
            <a:endParaRPr lang="en-GB" sz="2000" dirty="0">
              <a:solidFill>
                <a:prstClr val="black"/>
              </a:solidFill>
              <a:latin typeface="Arial" panose="020B0604020202020204" pitchFamily="34" charset="0"/>
              <a:cs typeface="Arial" panose="020B0604020202020204" pitchFamily="34" charset="0"/>
            </a:endParaRPr>
          </a:p>
          <a:p>
            <a:pPr marL="0" lvl="0" indent="0">
              <a:buNone/>
            </a:pPr>
            <a:r>
              <a:rPr lang="en-GB" sz="2000" dirty="0">
                <a:solidFill>
                  <a:prstClr val="black"/>
                </a:solidFill>
                <a:latin typeface="Arial" panose="020B0604020202020204" pitchFamily="34" charset="0"/>
                <a:cs typeface="Arial" panose="020B0604020202020204" pitchFamily="34" charset="0"/>
              </a:rPr>
              <a:t>VAUGHAN, K. (2008) </a:t>
            </a:r>
            <a:r>
              <a:rPr lang="en-GB" sz="2000" i="1" dirty="0">
                <a:solidFill>
                  <a:prstClr val="black"/>
                </a:solidFill>
                <a:latin typeface="Arial" panose="020B0604020202020204" pitchFamily="34" charset="0"/>
                <a:cs typeface="Arial" panose="020B0604020202020204" pitchFamily="34" charset="0"/>
              </a:rPr>
              <a:t>Workplace learning: a literature review</a:t>
            </a:r>
            <a:r>
              <a:rPr lang="en-GB" sz="2000" dirty="0">
                <a:solidFill>
                  <a:prstClr val="black"/>
                </a:solidFill>
                <a:latin typeface="Arial" panose="020B0604020202020204" pitchFamily="34" charset="0"/>
                <a:cs typeface="Arial" panose="020B0604020202020204" pitchFamily="34" charset="0"/>
              </a:rPr>
              <a:t>. A report prepared for </a:t>
            </a:r>
            <a:r>
              <a:rPr lang="en-GB" sz="2000" dirty="0" err="1">
                <a:solidFill>
                  <a:prstClr val="black"/>
                </a:solidFill>
                <a:latin typeface="Arial" panose="020B0604020202020204" pitchFamily="34" charset="0"/>
                <a:cs typeface="Arial" panose="020B0604020202020204" pitchFamily="34" charset="0"/>
              </a:rPr>
              <a:t>Competenz</a:t>
            </a:r>
            <a:r>
              <a:rPr lang="en-GB" sz="2000" dirty="0">
                <a:solidFill>
                  <a:prstClr val="black"/>
                </a:solidFill>
                <a:latin typeface="Arial" panose="020B0604020202020204" pitchFamily="34" charset="0"/>
                <a:cs typeface="Arial" panose="020B0604020202020204" pitchFamily="34" charset="0"/>
              </a:rPr>
              <a:t>, New Zealand Council for Educational Research. Available at: www.competenz.org.nz [Accessed 1 October 2013]</a:t>
            </a:r>
          </a:p>
          <a:p>
            <a:endParaRPr lang="en-GB" dirty="0"/>
          </a:p>
        </p:txBody>
      </p:sp>
    </p:spTree>
    <p:extLst>
      <p:ext uri="{BB962C8B-B14F-4D97-AF65-F5344CB8AC3E}">
        <p14:creationId xmlns:p14="http://schemas.microsoft.com/office/powerpoint/2010/main" val="3628934702"/>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3595</TotalTime>
  <Words>1779</Words>
  <Application>Microsoft Macintosh PowerPoint</Application>
  <PresentationFormat>On-screen Show (4:3)</PresentationFormat>
  <Paragraphs>127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AdvOT1ef757c0</vt:lpstr>
      <vt:lpstr>AdvOT7d6df7ab.I</vt:lpstr>
      <vt:lpstr>Arial</vt:lpstr>
      <vt:lpstr>Trebuchet MS</vt:lpstr>
      <vt:lpstr>Wingdings 3</vt:lpstr>
      <vt:lpstr>Facet</vt:lpstr>
      <vt:lpstr>CHAPTER 2</vt:lpstr>
      <vt:lpstr>Learning Outcomes</vt:lpstr>
      <vt:lpstr>Overview</vt:lpstr>
      <vt:lpstr>Definitions of Learning (1)</vt:lpstr>
      <vt:lpstr>Definitions of Learning (2)</vt:lpstr>
      <vt:lpstr>Traditional Individual Learning</vt:lpstr>
      <vt:lpstr>Contemporary Individual Learning</vt:lpstr>
      <vt:lpstr>Collective Learning</vt:lpstr>
      <vt:lpstr>Group versus Team Learning</vt:lpstr>
      <vt:lpstr>OL v LO (1)</vt:lpstr>
      <vt:lpstr>OL v LO (2)</vt:lpstr>
      <vt:lpstr>Workplace Learning (WPL) </vt:lpstr>
      <vt:lpstr>Technology &amp; WPL</vt:lpstr>
      <vt:lpstr>Prescriptive Models of WPL (1)</vt:lpstr>
      <vt:lpstr>Prescriptive Models of WPL (2)</vt:lpstr>
      <vt:lpstr>PowerPoint Presentation</vt:lpstr>
      <vt:lpstr>Conclusion (2)</vt:lpstr>
      <vt:lpstr>Further Reading</vt:lpstr>
      <vt:lpstr>PowerPoint Presentation</vt:lpstr>
      <vt:lpstr>PowerPoint Presentation</vt:lpstr>
      <vt:lpstr>References (3)</vt:lpstr>
    </vt:vector>
  </TitlesOfParts>
  <Company>Liverpool John Moores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dc:title>
  <dc:creator>User</dc:creator>
  <cp:lastModifiedBy>Sharon Atkins</cp:lastModifiedBy>
  <cp:revision>51</cp:revision>
  <dcterms:created xsi:type="dcterms:W3CDTF">2014-03-15T13:26:03Z</dcterms:created>
  <dcterms:modified xsi:type="dcterms:W3CDTF">2022-02-02T11:44:32Z</dcterms:modified>
</cp:coreProperties>
</file>