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13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FBB44D-03F3-44C7-875A-1DF4802248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AC609B-263A-45AB-B44D-477C8FC58A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144EFA-87A7-4C36-8009-BA322E4AA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065E8-AB5E-4C99-86E5-52A72D355FC2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359D0A-A675-4F17-933D-1904EEA66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9B1B6F-011C-405F-ACAC-D3E224249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08AE0-2033-4549-B8C1-2B3EE8821D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3428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9E503-10E7-4D47-B904-E6C5E68A1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3C8AEA-EF1F-4F4F-918B-25DE516039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0E463-ABC6-415A-AA4A-F5065E5229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065E8-AB5E-4C99-86E5-52A72D355FC2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1A8492-1D29-4999-8D0D-2A12397E0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784E5C-DB1D-4F03-B2C3-A1DB1FDF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08AE0-2033-4549-B8C1-2B3EE8821D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3149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F27DC-C45B-4A45-8077-588511BE2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26395A-6019-4DC9-A1C6-D19F55B729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0E91EA-ABAE-4F96-9A1C-6C53DC5A12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065E8-AB5E-4C99-86E5-52A72D355FC2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C16C5D-6B11-4176-84E9-D3FCF7531B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55E0A5-B5DE-428F-99F7-D5ECF10BC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08AE0-2033-4549-B8C1-2B3EE8821D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0919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3B2B6-4F45-4647-82FE-874DD79585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CE26C3-6070-4640-A101-D230685489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FA0366-E92C-4B6C-8884-63CB41C441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76F240-F8ED-472D-B05E-83A138C3F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065E8-AB5E-4C99-86E5-52A72D355FC2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3E7B8F-A6B4-4A18-BC85-265BA33C6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047278-0E57-4341-BE48-A679C1479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08AE0-2033-4549-B8C1-2B3EE8821D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654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6AC99-82CF-4FC1-A7FB-35C5E1639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70E695-3D4E-43A3-BFD4-6290F25B97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1D31AA-1C56-4149-93D9-8B7D2EDF0A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51B63F3-BB95-4B38-A655-A9BD57A1557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207537-D02F-4789-85C8-6AB3ED814D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C02F60F-0C30-4D0E-BC15-3B2EF81B4F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065E8-AB5E-4C99-86E5-52A72D355FC2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35D613-4CAA-40A5-BCF0-CBED6A908B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31A513-BDD6-40F7-B2BF-0047ACC8D3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08AE0-2033-4549-B8C1-2B3EE8821D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2992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DA037-6E86-492F-ABB5-AF2DA5B6C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4F6A7E-9B4D-4795-A3FD-4A28703979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065E8-AB5E-4C99-86E5-52A72D355FC2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84A0A2-7059-45AA-B91E-BE1C60344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5C1542-545D-4D64-B0DF-5CE60C6D3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08AE0-2033-4549-B8C1-2B3EE8821D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348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D9E7F8-C5D0-4F37-B807-530EF40F7A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065E8-AB5E-4C99-86E5-52A72D355FC2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CCAF37-5515-4FDD-AFAC-63A2CB997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06137B-1A1C-4895-99C2-D003F3517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08AE0-2033-4549-B8C1-2B3EE8821D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6726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698CC-12EE-4A0F-8B46-73A2E6B741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CD5C6-6676-4C71-A611-979F76EB05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87C6DA-1347-4ED4-A94D-49B9A7CBBE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2ABF2E-448E-463F-99E7-8B8AA586D7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065E8-AB5E-4C99-86E5-52A72D355FC2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7FCF78-2562-4D24-862A-BC44E09A7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1CF605-B909-4A62-AE1A-3287ECA18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08AE0-2033-4549-B8C1-2B3EE8821D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772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D8AE0-18FF-4DE4-BED2-7C29583CA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B513A27-9C20-464E-8CD9-9737F67A5D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DEA285-A53A-4F70-A52B-5DF9D92C6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278CA9-BB6C-4D36-84C9-C9954229FF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065E8-AB5E-4C99-86E5-52A72D355FC2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DD7EEB-E642-4C71-9702-368F6FDFE2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696C8D-373F-4EE8-B988-515094C37E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08AE0-2033-4549-B8C1-2B3EE8821D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998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5FD85-83A4-4A09-85B9-5A7565370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62A69B-1AAE-4ACB-A470-EA9CE366EB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632F1E-AA5D-455F-B66C-F2A92B5BEE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065E8-AB5E-4C99-86E5-52A72D355FC2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82E275-F83F-4E35-800A-74D32A2E89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FACC85-ACA3-44C6-A1FE-FBB89BB47B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08AE0-2033-4549-B8C1-2B3EE8821D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006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90D2B2-1693-4C4A-88DB-D1AD58C4F7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81277E-6AEA-40D7-A275-86DD06550D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DEF212-039F-4915-BA58-F7AF78399B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065E8-AB5E-4C99-86E5-52A72D355FC2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492966-BEEC-45C3-910D-AC859B4666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905D63-0EF1-41EE-9196-E59C25755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08AE0-2033-4549-B8C1-2B3EE8821D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901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0331A8A-90E1-4FC2-AC36-DF06088D3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E9E0E7-6C6F-40DB-9F5B-0AADB6D2B5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004394-6BDD-47B7-A573-8F3EF64B225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0065E8-AB5E-4C99-86E5-52A72D355FC2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374FE5-FCCC-47E1-A64F-30215A35E3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DF6C47-5CDD-4161-BF87-9696CC9AB0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708AE0-2033-4549-B8C1-2B3EE8821D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898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C7FCE30B-EC43-44F9-962D-549AE696356A}"/>
              </a:ext>
            </a:extLst>
          </p:cNvPr>
          <p:cNvGrpSpPr/>
          <p:nvPr/>
        </p:nvGrpSpPr>
        <p:grpSpPr>
          <a:xfrm>
            <a:off x="470648" y="101573"/>
            <a:ext cx="5842009" cy="797532"/>
            <a:chOff x="1670866" y="4146766"/>
            <a:chExt cx="5842009" cy="797532"/>
          </a:xfrm>
        </p:grpSpPr>
        <p:sp>
          <p:nvSpPr>
            <p:cNvPr id="6" name="Arrow: Pentagon 5">
              <a:extLst>
                <a:ext uri="{FF2B5EF4-FFF2-40B4-BE49-F238E27FC236}">
                  <a16:creationId xmlns:a16="http://schemas.microsoft.com/office/drawing/2014/main" id="{8D937E5A-2430-42FE-96B5-38D78BDA845E}"/>
                </a:ext>
              </a:extLst>
            </p:cNvPr>
            <p:cNvSpPr/>
            <p:nvPr/>
          </p:nvSpPr>
          <p:spPr>
            <a:xfrm rot="10800000">
              <a:off x="1670866" y="4146766"/>
              <a:ext cx="5842009" cy="797532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9800891"/>
                <a:satOff val="-40777"/>
                <a:lumOff val="9608"/>
                <a:alphaOff val="0"/>
              </a:schemeClr>
            </a:fillRef>
            <a:effectRef idx="0">
              <a:schemeClr val="accent4">
                <a:hueOff val="9800891"/>
                <a:satOff val="-40777"/>
                <a:lumOff val="960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" name="Arrow: Pentagon 4">
              <a:extLst>
                <a:ext uri="{FF2B5EF4-FFF2-40B4-BE49-F238E27FC236}">
                  <a16:creationId xmlns:a16="http://schemas.microsoft.com/office/drawing/2014/main" id="{C4E1E72A-E7EC-486F-9E29-E7084B9E801B}"/>
                </a:ext>
              </a:extLst>
            </p:cNvPr>
            <p:cNvSpPr txBox="1"/>
            <p:nvPr/>
          </p:nvSpPr>
          <p:spPr>
            <a:xfrm rot="21600000">
              <a:off x="1870249" y="4146766"/>
              <a:ext cx="5642626" cy="79753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51690" tIns="83820" rIns="156464" bIns="8382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TECHNOLOGY</a:t>
              </a:r>
            </a:p>
          </p:txBody>
        </p:sp>
      </p:grpSp>
      <p:sp>
        <p:nvSpPr>
          <p:cNvPr id="5" name="Oval 4">
            <a:extLst>
              <a:ext uri="{FF2B5EF4-FFF2-40B4-BE49-F238E27FC236}">
                <a16:creationId xmlns:a16="http://schemas.microsoft.com/office/drawing/2014/main" id="{A3240CE5-4274-4BD4-964D-1D712390E7A7}"/>
              </a:ext>
            </a:extLst>
          </p:cNvPr>
          <p:cNvSpPr/>
          <p:nvPr/>
        </p:nvSpPr>
        <p:spPr>
          <a:xfrm>
            <a:off x="71882" y="101573"/>
            <a:ext cx="797532" cy="797532"/>
          </a:xfrm>
          <a:prstGeom prst="ellipse">
            <a:avLst/>
          </a:prstGeom>
          <a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4">
              <a:tint val="50000"/>
              <a:hueOff val="10788194"/>
              <a:satOff val="-50206"/>
              <a:lumOff val="-2202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D103BA4-CBDA-4E8D-85A9-C667D749F4C2}"/>
              </a:ext>
            </a:extLst>
          </p:cNvPr>
          <p:cNvSpPr txBox="1"/>
          <p:nvPr/>
        </p:nvSpPr>
        <p:spPr>
          <a:xfrm>
            <a:off x="3048000" y="3244334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</a:rPr>
              <a:t>Impact on the L&amp;D profession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B0BC596-E3EA-421F-AF65-9087B0C27D8A}"/>
              </a:ext>
            </a:extLst>
          </p:cNvPr>
          <p:cNvSpPr txBox="1"/>
          <p:nvPr/>
        </p:nvSpPr>
        <p:spPr>
          <a:xfrm>
            <a:off x="4146175" y="1748554"/>
            <a:ext cx="38996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Skills &amp; willingness to embrace new tech/emergent tech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5722B78-2212-46B9-89E2-228009616AC5}"/>
              </a:ext>
            </a:extLst>
          </p:cNvPr>
          <p:cNvSpPr txBox="1"/>
          <p:nvPr/>
        </p:nvSpPr>
        <p:spPr>
          <a:xfrm>
            <a:off x="151730" y="2071720"/>
            <a:ext cx="2994211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Capacity to remain current new tech/emergent tech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…can be inhibited sometimes working from home due to progress being slow whilst waiting on others to respond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…alternatively can also give you space away from interruptions to study and learn</a:t>
            </a:r>
          </a:p>
          <a:p>
            <a:pPr algn="ctr"/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F178D98-75EF-4150-A7AF-ADB7DD2EE83C}"/>
              </a:ext>
            </a:extLst>
          </p:cNvPr>
          <p:cNvSpPr txBox="1"/>
          <p:nvPr/>
        </p:nvSpPr>
        <p:spPr>
          <a:xfrm>
            <a:off x="8727141" y="825224"/>
            <a:ext cx="29942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Some noticeable differences between ages and behaviours of learners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06BB56A-BD95-469D-9078-D54F3C427ADA}"/>
              </a:ext>
            </a:extLst>
          </p:cNvPr>
          <p:cNvSpPr txBox="1"/>
          <p:nvPr/>
        </p:nvSpPr>
        <p:spPr>
          <a:xfrm>
            <a:off x="9251576" y="4580965"/>
            <a:ext cx="194534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Ability to create content that can be accessed at any time not just real time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589379E-BC54-4024-B308-24937DA51650}"/>
              </a:ext>
            </a:extLst>
          </p:cNvPr>
          <p:cNvSpPr txBox="1"/>
          <p:nvPr/>
        </p:nvSpPr>
        <p:spPr>
          <a:xfrm>
            <a:off x="4146175" y="4740114"/>
            <a:ext cx="34514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Creates opportunity to collect data and manage analytics to inform on future decisions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6CD72A9-2373-4A76-8CDA-4F7C15F0EE7E}"/>
              </a:ext>
            </a:extLst>
          </p:cNvPr>
          <p:cNvSpPr txBox="1"/>
          <p:nvPr/>
        </p:nvSpPr>
        <p:spPr>
          <a:xfrm>
            <a:off x="8727141" y="2644169"/>
            <a:ext cx="299421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Very different learning experience when utilising tech instead of face to face delivery</a:t>
            </a:r>
          </a:p>
        </p:txBody>
      </p:sp>
    </p:spTree>
    <p:extLst>
      <p:ext uri="{BB962C8B-B14F-4D97-AF65-F5344CB8AC3E}">
        <p14:creationId xmlns:p14="http://schemas.microsoft.com/office/powerpoint/2010/main" val="31893922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C7FCE30B-EC43-44F9-962D-549AE696356A}"/>
              </a:ext>
            </a:extLst>
          </p:cNvPr>
          <p:cNvGrpSpPr/>
          <p:nvPr/>
        </p:nvGrpSpPr>
        <p:grpSpPr>
          <a:xfrm>
            <a:off x="425660" y="51964"/>
            <a:ext cx="5842009" cy="797532"/>
            <a:chOff x="1670866" y="4146766"/>
            <a:chExt cx="5842009" cy="797532"/>
          </a:xfrm>
        </p:grpSpPr>
        <p:sp>
          <p:nvSpPr>
            <p:cNvPr id="6" name="Arrow: Pentagon 5">
              <a:extLst>
                <a:ext uri="{FF2B5EF4-FFF2-40B4-BE49-F238E27FC236}">
                  <a16:creationId xmlns:a16="http://schemas.microsoft.com/office/drawing/2014/main" id="{8D937E5A-2430-42FE-96B5-38D78BDA845E}"/>
                </a:ext>
              </a:extLst>
            </p:cNvPr>
            <p:cNvSpPr/>
            <p:nvPr/>
          </p:nvSpPr>
          <p:spPr>
            <a:xfrm rot="10800000">
              <a:off x="1670866" y="4146766"/>
              <a:ext cx="5842009" cy="797532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9800891"/>
                <a:satOff val="-40777"/>
                <a:lumOff val="9608"/>
                <a:alphaOff val="0"/>
              </a:schemeClr>
            </a:fillRef>
            <a:effectRef idx="0">
              <a:schemeClr val="accent4">
                <a:hueOff val="9800891"/>
                <a:satOff val="-40777"/>
                <a:lumOff val="960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" name="Arrow: Pentagon 4">
              <a:extLst>
                <a:ext uri="{FF2B5EF4-FFF2-40B4-BE49-F238E27FC236}">
                  <a16:creationId xmlns:a16="http://schemas.microsoft.com/office/drawing/2014/main" id="{C4E1E72A-E7EC-486F-9E29-E7084B9E801B}"/>
                </a:ext>
              </a:extLst>
            </p:cNvPr>
            <p:cNvSpPr txBox="1"/>
            <p:nvPr/>
          </p:nvSpPr>
          <p:spPr>
            <a:xfrm rot="21600000">
              <a:off x="1870249" y="4146766"/>
              <a:ext cx="5642626" cy="79753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51690" tIns="83820" rIns="156464" bIns="8382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TECHNOLOGY</a:t>
              </a:r>
            </a:p>
          </p:txBody>
        </p:sp>
      </p:grpSp>
      <p:sp>
        <p:nvSpPr>
          <p:cNvPr id="5" name="Oval 4">
            <a:extLst>
              <a:ext uri="{FF2B5EF4-FFF2-40B4-BE49-F238E27FC236}">
                <a16:creationId xmlns:a16="http://schemas.microsoft.com/office/drawing/2014/main" id="{A3240CE5-4274-4BD4-964D-1D712390E7A7}"/>
              </a:ext>
            </a:extLst>
          </p:cNvPr>
          <p:cNvSpPr/>
          <p:nvPr/>
        </p:nvSpPr>
        <p:spPr>
          <a:xfrm>
            <a:off x="26894" y="51964"/>
            <a:ext cx="797532" cy="797532"/>
          </a:xfrm>
          <a:prstGeom prst="ellipse">
            <a:avLst/>
          </a:prstGeom>
          <a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4">
              <a:tint val="50000"/>
              <a:hueOff val="10788194"/>
              <a:satOff val="-50206"/>
              <a:lumOff val="-2202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798369-8BD4-4F3E-8A06-42305D9E632B}"/>
              </a:ext>
            </a:extLst>
          </p:cNvPr>
          <p:cNvSpPr txBox="1"/>
          <p:nvPr/>
        </p:nvSpPr>
        <p:spPr>
          <a:xfrm>
            <a:off x="3048000" y="3244334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</a:rPr>
              <a:t>The implications for your own organisations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33D1F9-3F5C-4E87-8411-7F2F7396CF78}"/>
              </a:ext>
            </a:extLst>
          </p:cNvPr>
          <p:cNvSpPr txBox="1"/>
          <p:nvPr/>
        </p:nvSpPr>
        <p:spPr>
          <a:xfrm>
            <a:off x="199877" y="1878486"/>
            <a:ext cx="299421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Some orgs were already delivering online learning, therefore minimal impact. Mainly fine tuning/expansion.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8959C73-5B4D-4C2F-9001-936552C1F2A1}"/>
              </a:ext>
            </a:extLst>
          </p:cNvPr>
          <p:cNvSpPr txBox="1"/>
          <p:nvPr/>
        </p:nvSpPr>
        <p:spPr>
          <a:xfrm>
            <a:off x="4634753" y="1555321"/>
            <a:ext cx="36934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Requirement for budget to support new tech</a:t>
            </a:r>
          </a:p>
          <a:p>
            <a:pPr algn="ctr"/>
            <a:r>
              <a:rPr lang="en-GB" dirty="0"/>
              <a:t>…seeing it as investment and potential savings rather than a cost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130FA17-1D3D-4F01-9977-998494B6F0AF}"/>
              </a:ext>
            </a:extLst>
          </p:cNvPr>
          <p:cNvSpPr txBox="1"/>
          <p:nvPr/>
        </p:nvSpPr>
        <p:spPr>
          <a:xfrm>
            <a:off x="4984375" y="4966447"/>
            <a:ext cx="25370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Ability to adopt a range of resources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10F2CF-4617-4DB8-BC8F-C1E5E22C935E}"/>
              </a:ext>
            </a:extLst>
          </p:cNvPr>
          <p:cNvSpPr txBox="1"/>
          <p:nvPr/>
        </p:nvSpPr>
        <p:spPr>
          <a:xfrm>
            <a:off x="1299882" y="4366282"/>
            <a:ext cx="24442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Improved capacity and agility to respond to change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2EDD08C-EB59-4AE0-A622-5AA6B9DD9968}"/>
              </a:ext>
            </a:extLst>
          </p:cNvPr>
          <p:cNvSpPr txBox="1"/>
          <p:nvPr/>
        </p:nvSpPr>
        <p:spPr>
          <a:xfrm>
            <a:off x="9347536" y="1268467"/>
            <a:ext cx="2444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Expanding reach (i.e. global) to audience and delivery packages from around the globe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F7991CC-AF5C-42B1-A644-BCF8EE6CE2B0}"/>
              </a:ext>
            </a:extLst>
          </p:cNvPr>
          <p:cNvSpPr txBox="1"/>
          <p:nvPr/>
        </p:nvSpPr>
        <p:spPr>
          <a:xfrm>
            <a:off x="8603466" y="4411268"/>
            <a:ext cx="299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Utilisation of accessible tech that meet GDPR requirements (white listing) i.e. Using Office 365</a:t>
            </a:r>
          </a:p>
        </p:txBody>
      </p:sp>
    </p:spTree>
    <p:extLst>
      <p:ext uri="{BB962C8B-B14F-4D97-AF65-F5344CB8AC3E}">
        <p14:creationId xmlns:p14="http://schemas.microsoft.com/office/powerpoint/2010/main" val="21904834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206</Words>
  <Application>Microsoft Office PowerPoint</Application>
  <PresentationFormat>Widescreen</PresentationFormat>
  <Paragraphs>21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Megatrends and their impact on l&amp;d</dc:title>
  <dc:creator>Gemma Littlejohns</dc:creator>
  <cp:lastModifiedBy>Gemma Littlejohns</cp:lastModifiedBy>
  <cp:revision>6</cp:revision>
  <dcterms:created xsi:type="dcterms:W3CDTF">2021-01-26T16:09:27Z</dcterms:created>
  <dcterms:modified xsi:type="dcterms:W3CDTF">2021-01-26T16:40:25Z</dcterms:modified>
</cp:coreProperties>
</file>