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36"/>
  </p:notesMasterIdLst>
  <p:sldIdLst>
    <p:sldId id="256" r:id="rId2"/>
    <p:sldId id="273" r:id="rId3"/>
    <p:sldId id="291" r:id="rId4"/>
    <p:sldId id="262" r:id="rId5"/>
    <p:sldId id="290" r:id="rId6"/>
    <p:sldId id="274" r:id="rId7"/>
    <p:sldId id="275" r:id="rId8"/>
    <p:sldId id="276" r:id="rId9"/>
    <p:sldId id="277" r:id="rId10"/>
    <p:sldId id="285" r:id="rId11"/>
    <p:sldId id="289" r:id="rId12"/>
    <p:sldId id="278" r:id="rId13"/>
    <p:sldId id="279" r:id="rId14"/>
    <p:sldId id="280" r:id="rId15"/>
    <p:sldId id="281" r:id="rId16"/>
    <p:sldId id="282" r:id="rId17"/>
    <p:sldId id="283" r:id="rId18"/>
    <p:sldId id="284" r:id="rId19"/>
    <p:sldId id="286" r:id="rId20"/>
    <p:sldId id="287" r:id="rId21"/>
    <p:sldId id="288" r:id="rId22"/>
    <p:sldId id="263" r:id="rId23"/>
    <p:sldId id="264" r:id="rId24"/>
    <p:sldId id="265" r:id="rId25"/>
    <p:sldId id="266" r:id="rId26"/>
    <p:sldId id="267" r:id="rId27"/>
    <p:sldId id="268" r:id="rId28"/>
    <p:sldId id="269" r:id="rId29"/>
    <p:sldId id="270" r:id="rId30"/>
    <p:sldId id="271" r:id="rId31"/>
    <p:sldId id="257" r:id="rId32"/>
    <p:sldId id="258" r:id="rId33"/>
    <p:sldId id="259" r:id="rId34"/>
    <p:sldId id="272" r:id="rId35"/>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EB9813C-4181-41F3-B585-79EB6ACEB3A6}" type="datetimeFigureOut">
              <a:rPr lang="en-GB" smtClean="0"/>
              <a:t>07/04/2017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3283D25-E4A4-4FC2-89B0-D0264B82D6A3}" type="slidenum">
              <a:rPr lang="en-GB" smtClean="0"/>
              <a:t>‹#›</a:t>
            </a:fld>
            <a:endParaRPr lang="en-GB"/>
          </a:p>
        </p:txBody>
      </p:sp>
    </p:spTree>
    <p:extLst>
      <p:ext uri="{BB962C8B-B14F-4D97-AF65-F5344CB8AC3E}">
        <p14:creationId xmlns:p14="http://schemas.microsoft.com/office/powerpoint/2010/main" val="3673994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hatis.techtarget.com/definition/bar-graph"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1</a:t>
            </a:fld>
            <a:endParaRPr lang="en-GB"/>
          </a:p>
        </p:txBody>
      </p:sp>
    </p:spTree>
    <p:extLst>
      <p:ext uri="{BB962C8B-B14F-4D97-AF65-F5344CB8AC3E}">
        <p14:creationId xmlns:p14="http://schemas.microsoft.com/office/powerpoint/2010/main" val="473485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4</a:t>
            </a:fld>
            <a:endParaRPr lang="en-GB"/>
          </a:p>
        </p:txBody>
      </p:sp>
    </p:spTree>
    <p:extLst>
      <p:ext uri="{BB962C8B-B14F-4D97-AF65-F5344CB8AC3E}">
        <p14:creationId xmlns:p14="http://schemas.microsoft.com/office/powerpoint/2010/main" val="1250188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5</a:t>
            </a:fld>
            <a:endParaRPr lang="en-GB"/>
          </a:p>
        </p:txBody>
      </p:sp>
    </p:spTree>
    <p:extLst>
      <p:ext uri="{BB962C8B-B14F-4D97-AF65-F5344CB8AC3E}">
        <p14:creationId xmlns:p14="http://schemas.microsoft.com/office/powerpoint/2010/main" val="1352572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22</a:t>
            </a:fld>
            <a:endParaRPr lang="en-GB"/>
          </a:p>
        </p:txBody>
      </p:sp>
    </p:spTree>
    <p:extLst>
      <p:ext uri="{BB962C8B-B14F-4D97-AF65-F5344CB8AC3E}">
        <p14:creationId xmlns:p14="http://schemas.microsoft.com/office/powerpoint/2010/main" val="1801586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23</a:t>
            </a:fld>
            <a:endParaRPr lang="en-GB"/>
          </a:p>
        </p:txBody>
      </p:sp>
    </p:spTree>
    <p:extLst>
      <p:ext uri="{BB962C8B-B14F-4D97-AF65-F5344CB8AC3E}">
        <p14:creationId xmlns:p14="http://schemas.microsoft.com/office/powerpoint/2010/main" val="1631242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24</a:t>
            </a:fld>
            <a:endParaRPr lang="en-GB"/>
          </a:p>
        </p:txBody>
      </p:sp>
    </p:spTree>
    <p:extLst>
      <p:ext uri="{BB962C8B-B14F-4D97-AF65-F5344CB8AC3E}">
        <p14:creationId xmlns:p14="http://schemas.microsoft.com/office/powerpoint/2010/main" val="3930425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Pareto chart, also called a Pareto distribution diagram, is a vertical </a:t>
            </a:r>
            <a:r>
              <a:rPr lang="en-US" dirty="0" smtClean="0">
                <a:hlinkClick r:id="rId3"/>
              </a:rPr>
              <a:t>bar graph</a:t>
            </a:r>
            <a:r>
              <a:rPr lang="en-US" dirty="0" smtClean="0"/>
              <a:t> in which values are plotted in decreasing order of relative frequency from left to right. Pareto charts are extremely useful for analyzing what problems need attention first because the taller bars on the chart, which represent frequency, clearly illustrate which variables have the greatest cumulative effect on a given system. The Pareto chart shows the important areas that need to be considered within the decision making process: </a:t>
            </a:r>
          </a:p>
          <a:p>
            <a:endParaRPr lang="en-US" dirty="0" smtClean="0"/>
          </a:p>
          <a:p>
            <a:r>
              <a:rPr lang="en-US" dirty="0" smtClean="0"/>
              <a:t>The cause and effect chart shows all</a:t>
            </a:r>
            <a:r>
              <a:rPr lang="en-US" baseline="0" dirty="0" smtClean="0"/>
              <a:t> the likely problems that could be faced – or the causes of the problem and the effect that it may have</a:t>
            </a:r>
            <a:endParaRPr lang="en-US" dirty="0" smtClean="0"/>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25</a:t>
            </a:fld>
            <a:endParaRPr lang="en-US" dirty="0"/>
          </a:p>
        </p:txBody>
      </p:sp>
    </p:spTree>
    <p:extLst>
      <p:ext uri="{BB962C8B-B14F-4D97-AF65-F5344CB8AC3E}">
        <p14:creationId xmlns:p14="http://schemas.microsoft.com/office/powerpoint/2010/main" val="283597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Judgment principles involve your moral code – what you believe to be right</a:t>
            </a:r>
            <a:r>
              <a:rPr lang="en-US" baseline="0" dirty="0" smtClean="0"/>
              <a:t> or wrong</a:t>
            </a:r>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26</a:t>
            </a:fld>
            <a:endParaRPr lang="en-US" dirty="0"/>
          </a:p>
        </p:txBody>
      </p:sp>
    </p:spTree>
    <p:extLst>
      <p:ext uri="{BB962C8B-B14F-4D97-AF65-F5344CB8AC3E}">
        <p14:creationId xmlns:p14="http://schemas.microsoft.com/office/powerpoint/2010/main" val="2220510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27</a:t>
            </a:fld>
            <a:endParaRPr lang="en-GB"/>
          </a:p>
        </p:txBody>
      </p:sp>
    </p:spTree>
    <p:extLst>
      <p:ext uri="{BB962C8B-B14F-4D97-AF65-F5344CB8AC3E}">
        <p14:creationId xmlns:p14="http://schemas.microsoft.com/office/powerpoint/2010/main" val="2874088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28</a:t>
            </a:fld>
            <a:endParaRPr lang="en-GB"/>
          </a:p>
        </p:txBody>
      </p:sp>
    </p:spTree>
    <p:extLst>
      <p:ext uri="{BB962C8B-B14F-4D97-AF65-F5344CB8AC3E}">
        <p14:creationId xmlns:p14="http://schemas.microsoft.com/office/powerpoint/2010/main" val="3037512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This is one of the best practices that will improve your decision-making skills</a:t>
            </a:r>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29</a:t>
            </a:fld>
            <a:endParaRPr lang="en-US" dirty="0"/>
          </a:p>
        </p:txBody>
      </p:sp>
    </p:spTree>
    <p:extLst>
      <p:ext uri="{BB962C8B-B14F-4D97-AF65-F5344CB8AC3E}">
        <p14:creationId xmlns:p14="http://schemas.microsoft.com/office/powerpoint/2010/main" val="29952463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30</a:t>
            </a:fld>
            <a:endParaRPr lang="en-GB"/>
          </a:p>
        </p:txBody>
      </p:sp>
    </p:spTree>
    <p:extLst>
      <p:ext uri="{BB962C8B-B14F-4D97-AF65-F5344CB8AC3E}">
        <p14:creationId xmlns:p14="http://schemas.microsoft.com/office/powerpoint/2010/main" val="1248544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31</a:t>
            </a:fld>
            <a:endParaRPr lang="en-GB"/>
          </a:p>
        </p:txBody>
      </p:sp>
    </p:spTree>
    <p:extLst>
      <p:ext uri="{BB962C8B-B14F-4D97-AF65-F5344CB8AC3E}">
        <p14:creationId xmlns:p14="http://schemas.microsoft.com/office/powerpoint/2010/main" val="2022338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32</a:t>
            </a:fld>
            <a:endParaRPr lang="en-GB"/>
          </a:p>
        </p:txBody>
      </p:sp>
    </p:spTree>
    <p:extLst>
      <p:ext uri="{BB962C8B-B14F-4D97-AF65-F5344CB8AC3E}">
        <p14:creationId xmlns:p14="http://schemas.microsoft.com/office/powerpoint/2010/main" val="9805147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283D25-E4A4-4FC2-89B0-D0264B82D6A3}" type="slidenum">
              <a:rPr lang="en-GB" smtClean="0"/>
              <a:t>33</a:t>
            </a:fld>
            <a:endParaRPr lang="en-GB"/>
          </a:p>
        </p:txBody>
      </p:sp>
    </p:spTree>
    <p:extLst>
      <p:ext uri="{BB962C8B-B14F-4D97-AF65-F5344CB8AC3E}">
        <p14:creationId xmlns:p14="http://schemas.microsoft.com/office/powerpoint/2010/main" val="30398474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B61BEF0D-F0BB-DE4B-95CE-6DB70DBA9567}" type="datetimeFigureOut">
              <a:rPr lang="en-US" smtClean="0"/>
              <a:pPr/>
              <a:t>4/7/2017</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638064517"/>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7003184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2863629"/>
      </p:ext>
    </p:extLst>
  </p:cSld>
  <p:clrMapOvr>
    <a:overrideClrMapping bg1="lt1" tx1="dk1" bg2="lt2" tx2="dk2" accent1="accent1" accent2="accent2" accent3="accent3" accent4="accent4" accent5="accent5" accent6="accent6" hlink="hlink" folHlink="folHlink"/>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865427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5647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62714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9725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7789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8124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91206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4/7/2017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6897725"/>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B61BEF0D-F0BB-DE4B-95CE-6DB70DBA9567}" type="datetimeFigureOut">
              <a:rPr lang="en-US" smtClean="0"/>
              <a:pPr/>
              <a:t>4/7/2017</a:t>
            </a:fld>
            <a:endParaRPr lang="en-US" dirty="0"/>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5677858"/>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a:t>
            </a:r>
            <a:r>
              <a:rPr lang="en-GB" dirty="0" smtClean="0"/>
              <a:t>Innovation &amp; Sustainability</a:t>
            </a:r>
            <a:endParaRPr lang="en-GB" dirty="0"/>
          </a:p>
        </p:txBody>
      </p:sp>
      <p:sp>
        <p:nvSpPr>
          <p:cNvPr id="3" name="Subtitle 2"/>
          <p:cNvSpPr>
            <a:spLocks noGrp="1"/>
          </p:cNvSpPr>
          <p:nvPr>
            <p:ph type="subTitle" idx="1"/>
          </p:nvPr>
        </p:nvSpPr>
        <p:spPr/>
        <p:txBody>
          <a:bodyPr>
            <a:normAutofit/>
          </a:bodyPr>
          <a:lstStyle/>
          <a:p>
            <a:r>
              <a:rPr lang="en-GB" sz="4000" dirty="0"/>
              <a:t>Accounting for Decision Making</a:t>
            </a:r>
          </a:p>
        </p:txBody>
      </p:sp>
    </p:spTree>
    <p:extLst>
      <p:ext uri="{BB962C8B-B14F-4D97-AF65-F5344CB8AC3E}">
        <p14:creationId xmlns:p14="http://schemas.microsoft.com/office/powerpoint/2010/main" val="3399107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Looked at financial ratios of Westeros and undertook calculations</a:t>
            </a:r>
          </a:p>
          <a:p>
            <a:r>
              <a:rPr lang="en-GB" dirty="0" smtClean="0"/>
              <a:t>Undertook further calculations for Hinterland</a:t>
            </a:r>
            <a:endParaRPr lang="en-GB" dirty="0"/>
          </a:p>
        </p:txBody>
      </p:sp>
      <p:sp>
        <p:nvSpPr>
          <p:cNvPr id="3" name="Title 2"/>
          <p:cNvSpPr>
            <a:spLocks noGrp="1"/>
          </p:cNvSpPr>
          <p:nvPr>
            <p:ph type="title"/>
          </p:nvPr>
        </p:nvSpPr>
        <p:spPr/>
        <p:txBody>
          <a:bodyPr/>
          <a:lstStyle/>
          <a:p>
            <a:r>
              <a:rPr lang="en-GB" dirty="0" smtClean="0"/>
              <a:t>Previously we……</a:t>
            </a:r>
            <a:endParaRPr lang="en-GB" dirty="0"/>
          </a:p>
        </p:txBody>
      </p:sp>
    </p:spTree>
    <p:extLst>
      <p:ext uri="{BB962C8B-B14F-4D97-AF65-F5344CB8AC3E}">
        <p14:creationId xmlns:p14="http://schemas.microsoft.com/office/powerpoint/2010/main" val="2169951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We will look at decision making</a:t>
            </a:r>
          </a:p>
          <a:p>
            <a:r>
              <a:rPr lang="en-GB" dirty="0" smtClean="0"/>
              <a:t>The results </a:t>
            </a:r>
            <a:r>
              <a:rPr lang="en-GB" smtClean="0"/>
              <a:t>of Hinterland</a:t>
            </a:r>
          </a:p>
        </p:txBody>
      </p:sp>
      <p:sp>
        <p:nvSpPr>
          <p:cNvPr id="3" name="Title 2"/>
          <p:cNvSpPr>
            <a:spLocks noGrp="1"/>
          </p:cNvSpPr>
          <p:nvPr>
            <p:ph type="title"/>
          </p:nvPr>
        </p:nvSpPr>
        <p:spPr/>
        <p:txBody>
          <a:bodyPr/>
          <a:lstStyle/>
          <a:p>
            <a:r>
              <a:rPr lang="en-GB" dirty="0" smtClean="0"/>
              <a:t>Today </a:t>
            </a:r>
            <a:endParaRPr lang="en-GB" dirty="0"/>
          </a:p>
        </p:txBody>
      </p:sp>
    </p:spTree>
    <p:extLst>
      <p:ext uri="{BB962C8B-B14F-4D97-AF65-F5344CB8AC3E}">
        <p14:creationId xmlns:p14="http://schemas.microsoft.com/office/powerpoint/2010/main" val="1259520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As individuals, we making decisions every day – without exception</a:t>
            </a:r>
          </a:p>
          <a:p>
            <a:r>
              <a:rPr lang="en-US" sz="2400" dirty="0" smtClean="0"/>
              <a:t>Organisations are exactly the same</a:t>
            </a:r>
          </a:p>
          <a:p>
            <a:r>
              <a:rPr lang="en-US" sz="2400" dirty="0" smtClean="0"/>
              <a:t>When making a decision, we take several alternatives into consideration – we will use several tools, techniques and positions</a:t>
            </a:r>
          </a:p>
          <a:p>
            <a:r>
              <a:rPr lang="en-US" sz="2400" dirty="0" smtClean="0"/>
              <a:t>Usually</a:t>
            </a:r>
            <a:r>
              <a:rPr lang="en-US" sz="2400" dirty="0"/>
              <a:t>, decision making is hard. </a:t>
            </a:r>
            <a:r>
              <a:rPr lang="en-US" sz="2400" dirty="0" smtClean="0"/>
              <a:t>The majority </a:t>
            </a:r>
            <a:r>
              <a:rPr lang="en-US" sz="2400" dirty="0"/>
              <a:t>of corporate decisions involve some level of dissatisfaction or conflict with another party</a:t>
            </a:r>
            <a:endParaRPr lang="en-US" sz="2400" dirty="0" smtClean="0"/>
          </a:p>
          <a:p>
            <a:endParaRPr lang="en-US" dirty="0"/>
          </a:p>
        </p:txBody>
      </p:sp>
      <p:sp>
        <p:nvSpPr>
          <p:cNvPr id="3" name="Title 2"/>
          <p:cNvSpPr>
            <a:spLocks noGrp="1"/>
          </p:cNvSpPr>
          <p:nvPr>
            <p:ph type="title"/>
          </p:nvPr>
        </p:nvSpPr>
        <p:spPr/>
        <p:txBody>
          <a:bodyPr/>
          <a:lstStyle/>
          <a:p>
            <a:r>
              <a:rPr lang="en-US" dirty="0" smtClean="0"/>
              <a:t>Decision Making</a:t>
            </a:r>
            <a:endParaRPr lang="en-US" dirty="0"/>
          </a:p>
        </p:txBody>
      </p:sp>
    </p:spTree>
    <p:extLst>
      <p:ext uri="{BB962C8B-B14F-4D97-AF65-F5344CB8AC3E}">
        <p14:creationId xmlns:p14="http://schemas.microsoft.com/office/powerpoint/2010/main" val="3175037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The ultimate objective of accounting is to provide information in reports </a:t>
            </a:r>
            <a:r>
              <a:rPr lang="en-GB" sz="2400" dirty="0" smtClean="0"/>
              <a:t>which can </a:t>
            </a:r>
            <a:r>
              <a:rPr lang="en-GB" sz="2400" dirty="0"/>
              <a:t>be used by </a:t>
            </a:r>
            <a:r>
              <a:rPr lang="en-GB" sz="2400" b="1" dirty="0"/>
              <a:t>internal </a:t>
            </a:r>
            <a:r>
              <a:rPr lang="en-GB" sz="2400" dirty="0"/>
              <a:t>and </a:t>
            </a:r>
            <a:r>
              <a:rPr lang="en-GB" sz="2400" b="1" dirty="0"/>
              <a:t>external </a:t>
            </a:r>
            <a:r>
              <a:rPr lang="en-GB" sz="2400" dirty="0"/>
              <a:t>decision makers. </a:t>
            </a:r>
            <a:endParaRPr lang="en-GB" sz="2400" dirty="0" smtClean="0"/>
          </a:p>
          <a:p>
            <a:r>
              <a:rPr lang="en-GB" sz="2400" dirty="0" smtClean="0"/>
              <a:t>The </a:t>
            </a:r>
            <a:r>
              <a:rPr lang="en-GB" sz="2400" dirty="0"/>
              <a:t>preparation of </a:t>
            </a:r>
            <a:r>
              <a:rPr lang="en-GB" sz="2400" dirty="0" smtClean="0"/>
              <a:t>this information </a:t>
            </a:r>
            <a:r>
              <a:rPr lang="en-GB" sz="2400" dirty="0"/>
              <a:t>for users (decision makers) outside the entity is called </a:t>
            </a:r>
            <a:r>
              <a:rPr lang="en-GB" sz="2400" dirty="0" smtClean="0"/>
              <a:t>financial accounting.</a:t>
            </a:r>
          </a:p>
          <a:p>
            <a:r>
              <a:rPr lang="en-GB" sz="2400" dirty="0" smtClean="0"/>
              <a:t>The preparation </a:t>
            </a:r>
            <a:r>
              <a:rPr lang="en-GB" sz="2400" dirty="0"/>
              <a:t>of information for use by decision makers inside the entity to plan </a:t>
            </a:r>
            <a:r>
              <a:rPr lang="en-GB" sz="2400" dirty="0" smtClean="0"/>
              <a:t>and control </a:t>
            </a:r>
            <a:r>
              <a:rPr lang="en-GB" sz="2400" dirty="0"/>
              <a:t>operations is called management accounting. </a:t>
            </a:r>
            <a:endParaRPr lang="en-GB" sz="2400" dirty="0" smtClean="0"/>
          </a:p>
          <a:p>
            <a:r>
              <a:rPr lang="en-GB" sz="2400" dirty="0" smtClean="0"/>
              <a:t>Inside </a:t>
            </a:r>
            <a:r>
              <a:rPr lang="en-GB" sz="2400" dirty="0"/>
              <a:t>users </a:t>
            </a:r>
            <a:r>
              <a:rPr lang="en-GB" sz="2400" dirty="0" smtClean="0"/>
              <a:t>means </a:t>
            </a:r>
            <a:r>
              <a:rPr lang="en-GB" sz="2400" dirty="0" smtClean="0"/>
              <a:t>management</a:t>
            </a:r>
            <a:r>
              <a:rPr lang="en-GB" dirty="0" smtClean="0"/>
              <a:t>, and the ratios and other key performance indicators aid them with this decision making process</a:t>
            </a:r>
            <a:endParaRPr lang="en-GB" sz="2400" dirty="0"/>
          </a:p>
        </p:txBody>
      </p:sp>
      <p:sp>
        <p:nvSpPr>
          <p:cNvPr id="2" name="Title 1"/>
          <p:cNvSpPr>
            <a:spLocks noGrp="1"/>
          </p:cNvSpPr>
          <p:nvPr>
            <p:ph type="title"/>
          </p:nvPr>
        </p:nvSpPr>
        <p:spPr/>
        <p:txBody>
          <a:bodyPr/>
          <a:lstStyle/>
          <a:p>
            <a:r>
              <a:rPr lang="en-GB" b="1" dirty="0"/>
              <a:t>The potential users of accounting information</a:t>
            </a:r>
            <a:endParaRPr lang="en-GB" dirty="0"/>
          </a:p>
        </p:txBody>
      </p:sp>
    </p:spTree>
    <p:extLst>
      <p:ext uri="{BB962C8B-B14F-4D97-AF65-F5344CB8AC3E}">
        <p14:creationId xmlns:p14="http://schemas.microsoft.com/office/powerpoint/2010/main" val="51353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u="sng" dirty="0" smtClean="0"/>
              <a:t>Gross Profit Margin </a:t>
            </a:r>
          </a:p>
          <a:p>
            <a:endParaRPr lang="en-GB" b="1" dirty="0" smtClean="0"/>
          </a:p>
          <a:p>
            <a:r>
              <a:rPr lang="en-GB" b="1" dirty="0" smtClean="0"/>
              <a:t>2014</a:t>
            </a:r>
          </a:p>
          <a:p>
            <a:r>
              <a:rPr lang="en-GB" dirty="0" smtClean="0"/>
              <a:t>1300/9000 x 100	=	14.44</a:t>
            </a:r>
          </a:p>
          <a:p>
            <a:endParaRPr lang="en-GB" dirty="0"/>
          </a:p>
          <a:p>
            <a:r>
              <a:rPr lang="en-GB" b="1" dirty="0" smtClean="0"/>
              <a:t>2015</a:t>
            </a:r>
          </a:p>
          <a:p>
            <a:r>
              <a:rPr lang="en-GB" dirty="0" smtClean="0"/>
              <a:t>1390/8500 x 100	=	16.35</a:t>
            </a:r>
            <a:endParaRPr lang="en-GB" dirty="0"/>
          </a:p>
        </p:txBody>
      </p:sp>
      <p:sp>
        <p:nvSpPr>
          <p:cNvPr id="3" name="Title 2"/>
          <p:cNvSpPr>
            <a:spLocks noGrp="1"/>
          </p:cNvSpPr>
          <p:nvPr>
            <p:ph type="title"/>
          </p:nvPr>
        </p:nvSpPr>
        <p:spPr/>
        <p:txBody>
          <a:bodyPr/>
          <a:lstStyle/>
          <a:p>
            <a:r>
              <a:rPr lang="en-GB" dirty="0" smtClean="0"/>
              <a:t>Hinterland Solution – Profitability Ratios</a:t>
            </a:r>
            <a:endParaRPr lang="en-GB" dirty="0"/>
          </a:p>
        </p:txBody>
      </p:sp>
    </p:spTree>
    <p:extLst>
      <p:ext uri="{BB962C8B-B14F-4D97-AF65-F5344CB8AC3E}">
        <p14:creationId xmlns:p14="http://schemas.microsoft.com/office/powerpoint/2010/main" val="406022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u="sng" dirty="0" smtClean="0"/>
              <a:t>Net Profit Margin</a:t>
            </a:r>
          </a:p>
          <a:p>
            <a:r>
              <a:rPr lang="en-GB" b="1" dirty="0" smtClean="0"/>
              <a:t>2014</a:t>
            </a:r>
          </a:p>
          <a:p>
            <a:endParaRPr lang="en-GB" dirty="0"/>
          </a:p>
          <a:p>
            <a:r>
              <a:rPr lang="en-GB" dirty="0" smtClean="0"/>
              <a:t>75/9000 x 100	=	0.83</a:t>
            </a:r>
          </a:p>
          <a:p>
            <a:endParaRPr lang="en-GB" dirty="0"/>
          </a:p>
          <a:p>
            <a:r>
              <a:rPr lang="en-GB" b="1" dirty="0" smtClean="0"/>
              <a:t>2015</a:t>
            </a:r>
          </a:p>
          <a:p>
            <a:r>
              <a:rPr lang="en-GB" dirty="0" smtClean="0"/>
              <a:t>31/8500 x 100	=	0.36</a:t>
            </a:r>
            <a:endParaRPr lang="en-GB" dirty="0"/>
          </a:p>
        </p:txBody>
      </p:sp>
      <p:sp>
        <p:nvSpPr>
          <p:cNvPr id="3" name="Title 2"/>
          <p:cNvSpPr>
            <a:spLocks noGrp="1"/>
          </p:cNvSpPr>
          <p:nvPr>
            <p:ph type="title"/>
          </p:nvPr>
        </p:nvSpPr>
        <p:spPr/>
        <p:txBody>
          <a:bodyPr/>
          <a:lstStyle/>
          <a:p>
            <a:r>
              <a:rPr lang="en-GB" dirty="0"/>
              <a:t>Hinterland Solution – Profitability Ratios</a:t>
            </a:r>
          </a:p>
        </p:txBody>
      </p:sp>
    </p:spTree>
    <p:extLst>
      <p:ext uri="{BB962C8B-B14F-4D97-AF65-F5344CB8AC3E}">
        <p14:creationId xmlns:p14="http://schemas.microsoft.com/office/powerpoint/2010/main" val="1553618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u="sng" dirty="0" smtClean="0"/>
              <a:t>R.O.C.E</a:t>
            </a:r>
          </a:p>
          <a:p>
            <a:endParaRPr lang="en-GB" b="1" u="sng" dirty="0" smtClean="0"/>
          </a:p>
          <a:p>
            <a:r>
              <a:rPr lang="en-GB" b="1" dirty="0" smtClean="0"/>
              <a:t>2014</a:t>
            </a:r>
          </a:p>
          <a:p>
            <a:r>
              <a:rPr lang="en-GB" dirty="0" smtClean="0"/>
              <a:t>84/1041 X 100	=	7.2</a:t>
            </a:r>
          </a:p>
          <a:p>
            <a:endParaRPr lang="en-GB" dirty="0"/>
          </a:p>
          <a:p>
            <a:r>
              <a:rPr lang="en-GB" b="1" dirty="0" smtClean="0"/>
              <a:t>2015</a:t>
            </a:r>
          </a:p>
          <a:p>
            <a:r>
              <a:rPr lang="en-GB" dirty="0" smtClean="0"/>
              <a:t>39/1768 X 100	=	1.7</a:t>
            </a:r>
            <a:endParaRPr lang="en-GB" dirty="0"/>
          </a:p>
        </p:txBody>
      </p:sp>
      <p:sp>
        <p:nvSpPr>
          <p:cNvPr id="3" name="Title 2"/>
          <p:cNvSpPr>
            <a:spLocks noGrp="1"/>
          </p:cNvSpPr>
          <p:nvPr>
            <p:ph type="title"/>
          </p:nvPr>
        </p:nvSpPr>
        <p:spPr/>
        <p:txBody>
          <a:bodyPr/>
          <a:lstStyle/>
          <a:p>
            <a:r>
              <a:rPr lang="en-GB" dirty="0"/>
              <a:t>Hinterland Solution – Profitability Ratios</a:t>
            </a:r>
          </a:p>
        </p:txBody>
      </p:sp>
    </p:spTree>
    <p:extLst>
      <p:ext uri="{BB962C8B-B14F-4D97-AF65-F5344CB8AC3E}">
        <p14:creationId xmlns:p14="http://schemas.microsoft.com/office/powerpoint/2010/main" val="1093320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u="sng" dirty="0" smtClean="0"/>
              <a:t>Asset Turnover</a:t>
            </a:r>
          </a:p>
          <a:p>
            <a:endParaRPr lang="en-GB" b="1" u="sng" dirty="0" smtClean="0"/>
          </a:p>
          <a:p>
            <a:r>
              <a:rPr lang="en-GB" b="1" dirty="0" smtClean="0"/>
              <a:t>2014</a:t>
            </a:r>
          </a:p>
          <a:p>
            <a:r>
              <a:rPr lang="en-GB" dirty="0" smtClean="0"/>
              <a:t>9000/1041 x 100	=	865 times</a:t>
            </a:r>
          </a:p>
          <a:p>
            <a:endParaRPr lang="en-GB" dirty="0"/>
          </a:p>
          <a:p>
            <a:r>
              <a:rPr lang="en-GB" b="1" dirty="0" smtClean="0"/>
              <a:t>2015</a:t>
            </a:r>
          </a:p>
          <a:p>
            <a:r>
              <a:rPr lang="en-GB" dirty="0" smtClean="0"/>
              <a:t>8500/1768 x 100	=	481 times</a:t>
            </a:r>
            <a:endParaRPr lang="en-GB" dirty="0"/>
          </a:p>
        </p:txBody>
      </p:sp>
      <p:sp>
        <p:nvSpPr>
          <p:cNvPr id="3" name="Title 2"/>
          <p:cNvSpPr>
            <a:spLocks noGrp="1"/>
          </p:cNvSpPr>
          <p:nvPr>
            <p:ph type="title"/>
          </p:nvPr>
        </p:nvSpPr>
        <p:spPr/>
        <p:txBody>
          <a:bodyPr/>
          <a:lstStyle/>
          <a:p>
            <a:r>
              <a:rPr lang="en-GB" dirty="0"/>
              <a:t>Hinterland Solution – Profitability Ratios</a:t>
            </a:r>
          </a:p>
        </p:txBody>
      </p:sp>
    </p:spTree>
    <p:extLst>
      <p:ext uri="{BB962C8B-B14F-4D97-AF65-F5344CB8AC3E}">
        <p14:creationId xmlns:p14="http://schemas.microsoft.com/office/powerpoint/2010/main" val="136969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There has been an increase in the gross profit margin from 2014 to 2015 which means the that the organisation is spending less on the cost of the goods that are sold.</a:t>
            </a:r>
          </a:p>
          <a:p>
            <a:r>
              <a:rPr lang="en-GB" dirty="0" smtClean="0"/>
              <a:t>A negative gross profit can have a negative effect on all of the accounts, so this increase is a good sign.</a:t>
            </a:r>
          </a:p>
          <a:p>
            <a:r>
              <a:rPr lang="en-GB" dirty="0" smtClean="0"/>
              <a:t>However, there has been a reduction in the Net Profit Margin,  this could be due to an increase in expenses that the organisation has to pay.</a:t>
            </a:r>
          </a:p>
          <a:p>
            <a:endParaRPr lang="en-GB" dirty="0"/>
          </a:p>
          <a:p>
            <a:r>
              <a:rPr lang="en-GB" dirty="0" smtClean="0"/>
              <a:t>The ROCE was low in 2014 (a result of 20% or better is acceptable) and has reduced further, which could mean that capital is not being used efficiently.  </a:t>
            </a:r>
          </a:p>
        </p:txBody>
      </p:sp>
      <p:sp>
        <p:nvSpPr>
          <p:cNvPr id="3" name="Title 2"/>
          <p:cNvSpPr>
            <a:spLocks noGrp="1"/>
          </p:cNvSpPr>
          <p:nvPr>
            <p:ph type="title"/>
          </p:nvPr>
        </p:nvSpPr>
        <p:spPr/>
        <p:txBody>
          <a:bodyPr/>
          <a:lstStyle/>
          <a:p>
            <a:r>
              <a:rPr lang="en-GB" dirty="0" smtClean="0"/>
              <a:t>Profitability Analysis</a:t>
            </a:r>
            <a:endParaRPr lang="en-GB" dirty="0"/>
          </a:p>
        </p:txBody>
      </p:sp>
    </p:spTree>
    <p:extLst>
      <p:ext uri="{BB962C8B-B14F-4D97-AF65-F5344CB8AC3E}">
        <p14:creationId xmlns:p14="http://schemas.microsoft.com/office/powerpoint/2010/main" val="1176823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0" indent="0">
              <a:buNone/>
            </a:pPr>
            <a:endParaRPr lang="en-GB" dirty="0"/>
          </a:p>
          <a:p>
            <a:r>
              <a:rPr lang="en-GB" sz="2200" dirty="0" smtClean="0">
                <a:solidFill>
                  <a:prstClr val="black">
                    <a:lumMod val="85000"/>
                    <a:lumOff val="15000"/>
                  </a:prstClr>
                </a:solidFill>
              </a:rPr>
              <a:t>There </a:t>
            </a:r>
            <a:r>
              <a:rPr lang="en-GB" sz="2200" dirty="0">
                <a:solidFill>
                  <a:prstClr val="black">
                    <a:lumMod val="85000"/>
                    <a:lumOff val="15000"/>
                  </a:prstClr>
                </a:solidFill>
              </a:rPr>
              <a:t>has also been a reduction in the Asset turnover figure, which signifies that the assets are not being used efficiently. </a:t>
            </a:r>
            <a:endParaRPr lang="en-GB" sz="2200" dirty="0" smtClean="0">
              <a:solidFill>
                <a:prstClr val="black">
                  <a:lumMod val="85000"/>
                  <a:lumOff val="15000"/>
                </a:prstClr>
              </a:solidFill>
            </a:endParaRPr>
          </a:p>
          <a:p>
            <a:r>
              <a:rPr lang="en-GB" sz="2200" dirty="0">
                <a:solidFill>
                  <a:prstClr val="black">
                    <a:lumMod val="85000"/>
                    <a:lumOff val="15000"/>
                  </a:prstClr>
                </a:solidFill>
              </a:rPr>
              <a:t>(</a:t>
            </a:r>
            <a:r>
              <a:rPr lang="en-GB" sz="2200" dirty="0" smtClean="0">
                <a:solidFill>
                  <a:prstClr val="black">
                    <a:lumMod val="85000"/>
                    <a:lumOff val="15000"/>
                  </a:prstClr>
                </a:solidFill>
              </a:rPr>
              <a:t>This </a:t>
            </a:r>
            <a:r>
              <a:rPr lang="en-GB" sz="2200" dirty="0">
                <a:solidFill>
                  <a:prstClr val="black">
                    <a:lumMod val="85000"/>
                    <a:lumOff val="15000"/>
                  </a:prstClr>
                </a:solidFill>
              </a:rPr>
              <a:t>is an efficiency ratio which tells how efficiently assets are being </a:t>
            </a:r>
            <a:r>
              <a:rPr lang="en-GB" sz="2200" dirty="0" smtClean="0">
                <a:solidFill>
                  <a:prstClr val="black">
                    <a:lumMod val="85000"/>
                    <a:lumOff val="15000"/>
                  </a:prstClr>
                </a:solidFill>
              </a:rPr>
              <a:t>utilised. For </a:t>
            </a:r>
            <a:r>
              <a:rPr lang="en-GB" sz="2200" dirty="0">
                <a:solidFill>
                  <a:prstClr val="black">
                    <a:lumMod val="85000"/>
                    <a:lumOff val="15000"/>
                  </a:prstClr>
                </a:solidFill>
              </a:rPr>
              <a:t>example, ratio of 1 equals £1 of sales for every £1 of the total average assets for the year.  So, if the ratio were 2 this signifies £2 of sales for every £1of the total average assets for the </a:t>
            </a:r>
            <a:r>
              <a:rPr lang="en-GB" sz="2200" dirty="0" smtClean="0">
                <a:solidFill>
                  <a:prstClr val="black">
                    <a:lumMod val="85000"/>
                    <a:lumOff val="15000"/>
                  </a:prstClr>
                </a:solidFill>
              </a:rPr>
              <a:t>year. Like </a:t>
            </a:r>
            <a:r>
              <a:rPr lang="en-GB" sz="2200" dirty="0">
                <a:solidFill>
                  <a:prstClr val="black">
                    <a:lumMod val="85000"/>
                    <a:lumOff val="15000"/>
                  </a:prstClr>
                </a:solidFill>
              </a:rPr>
              <a:t>with most ratios, the asset turnover ratio is based on industry standards.  Some industries use their assets more efficiently than </a:t>
            </a:r>
            <a:r>
              <a:rPr lang="en-GB" sz="2200" dirty="0" smtClean="0">
                <a:solidFill>
                  <a:prstClr val="black">
                    <a:lumMod val="85000"/>
                    <a:lumOff val="15000"/>
                  </a:prstClr>
                </a:solidFill>
              </a:rPr>
              <a:t>others)</a:t>
            </a:r>
            <a:endParaRPr lang="en-GB" sz="2200" dirty="0">
              <a:solidFill>
                <a:prstClr val="black">
                  <a:lumMod val="85000"/>
                  <a:lumOff val="15000"/>
                </a:prstClr>
              </a:solidFill>
            </a:endParaRPr>
          </a:p>
          <a:p>
            <a:endParaRPr lang="en-GB" dirty="0" smtClean="0"/>
          </a:p>
          <a:p>
            <a:endParaRPr lang="en-GB" dirty="0"/>
          </a:p>
          <a:p>
            <a:r>
              <a:rPr lang="en-GB" dirty="0"/>
              <a:t>These changes could be an industry wide reaction and therefore the ratios should be compared to other organisations within the same sector.</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464330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u="sng" dirty="0" smtClean="0"/>
              <a:t>Current Ratio</a:t>
            </a:r>
          </a:p>
          <a:p>
            <a:endParaRPr lang="en-GB" b="1" dirty="0" smtClean="0"/>
          </a:p>
          <a:p>
            <a:r>
              <a:rPr lang="en-GB" b="1" dirty="0" smtClean="0"/>
              <a:t>2014</a:t>
            </a:r>
          </a:p>
          <a:p>
            <a:endParaRPr lang="en-GB" b="1" dirty="0" smtClean="0"/>
          </a:p>
          <a:p>
            <a:r>
              <a:rPr lang="en-GB" dirty="0" smtClean="0"/>
              <a:t>1099/658	=	1.67</a:t>
            </a:r>
          </a:p>
          <a:p>
            <a:endParaRPr lang="en-GB" dirty="0"/>
          </a:p>
          <a:p>
            <a:r>
              <a:rPr lang="en-GB" b="1" dirty="0" smtClean="0"/>
              <a:t>2015</a:t>
            </a:r>
          </a:p>
          <a:p>
            <a:endParaRPr lang="en-GB" b="1" dirty="0" smtClean="0"/>
          </a:p>
          <a:p>
            <a:r>
              <a:rPr lang="en-GB" dirty="0" smtClean="0"/>
              <a:t>1907/789	=	2.41</a:t>
            </a:r>
          </a:p>
          <a:p>
            <a:endParaRPr lang="en-GB" dirty="0"/>
          </a:p>
        </p:txBody>
      </p:sp>
      <p:sp>
        <p:nvSpPr>
          <p:cNvPr id="3" name="Title 2"/>
          <p:cNvSpPr>
            <a:spLocks noGrp="1"/>
          </p:cNvSpPr>
          <p:nvPr>
            <p:ph type="title"/>
          </p:nvPr>
        </p:nvSpPr>
        <p:spPr/>
        <p:txBody>
          <a:bodyPr/>
          <a:lstStyle/>
          <a:p>
            <a:r>
              <a:rPr lang="en-GB" dirty="0"/>
              <a:t>Hinterland </a:t>
            </a:r>
            <a:r>
              <a:rPr lang="en-GB" dirty="0" smtClean="0"/>
              <a:t>Solution – </a:t>
            </a:r>
            <a:br>
              <a:rPr lang="en-GB" dirty="0" smtClean="0"/>
            </a:br>
            <a:r>
              <a:rPr lang="en-GB" dirty="0" smtClean="0"/>
              <a:t>Liquidity Ratios</a:t>
            </a:r>
            <a:endParaRPr lang="en-GB" dirty="0"/>
          </a:p>
        </p:txBody>
      </p:sp>
    </p:spTree>
    <p:extLst>
      <p:ext uri="{BB962C8B-B14F-4D97-AF65-F5344CB8AC3E}">
        <p14:creationId xmlns:p14="http://schemas.microsoft.com/office/powerpoint/2010/main" val="485788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u="sng" dirty="0" smtClean="0"/>
              <a:t>Quick Ratio</a:t>
            </a:r>
          </a:p>
          <a:p>
            <a:endParaRPr lang="en-GB" b="1" dirty="0"/>
          </a:p>
          <a:p>
            <a:r>
              <a:rPr lang="en-GB" b="1" dirty="0" smtClean="0"/>
              <a:t>2014</a:t>
            </a:r>
          </a:p>
          <a:p>
            <a:endParaRPr lang="en-GB" dirty="0"/>
          </a:p>
          <a:p>
            <a:r>
              <a:rPr lang="en-GB" dirty="0" smtClean="0"/>
              <a:t>(1099-600)/658	=	0.76</a:t>
            </a:r>
          </a:p>
          <a:p>
            <a:endParaRPr lang="en-GB" dirty="0"/>
          </a:p>
          <a:p>
            <a:r>
              <a:rPr lang="en-GB" b="1" dirty="0" smtClean="0"/>
              <a:t>2015</a:t>
            </a:r>
          </a:p>
          <a:p>
            <a:endParaRPr lang="en-GB" dirty="0"/>
          </a:p>
          <a:p>
            <a:r>
              <a:rPr lang="en-GB" dirty="0" smtClean="0"/>
              <a:t>(1907-880)/789	=	1.3</a:t>
            </a:r>
            <a:endParaRPr lang="en-GB" dirty="0"/>
          </a:p>
        </p:txBody>
      </p:sp>
      <p:sp>
        <p:nvSpPr>
          <p:cNvPr id="3" name="Title 2"/>
          <p:cNvSpPr>
            <a:spLocks noGrp="1"/>
          </p:cNvSpPr>
          <p:nvPr>
            <p:ph type="title"/>
          </p:nvPr>
        </p:nvSpPr>
        <p:spPr/>
        <p:txBody>
          <a:bodyPr/>
          <a:lstStyle/>
          <a:p>
            <a:r>
              <a:rPr lang="en-GB" dirty="0"/>
              <a:t>Hinterland Solution – </a:t>
            </a:r>
            <a:br>
              <a:rPr lang="en-GB" dirty="0"/>
            </a:br>
            <a:r>
              <a:rPr lang="en-GB" dirty="0"/>
              <a:t>Liquidity Ratios</a:t>
            </a:r>
          </a:p>
        </p:txBody>
      </p:sp>
    </p:spTree>
    <p:extLst>
      <p:ext uri="{BB962C8B-B14F-4D97-AF65-F5344CB8AC3E}">
        <p14:creationId xmlns:p14="http://schemas.microsoft.com/office/powerpoint/2010/main" val="2526879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u="sng" dirty="0" smtClean="0"/>
              <a:t>Stock Turnover</a:t>
            </a:r>
          </a:p>
          <a:p>
            <a:endParaRPr lang="en-GB" dirty="0"/>
          </a:p>
          <a:p>
            <a:r>
              <a:rPr lang="en-GB" b="1" dirty="0" smtClean="0"/>
              <a:t>2014</a:t>
            </a:r>
          </a:p>
          <a:p>
            <a:endParaRPr lang="en-GB" dirty="0"/>
          </a:p>
          <a:p>
            <a:r>
              <a:rPr lang="en-GB" dirty="0" smtClean="0"/>
              <a:t>600/7700 x 365	=	28.44 days</a:t>
            </a:r>
          </a:p>
          <a:p>
            <a:endParaRPr lang="en-GB" dirty="0"/>
          </a:p>
          <a:p>
            <a:r>
              <a:rPr lang="en-GB" b="1" dirty="0" smtClean="0"/>
              <a:t>2015</a:t>
            </a:r>
          </a:p>
          <a:p>
            <a:endParaRPr lang="en-GB" dirty="0"/>
          </a:p>
          <a:p>
            <a:r>
              <a:rPr lang="en-GB" dirty="0" smtClean="0"/>
              <a:t>88/7110 x 365	=	45.17 days</a:t>
            </a:r>
            <a:endParaRPr lang="en-GB" dirty="0"/>
          </a:p>
        </p:txBody>
      </p:sp>
      <p:sp>
        <p:nvSpPr>
          <p:cNvPr id="3" name="Title 2"/>
          <p:cNvSpPr>
            <a:spLocks noGrp="1"/>
          </p:cNvSpPr>
          <p:nvPr>
            <p:ph type="title"/>
          </p:nvPr>
        </p:nvSpPr>
        <p:spPr/>
        <p:txBody>
          <a:bodyPr/>
          <a:lstStyle/>
          <a:p>
            <a:r>
              <a:rPr lang="en-GB" dirty="0"/>
              <a:t>Hinterland Solution – </a:t>
            </a:r>
            <a:br>
              <a:rPr lang="en-GB" dirty="0"/>
            </a:br>
            <a:r>
              <a:rPr lang="en-GB" dirty="0"/>
              <a:t>Liquidity Ratios</a:t>
            </a:r>
          </a:p>
        </p:txBody>
      </p:sp>
    </p:spTree>
    <p:extLst>
      <p:ext uri="{BB962C8B-B14F-4D97-AF65-F5344CB8AC3E}">
        <p14:creationId xmlns:p14="http://schemas.microsoft.com/office/powerpoint/2010/main" val="3843328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u="sng" dirty="0" smtClean="0"/>
              <a:t>Debtor Days</a:t>
            </a:r>
          </a:p>
          <a:p>
            <a:endParaRPr lang="en-GB" b="1" dirty="0"/>
          </a:p>
          <a:p>
            <a:r>
              <a:rPr lang="en-GB" b="1" dirty="0" smtClean="0"/>
              <a:t>2014</a:t>
            </a:r>
          </a:p>
          <a:p>
            <a:endParaRPr lang="en-GB" dirty="0"/>
          </a:p>
          <a:p>
            <a:r>
              <a:rPr lang="en-GB" dirty="0" smtClean="0"/>
              <a:t>459/9000 x 365 	=	18.62 days</a:t>
            </a:r>
          </a:p>
          <a:p>
            <a:endParaRPr lang="en-GB" dirty="0"/>
          </a:p>
          <a:p>
            <a:r>
              <a:rPr lang="en-GB" b="1" dirty="0" smtClean="0"/>
              <a:t>2015</a:t>
            </a:r>
          </a:p>
          <a:p>
            <a:endParaRPr lang="en-GB" dirty="0"/>
          </a:p>
          <a:p>
            <a:r>
              <a:rPr lang="en-GB" dirty="0" smtClean="0"/>
              <a:t>990/8500 x 365	=	42.51 days</a:t>
            </a:r>
            <a:endParaRPr lang="en-GB" dirty="0"/>
          </a:p>
        </p:txBody>
      </p:sp>
      <p:sp>
        <p:nvSpPr>
          <p:cNvPr id="3" name="Title 2"/>
          <p:cNvSpPr>
            <a:spLocks noGrp="1"/>
          </p:cNvSpPr>
          <p:nvPr>
            <p:ph type="title"/>
          </p:nvPr>
        </p:nvSpPr>
        <p:spPr/>
        <p:txBody>
          <a:bodyPr/>
          <a:lstStyle/>
          <a:p>
            <a:r>
              <a:rPr lang="en-GB" dirty="0"/>
              <a:t>Hinterland Solution – </a:t>
            </a:r>
            <a:br>
              <a:rPr lang="en-GB" dirty="0"/>
            </a:br>
            <a:r>
              <a:rPr lang="en-GB" dirty="0"/>
              <a:t>Liquidity Ratios</a:t>
            </a:r>
          </a:p>
        </p:txBody>
      </p:sp>
    </p:spTree>
    <p:extLst>
      <p:ext uri="{BB962C8B-B14F-4D97-AF65-F5344CB8AC3E}">
        <p14:creationId xmlns:p14="http://schemas.microsoft.com/office/powerpoint/2010/main" val="2564898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u="sng" dirty="0" smtClean="0"/>
              <a:t>Creditor Days</a:t>
            </a:r>
          </a:p>
          <a:p>
            <a:endParaRPr lang="en-GB" b="1" dirty="0"/>
          </a:p>
          <a:p>
            <a:r>
              <a:rPr lang="en-GB" b="1" dirty="0" smtClean="0"/>
              <a:t>2014</a:t>
            </a:r>
          </a:p>
          <a:p>
            <a:endParaRPr lang="en-GB" dirty="0"/>
          </a:p>
          <a:p>
            <a:r>
              <a:rPr lang="en-GB" dirty="0" smtClean="0"/>
              <a:t>560/7300 x 365	=	28 days</a:t>
            </a:r>
          </a:p>
          <a:p>
            <a:endParaRPr lang="en-GB" dirty="0"/>
          </a:p>
          <a:p>
            <a:r>
              <a:rPr lang="en-GB" b="1" dirty="0" smtClean="0"/>
              <a:t>2015</a:t>
            </a:r>
          </a:p>
          <a:p>
            <a:endParaRPr lang="en-GB" dirty="0"/>
          </a:p>
          <a:p>
            <a:r>
              <a:rPr lang="en-GB" dirty="0" smtClean="0"/>
              <a:t>690/7000 x 365	=	35.97 days</a:t>
            </a:r>
            <a:endParaRPr lang="en-GB" dirty="0"/>
          </a:p>
        </p:txBody>
      </p:sp>
      <p:sp>
        <p:nvSpPr>
          <p:cNvPr id="3" name="Title 2"/>
          <p:cNvSpPr>
            <a:spLocks noGrp="1"/>
          </p:cNvSpPr>
          <p:nvPr>
            <p:ph type="title"/>
          </p:nvPr>
        </p:nvSpPr>
        <p:spPr/>
        <p:txBody>
          <a:bodyPr/>
          <a:lstStyle/>
          <a:p>
            <a:r>
              <a:rPr lang="en-GB" dirty="0"/>
              <a:t>Hinterland Solution – </a:t>
            </a:r>
            <a:br>
              <a:rPr lang="en-GB" dirty="0"/>
            </a:br>
            <a:r>
              <a:rPr lang="en-GB" dirty="0"/>
              <a:t>Liquidity Ratios</a:t>
            </a:r>
          </a:p>
        </p:txBody>
      </p:sp>
    </p:spTree>
    <p:extLst>
      <p:ext uri="{BB962C8B-B14F-4D97-AF65-F5344CB8AC3E}">
        <p14:creationId xmlns:p14="http://schemas.microsoft.com/office/powerpoint/2010/main" val="147819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The current ratio has changed from 2014 to 2015, although both figures are well within acceptable limits, and represent how quickly cash can be obtained to settle debts or pay expenses.  A result of 1.5 or better is acceptable.</a:t>
            </a:r>
          </a:p>
          <a:p>
            <a:endParaRPr lang="en-GB" dirty="0" smtClean="0"/>
          </a:p>
          <a:p>
            <a:r>
              <a:rPr lang="en-GB" dirty="0" smtClean="0"/>
              <a:t>The quick ratio figures have also changed during the two periods from unacceptable limits in 2014 to more acceptable limits in 2015.  1.1 or better is acceptable which is where the organisations result now stands. </a:t>
            </a:r>
          </a:p>
          <a:p>
            <a:endParaRPr lang="en-GB" dirty="0" smtClean="0"/>
          </a:p>
          <a:p>
            <a:r>
              <a:rPr lang="en-GB" dirty="0" smtClean="0"/>
              <a:t>The stock turnover has shown no improvement between 2014 and 2015, in fact it has worsened. An ideal timeframe is 8 days, although this is determined by the industry.  </a:t>
            </a:r>
          </a:p>
        </p:txBody>
      </p:sp>
      <p:sp>
        <p:nvSpPr>
          <p:cNvPr id="3" name="Title 2"/>
          <p:cNvSpPr>
            <a:spLocks noGrp="1"/>
          </p:cNvSpPr>
          <p:nvPr>
            <p:ph type="title"/>
          </p:nvPr>
        </p:nvSpPr>
        <p:spPr/>
        <p:txBody>
          <a:bodyPr/>
          <a:lstStyle/>
          <a:p>
            <a:r>
              <a:rPr lang="en-GB" dirty="0" smtClean="0"/>
              <a:t>Liquidity Analysis</a:t>
            </a:r>
            <a:endParaRPr lang="en-GB" dirty="0"/>
          </a:p>
        </p:txBody>
      </p:sp>
    </p:spTree>
    <p:extLst>
      <p:ext uri="{BB962C8B-B14F-4D97-AF65-F5344CB8AC3E}">
        <p14:creationId xmlns:p14="http://schemas.microsoft.com/office/powerpoint/2010/main" val="28704223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2015 has seen an increase in the number of days it takes to receive payment from </a:t>
            </a:r>
            <a:r>
              <a:rPr lang="en-GB" dirty="0" smtClean="0"/>
              <a:t>debtors.  The organisation should keep an eye on the timeframe, as the acceptable turnaround is 30-36 days and the average in 2015 had risen 42.51 days which exceed this benchmark.</a:t>
            </a:r>
          </a:p>
          <a:p>
            <a:endParaRPr lang="en-GB" dirty="0"/>
          </a:p>
          <a:p>
            <a:r>
              <a:rPr lang="en-GB" dirty="0"/>
              <a:t>There has been an increase in the number of days it takes to pay creditors which could have two meanings.  1.  it benefits the business as they are holding </a:t>
            </a:r>
            <a:r>
              <a:rPr lang="en-GB" dirty="0" smtClean="0"/>
              <a:t>onto </a:t>
            </a:r>
            <a:r>
              <a:rPr lang="en-GB" dirty="0"/>
              <a:t>cash for longer. 2. the business could be beginning to experience issues paying creditors.  The period for payment set by the suppliers could be a factor in this.  </a:t>
            </a:r>
          </a:p>
          <a:p>
            <a:endParaRPr lang="en-GB" dirty="0"/>
          </a:p>
        </p:txBody>
      </p:sp>
      <p:sp>
        <p:nvSpPr>
          <p:cNvPr id="3" name="Title 2"/>
          <p:cNvSpPr>
            <a:spLocks noGrp="1"/>
          </p:cNvSpPr>
          <p:nvPr>
            <p:ph type="title"/>
          </p:nvPr>
        </p:nvSpPr>
        <p:spPr/>
        <p:txBody>
          <a:bodyPr/>
          <a:lstStyle/>
          <a:p>
            <a:r>
              <a:rPr lang="en-GB" dirty="0"/>
              <a:t>Liquidity Analysis</a:t>
            </a:r>
          </a:p>
        </p:txBody>
      </p:sp>
    </p:spTree>
    <p:extLst>
      <p:ext uri="{BB962C8B-B14F-4D97-AF65-F5344CB8AC3E}">
        <p14:creationId xmlns:p14="http://schemas.microsoft.com/office/powerpoint/2010/main" val="1778884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u="sng" dirty="0" smtClean="0"/>
              <a:t>Gearing Ratio</a:t>
            </a:r>
          </a:p>
          <a:p>
            <a:endParaRPr lang="en-GB" b="1" dirty="0"/>
          </a:p>
          <a:p>
            <a:r>
              <a:rPr lang="en-GB" b="1" dirty="0" smtClean="0"/>
              <a:t>2014</a:t>
            </a:r>
          </a:p>
          <a:p>
            <a:endParaRPr lang="en-GB" dirty="0"/>
          </a:p>
          <a:p>
            <a:r>
              <a:rPr lang="en-GB" dirty="0" smtClean="0"/>
              <a:t>100/1041 x 100%	=	0.09%</a:t>
            </a:r>
          </a:p>
          <a:p>
            <a:endParaRPr lang="en-GB" dirty="0"/>
          </a:p>
          <a:p>
            <a:r>
              <a:rPr lang="en-GB" b="1" dirty="0" smtClean="0"/>
              <a:t>2015</a:t>
            </a:r>
          </a:p>
          <a:p>
            <a:endParaRPr lang="en-GB" dirty="0"/>
          </a:p>
          <a:p>
            <a:r>
              <a:rPr lang="en-GB" dirty="0" smtClean="0"/>
              <a:t>100/1768 x 100%	=	0.05%</a:t>
            </a:r>
            <a:endParaRPr lang="en-GB" dirty="0"/>
          </a:p>
        </p:txBody>
      </p:sp>
      <p:sp>
        <p:nvSpPr>
          <p:cNvPr id="3" name="Title 2"/>
          <p:cNvSpPr>
            <a:spLocks noGrp="1"/>
          </p:cNvSpPr>
          <p:nvPr>
            <p:ph type="title"/>
          </p:nvPr>
        </p:nvSpPr>
        <p:spPr/>
        <p:txBody>
          <a:bodyPr/>
          <a:lstStyle/>
          <a:p>
            <a:r>
              <a:rPr lang="en-GB" dirty="0"/>
              <a:t>Hinterland Solution – </a:t>
            </a:r>
            <a:br>
              <a:rPr lang="en-GB" dirty="0"/>
            </a:br>
            <a:r>
              <a:rPr lang="en-GB" dirty="0"/>
              <a:t>G</a:t>
            </a:r>
            <a:r>
              <a:rPr lang="en-GB" dirty="0" smtClean="0"/>
              <a:t>earing </a:t>
            </a:r>
            <a:r>
              <a:rPr lang="en-GB" dirty="0"/>
              <a:t>Ratios</a:t>
            </a:r>
          </a:p>
        </p:txBody>
      </p:sp>
    </p:spTree>
    <p:extLst>
      <p:ext uri="{BB962C8B-B14F-4D97-AF65-F5344CB8AC3E}">
        <p14:creationId xmlns:p14="http://schemas.microsoft.com/office/powerpoint/2010/main" val="3738609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u="sng" dirty="0" smtClean="0"/>
              <a:t>Interest Cover</a:t>
            </a:r>
          </a:p>
          <a:p>
            <a:endParaRPr lang="en-GB" b="1" dirty="0"/>
          </a:p>
          <a:p>
            <a:r>
              <a:rPr lang="en-GB" b="1" dirty="0" smtClean="0"/>
              <a:t>2014</a:t>
            </a:r>
          </a:p>
          <a:p>
            <a:endParaRPr lang="en-GB" dirty="0"/>
          </a:p>
          <a:p>
            <a:r>
              <a:rPr lang="en-GB" dirty="0" smtClean="0"/>
              <a:t>84/9	=	9.33</a:t>
            </a:r>
          </a:p>
          <a:p>
            <a:endParaRPr lang="en-GB" dirty="0"/>
          </a:p>
          <a:p>
            <a:r>
              <a:rPr lang="en-GB" b="1" dirty="0" smtClean="0"/>
              <a:t>2015</a:t>
            </a:r>
          </a:p>
          <a:p>
            <a:endParaRPr lang="en-GB" dirty="0"/>
          </a:p>
          <a:p>
            <a:r>
              <a:rPr lang="en-GB" dirty="0" smtClean="0"/>
              <a:t>39/8	=	4.8</a:t>
            </a:r>
            <a:endParaRPr lang="en-GB" dirty="0"/>
          </a:p>
        </p:txBody>
      </p:sp>
      <p:sp>
        <p:nvSpPr>
          <p:cNvPr id="3" name="Title 2"/>
          <p:cNvSpPr>
            <a:spLocks noGrp="1"/>
          </p:cNvSpPr>
          <p:nvPr>
            <p:ph type="title"/>
          </p:nvPr>
        </p:nvSpPr>
        <p:spPr/>
        <p:txBody>
          <a:bodyPr/>
          <a:lstStyle/>
          <a:p>
            <a:r>
              <a:rPr lang="en-GB" dirty="0"/>
              <a:t>Hinterland Solution – </a:t>
            </a:r>
            <a:br>
              <a:rPr lang="en-GB" dirty="0"/>
            </a:br>
            <a:r>
              <a:rPr lang="en-GB" dirty="0" smtClean="0"/>
              <a:t>Gearing </a:t>
            </a:r>
            <a:r>
              <a:rPr lang="en-GB" dirty="0"/>
              <a:t>Ratios</a:t>
            </a:r>
          </a:p>
        </p:txBody>
      </p:sp>
    </p:spTree>
    <p:extLst>
      <p:ext uri="{BB962C8B-B14F-4D97-AF65-F5344CB8AC3E}">
        <p14:creationId xmlns:p14="http://schemas.microsoft.com/office/powerpoint/2010/main" val="389863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smtClean="0"/>
              <a:t>There is lower gearing in 2015 compared to 2014, although this is well below the low gearing percentage. </a:t>
            </a:r>
            <a:r>
              <a:rPr lang="en-GB" dirty="0"/>
              <a:t>Although high gearing brings higher </a:t>
            </a:r>
            <a:r>
              <a:rPr lang="en-GB" dirty="0" smtClean="0"/>
              <a:t>risks, this result could indicate that the organisation is having difficulty raising loans and credit.   </a:t>
            </a:r>
          </a:p>
          <a:p>
            <a:endParaRPr lang="en-GB" dirty="0"/>
          </a:p>
          <a:p>
            <a:r>
              <a:rPr lang="en-GB" dirty="0" smtClean="0"/>
              <a:t>Somewhere between 25 and 50% is considered good for a well established business.</a:t>
            </a:r>
          </a:p>
          <a:p>
            <a:endParaRPr lang="en-GB" dirty="0" smtClean="0"/>
          </a:p>
          <a:p>
            <a:r>
              <a:rPr lang="en-GB" dirty="0"/>
              <a:t>Gearing refers to the proportion of finance provided by debt and concentrates on the long term. </a:t>
            </a:r>
            <a:endParaRPr lang="en-GB" dirty="0" smtClean="0"/>
          </a:p>
          <a:p>
            <a:endParaRPr lang="en-GB" dirty="0" smtClean="0"/>
          </a:p>
          <a:p>
            <a:r>
              <a:rPr lang="en-GB" dirty="0" smtClean="0"/>
              <a:t>Interest </a:t>
            </a:r>
            <a:r>
              <a:rPr lang="en-GB" dirty="0"/>
              <a:t>on a debt has to be paid, regardless of business </a:t>
            </a:r>
            <a:r>
              <a:rPr lang="en-GB" dirty="0" smtClean="0"/>
              <a:t>profitability. </a:t>
            </a:r>
            <a:r>
              <a:rPr lang="en-GB" dirty="0"/>
              <a:t>The interest coverage ratio is used to determine how easily a company can pay interest expenses on outstanding </a:t>
            </a:r>
            <a:r>
              <a:rPr lang="en-GB" dirty="0" smtClean="0"/>
              <a:t>debt.  When </a:t>
            </a:r>
            <a:r>
              <a:rPr lang="en-GB" dirty="0"/>
              <a:t>a company’s ratio is 1.5 or lower, its ability to meet interest expenses may be questionable.  </a:t>
            </a:r>
          </a:p>
          <a:p>
            <a:pPr marL="0" indent="0">
              <a:buNone/>
            </a:pPr>
            <a:endParaRPr lang="en-GB" dirty="0" smtClean="0"/>
          </a:p>
          <a:p>
            <a:r>
              <a:rPr lang="en-GB" dirty="0" smtClean="0"/>
              <a:t>Companies </a:t>
            </a:r>
            <a:r>
              <a:rPr lang="en-GB" dirty="0"/>
              <a:t>unable to service their own debt may be forced to sell off assets or declare </a:t>
            </a:r>
            <a:r>
              <a:rPr lang="en-GB" dirty="0" smtClean="0"/>
              <a:t>bankruptcy.</a:t>
            </a:r>
            <a:endParaRPr lang="en-GB" dirty="0"/>
          </a:p>
        </p:txBody>
      </p:sp>
      <p:sp>
        <p:nvSpPr>
          <p:cNvPr id="3" name="Title 2"/>
          <p:cNvSpPr>
            <a:spLocks noGrp="1"/>
          </p:cNvSpPr>
          <p:nvPr>
            <p:ph type="title"/>
          </p:nvPr>
        </p:nvSpPr>
        <p:spPr/>
        <p:txBody>
          <a:bodyPr/>
          <a:lstStyle/>
          <a:p>
            <a:r>
              <a:rPr lang="en-GB" dirty="0" smtClean="0"/>
              <a:t>Gearing Analysis</a:t>
            </a:r>
            <a:endParaRPr lang="en-GB" dirty="0"/>
          </a:p>
        </p:txBody>
      </p:sp>
    </p:spTree>
    <p:extLst>
      <p:ext uri="{BB962C8B-B14F-4D97-AF65-F5344CB8AC3E}">
        <p14:creationId xmlns:p14="http://schemas.microsoft.com/office/powerpoint/2010/main" val="1689860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0" indent="0">
              <a:buNone/>
            </a:pPr>
            <a:r>
              <a:rPr lang="en-US" sz="2400" dirty="0" smtClean="0"/>
              <a:t>In </a:t>
            </a:r>
            <a:r>
              <a:rPr lang="en-US" sz="2400" dirty="0"/>
              <a:t>this step, the problem is thoroughly analysed. There are a couple of questions one should ask when it comes to identifying the purpose of the decision</a:t>
            </a:r>
            <a:r>
              <a:rPr lang="en-US" sz="2400" dirty="0" smtClean="0"/>
              <a:t>.</a:t>
            </a:r>
          </a:p>
          <a:p>
            <a:pPr marL="0" indent="0" algn="ctr">
              <a:buNone/>
            </a:pPr>
            <a:endParaRPr lang="en-US" sz="2400" dirty="0"/>
          </a:p>
          <a:p>
            <a:r>
              <a:rPr lang="en-US" sz="2400" dirty="0"/>
              <a:t>What exactly is the problem</a:t>
            </a:r>
            <a:r>
              <a:rPr lang="en-US" sz="2400" dirty="0" smtClean="0"/>
              <a:t>?  Is it financial? The ratios may have aided us with this determination.</a:t>
            </a:r>
            <a:endParaRPr lang="en-US" sz="2400" dirty="0"/>
          </a:p>
          <a:p>
            <a:r>
              <a:rPr lang="en-US" sz="2400" dirty="0"/>
              <a:t>Why the problem should be solved?</a:t>
            </a:r>
          </a:p>
          <a:p>
            <a:r>
              <a:rPr lang="en-US" sz="2400" dirty="0"/>
              <a:t>Who are the affected parties of the problem</a:t>
            </a:r>
            <a:r>
              <a:rPr lang="en-US" sz="2400" dirty="0" smtClean="0"/>
              <a:t>? The employees? Production?</a:t>
            </a:r>
            <a:endParaRPr lang="en-US" sz="2400" dirty="0"/>
          </a:p>
          <a:p>
            <a:r>
              <a:rPr lang="en-US" sz="2400" dirty="0"/>
              <a:t>Does the problem have a deadline or a specific time-line?</a:t>
            </a:r>
          </a:p>
          <a:p>
            <a:endParaRPr lang="en-US" sz="2400" dirty="0"/>
          </a:p>
        </p:txBody>
      </p:sp>
      <p:sp>
        <p:nvSpPr>
          <p:cNvPr id="3" name="Title 2"/>
          <p:cNvSpPr>
            <a:spLocks noGrp="1"/>
          </p:cNvSpPr>
          <p:nvPr>
            <p:ph type="title"/>
          </p:nvPr>
        </p:nvSpPr>
        <p:spPr/>
        <p:txBody>
          <a:bodyPr>
            <a:normAutofit fontScale="90000"/>
          </a:bodyPr>
          <a:lstStyle/>
          <a:p>
            <a:r>
              <a:rPr lang="en-US" sz="3600" b="1" dirty="0"/>
              <a:t>Step 1: Identification of the purpose of the decision</a:t>
            </a:r>
            <a:br>
              <a:rPr lang="en-US" sz="3600" b="1" dirty="0"/>
            </a:br>
            <a:endParaRPr lang="en-US" sz="3600" dirty="0"/>
          </a:p>
        </p:txBody>
      </p:sp>
    </p:spTree>
    <p:extLst>
      <p:ext uri="{BB962C8B-B14F-4D97-AF65-F5344CB8AC3E}">
        <p14:creationId xmlns:p14="http://schemas.microsoft.com/office/powerpoint/2010/main" val="13387431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smtClean="0"/>
              <a:t>One </a:t>
            </a:r>
            <a:r>
              <a:rPr lang="en-US" sz="2400" dirty="0"/>
              <a:t>problem </a:t>
            </a:r>
            <a:r>
              <a:rPr lang="en-US" sz="2400" dirty="0" smtClean="0"/>
              <a:t>faced by an </a:t>
            </a:r>
            <a:r>
              <a:rPr lang="en-US" sz="2400" dirty="0"/>
              <a:t>organization </a:t>
            </a:r>
            <a:r>
              <a:rPr lang="en-US" sz="2400" dirty="0" smtClean="0"/>
              <a:t>could be the </a:t>
            </a:r>
            <a:r>
              <a:rPr lang="en-US" sz="2400" dirty="0" smtClean="0"/>
              <a:t>finances available to enable the business to continue or expand. </a:t>
            </a:r>
            <a:r>
              <a:rPr lang="en-US" sz="2400" dirty="0"/>
              <a:t>In addition, there can be dozens of factors involved and affected by the problem.</a:t>
            </a:r>
          </a:p>
          <a:p>
            <a:r>
              <a:rPr lang="en-US" sz="2400" dirty="0"/>
              <a:t>In the process of solving </a:t>
            </a:r>
            <a:r>
              <a:rPr lang="en-US" sz="2400" dirty="0" smtClean="0"/>
              <a:t>a problem</a:t>
            </a:r>
            <a:r>
              <a:rPr lang="en-US" sz="2400" dirty="0"/>
              <a:t>, </a:t>
            </a:r>
            <a:r>
              <a:rPr lang="en-US" sz="2400" dirty="0" smtClean="0"/>
              <a:t>it is important to gather </a:t>
            </a:r>
            <a:r>
              <a:rPr lang="en-US" sz="2400" dirty="0"/>
              <a:t>as much as information related to the factors </a:t>
            </a:r>
            <a:r>
              <a:rPr lang="en-US" sz="2400" dirty="0" smtClean="0"/>
              <a:t>involved </a:t>
            </a:r>
            <a:r>
              <a:rPr lang="en-US" sz="2400" dirty="0"/>
              <a:t>in the problem. </a:t>
            </a:r>
            <a:endParaRPr lang="en-US" sz="2400" dirty="0" smtClean="0"/>
          </a:p>
          <a:p>
            <a:r>
              <a:rPr lang="en-US" dirty="0" smtClean="0"/>
              <a:t>Ratio analysis aids this process</a:t>
            </a:r>
            <a:endParaRPr lang="en-US" sz="2400" dirty="0" smtClean="0"/>
          </a:p>
          <a:p>
            <a:endParaRPr lang="en-US" sz="2400" dirty="0"/>
          </a:p>
        </p:txBody>
      </p:sp>
      <p:sp>
        <p:nvSpPr>
          <p:cNvPr id="3" name="Title 2"/>
          <p:cNvSpPr>
            <a:spLocks noGrp="1"/>
          </p:cNvSpPr>
          <p:nvPr>
            <p:ph type="title"/>
          </p:nvPr>
        </p:nvSpPr>
        <p:spPr/>
        <p:txBody>
          <a:bodyPr/>
          <a:lstStyle/>
          <a:p>
            <a:r>
              <a:rPr lang="en-US" sz="3600" b="1" dirty="0"/>
              <a:t>Step 2: Information gathering</a:t>
            </a:r>
            <a:br>
              <a:rPr lang="en-US" sz="3600" b="1" dirty="0"/>
            </a:br>
            <a:endParaRPr lang="en-US" sz="3600" dirty="0"/>
          </a:p>
        </p:txBody>
      </p:sp>
    </p:spTree>
    <p:extLst>
      <p:ext uri="{BB962C8B-B14F-4D97-AF65-F5344CB8AC3E}">
        <p14:creationId xmlns:p14="http://schemas.microsoft.com/office/powerpoint/2010/main" val="4277644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T</a:t>
            </a:r>
            <a:r>
              <a:rPr lang="en-US" sz="2400" dirty="0" smtClean="0"/>
              <a:t>he </a:t>
            </a:r>
            <a:r>
              <a:rPr lang="en-US" sz="2400" dirty="0"/>
              <a:t>baseline criteria for judging the alternatives should be set up. </a:t>
            </a:r>
            <a:endParaRPr lang="en-US" sz="2400" dirty="0" smtClean="0"/>
          </a:p>
          <a:p>
            <a:r>
              <a:rPr lang="en-US" sz="2400" dirty="0" smtClean="0"/>
              <a:t>When </a:t>
            </a:r>
            <a:r>
              <a:rPr lang="en-US" sz="2400" dirty="0"/>
              <a:t>it comes to defining the criteria, </a:t>
            </a:r>
            <a:r>
              <a:rPr lang="en-US" sz="2400" dirty="0" smtClean="0"/>
              <a:t>organisational </a:t>
            </a:r>
            <a:r>
              <a:rPr lang="en-US" sz="2400" dirty="0"/>
              <a:t>goals as well as the </a:t>
            </a:r>
            <a:r>
              <a:rPr lang="en-US" sz="2400" dirty="0" smtClean="0"/>
              <a:t>culture </a:t>
            </a:r>
            <a:r>
              <a:rPr lang="en-US" sz="2400" dirty="0"/>
              <a:t>should be taken into consideration</a:t>
            </a:r>
            <a:r>
              <a:rPr lang="en-US" sz="2400" dirty="0" smtClean="0"/>
              <a:t>.</a:t>
            </a:r>
          </a:p>
          <a:p>
            <a:r>
              <a:rPr lang="en-US" dirty="0" smtClean="0"/>
              <a:t>Also, are there any limiting factors that can limit possible alternatives?</a:t>
            </a:r>
            <a:endParaRPr lang="en-US" sz="2400" dirty="0"/>
          </a:p>
          <a:p>
            <a:endParaRPr lang="en-US" sz="2400" dirty="0"/>
          </a:p>
        </p:txBody>
      </p:sp>
      <p:sp>
        <p:nvSpPr>
          <p:cNvPr id="3" name="Title 2"/>
          <p:cNvSpPr>
            <a:spLocks noGrp="1"/>
          </p:cNvSpPr>
          <p:nvPr>
            <p:ph type="title"/>
          </p:nvPr>
        </p:nvSpPr>
        <p:spPr/>
        <p:txBody>
          <a:bodyPr>
            <a:normAutofit fontScale="90000"/>
          </a:bodyPr>
          <a:lstStyle/>
          <a:p>
            <a:r>
              <a:rPr lang="en-US" sz="3600" b="1" dirty="0"/>
              <a:t>Step 3: Principles for judging the alternatives</a:t>
            </a:r>
            <a:br>
              <a:rPr lang="en-US" sz="3600" b="1" dirty="0"/>
            </a:br>
            <a:endParaRPr lang="en-US" sz="3600" dirty="0"/>
          </a:p>
        </p:txBody>
      </p:sp>
    </p:spTree>
    <p:extLst>
      <p:ext uri="{BB962C8B-B14F-4D97-AF65-F5344CB8AC3E}">
        <p14:creationId xmlns:p14="http://schemas.microsoft.com/office/powerpoint/2010/main" val="1764246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smtClean="0"/>
              <a:t>Brainstorming:  </a:t>
            </a:r>
            <a:r>
              <a:rPr lang="en-US" sz="2400" dirty="0"/>
              <a:t>list down all the </a:t>
            </a:r>
            <a:r>
              <a:rPr lang="en-US" sz="2400" dirty="0" smtClean="0"/>
              <a:t>ideas </a:t>
            </a:r>
          </a:p>
          <a:p>
            <a:r>
              <a:rPr lang="en-US" sz="2400" dirty="0" smtClean="0"/>
              <a:t>Before </a:t>
            </a:r>
            <a:r>
              <a:rPr lang="en-US" sz="2400" dirty="0"/>
              <a:t>the idea generation step, it is vital to understand the causes of the problem and </a:t>
            </a:r>
            <a:r>
              <a:rPr lang="en-US" sz="2400" dirty="0" err="1" smtClean="0"/>
              <a:t>prioritise</a:t>
            </a:r>
            <a:r>
              <a:rPr lang="en-US" sz="2400" dirty="0" smtClean="0"/>
              <a:t> the causes</a:t>
            </a:r>
            <a:r>
              <a:rPr lang="en-US" sz="2400" dirty="0"/>
              <a:t>.</a:t>
            </a:r>
          </a:p>
          <a:p>
            <a:r>
              <a:rPr lang="en-US" sz="2400" dirty="0" smtClean="0"/>
              <a:t>Then</a:t>
            </a:r>
            <a:r>
              <a:rPr lang="en-US" sz="2400" dirty="0"/>
              <a:t>, </a:t>
            </a:r>
            <a:r>
              <a:rPr lang="en-US" sz="2400" dirty="0" smtClean="0"/>
              <a:t>move </a:t>
            </a:r>
            <a:r>
              <a:rPr lang="en-US" sz="2400" dirty="0"/>
              <a:t>on generating all possible solutions (alternatives) for the problem </a:t>
            </a:r>
            <a:r>
              <a:rPr lang="en-US" sz="2400" dirty="0" smtClean="0"/>
              <a:t>at </a:t>
            </a:r>
            <a:r>
              <a:rPr lang="en-US" sz="2400" dirty="0"/>
              <a:t>hand.</a:t>
            </a:r>
          </a:p>
          <a:p>
            <a:endParaRPr lang="en-US" sz="2400" dirty="0"/>
          </a:p>
        </p:txBody>
      </p:sp>
      <p:sp>
        <p:nvSpPr>
          <p:cNvPr id="3" name="Title 2"/>
          <p:cNvSpPr>
            <a:spLocks noGrp="1"/>
          </p:cNvSpPr>
          <p:nvPr>
            <p:ph type="title"/>
          </p:nvPr>
        </p:nvSpPr>
        <p:spPr/>
        <p:txBody>
          <a:bodyPr>
            <a:normAutofit fontScale="90000"/>
          </a:bodyPr>
          <a:lstStyle/>
          <a:p>
            <a:r>
              <a:rPr lang="en-US" sz="3600" b="1" dirty="0"/>
              <a:t>Step 4: Brainstorm and analyse the different choices</a:t>
            </a:r>
            <a:br>
              <a:rPr lang="en-US" sz="3600" b="1" dirty="0"/>
            </a:br>
            <a:endParaRPr lang="en-US" sz="3600" dirty="0"/>
          </a:p>
        </p:txBody>
      </p:sp>
    </p:spTree>
    <p:extLst>
      <p:ext uri="{BB962C8B-B14F-4D97-AF65-F5344CB8AC3E}">
        <p14:creationId xmlns:p14="http://schemas.microsoft.com/office/powerpoint/2010/main" val="18662083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Use your </a:t>
            </a:r>
            <a:r>
              <a:rPr lang="en-US" sz="2400" dirty="0" smtClean="0"/>
              <a:t>judgment </a:t>
            </a:r>
            <a:r>
              <a:rPr lang="en-US" sz="2400" dirty="0"/>
              <a:t>principles and decision-making criteria to evaluate each alternative. </a:t>
            </a:r>
            <a:endParaRPr lang="en-US" sz="2400" dirty="0" smtClean="0"/>
          </a:p>
          <a:p>
            <a:r>
              <a:rPr lang="en-US" sz="2400" dirty="0" smtClean="0"/>
              <a:t>In </a:t>
            </a:r>
            <a:r>
              <a:rPr lang="en-US" sz="2400" dirty="0"/>
              <a:t>this step, experience and effectiveness of the </a:t>
            </a:r>
            <a:r>
              <a:rPr lang="en-US" sz="2400" dirty="0" smtClean="0"/>
              <a:t>judgment </a:t>
            </a:r>
            <a:r>
              <a:rPr lang="en-US" sz="2400" dirty="0"/>
              <a:t>principles come into play. </a:t>
            </a:r>
            <a:endParaRPr lang="en-US" sz="2400" dirty="0" smtClean="0"/>
          </a:p>
          <a:p>
            <a:r>
              <a:rPr lang="en-US" sz="2400" dirty="0" smtClean="0"/>
              <a:t>You </a:t>
            </a:r>
            <a:r>
              <a:rPr lang="en-US" sz="2400" dirty="0"/>
              <a:t>need to compare each alternative for their positives and negatives.</a:t>
            </a:r>
          </a:p>
        </p:txBody>
      </p:sp>
      <p:sp>
        <p:nvSpPr>
          <p:cNvPr id="3" name="Title 2"/>
          <p:cNvSpPr>
            <a:spLocks noGrp="1"/>
          </p:cNvSpPr>
          <p:nvPr>
            <p:ph type="title"/>
          </p:nvPr>
        </p:nvSpPr>
        <p:spPr/>
        <p:txBody>
          <a:bodyPr/>
          <a:lstStyle/>
          <a:p>
            <a:r>
              <a:rPr lang="en-US" sz="3600" b="1" dirty="0"/>
              <a:t>Step 5: Evaluation of alternatives</a:t>
            </a:r>
            <a:br>
              <a:rPr lang="en-US" sz="3600" b="1" dirty="0"/>
            </a:br>
            <a:endParaRPr lang="en-US" sz="3600" dirty="0"/>
          </a:p>
        </p:txBody>
      </p:sp>
    </p:spTree>
    <p:extLst>
      <p:ext uri="{BB962C8B-B14F-4D97-AF65-F5344CB8AC3E}">
        <p14:creationId xmlns:p14="http://schemas.microsoft.com/office/powerpoint/2010/main" val="1283181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Once you go through from Step 1 to Step 5, this step is easy. </a:t>
            </a:r>
            <a:endParaRPr lang="en-US" sz="2400" dirty="0" smtClean="0"/>
          </a:p>
          <a:p>
            <a:r>
              <a:rPr lang="en-US" sz="2400" dirty="0" smtClean="0"/>
              <a:t>In </a:t>
            </a:r>
            <a:r>
              <a:rPr lang="en-US" sz="2400" dirty="0"/>
              <a:t>addition, the selection of the best alternative is an informed decision since you have already followed a methodology to derive and select the best alternative.</a:t>
            </a:r>
          </a:p>
        </p:txBody>
      </p:sp>
      <p:sp>
        <p:nvSpPr>
          <p:cNvPr id="3" name="Title 2"/>
          <p:cNvSpPr>
            <a:spLocks noGrp="1"/>
          </p:cNvSpPr>
          <p:nvPr>
            <p:ph type="title"/>
          </p:nvPr>
        </p:nvSpPr>
        <p:spPr/>
        <p:txBody>
          <a:bodyPr/>
          <a:lstStyle/>
          <a:p>
            <a:r>
              <a:rPr lang="en-US" sz="3600" b="1" dirty="0"/>
              <a:t>Step 6: Select the best alternative</a:t>
            </a:r>
            <a:br>
              <a:rPr lang="en-US" sz="3600" b="1" dirty="0"/>
            </a:br>
            <a:endParaRPr lang="en-US" sz="3600" dirty="0"/>
          </a:p>
        </p:txBody>
      </p:sp>
    </p:spTree>
    <p:extLst>
      <p:ext uri="{BB962C8B-B14F-4D97-AF65-F5344CB8AC3E}">
        <p14:creationId xmlns:p14="http://schemas.microsoft.com/office/powerpoint/2010/main" val="1659367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b="1" dirty="0"/>
          </a:p>
          <a:p>
            <a:r>
              <a:rPr lang="en-US" sz="2400" dirty="0"/>
              <a:t>Convert your decision into a plan or a sequence of activities. </a:t>
            </a:r>
            <a:endParaRPr lang="en-US" sz="2400" dirty="0" smtClean="0"/>
          </a:p>
          <a:p>
            <a:r>
              <a:rPr lang="en-US" sz="2400" dirty="0" smtClean="0"/>
              <a:t>Then the execution of the </a:t>
            </a:r>
            <a:r>
              <a:rPr lang="en-US" sz="2400" dirty="0"/>
              <a:t>plan </a:t>
            </a:r>
            <a:r>
              <a:rPr lang="en-US" sz="2400" dirty="0" smtClean="0"/>
              <a:t>can be undertaken, either by management themselves or </a:t>
            </a:r>
            <a:r>
              <a:rPr lang="en-US" sz="2400" dirty="0"/>
              <a:t>with the help of subordinates.</a:t>
            </a:r>
          </a:p>
          <a:p>
            <a:endParaRPr lang="en-US" sz="2400" dirty="0"/>
          </a:p>
        </p:txBody>
      </p:sp>
      <p:sp>
        <p:nvSpPr>
          <p:cNvPr id="3" name="Title 2"/>
          <p:cNvSpPr>
            <a:spLocks noGrp="1"/>
          </p:cNvSpPr>
          <p:nvPr>
            <p:ph type="title"/>
          </p:nvPr>
        </p:nvSpPr>
        <p:spPr/>
        <p:txBody>
          <a:bodyPr/>
          <a:lstStyle/>
          <a:p>
            <a:r>
              <a:rPr lang="en-US" sz="3600" b="1" dirty="0"/>
              <a:t>Step 7: Execute the decision</a:t>
            </a:r>
            <a:br>
              <a:rPr lang="en-US" sz="3600" b="1" dirty="0"/>
            </a:br>
            <a:endParaRPr lang="en-US" sz="3600" dirty="0"/>
          </a:p>
        </p:txBody>
      </p:sp>
    </p:spTree>
    <p:extLst>
      <p:ext uri="{BB962C8B-B14F-4D97-AF65-F5344CB8AC3E}">
        <p14:creationId xmlns:p14="http://schemas.microsoft.com/office/powerpoint/2010/main" val="3681546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Evaluate the outcome of </a:t>
            </a:r>
            <a:r>
              <a:rPr lang="en-US" sz="2400" dirty="0" smtClean="0"/>
              <a:t>the </a:t>
            </a:r>
            <a:r>
              <a:rPr lang="en-US" sz="2400" dirty="0"/>
              <a:t>decision. </a:t>
            </a:r>
            <a:endParaRPr lang="en-US" sz="2400" dirty="0" smtClean="0"/>
          </a:p>
          <a:p>
            <a:r>
              <a:rPr lang="en-US" sz="2400" dirty="0" smtClean="0"/>
              <a:t>Determine </a:t>
            </a:r>
            <a:r>
              <a:rPr lang="en-US" sz="2400" dirty="0"/>
              <a:t>whether there is anything </a:t>
            </a:r>
            <a:r>
              <a:rPr lang="en-US" sz="2400" dirty="0" smtClean="0"/>
              <a:t>that </a:t>
            </a:r>
            <a:r>
              <a:rPr lang="en-US" sz="2400" dirty="0"/>
              <a:t>c</a:t>
            </a:r>
            <a:r>
              <a:rPr lang="en-US" sz="2400" dirty="0" smtClean="0"/>
              <a:t>ould be learnt, and if so, correct </a:t>
            </a:r>
            <a:r>
              <a:rPr lang="en-US" sz="2400" dirty="0"/>
              <a:t>in future decision making. </a:t>
            </a:r>
            <a:endParaRPr lang="en-US" sz="2400" dirty="0" smtClean="0"/>
          </a:p>
        </p:txBody>
      </p:sp>
      <p:sp>
        <p:nvSpPr>
          <p:cNvPr id="3" name="Title 2"/>
          <p:cNvSpPr>
            <a:spLocks noGrp="1"/>
          </p:cNvSpPr>
          <p:nvPr>
            <p:ph type="title"/>
          </p:nvPr>
        </p:nvSpPr>
        <p:spPr/>
        <p:txBody>
          <a:bodyPr/>
          <a:lstStyle/>
          <a:p>
            <a:r>
              <a:rPr lang="en-US" sz="3600" b="1" dirty="0"/>
              <a:t>Step 8: Evaluate the results</a:t>
            </a:r>
            <a:br>
              <a:rPr lang="en-US" sz="3600" b="1" dirty="0"/>
            </a:br>
            <a:endParaRPr lang="en-US" sz="3600" dirty="0"/>
          </a:p>
        </p:txBody>
      </p:sp>
    </p:spTree>
    <p:extLst>
      <p:ext uri="{BB962C8B-B14F-4D97-AF65-F5344CB8AC3E}">
        <p14:creationId xmlns:p14="http://schemas.microsoft.com/office/powerpoint/2010/main" val="31150425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When it comes to making decisions, one should always weigh the positive and negative business consequences and should favour the positive outcomes.</a:t>
            </a:r>
          </a:p>
          <a:p>
            <a:r>
              <a:rPr lang="en-US" dirty="0" smtClean="0"/>
              <a:t>However, not all decisions result in an easy path.  There are occasions </a:t>
            </a:r>
            <a:r>
              <a:rPr lang="en-US" dirty="0"/>
              <a:t>when </a:t>
            </a:r>
            <a:r>
              <a:rPr lang="en-US" dirty="0" smtClean="0"/>
              <a:t>management are faced with </a:t>
            </a:r>
            <a:r>
              <a:rPr lang="en-US" dirty="0"/>
              <a:t>confrontation after making the tough decision.</a:t>
            </a:r>
          </a:p>
          <a:p>
            <a:r>
              <a:rPr lang="en-US" dirty="0"/>
              <a:t>But, making the decisions and accepting its consequences </a:t>
            </a:r>
            <a:r>
              <a:rPr lang="en-US" dirty="0" smtClean="0"/>
              <a:t>is an important aspect of the decision making process</a:t>
            </a:r>
            <a:endParaRPr lang="en-US" dirty="0"/>
          </a:p>
          <a:p>
            <a:endParaRPr lang="en-US" dirty="0"/>
          </a:p>
        </p:txBody>
      </p:sp>
      <p:sp>
        <p:nvSpPr>
          <p:cNvPr id="3" name="Title 2"/>
          <p:cNvSpPr>
            <a:spLocks noGrp="1"/>
          </p:cNvSpPr>
          <p:nvPr>
            <p:ph type="title"/>
          </p:nvPr>
        </p:nvSpPr>
        <p:spPr/>
        <p:txBody>
          <a:bodyPr/>
          <a:lstStyle/>
          <a:p>
            <a:endParaRPr lang="en-US" dirty="0"/>
          </a:p>
        </p:txBody>
      </p:sp>
    </p:spTree>
    <p:extLst>
      <p:ext uri="{BB962C8B-B14F-4D97-AF65-F5344CB8AC3E}">
        <p14:creationId xmlns:p14="http://schemas.microsoft.com/office/powerpoint/2010/main" val="19665620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GB" sz="2400" dirty="0"/>
              <a:t>Accounting is a service activity. It uses words and symbols to </a:t>
            </a:r>
            <a:r>
              <a:rPr lang="en-GB" sz="2400" dirty="0" smtClean="0"/>
              <a:t>communicate financial </a:t>
            </a:r>
            <a:r>
              <a:rPr lang="en-GB" sz="2400" dirty="0"/>
              <a:t>information useful for decision making. The terminology and </a:t>
            </a:r>
            <a:r>
              <a:rPr lang="en-GB" sz="2400" dirty="0" smtClean="0"/>
              <a:t>symbols used </a:t>
            </a:r>
            <a:r>
              <a:rPr lang="en-GB" sz="2400" dirty="0"/>
              <a:t>have developed from the earliest known accounting records. </a:t>
            </a:r>
            <a:endParaRPr lang="en-GB" sz="2400" dirty="0" smtClean="0"/>
          </a:p>
          <a:p>
            <a:r>
              <a:rPr lang="en-GB" sz="2400" dirty="0" smtClean="0"/>
              <a:t>As </a:t>
            </a:r>
            <a:r>
              <a:rPr lang="en-GB" sz="2400" dirty="0"/>
              <a:t>a </a:t>
            </a:r>
            <a:r>
              <a:rPr lang="en-GB" sz="2400" dirty="0" smtClean="0"/>
              <a:t>profession, accounting </a:t>
            </a:r>
            <a:r>
              <a:rPr lang="en-GB" sz="2400" dirty="0"/>
              <a:t>has evolved in response to society’s need for economic information </a:t>
            </a:r>
            <a:r>
              <a:rPr lang="en-GB" sz="2400" dirty="0" smtClean="0"/>
              <a:t>to help </a:t>
            </a:r>
            <a:r>
              <a:rPr lang="en-GB" sz="2400" dirty="0"/>
              <a:t>people make economic decisions. </a:t>
            </a:r>
            <a:endParaRPr lang="en-GB" sz="2400" dirty="0" smtClean="0"/>
          </a:p>
          <a:p>
            <a:r>
              <a:rPr lang="en-GB" sz="2400" dirty="0" smtClean="0"/>
              <a:t>Accounting </a:t>
            </a:r>
            <a:r>
              <a:rPr lang="en-GB" sz="2400" dirty="0"/>
              <a:t>is often called the ‘language </a:t>
            </a:r>
            <a:r>
              <a:rPr lang="en-GB" sz="2400" dirty="0" smtClean="0"/>
              <a:t>of business</a:t>
            </a:r>
            <a:r>
              <a:rPr lang="en-GB" sz="2400" dirty="0"/>
              <a:t>’. To be effective, the recipient must understand the message that </a:t>
            </a:r>
            <a:r>
              <a:rPr lang="en-GB" sz="2400" dirty="0" smtClean="0"/>
              <a:t>the sender </a:t>
            </a:r>
            <a:r>
              <a:rPr lang="en-GB" sz="2400" dirty="0"/>
              <a:t>intends to convey. </a:t>
            </a:r>
            <a:endParaRPr lang="en-GB" sz="2400" dirty="0" smtClean="0"/>
          </a:p>
        </p:txBody>
      </p:sp>
      <p:sp>
        <p:nvSpPr>
          <p:cNvPr id="2" name="Title 1"/>
          <p:cNvSpPr>
            <a:spLocks noGrp="1"/>
          </p:cNvSpPr>
          <p:nvPr>
            <p:ph type="title"/>
          </p:nvPr>
        </p:nvSpPr>
        <p:spPr/>
        <p:txBody>
          <a:bodyPr/>
          <a:lstStyle/>
          <a:p>
            <a:r>
              <a:rPr lang="en-GB" sz="3600" dirty="0" smtClean="0"/>
              <a:t>How does </a:t>
            </a:r>
            <a:r>
              <a:rPr lang="en-GB" sz="3600" dirty="0" smtClean="0"/>
              <a:t>understanding finance and accounting </a:t>
            </a:r>
            <a:r>
              <a:rPr lang="en-GB" sz="3600" dirty="0" smtClean="0"/>
              <a:t>aid the Decision Making Process?</a:t>
            </a:r>
            <a:endParaRPr lang="en-GB" sz="3600" dirty="0"/>
          </a:p>
        </p:txBody>
      </p:sp>
    </p:spTree>
    <p:extLst>
      <p:ext uri="{BB962C8B-B14F-4D97-AF65-F5344CB8AC3E}">
        <p14:creationId xmlns:p14="http://schemas.microsoft.com/office/powerpoint/2010/main" val="34106750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5989" y="2084173"/>
            <a:ext cx="11158623" cy="3509320"/>
          </a:xfrm>
        </p:spPr>
        <p:txBody>
          <a:bodyPr>
            <a:noAutofit/>
          </a:bodyPr>
          <a:lstStyle/>
          <a:p>
            <a:r>
              <a:rPr lang="en-GB" sz="2400" dirty="0"/>
              <a:t>You must learn the meaning of the words and </a:t>
            </a:r>
            <a:r>
              <a:rPr lang="en-GB" sz="2400" dirty="0" smtClean="0"/>
              <a:t>symbols used </a:t>
            </a:r>
            <a:r>
              <a:rPr lang="en-GB" sz="2400" dirty="0"/>
              <a:t>by accountants. Many people with little knowledge of accounting </a:t>
            </a:r>
            <a:r>
              <a:rPr lang="en-GB" sz="2400" dirty="0" smtClean="0"/>
              <a:t>must interpret </a:t>
            </a:r>
            <a:r>
              <a:rPr lang="en-GB" sz="2400" dirty="0"/>
              <a:t>accounting data</a:t>
            </a:r>
            <a:r>
              <a:rPr lang="en-GB" sz="2400" dirty="0" smtClean="0"/>
              <a:t>.</a:t>
            </a:r>
          </a:p>
          <a:p>
            <a:endParaRPr lang="en-GB" sz="2400" dirty="0"/>
          </a:p>
          <a:p>
            <a:r>
              <a:rPr lang="en-GB" sz="2400" dirty="0" smtClean="0"/>
              <a:t>Accounting </a:t>
            </a:r>
            <a:r>
              <a:rPr lang="en-GB" sz="2400" dirty="0"/>
              <a:t>has been defined as the process of identifying, measuring, </a:t>
            </a:r>
            <a:r>
              <a:rPr lang="en-GB" sz="2400" dirty="0" smtClean="0"/>
              <a:t>recording and </a:t>
            </a:r>
            <a:r>
              <a:rPr lang="en-GB" sz="2400" dirty="0"/>
              <a:t>communicating economic information to permit informed judgements </a:t>
            </a:r>
            <a:r>
              <a:rPr lang="en-GB" sz="2400" dirty="0" smtClean="0"/>
              <a:t>and economic </a:t>
            </a:r>
            <a:r>
              <a:rPr lang="en-GB" sz="2400" dirty="0"/>
              <a:t>decisions. </a:t>
            </a:r>
            <a:endParaRPr lang="en-GB" sz="2400" dirty="0" smtClean="0"/>
          </a:p>
          <a:p>
            <a:endParaRPr lang="en-GB" sz="2400" dirty="0" smtClean="0"/>
          </a:p>
          <a:p>
            <a:r>
              <a:rPr lang="en-GB" sz="2400" dirty="0" smtClean="0"/>
              <a:t>The </a:t>
            </a:r>
            <a:r>
              <a:rPr lang="en-GB" sz="2400" dirty="0"/>
              <a:t>primary purpose of accounting is to help </a:t>
            </a:r>
            <a:r>
              <a:rPr lang="en-GB" sz="2400" dirty="0" smtClean="0"/>
              <a:t>managers make economic </a:t>
            </a:r>
            <a:r>
              <a:rPr lang="en-GB" sz="2400" dirty="0"/>
              <a:t>decisions. In our society resources must be allocated among and </a:t>
            </a:r>
            <a:r>
              <a:rPr lang="en-GB" sz="2400" dirty="0" smtClean="0"/>
              <a:t>within all </a:t>
            </a:r>
            <a:r>
              <a:rPr lang="en-GB" sz="2400" dirty="0"/>
              <a:t>kinds of entities. </a:t>
            </a:r>
          </a:p>
        </p:txBody>
      </p:sp>
    </p:spTree>
    <p:extLst>
      <p:ext uri="{BB962C8B-B14F-4D97-AF65-F5344CB8AC3E}">
        <p14:creationId xmlns:p14="http://schemas.microsoft.com/office/powerpoint/2010/main" val="29229017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Accounting information provides the basis for making decisions about resource allocation. To be useful, data must be identified, measured, recorded, classified, summarised and communicated to potential users.</a:t>
            </a:r>
          </a:p>
          <a:p>
            <a:r>
              <a:rPr lang="en-GB" sz="2400" dirty="0"/>
              <a:t>These are the critical elements of accounting.</a:t>
            </a:r>
          </a:p>
          <a:p>
            <a:endParaRPr lang="en-GB" sz="2400"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3321542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It is essential for an organisation to have an understanding of ratios and their fluctuations because it enables an organisation to analyse their financial statements in terms of the rate of profitability, liquidity, gearing and in some regards shareholder return.  </a:t>
            </a:r>
            <a:endParaRPr lang="en-GB" dirty="0" smtClean="0"/>
          </a:p>
          <a:p>
            <a:endParaRPr lang="en-GB" dirty="0"/>
          </a:p>
          <a:p>
            <a:r>
              <a:rPr lang="en-GB" dirty="0" smtClean="0"/>
              <a:t>Ratios </a:t>
            </a:r>
            <a:r>
              <a:rPr lang="en-GB" dirty="0"/>
              <a:t>can also be used for benchmarking and comparing with competitors within the industry.  Ratios and the results obtained differ from business to business and can have different meanings depending upon the industry.  </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70330145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interpretation of the financial statements</Template>
  <TotalTime>158</TotalTime>
  <Words>1839</Words>
  <Application>Microsoft Office PowerPoint</Application>
  <PresentationFormat>Widescreen</PresentationFormat>
  <Paragraphs>222</Paragraphs>
  <Slides>34</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Book Antiqua</vt:lpstr>
      <vt:lpstr>Calibri</vt:lpstr>
      <vt:lpstr>Wingdings</vt:lpstr>
      <vt:lpstr>Hardcover</vt:lpstr>
      <vt:lpstr>Management Innovation &amp; Sustainability</vt:lpstr>
      <vt:lpstr>Previously we……</vt:lpstr>
      <vt:lpstr>Today </vt:lpstr>
      <vt:lpstr>Decision Making</vt:lpstr>
      <vt:lpstr>The potential users of accounting information</vt:lpstr>
      <vt:lpstr>Hinterland Solution – Profitability Ratios</vt:lpstr>
      <vt:lpstr>Hinterland Solution – Profitability Ratios</vt:lpstr>
      <vt:lpstr>Hinterland Solution – Profitability Ratios</vt:lpstr>
      <vt:lpstr>Hinterland Solution – Profitability Ratios</vt:lpstr>
      <vt:lpstr>Profitability Analysis</vt:lpstr>
      <vt:lpstr>PowerPoint Presentation</vt:lpstr>
      <vt:lpstr>Hinterland Solution –  Liquidity Ratios</vt:lpstr>
      <vt:lpstr>Hinterland Solution –  Liquidity Ratios</vt:lpstr>
      <vt:lpstr>Hinterland Solution –  Liquidity Ratios</vt:lpstr>
      <vt:lpstr>Hinterland Solution –  Liquidity Ratios</vt:lpstr>
      <vt:lpstr>Hinterland Solution –  Liquidity Ratios</vt:lpstr>
      <vt:lpstr>Liquidity Analysis</vt:lpstr>
      <vt:lpstr>Liquidity Analysis</vt:lpstr>
      <vt:lpstr>Hinterland Solution –  Gearing Ratios</vt:lpstr>
      <vt:lpstr>Hinterland Solution –  Gearing Ratios</vt:lpstr>
      <vt:lpstr>Gearing Analysis</vt:lpstr>
      <vt:lpstr>Step 1: Identification of the purpose of the decision </vt:lpstr>
      <vt:lpstr>Step 2: Information gathering </vt:lpstr>
      <vt:lpstr>Step 3: Principles for judging the alternatives </vt:lpstr>
      <vt:lpstr>Step 4: Brainstorm and analyse the different choices </vt:lpstr>
      <vt:lpstr>Step 5: Evaluation of alternatives </vt:lpstr>
      <vt:lpstr>Step 6: Select the best alternative </vt:lpstr>
      <vt:lpstr>Step 7: Execute the decision </vt:lpstr>
      <vt:lpstr>Step 8: Evaluate the results </vt:lpstr>
      <vt:lpstr>PowerPoint Presentation</vt:lpstr>
      <vt:lpstr>How does understanding finance and accounting aid the Decision Making Process?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for Decision Making</dc:title>
  <dc:creator>Marie Pitson</dc:creator>
  <cp:lastModifiedBy>Marie Pitson</cp:lastModifiedBy>
  <cp:revision>4</cp:revision>
  <cp:lastPrinted>2017-01-23T09:06:54Z</cp:lastPrinted>
  <dcterms:created xsi:type="dcterms:W3CDTF">2016-09-27T06:38:02Z</dcterms:created>
  <dcterms:modified xsi:type="dcterms:W3CDTF">2017-04-07T08:52:59Z</dcterms:modified>
</cp:coreProperties>
</file>