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7"/>
  </p:handoutMasterIdLst>
  <p:sldIdLst>
    <p:sldId id="256" r:id="rId2"/>
    <p:sldId id="260" r:id="rId3"/>
    <p:sldId id="317" r:id="rId4"/>
    <p:sldId id="273" r:id="rId5"/>
    <p:sldId id="299" r:id="rId6"/>
    <p:sldId id="263" r:id="rId7"/>
    <p:sldId id="269" r:id="rId8"/>
    <p:sldId id="274" r:id="rId9"/>
    <p:sldId id="265" r:id="rId10"/>
    <p:sldId id="316" r:id="rId11"/>
    <p:sldId id="279" r:id="rId12"/>
    <p:sldId id="285" r:id="rId13"/>
    <p:sldId id="283" r:id="rId14"/>
    <p:sldId id="315" r:id="rId15"/>
    <p:sldId id="304" r:id="rId16"/>
    <p:sldId id="272" r:id="rId17"/>
    <p:sldId id="271" r:id="rId18"/>
    <p:sldId id="318" r:id="rId19"/>
    <p:sldId id="314" r:id="rId20"/>
    <p:sldId id="310" r:id="rId21"/>
    <p:sldId id="276" r:id="rId22"/>
    <p:sldId id="308" r:id="rId23"/>
    <p:sldId id="284" r:id="rId24"/>
    <p:sldId id="302" r:id="rId25"/>
    <p:sldId id="278" r:id="rId2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A7B7558D-1EE6-44DB-9FAC-1F6404BE59AF}" type="datetimeFigureOut">
              <a:rPr lang="en-GB" smtClean="0"/>
              <a:t>26/08/2015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01FB2F06-C2DA-4C16-B244-382069E923C7}" type="slidenum">
              <a:rPr lang="en-GB" smtClean="0"/>
              <a:t>‹#›</a:t>
            </a:fld>
            <a:endParaRPr lang="en-GB"/>
          </a:p>
        </p:txBody>
      </p:sp>
    </p:spTree>
    <p:extLst>
      <p:ext uri="{BB962C8B-B14F-4D97-AF65-F5344CB8AC3E}">
        <p14:creationId xmlns:p14="http://schemas.microsoft.com/office/powerpoint/2010/main" val="342370466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523597B-8353-4563-8E77-715D27ACC4A2}" type="datetimeFigureOut">
              <a:rPr lang="en-GB" smtClean="0"/>
              <a:t>26/08/2015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160013-5E81-4374-810D-F20C6A86C3E6}" type="slidenum">
              <a:rPr lang="en-GB" smtClean="0"/>
              <a:t>‹#›</a:t>
            </a:fld>
            <a:endParaRPr lang="en-GB"/>
          </a:p>
        </p:txBody>
      </p:sp>
    </p:spTree>
    <p:extLst>
      <p:ext uri="{BB962C8B-B14F-4D97-AF65-F5344CB8AC3E}">
        <p14:creationId xmlns:p14="http://schemas.microsoft.com/office/powerpoint/2010/main" val="2804305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23597B-8353-4563-8E77-715D27ACC4A2}" type="datetimeFigureOut">
              <a:rPr lang="en-GB" smtClean="0"/>
              <a:t>26/08/2015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160013-5E81-4374-810D-F20C6A86C3E6}" type="slidenum">
              <a:rPr lang="en-GB" smtClean="0"/>
              <a:t>‹#›</a:t>
            </a:fld>
            <a:endParaRPr lang="en-GB"/>
          </a:p>
        </p:txBody>
      </p:sp>
    </p:spTree>
    <p:extLst>
      <p:ext uri="{BB962C8B-B14F-4D97-AF65-F5344CB8AC3E}">
        <p14:creationId xmlns:p14="http://schemas.microsoft.com/office/powerpoint/2010/main" val="706229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523597B-8353-4563-8E77-715D27ACC4A2}" type="datetimeFigureOut">
              <a:rPr lang="en-GB" smtClean="0"/>
              <a:t>26/08/2015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160013-5E81-4374-810D-F20C6A86C3E6}" type="slidenum">
              <a:rPr lang="en-GB" smtClean="0"/>
              <a:t>‹#›</a:t>
            </a:fld>
            <a:endParaRPr lang="en-GB"/>
          </a:p>
        </p:txBody>
      </p:sp>
    </p:spTree>
    <p:extLst>
      <p:ext uri="{BB962C8B-B14F-4D97-AF65-F5344CB8AC3E}">
        <p14:creationId xmlns:p14="http://schemas.microsoft.com/office/powerpoint/2010/main" val="3382011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523597B-8353-4563-8E77-715D27ACC4A2}" type="datetimeFigureOut">
              <a:rPr lang="en-GB" smtClean="0"/>
              <a:t>26/08/2015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160013-5E81-4374-810D-F20C6A86C3E6}" type="slidenum">
              <a:rPr lang="en-GB" smtClean="0"/>
              <a:t>‹#›</a:t>
            </a:fld>
            <a:endParaRPr lang="en-GB"/>
          </a:p>
        </p:txBody>
      </p:sp>
    </p:spTree>
    <p:extLst>
      <p:ext uri="{BB962C8B-B14F-4D97-AF65-F5344CB8AC3E}">
        <p14:creationId xmlns:p14="http://schemas.microsoft.com/office/powerpoint/2010/main" val="2793255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523597B-8353-4563-8E77-715D27ACC4A2}" type="datetimeFigureOut">
              <a:rPr lang="en-GB" smtClean="0"/>
              <a:t>26/08/2015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160013-5E81-4374-810D-F20C6A86C3E6}" type="slidenum">
              <a:rPr lang="en-GB" smtClean="0"/>
              <a:t>‹#›</a:t>
            </a:fld>
            <a:endParaRPr lang="en-GB"/>
          </a:p>
        </p:txBody>
      </p:sp>
    </p:spTree>
    <p:extLst>
      <p:ext uri="{BB962C8B-B14F-4D97-AF65-F5344CB8AC3E}">
        <p14:creationId xmlns:p14="http://schemas.microsoft.com/office/powerpoint/2010/main" val="504049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523597B-8353-4563-8E77-715D27ACC4A2}" type="datetimeFigureOut">
              <a:rPr lang="en-GB" smtClean="0"/>
              <a:t>26/08/2015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160013-5E81-4374-810D-F20C6A86C3E6}" type="slidenum">
              <a:rPr lang="en-GB" smtClean="0"/>
              <a:t>‹#›</a:t>
            </a:fld>
            <a:endParaRPr lang="en-GB"/>
          </a:p>
        </p:txBody>
      </p:sp>
    </p:spTree>
    <p:extLst>
      <p:ext uri="{BB962C8B-B14F-4D97-AF65-F5344CB8AC3E}">
        <p14:creationId xmlns:p14="http://schemas.microsoft.com/office/powerpoint/2010/main" val="1872810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23597B-8353-4563-8E77-715D27ACC4A2}" type="datetimeFigureOut">
              <a:rPr lang="en-GB" smtClean="0"/>
              <a:t>26/08/2015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160013-5E81-4374-810D-F20C6A86C3E6}" type="slidenum">
              <a:rPr lang="en-GB" smtClean="0"/>
              <a:t>‹#›</a:t>
            </a:fld>
            <a:endParaRPr lang="en-GB"/>
          </a:p>
        </p:txBody>
      </p:sp>
    </p:spTree>
    <p:extLst>
      <p:ext uri="{BB962C8B-B14F-4D97-AF65-F5344CB8AC3E}">
        <p14:creationId xmlns:p14="http://schemas.microsoft.com/office/powerpoint/2010/main" val="309285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523597B-8353-4563-8E77-715D27ACC4A2}" type="datetimeFigureOut">
              <a:rPr lang="en-GB" smtClean="0"/>
              <a:t>26/08/2015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160013-5E81-4374-810D-F20C6A86C3E6}" type="slidenum">
              <a:rPr lang="en-GB" smtClean="0"/>
              <a:t>‹#›</a:t>
            </a:fld>
            <a:endParaRPr lang="en-GB"/>
          </a:p>
        </p:txBody>
      </p:sp>
    </p:spTree>
    <p:extLst>
      <p:ext uri="{BB962C8B-B14F-4D97-AF65-F5344CB8AC3E}">
        <p14:creationId xmlns:p14="http://schemas.microsoft.com/office/powerpoint/2010/main" val="4266403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523597B-8353-4563-8E77-715D27ACC4A2}" type="datetimeFigureOut">
              <a:rPr lang="en-GB" smtClean="0"/>
              <a:t>26/08/2015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160013-5E81-4374-810D-F20C6A86C3E6}" type="slidenum">
              <a:rPr lang="en-GB" smtClean="0"/>
              <a:t>‹#›</a:t>
            </a:fld>
            <a:endParaRPr lang="en-GB"/>
          </a:p>
        </p:txBody>
      </p:sp>
    </p:spTree>
    <p:extLst>
      <p:ext uri="{BB962C8B-B14F-4D97-AF65-F5344CB8AC3E}">
        <p14:creationId xmlns:p14="http://schemas.microsoft.com/office/powerpoint/2010/main" val="147054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23597B-8353-4563-8E77-715D27ACC4A2}" type="datetimeFigureOut">
              <a:rPr lang="en-GB" smtClean="0"/>
              <a:t>26/08/2015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160013-5E81-4374-810D-F20C6A86C3E6}" type="slidenum">
              <a:rPr lang="en-GB" smtClean="0"/>
              <a:t>‹#›</a:t>
            </a:fld>
            <a:endParaRPr lang="en-GB"/>
          </a:p>
        </p:txBody>
      </p:sp>
    </p:spTree>
    <p:extLst>
      <p:ext uri="{BB962C8B-B14F-4D97-AF65-F5344CB8AC3E}">
        <p14:creationId xmlns:p14="http://schemas.microsoft.com/office/powerpoint/2010/main" val="4088092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23597B-8353-4563-8E77-715D27ACC4A2}" type="datetimeFigureOut">
              <a:rPr lang="en-GB" smtClean="0"/>
              <a:t>26/08/2015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160013-5E81-4374-810D-F20C6A86C3E6}" type="slidenum">
              <a:rPr lang="en-GB" smtClean="0"/>
              <a:t>‹#›</a:t>
            </a:fld>
            <a:endParaRPr lang="en-GB"/>
          </a:p>
        </p:txBody>
      </p:sp>
    </p:spTree>
    <p:extLst>
      <p:ext uri="{BB962C8B-B14F-4D97-AF65-F5344CB8AC3E}">
        <p14:creationId xmlns:p14="http://schemas.microsoft.com/office/powerpoint/2010/main" val="3236045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3597B-8353-4563-8E77-715D27ACC4A2}" type="datetimeFigureOut">
              <a:rPr lang="en-GB" smtClean="0"/>
              <a:t>26/08/2015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160013-5E81-4374-810D-F20C6A86C3E6}" type="slidenum">
              <a:rPr lang="en-GB" smtClean="0"/>
              <a:t>‹#›</a:t>
            </a:fld>
            <a:endParaRPr lang="en-GB"/>
          </a:p>
        </p:txBody>
      </p:sp>
    </p:spTree>
    <p:extLst>
      <p:ext uri="{BB962C8B-B14F-4D97-AF65-F5344CB8AC3E}">
        <p14:creationId xmlns:p14="http://schemas.microsoft.com/office/powerpoint/2010/main" val="40689542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yzvy5IgqTvw"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gif"/><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jga4s0Ei7Zs" TargetMode="External"/><Relationship Id="rId2" Type="http://schemas.openxmlformats.org/officeDocument/2006/relationships/hyperlink" Target="https://www.youtube.com/watch?v=wpNoEs1TH58" TargetMode="External"/><Relationship Id="rId1" Type="http://schemas.openxmlformats.org/officeDocument/2006/relationships/slideLayout" Target="../slideLayouts/slideLayout2.xml"/><Relationship Id="rId4" Type="http://schemas.openxmlformats.org/officeDocument/2006/relationships/hyperlink" Target="https://www.youtube.com/watch?v=E0NkGtNU_9w"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a:xfrm>
            <a:off x="1371600" y="4725144"/>
            <a:ext cx="6400800" cy="1944216"/>
          </a:xfrm>
        </p:spPr>
        <p:txBody>
          <a:bodyPr/>
          <a:lstStyle/>
          <a:p>
            <a:r>
              <a:rPr lang="en-GB" dirty="0" smtClean="0"/>
              <a:t>Presented by Will Fleming with support from </a:t>
            </a:r>
          </a:p>
          <a:p>
            <a:r>
              <a:rPr lang="en-GB" dirty="0" smtClean="0"/>
              <a:t>Richard Dunstan and Gareth Hughes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260648"/>
            <a:ext cx="7992888" cy="4176464"/>
          </a:xfrm>
          <a:prstGeom prst="rect">
            <a:avLst/>
          </a:prstGeom>
        </p:spPr>
      </p:pic>
    </p:spTree>
    <p:extLst>
      <p:ext uri="{BB962C8B-B14F-4D97-AF65-F5344CB8AC3E}">
        <p14:creationId xmlns:p14="http://schemas.microsoft.com/office/powerpoint/2010/main" val="3146457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260648"/>
            <a:ext cx="8496944" cy="6336704"/>
          </a:xfrm>
        </p:spPr>
      </p:pic>
    </p:spTree>
    <p:extLst>
      <p:ext uri="{BB962C8B-B14F-4D97-AF65-F5344CB8AC3E}">
        <p14:creationId xmlns:p14="http://schemas.microsoft.com/office/powerpoint/2010/main" val="190514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CSR?</a:t>
            </a:r>
            <a:endParaRPr lang="en-GB" dirty="0"/>
          </a:p>
        </p:txBody>
      </p:sp>
      <p:sp>
        <p:nvSpPr>
          <p:cNvPr id="3" name="Content Placeholder 2"/>
          <p:cNvSpPr>
            <a:spLocks noGrp="1"/>
          </p:cNvSpPr>
          <p:nvPr>
            <p:ph sz="half" idx="1"/>
          </p:nvPr>
        </p:nvSpPr>
        <p:spPr>
          <a:xfrm>
            <a:off x="107504" y="1600200"/>
            <a:ext cx="5256584" cy="4781128"/>
          </a:xfrm>
        </p:spPr>
        <p:txBody>
          <a:bodyPr>
            <a:normAutofit fontScale="92500"/>
          </a:bodyPr>
          <a:lstStyle/>
          <a:p>
            <a:pPr marL="0" indent="0">
              <a:buNone/>
            </a:pPr>
            <a:r>
              <a:rPr lang="en-GB" dirty="0" smtClean="0"/>
              <a:t>Social responsibility is a philosophical position that all entities within our world have a responsibility to manage their processes to achieve a positive impact on society. It covers three main issues often referred to as the triple bottom line</a:t>
            </a:r>
          </a:p>
          <a:p>
            <a:r>
              <a:rPr lang="en-GB" dirty="0" smtClean="0"/>
              <a:t>Economic: Profit</a:t>
            </a:r>
          </a:p>
          <a:p>
            <a:r>
              <a:rPr lang="en-GB" dirty="0" smtClean="0"/>
              <a:t>Social: People</a:t>
            </a:r>
          </a:p>
          <a:p>
            <a:r>
              <a:rPr lang="en-GB" dirty="0" smtClean="0"/>
              <a:t>Environment: Planet</a:t>
            </a:r>
          </a:p>
          <a:p>
            <a:pPr marL="0" indent="0">
              <a:buNone/>
            </a:pPr>
            <a:r>
              <a:rPr lang="en-GB" sz="1900" dirty="0">
                <a:hlinkClick r:id="rId2"/>
              </a:rPr>
              <a:t>https://</a:t>
            </a:r>
            <a:r>
              <a:rPr lang="en-GB" sz="1900" dirty="0" smtClean="0">
                <a:hlinkClick r:id="rId2"/>
              </a:rPr>
              <a:t>www.youtube.com/watch?v=yzvy5IgqTvw</a:t>
            </a:r>
            <a:r>
              <a:rPr lang="en-GB" sz="1900" dirty="0" smtClean="0"/>
              <a:t> </a:t>
            </a:r>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64088" y="1700808"/>
            <a:ext cx="3672408" cy="4392488"/>
          </a:xfrm>
        </p:spPr>
      </p:pic>
    </p:spTree>
    <p:extLst>
      <p:ext uri="{BB962C8B-B14F-4D97-AF65-F5344CB8AC3E}">
        <p14:creationId xmlns:p14="http://schemas.microsoft.com/office/powerpoint/2010/main" val="4158730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Key drivers for CSR</a:t>
            </a:r>
            <a:endParaRPr lang="en-GB" dirty="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788024" y="1556792"/>
            <a:ext cx="3816424" cy="4824536"/>
          </a:xfrm>
        </p:spPr>
      </p:pic>
      <p:pic>
        <p:nvPicPr>
          <p:cNvPr id="4" name="Content Placeholder 3"/>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482600" y="1556792"/>
            <a:ext cx="4038600" cy="4392488"/>
          </a:xfrm>
        </p:spPr>
      </p:pic>
    </p:spTree>
    <p:extLst>
      <p:ext uri="{BB962C8B-B14F-4D97-AF65-F5344CB8AC3E}">
        <p14:creationId xmlns:p14="http://schemas.microsoft.com/office/powerpoint/2010/main" val="424399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Key drivers for CSR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484784"/>
            <a:ext cx="8496944" cy="5040560"/>
          </a:xfrm>
        </p:spPr>
      </p:pic>
    </p:spTree>
    <p:extLst>
      <p:ext uri="{BB962C8B-B14F-4D97-AF65-F5344CB8AC3E}">
        <p14:creationId xmlns:p14="http://schemas.microsoft.com/office/powerpoint/2010/main" val="2114429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components of CSR</a:t>
            </a:r>
            <a:endParaRPr lang="en-GB" dirty="0"/>
          </a:p>
        </p:txBody>
      </p:sp>
      <p:pic>
        <p:nvPicPr>
          <p:cNvPr id="9" name="Content Placeholder 8"/>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1412776"/>
            <a:ext cx="4038600" cy="4896544"/>
          </a:xfrm>
        </p:spPr>
      </p:pic>
      <p:pic>
        <p:nvPicPr>
          <p:cNvPr id="10" name="Content Placeholder 3"/>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1556792"/>
            <a:ext cx="4038600" cy="4824536"/>
          </a:xfrm>
        </p:spPr>
      </p:pic>
    </p:spTree>
    <p:extLst>
      <p:ext uri="{BB962C8B-B14F-4D97-AF65-F5344CB8AC3E}">
        <p14:creationId xmlns:p14="http://schemas.microsoft.com/office/powerpoint/2010/main" val="2443967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 of CSR – Who?</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556792"/>
            <a:ext cx="8496944" cy="4896544"/>
          </a:xfrm>
        </p:spPr>
      </p:pic>
    </p:spTree>
    <p:extLst>
      <p:ext uri="{BB962C8B-B14F-4D97-AF65-F5344CB8AC3E}">
        <p14:creationId xmlns:p14="http://schemas.microsoft.com/office/powerpoint/2010/main" val="174843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 of CSR - What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47864" y="2924944"/>
            <a:ext cx="5572125" cy="3609975"/>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5537" y="1412776"/>
            <a:ext cx="8653644" cy="1512168"/>
          </a:xfrm>
          <a:prstGeom prst="rect">
            <a:avLst/>
          </a:prstGeom>
        </p:spPr>
      </p:pic>
      <p:pic>
        <p:nvPicPr>
          <p:cNvPr id="6" name="Content Placeholder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2924944"/>
            <a:ext cx="3563887" cy="3600400"/>
          </a:xfrm>
          <a:prstGeom prst="rect">
            <a:avLst/>
          </a:prstGeom>
        </p:spPr>
      </p:pic>
    </p:spTree>
    <p:extLst>
      <p:ext uri="{BB962C8B-B14F-4D97-AF65-F5344CB8AC3E}">
        <p14:creationId xmlns:p14="http://schemas.microsoft.com/office/powerpoint/2010/main" val="2291224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Models of CSR</a:t>
            </a:r>
            <a:endParaRPr lang="en-GB" dirty="0"/>
          </a:p>
        </p:txBody>
      </p:sp>
      <p:sp>
        <p:nvSpPr>
          <p:cNvPr id="3" name="Content Placeholder 2"/>
          <p:cNvSpPr>
            <a:spLocks noGrp="1"/>
          </p:cNvSpPr>
          <p:nvPr>
            <p:ph sz="half" idx="1"/>
          </p:nvPr>
        </p:nvSpPr>
        <p:spPr>
          <a:xfrm>
            <a:off x="179512" y="1600200"/>
            <a:ext cx="4316288" cy="4525963"/>
          </a:xfrm>
        </p:spPr>
        <p:txBody>
          <a:bodyPr>
            <a:normAutofit fontScale="70000" lnSpcReduction="20000"/>
          </a:bodyPr>
          <a:lstStyle/>
          <a:p>
            <a:pPr marL="0" indent="0" algn="ctr">
              <a:buNone/>
            </a:pPr>
            <a:r>
              <a:rPr lang="en-GB" b="1" dirty="0"/>
              <a:t>Milton Friedman and CSR </a:t>
            </a:r>
          </a:p>
          <a:p>
            <a:pPr marL="0" indent="0">
              <a:buNone/>
            </a:pPr>
            <a:r>
              <a:rPr lang="en-GB" dirty="0"/>
              <a:t>"[I]n my book Capitalism and Freedom, I have called [CSR] a 'fundamentally subversive doctrine' in a free society, and have said that in such a society, 'there is one and only one social responsibility of business - to use its resources and engage in activities designed to increase its profits so long as it stays within the rules of the game, which is to say, engages in open and free competition without deception or fraud."</a:t>
            </a:r>
          </a:p>
          <a:p>
            <a:pPr marL="0" indent="0">
              <a:buNone/>
            </a:pPr>
            <a:r>
              <a:rPr lang="en-GB" dirty="0"/>
              <a:t>Milton Friedman, "The Social Responsibility of Business is to Increase its Profits", The New York Times Magazine, September 13, 1970.</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700808"/>
            <a:ext cx="4038600" cy="4248471"/>
          </a:xfrm>
        </p:spPr>
      </p:pic>
    </p:spTree>
    <p:extLst>
      <p:ext uri="{BB962C8B-B14F-4D97-AF65-F5344CB8AC3E}">
        <p14:creationId xmlns:p14="http://schemas.microsoft.com/office/powerpoint/2010/main" val="32222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Models of CSR</a:t>
            </a:r>
            <a:endParaRPr lang="en-GB" dirty="0"/>
          </a:p>
        </p:txBody>
      </p:sp>
      <p:sp>
        <p:nvSpPr>
          <p:cNvPr id="3" name="Content Placeholder 2"/>
          <p:cNvSpPr>
            <a:spLocks noGrp="1"/>
          </p:cNvSpPr>
          <p:nvPr>
            <p:ph idx="1"/>
          </p:nvPr>
        </p:nvSpPr>
        <p:spPr/>
        <p:txBody>
          <a:bodyPr/>
          <a:lstStyle/>
          <a:p>
            <a:pPr marL="0" indent="0">
              <a:buNone/>
            </a:pPr>
            <a:r>
              <a:rPr lang="en-GB" dirty="0" smtClean="0"/>
              <a:t>The main model introduced by Carrol identified four key elements:</a:t>
            </a:r>
          </a:p>
          <a:p>
            <a:pPr>
              <a:buFont typeface="Wingdings" panose="05000000000000000000" pitchFamily="2" charset="2"/>
              <a:buChar char="Ø"/>
            </a:pPr>
            <a:r>
              <a:rPr lang="en-GB" dirty="0" smtClean="0"/>
              <a:t>Economic</a:t>
            </a:r>
          </a:p>
          <a:p>
            <a:pPr>
              <a:buFont typeface="Wingdings" panose="05000000000000000000" pitchFamily="2" charset="2"/>
              <a:buChar char="Ø"/>
            </a:pPr>
            <a:r>
              <a:rPr lang="en-GB" dirty="0" smtClean="0"/>
              <a:t>Legal</a:t>
            </a:r>
          </a:p>
          <a:p>
            <a:pPr>
              <a:buFont typeface="Wingdings" panose="05000000000000000000" pitchFamily="2" charset="2"/>
              <a:buChar char="Ø"/>
            </a:pPr>
            <a:r>
              <a:rPr lang="en-GB" dirty="0" smtClean="0"/>
              <a:t>Ethical</a:t>
            </a:r>
          </a:p>
          <a:p>
            <a:pPr>
              <a:buFont typeface="Wingdings" panose="05000000000000000000" pitchFamily="2" charset="2"/>
              <a:buChar char="Ø"/>
            </a:pPr>
            <a:r>
              <a:rPr lang="en-GB" dirty="0"/>
              <a:t>P</a:t>
            </a:r>
            <a:r>
              <a:rPr lang="en-GB" dirty="0" smtClean="0"/>
              <a:t>hilanthropic</a:t>
            </a:r>
            <a:endParaRPr lang="en-GB" dirty="0"/>
          </a:p>
        </p:txBody>
      </p:sp>
    </p:spTree>
    <p:extLst>
      <p:ext uri="{BB962C8B-B14F-4D97-AF65-F5344CB8AC3E}">
        <p14:creationId xmlns:p14="http://schemas.microsoft.com/office/powerpoint/2010/main" val="3953427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Carrols pyramid</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00212" y="1556792"/>
            <a:ext cx="5743575" cy="4680520"/>
          </a:xfrm>
        </p:spPr>
      </p:pic>
    </p:spTree>
    <p:extLst>
      <p:ext uri="{BB962C8B-B14F-4D97-AF65-F5344CB8AC3E}">
        <p14:creationId xmlns:p14="http://schemas.microsoft.com/office/powerpoint/2010/main" val="161643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260648"/>
            <a:ext cx="8496944" cy="6336704"/>
          </a:xfrm>
        </p:spPr>
      </p:pic>
    </p:spTree>
    <p:extLst>
      <p:ext uri="{BB962C8B-B14F-4D97-AF65-F5344CB8AC3E}">
        <p14:creationId xmlns:p14="http://schemas.microsoft.com/office/powerpoint/2010/main" val="41624993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260648"/>
            <a:ext cx="8424935" cy="6264696"/>
          </a:xfrm>
        </p:spPr>
      </p:pic>
    </p:spTree>
    <p:extLst>
      <p:ext uri="{BB962C8B-B14F-4D97-AF65-F5344CB8AC3E}">
        <p14:creationId xmlns:p14="http://schemas.microsoft.com/office/powerpoint/2010/main" val="23646736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402832" cy="1143000"/>
          </a:xfrm>
        </p:spPr>
        <p:txBody>
          <a:bodyPr/>
          <a:lstStyle/>
          <a:p>
            <a:pPr algn="l"/>
            <a:r>
              <a:rPr lang="en-GB" dirty="0" smtClean="0"/>
              <a:t>Implementing CSR</a:t>
            </a:r>
            <a:endParaRPr lang="en-GB" dirty="0"/>
          </a:p>
        </p:txBody>
      </p:sp>
      <p:sp>
        <p:nvSpPr>
          <p:cNvPr id="3" name="Content Placeholder 2"/>
          <p:cNvSpPr>
            <a:spLocks noGrp="1"/>
          </p:cNvSpPr>
          <p:nvPr>
            <p:ph sz="half" idx="1"/>
          </p:nvPr>
        </p:nvSpPr>
        <p:spPr>
          <a:xfrm>
            <a:off x="251520" y="1600200"/>
            <a:ext cx="4824536" cy="4525963"/>
          </a:xfrm>
        </p:spPr>
        <p:txBody>
          <a:bodyPr>
            <a:normAutofit fontScale="92500"/>
          </a:bodyPr>
          <a:lstStyle/>
          <a:p>
            <a:pPr marL="514350" indent="-514350">
              <a:buFont typeface="+mj-lt"/>
              <a:buAutoNum type="arabicPeriod"/>
            </a:pPr>
            <a:r>
              <a:rPr lang="en-GB" dirty="0" smtClean="0"/>
              <a:t>Undertake environmental audit</a:t>
            </a:r>
          </a:p>
          <a:p>
            <a:pPr marL="514350" indent="-514350">
              <a:buFont typeface="+mj-lt"/>
              <a:buAutoNum type="arabicPeriod"/>
            </a:pPr>
            <a:r>
              <a:rPr lang="en-GB" dirty="0" smtClean="0"/>
              <a:t>Identify key objectives</a:t>
            </a:r>
          </a:p>
          <a:p>
            <a:pPr marL="514350" indent="-514350">
              <a:buFont typeface="+mj-lt"/>
              <a:buAutoNum type="arabicPeriod"/>
            </a:pPr>
            <a:r>
              <a:rPr lang="en-GB" dirty="0" smtClean="0"/>
              <a:t>Select </a:t>
            </a:r>
            <a:r>
              <a:rPr lang="en-GB" i="1" dirty="0" smtClean="0"/>
              <a:t>appropriate</a:t>
            </a:r>
            <a:r>
              <a:rPr lang="en-GB" dirty="0" smtClean="0"/>
              <a:t> strategies</a:t>
            </a:r>
          </a:p>
          <a:p>
            <a:pPr marL="514350" indent="-514350">
              <a:buFont typeface="+mj-lt"/>
              <a:buAutoNum type="arabicPeriod"/>
            </a:pPr>
            <a:r>
              <a:rPr lang="en-GB" dirty="0" smtClean="0"/>
              <a:t>Design programme of activities (</a:t>
            </a:r>
            <a:r>
              <a:rPr lang="en-GB" dirty="0" err="1" smtClean="0"/>
              <a:t>incl</a:t>
            </a:r>
            <a:r>
              <a:rPr lang="en-GB" dirty="0" smtClean="0"/>
              <a:t> the </a:t>
            </a:r>
            <a:r>
              <a:rPr lang="en-GB" i="1" dirty="0" smtClean="0"/>
              <a:t>communication</a:t>
            </a:r>
            <a:r>
              <a:rPr lang="en-GB" dirty="0" smtClean="0"/>
              <a:t> of events, budgeting and timings)</a:t>
            </a:r>
          </a:p>
          <a:p>
            <a:pPr marL="514350" indent="-514350">
              <a:buFont typeface="+mj-lt"/>
              <a:buAutoNum type="arabicPeriod"/>
            </a:pPr>
            <a:r>
              <a:rPr lang="en-GB" dirty="0" smtClean="0"/>
              <a:t>Monitor, measure and report</a:t>
            </a:r>
          </a:p>
          <a:p>
            <a:pPr marL="514350" indent="-514350">
              <a:buFont typeface="+mj-lt"/>
              <a:buAutoNum type="arabicPeriod"/>
            </a:pPr>
            <a:r>
              <a:rPr lang="en-GB" dirty="0" smtClean="0"/>
              <a:t>Review and develop</a:t>
            </a:r>
            <a:endParaRPr lang="en-GB" dirty="0"/>
          </a:p>
        </p:txBody>
      </p:sp>
      <p:pic>
        <p:nvPicPr>
          <p:cNvPr id="5" name="Content Placeholder 9"/>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148064" y="116632"/>
            <a:ext cx="3600400" cy="3456384"/>
          </a:xfrm>
          <a:prstGeom prst="rect">
            <a:avLst/>
          </a:prstGeom>
        </p:spPr>
      </p:pic>
      <p:pic>
        <p:nvPicPr>
          <p:cNvPr id="6"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6056" y="3573017"/>
            <a:ext cx="3744416" cy="3168352"/>
          </a:xfrm>
          <a:prstGeom prst="rect">
            <a:avLst/>
          </a:prstGeom>
        </p:spPr>
      </p:pic>
    </p:spTree>
    <p:extLst>
      <p:ext uri="{BB962C8B-B14F-4D97-AF65-F5344CB8AC3E}">
        <p14:creationId xmlns:p14="http://schemas.microsoft.com/office/powerpoint/2010/main" val="277145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 integrated conceptual model to implement within the organisation.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544" y="1484784"/>
            <a:ext cx="8352927" cy="5184576"/>
          </a:xfrm>
        </p:spPr>
      </p:pic>
    </p:spTree>
    <p:extLst>
      <p:ext uri="{BB962C8B-B14F-4D97-AF65-F5344CB8AC3E}">
        <p14:creationId xmlns:p14="http://schemas.microsoft.com/office/powerpoint/2010/main" val="13141383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CSR and Shared Value</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1556792"/>
            <a:ext cx="8352928" cy="4896544"/>
          </a:xfrm>
        </p:spPr>
      </p:pic>
    </p:spTree>
    <p:extLst>
      <p:ext uri="{BB962C8B-B14F-4D97-AF65-F5344CB8AC3E}">
        <p14:creationId xmlns:p14="http://schemas.microsoft.com/office/powerpoint/2010/main" val="1178111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CSR and Quality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1556792"/>
            <a:ext cx="8424936" cy="5040560"/>
          </a:xfrm>
        </p:spPr>
      </p:pic>
    </p:spTree>
    <p:extLst>
      <p:ext uri="{BB962C8B-B14F-4D97-AF65-F5344CB8AC3E}">
        <p14:creationId xmlns:p14="http://schemas.microsoft.com/office/powerpoint/2010/main" val="11323222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research into CSR</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Worth reading</a:t>
            </a:r>
          </a:p>
          <a:p>
            <a:r>
              <a:rPr lang="en-GB" dirty="0" smtClean="0">
                <a:solidFill>
                  <a:schemeClr val="tx2"/>
                </a:solidFill>
              </a:rPr>
              <a:t>Read MIT article on CSR provided</a:t>
            </a:r>
            <a:endParaRPr lang="en-GB" dirty="0">
              <a:solidFill>
                <a:schemeClr val="tx2"/>
              </a:solidFill>
            </a:endParaRPr>
          </a:p>
          <a:p>
            <a:pPr marL="0" indent="0">
              <a:buNone/>
            </a:pPr>
            <a:r>
              <a:rPr lang="en-GB" dirty="0" smtClean="0"/>
              <a:t>Worth watching</a:t>
            </a:r>
          </a:p>
          <a:p>
            <a:r>
              <a:rPr lang="en-GB" dirty="0">
                <a:solidFill>
                  <a:schemeClr val="tx2"/>
                </a:solidFill>
                <a:hlinkClick r:id="rId2"/>
              </a:rPr>
              <a:t>https://www.youtube.com/watch?v=wpNoEs1TH58</a:t>
            </a:r>
            <a:r>
              <a:rPr lang="en-GB" dirty="0">
                <a:solidFill>
                  <a:schemeClr val="tx2"/>
                </a:solidFill>
              </a:rPr>
              <a:t> </a:t>
            </a:r>
          </a:p>
          <a:p>
            <a:r>
              <a:rPr lang="en-GB" dirty="0">
                <a:solidFill>
                  <a:schemeClr val="tx2"/>
                </a:solidFill>
                <a:hlinkClick r:id="rId3"/>
              </a:rPr>
              <a:t>https://www.youtube.com/watch?v=jga4s0Ei7Zs</a:t>
            </a:r>
            <a:r>
              <a:rPr lang="en-GB" dirty="0">
                <a:solidFill>
                  <a:schemeClr val="tx2"/>
                </a:solidFill>
              </a:rPr>
              <a:t> </a:t>
            </a:r>
            <a:endParaRPr lang="en-GB" dirty="0" smtClean="0">
              <a:solidFill>
                <a:schemeClr val="tx2"/>
              </a:solidFill>
            </a:endParaRPr>
          </a:p>
          <a:p>
            <a:r>
              <a:rPr lang="en-GB" dirty="0">
                <a:solidFill>
                  <a:schemeClr val="tx2"/>
                </a:solidFill>
                <a:hlinkClick r:id="rId4"/>
              </a:rPr>
              <a:t>https://</a:t>
            </a:r>
            <a:r>
              <a:rPr lang="en-GB" dirty="0" smtClean="0">
                <a:solidFill>
                  <a:schemeClr val="tx2"/>
                </a:solidFill>
                <a:hlinkClick r:id="rId4"/>
              </a:rPr>
              <a:t>www.youtube.com/watch?v=E0NkGtNU_9w</a:t>
            </a:r>
            <a:r>
              <a:rPr lang="en-GB" dirty="0" smtClean="0">
                <a:solidFill>
                  <a:schemeClr val="tx2"/>
                </a:solidFill>
              </a:rPr>
              <a:t> </a:t>
            </a:r>
            <a:endParaRPr lang="en-GB" dirty="0">
              <a:solidFill>
                <a:schemeClr val="tx2"/>
              </a:solidFill>
            </a:endParaRPr>
          </a:p>
          <a:p>
            <a:endParaRPr lang="en-GB" dirty="0">
              <a:solidFill>
                <a:schemeClr val="tx2"/>
              </a:solidFill>
            </a:endParaRPr>
          </a:p>
          <a:p>
            <a:pPr marL="0" indent="0">
              <a:buNone/>
            </a:pPr>
            <a:endParaRPr lang="en-GB" dirty="0" smtClean="0"/>
          </a:p>
          <a:p>
            <a:endParaRPr lang="en-GB" dirty="0" smtClean="0"/>
          </a:p>
        </p:txBody>
      </p:sp>
    </p:spTree>
    <p:extLst>
      <p:ext uri="{BB962C8B-B14F-4D97-AF65-F5344CB8AC3E}">
        <p14:creationId xmlns:p14="http://schemas.microsoft.com/office/powerpoint/2010/main" val="1108016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Tutorial questions</a:t>
            </a:r>
            <a:endParaRPr lang="en-GB" dirty="0"/>
          </a:p>
        </p:txBody>
      </p:sp>
      <p:sp>
        <p:nvSpPr>
          <p:cNvPr id="3" name="Content Placeholder 2"/>
          <p:cNvSpPr>
            <a:spLocks noGrp="1"/>
          </p:cNvSpPr>
          <p:nvPr>
            <p:ph idx="1"/>
          </p:nvPr>
        </p:nvSpPr>
        <p:spPr>
          <a:xfrm>
            <a:off x="323528" y="1600200"/>
            <a:ext cx="8496944" cy="4525963"/>
          </a:xfrm>
        </p:spPr>
        <p:txBody>
          <a:bodyPr>
            <a:normAutofit fontScale="92500"/>
          </a:bodyPr>
          <a:lstStyle/>
          <a:p>
            <a:pPr marL="514350" indent="-514350">
              <a:buFont typeface="+mj-lt"/>
              <a:buAutoNum type="arabicPeriod"/>
            </a:pPr>
            <a:r>
              <a:rPr lang="en-GB" dirty="0" smtClean="0"/>
              <a:t>In your own words what do you understand by the concept of CSR? Do you believe it has the same meaning and level of importance in China?</a:t>
            </a:r>
          </a:p>
          <a:p>
            <a:pPr marL="514350" indent="-514350">
              <a:buFont typeface="+mj-lt"/>
              <a:buAutoNum type="arabicPeriod"/>
            </a:pPr>
            <a:r>
              <a:rPr lang="en-GB" dirty="0" smtClean="0"/>
              <a:t>In your groups identify either the benefits or the drawbacks of CSR.</a:t>
            </a:r>
          </a:p>
          <a:p>
            <a:pPr marL="514350" indent="-514350">
              <a:buFont typeface="+mj-lt"/>
              <a:buAutoNum type="arabicPeriod"/>
            </a:pPr>
            <a:r>
              <a:rPr lang="en-GB" dirty="0" smtClean="0"/>
              <a:t>Taking the small case scenario that you have been given recommend a course of action and provide the justification for your decision. </a:t>
            </a:r>
          </a:p>
          <a:p>
            <a:pPr marL="0" indent="0">
              <a:buNone/>
            </a:pPr>
            <a:r>
              <a:rPr lang="en-GB" dirty="0" smtClean="0"/>
              <a:t>                            (the following slides are for staff only)</a:t>
            </a:r>
            <a:endParaRPr lang="en-GB" dirty="0"/>
          </a:p>
        </p:txBody>
      </p:sp>
    </p:spTree>
    <p:extLst>
      <p:ext uri="{BB962C8B-B14F-4D97-AF65-F5344CB8AC3E}">
        <p14:creationId xmlns:p14="http://schemas.microsoft.com/office/powerpoint/2010/main" val="35035979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What is CSR</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484784"/>
            <a:ext cx="8496944" cy="5256584"/>
          </a:xfrm>
        </p:spPr>
      </p:pic>
    </p:spTree>
    <p:extLst>
      <p:ext uri="{BB962C8B-B14F-4D97-AF65-F5344CB8AC3E}">
        <p14:creationId xmlns:p14="http://schemas.microsoft.com/office/powerpoint/2010/main" val="30607418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Some benefits of CSR</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57841" y="1600200"/>
            <a:ext cx="6028318" cy="4525963"/>
          </a:xfrm>
        </p:spPr>
      </p:pic>
    </p:spTree>
    <p:extLst>
      <p:ext uri="{BB962C8B-B14F-4D97-AF65-F5344CB8AC3E}">
        <p14:creationId xmlns:p14="http://schemas.microsoft.com/office/powerpoint/2010/main" val="976534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Some more benefits of CSR</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1412776"/>
            <a:ext cx="8424935" cy="4968552"/>
          </a:xfrm>
        </p:spPr>
      </p:pic>
    </p:spTree>
    <p:extLst>
      <p:ext uri="{BB962C8B-B14F-4D97-AF65-F5344CB8AC3E}">
        <p14:creationId xmlns:p14="http://schemas.microsoft.com/office/powerpoint/2010/main" val="26865811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Arguments against CSR</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1484784"/>
            <a:ext cx="7920880" cy="4641379"/>
          </a:xfrm>
        </p:spPr>
      </p:pic>
    </p:spTree>
    <p:extLst>
      <p:ext uri="{BB962C8B-B14F-4D97-AF65-F5344CB8AC3E}">
        <p14:creationId xmlns:p14="http://schemas.microsoft.com/office/powerpoint/2010/main" val="2262936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260648"/>
            <a:ext cx="8496944" cy="5865515"/>
          </a:xfrm>
        </p:spPr>
      </p:pic>
    </p:spTree>
    <p:extLst>
      <p:ext uri="{BB962C8B-B14F-4D97-AF65-F5344CB8AC3E}">
        <p14:creationId xmlns:p14="http://schemas.microsoft.com/office/powerpoint/2010/main" val="31669298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 cost benefit approach to CSR</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544" y="1600200"/>
            <a:ext cx="8208912" cy="4525963"/>
          </a:xfrm>
        </p:spPr>
      </p:pic>
    </p:spTree>
    <p:extLst>
      <p:ext uri="{BB962C8B-B14F-4D97-AF65-F5344CB8AC3E}">
        <p14:creationId xmlns:p14="http://schemas.microsoft.com/office/powerpoint/2010/main" val="2568353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271</TotalTime>
  <Words>409</Words>
  <Application>Microsoft Office PowerPoint</Application>
  <PresentationFormat>On-screen Show (4:3)</PresentationFormat>
  <Paragraphs>52</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PowerPoint Presentation</vt:lpstr>
      <vt:lpstr>PowerPoint Presentation</vt:lpstr>
      <vt:lpstr>What is CSR?</vt:lpstr>
      <vt:lpstr>Key drivers for CSR</vt:lpstr>
      <vt:lpstr>Key drivers for CSR </vt:lpstr>
      <vt:lpstr>Main components of CSR</vt:lpstr>
      <vt:lpstr>Implications of CSR – Who?</vt:lpstr>
      <vt:lpstr>Implications of CSR - What</vt:lpstr>
      <vt:lpstr>Models of CSR</vt:lpstr>
      <vt:lpstr>Models of CSR</vt:lpstr>
      <vt:lpstr>Carrols pyramid</vt:lpstr>
      <vt:lpstr>PowerPoint Presentation</vt:lpstr>
      <vt:lpstr>PowerPoint Presentation</vt:lpstr>
      <vt:lpstr>Implementing CSR</vt:lpstr>
      <vt:lpstr>An integrated conceptual model to implement within the organisation.</vt:lpstr>
      <vt:lpstr>CSR and Shared Value</vt:lpstr>
      <vt:lpstr>CSR and Quality</vt:lpstr>
      <vt:lpstr>Further research into CSR</vt:lpstr>
      <vt:lpstr>Tutorial questions</vt:lpstr>
      <vt:lpstr>1. What is CSR</vt:lpstr>
      <vt:lpstr>2. Some benefits of CSR</vt:lpstr>
      <vt:lpstr>2. Some more benefits of CSR</vt:lpstr>
      <vt:lpstr>2. Arguments against CSR</vt:lpstr>
      <vt:lpstr>PowerPoint Presentation</vt:lpstr>
      <vt:lpstr>A cost benefit approach to CSR</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21</cp:revision>
  <cp:lastPrinted>2015-08-12T12:50:44Z</cp:lastPrinted>
  <dcterms:created xsi:type="dcterms:W3CDTF">2015-08-11T11:46:44Z</dcterms:created>
  <dcterms:modified xsi:type="dcterms:W3CDTF">2015-08-26T10:54:24Z</dcterms:modified>
</cp:coreProperties>
</file>