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D7A0ED-E7DA-91D9-7A38-74A59887AEBC}" v="933" dt="2025-12-13T16:38:12.763"/>
    <p1510:client id="{6C92516D-A624-FD78-558F-535DFDC45A29}" v="31" dt="2025-12-13T13:00:09.79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050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140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4273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8189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2336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736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2629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7093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403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96847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5989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12/13/2025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6746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freeimageslive.co.uk/free_stock_image/unionflagjpg" TargetMode="Externa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sd-animal-health.co.uk/species/hors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69" y="1000768"/>
            <a:ext cx="4502623" cy="2495725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US" sz="2000" i="1" cap="small" dirty="0" err="1">
                <a:highlight>
                  <a:srgbClr val="FFFFFF"/>
                </a:highlight>
                <a:latin typeface="Arial"/>
                <a:cs typeface="Arial"/>
              </a:rPr>
              <a:t>Dellmen</a:t>
            </a:r>
            <a:r>
              <a:rPr lang="en-US" sz="2000" i="1" cap="small" dirty="0">
                <a:highlight>
                  <a:srgbClr val="FFFFFF"/>
                </a:highlight>
                <a:latin typeface="Arial"/>
                <a:cs typeface="Arial"/>
              </a:rPr>
              <a:t> Premier Equestrian Estate LTD </a:t>
            </a:r>
            <a:endParaRPr lang="en-US" sz="2000" b="0" i="1" cap="small" dirty="0">
              <a:highlight>
                <a:srgbClr val="FFFFFF"/>
              </a:highlight>
              <a:latin typeface="Arial"/>
              <a:cs typeface="Arial"/>
            </a:endParaRP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US" sz="1800" u="sng" cap="small" dirty="0">
                <a:highlight>
                  <a:srgbClr val="FFFFFF"/>
                </a:highlight>
                <a:latin typeface="Arial"/>
                <a:cs typeface="Arial"/>
              </a:rPr>
              <a:t>BUSINESS PLAN</a:t>
            </a:r>
            <a:br>
              <a:rPr lang="en-US" sz="1800" u="sng" cap="small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US" sz="1800" i="1" cap="small" dirty="0">
                <a:solidFill>
                  <a:srgbClr val="2A2A2A"/>
                </a:solidFill>
                <a:highlight>
                  <a:srgbClr val="FFFFFF"/>
                </a:highlight>
                <a:latin typeface="Arial"/>
                <a:cs typeface="Arial"/>
              </a:rPr>
              <a:t>University of </a:t>
            </a:r>
            <a:r>
              <a:rPr lang="en-US" sz="1800" i="1" cap="small" err="1">
                <a:solidFill>
                  <a:srgbClr val="2A2A2A"/>
                </a:solidFill>
                <a:highlight>
                  <a:srgbClr val="FFFFFF"/>
                </a:highlight>
                <a:latin typeface="Arial"/>
                <a:cs typeface="Arial"/>
              </a:rPr>
              <a:t>wales</a:t>
            </a:r>
            <a:r>
              <a:rPr lang="en-US" sz="1800" i="1" cap="small" dirty="0">
                <a:solidFill>
                  <a:srgbClr val="2A2A2A"/>
                </a:solidFill>
                <a:highlight>
                  <a:srgbClr val="FFFFFF"/>
                </a:highlight>
                <a:latin typeface="Arial"/>
                <a:cs typeface="Arial"/>
              </a:rPr>
              <a:t> Trinity Saint David </a:t>
            </a:r>
            <a:r>
              <a:rPr lang="en-US" sz="1600" i="1" cap="small" dirty="0">
                <a:solidFill>
                  <a:srgbClr val="2A2A2A"/>
                </a:solidFill>
                <a:highlight>
                  <a:srgbClr val="FFFFFF"/>
                </a:highlight>
                <a:latin typeface="Arial"/>
                <a:cs typeface="Arial"/>
              </a:rPr>
              <a:t> </a:t>
            </a:r>
            <a:endParaRPr lang="en-US" sz="1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7868" y="3050174"/>
            <a:ext cx="4883624" cy="2906642"/>
          </a:xfrm>
        </p:spPr>
        <p:txBody>
          <a:bodyPr anchor="t">
            <a:normAutofit/>
          </a:bodyPr>
          <a:lstStyle/>
          <a:p>
            <a:pPr algn="ctr"/>
            <a:endParaRPr lang="en-US" sz="2000" b="1" i="0" cap="small" dirty="0">
              <a:highlight>
                <a:srgbClr val="FFFFFF"/>
              </a:highlight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BD0C058D-27D4-3139-E199-E2C11099B6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A2BB61-5CB4-4738-91A9-4E89058032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0076" y="659574"/>
            <a:ext cx="4956048" cy="4956048"/>
          </a:xfrm>
          <a:prstGeom prst="rect">
            <a:avLst/>
          </a:pr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94E0531-D614-3CB6-996E-FF0184A33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6300216"/>
            <a:ext cx="11165482" cy="45719"/>
          </a:xfrm>
          <a:custGeom>
            <a:avLst/>
            <a:gdLst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5021183 w 11165482"/>
              <a:gd name="connsiteY2" fmla="*/ 0 h 45719"/>
              <a:gd name="connsiteX3" fmla="*/ 6144299 w 11165482"/>
              <a:gd name="connsiteY3" fmla="*/ 0 h 45719"/>
              <a:gd name="connsiteX4" fmla="*/ 8715708 w 11165482"/>
              <a:gd name="connsiteY4" fmla="*/ 0 h 45719"/>
              <a:gd name="connsiteX5" fmla="*/ 11165482 w 11165482"/>
              <a:gd name="connsiteY5" fmla="*/ 0 h 45719"/>
              <a:gd name="connsiteX6" fmla="*/ 11165482 w 11165482"/>
              <a:gd name="connsiteY6" fmla="*/ 45719 h 45719"/>
              <a:gd name="connsiteX7" fmla="*/ 8715708 w 11165482"/>
              <a:gd name="connsiteY7" fmla="*/ 45719 h 45719"/>
              <a:gd name="connsiteX8" fmla="*/ 6144299 w 11165482"/>
              <a:gd name="connsiteY8" fmla="*/ 45719 h 45719"/>
              <a:gd name="connsiteX9" fmla="*/ 5021183 w 11165482"/>
              <a:gd name="connsiteY9" fmla="*/ 45719 h 45719"/>
              <a:gd name="connsiteX10" fmla="*/ 3694525 w 11165482"/>
              <a:gd name="connsiteY10" fmla="*/ 45719 h 45719"/>
              <a:gd name="connsiteX11" fmla="*/ 0 w 11165482"/>
              <a:gd name="connsiteY11" fmla="*/ 45719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3694525 w 11165482"/>
              <a:gd name="connsiteY9" fmla="*/ 45719 h 45719"/>
              <a:gd name="connsiteX10" fmla="*/ 0 w 11165482"/>
              <a:gd name="connsiteY10" fmla="*/ 45719 h 45719"/>
              <a:gd name="connsiteX11" fmla="*/ 0 w 11165482"/>
              <a:gd name="connsiteY11" fmla="*/ 0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0 w 11165482"/>
              <a:gd name="connsiteY9" fmla="*/ 45719 h 45719"/>
              <a:gd name="connsiteX10" fmla="*/ 0 w 11165482"/>
              <a:gd name="connsiteY10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6144299 w 11165482"/>
              <a:gd name="connsiteY6" fmla="*/ 45719 h 45719"/>
              <a:gd name="connsiteX7" fmla="*/ 5021183 w 11165482"/>
              <a:gd name="connsiteY7" fmla="*/ 45719 h 45719"/>
              <a:gd name="connsiteX8" fmla="*/ 0 w 11165482"/>
              <a:gd name="connsiteY8" fmla="*/ 45719 h 45719"/>
              <a:gd name="connsiteX9" fmla="*/ 0 w 11165482"/>
              <a:gd name="connsiteY9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5021183 w 11165482"/>
              <a:gd name="connsiteY6" fmla="*/ 45719 h 45719"/>
              <a:gd name="connsiteX7" fmla="*/ 0 w 11165482"/>
              <a:gd name="connsiteY7" fmla="*/ 45719 h 45719"/>
              <a:gd name="connsiteX8" fmla="*/ 0 w 11165482"/>
              <a:gd name="connsiteY8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5021183 w 11165482"/>
              <a:gd name="connsiteY5" fmla="*/ 45719 h 45719"/>
              <a:gd name="connsiteX6" fmla="*/ 0 w 11165482"/>
              <a:gd name="connsiteY6" fmla="*/ 45719 h 45719"/>
              <a:gd name="connsiteX7" fmla="*/ 0 w 11165482"/>
              <a:gd name="connsiteY7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0 w 11165482"/>
              <a:gd name="connsiteY5" fmla="*/ 45719 h 45719"/>
              <a:gd name="connsiteX6" fmla="*/ 0 w 11165482"/>
              <a:gd name="connsiteY6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0 w 11165482"/>
              <a:gd name="connsiteY4" fmla="*/ 45719 h 45719"/>
              <a:gd name="connsiteX5" fmla="*/ 0 w 11165482"/>
              <a:gd name="connsiteY5" fmla="*/ 0 h 45719"/>
              <a:gd name="connsiteX0" fmla="*/ 0 w 11165482"/>
              <a:gd name="connsiteY0" fmla="*/ 0 h 45719"/>
              <a:gd name="connsiteX1" fmla="*/ 11165482 w 11165482"/>
              <a:gd name="connsiteY1" fmla="*/ 0 h 45719"/>
              <a:gd name="connsiteX2" fmla="*/ 11165482 w 11165482"/>
              <a:gd name="connsiteY2" fmla="*/ 45719 h 45719"/>
              <a:gd name="connsiteX3" fmla="*/ 0 w 11165482"/>
              <a:gd name="connsiteY3" fmla="*/ 45719 h 45719"/>
              <a:gd name="connsiteX4" fmla="*/ 0 w 11165482"/>
              <a:gd name="connsiteY4" fmla="*/ 0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65482" h="45719">
                <a:moveTo>
                  <a:pt x="0" y="0"/>
                </a:moveTo>
                <a:lnTo>
                  <a:pt x="11165482" y="0"/>
                </a:lnTo>
                <a:lnTo>
                  <a:pt x="11165482" y="45719"/>
                </a:lnTo>
                <a:lnTo>
                  <a:pt x="0" y="45719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2B0047-9DBB-B597-8FF6-771352374A9A}"/>
              </a:ext>
            </a:extLst>
          </p:cNvPr>
          <p:cNvSpPr txBox="1"/>
          <p:nvPr/>
        </p:nvSpPr>
        <p:spPr>
          <a:xfrm>
            <a:off x="718458" y="4506685"/>
            <a:ext cx="4463142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 b="1" i="1" u="none" strike="noStrike" cap="small" dirty="0">
                <a:solidFill>
                  <a:srgbClr val="2A2A2A"/>
                </a:solidFill>
                <a:latin typeface="Arial"/>
                <a:ea typeface="Arial"/>
                <a:cs typeface="Arial"/>
              </a:rPr>
              <a:t>Student : Caroline Beatrice </a:t>
            </a:r>
            <a:r>
              <a:rPr lang="en-US" sz="1600" b="1" i="1" u="none" strike="noStrike" cap="small" dirty="0" err="1">
                <a:solidFill>
                  <a:srgbClr val="2A2A2A"/>
                </a:solidFill>
                <a:latin typeface="Arial"/>
                <a:ea typeface="Arial"/>
                <a:cs typeface="Arial"/>
              </a:rPr>
              <a:t>Dellmén</a:t>
            </a:r>
            <a:r>
              <a:rPr lang="en-US" sz="1600" b="1" i="1" cap="small" dirty="0">
                <a:solidFill>
                  <a:srgbClr val="2A2A2A"/>
                </a:solidFill>
                <a:latin typeface="Arial"/>
                <a:ea typeface="Arial"/>
                <a:cs typeface="Arial"/>
              </a:rPr>
              <a:t>  </a:t>
            </a:r>
            <a:endParaRPr lang="en-US" sz="1600" dirty="0">
              <a:solidFill>
                <a:srgbClr val="000000"/>
              </a:solidFill>
              <a:latin typeface="Bierstadt"/>
              <a:ea typeface="Arial"/>
              <a:cs typeface="Arial"/>
            </a:endParaRPr>
          </a:p>
          <a:p>
            <a:pPr algn="ctr"/>
            <a:r>
              <a:rPr lang="en-US" sz="1600" b="1" i="1" u="none" strike="noStrike" cap="small" dirty="0">
                <a:solidFill>
                  <a:srgbClr val="2A2A2A"/>
                </a:solidFill>
                <a:latin typeface="Arial"/>
                <a:ea typeface="Arial"/>
                <a:cs typeface="Arial"/>
              </a:rPr>
              <a:t>student number :2430925</a:t>
            </a:r>
            <a:r>
              <a:rPr lang="en-US" sz="1600" b="1" i="1" u="none" strike="noStrike" dirty="0">
                <a:solidFill>
                  <a:srgbClr val="2A2A2A"/>
                </a:solidFill>
                <a:latin typeface="Arial"/>
                <a:ea typeface="Arial"/>
                <a:cs typeface="Arial"/>
              </a:rPr>
              <a:t>​</a:t>
            </a:r>
            <a:endParaRPr lang="en-US" sz="1600">
              <a:solidFill>
                <a:srgbClr val="000000"/>
              </a:solidFill>
              <a:latin typeface="Bierstadt"/>
              <a:ea typeface="Arial"/>
              <a:cs typeface="Arial"/>
            </a:endParaRPr>
          </a:p>
          <a:p>
            <a:pPr algn="ctr"/>
            <a:r>
              <a:rPr lang="en-US" sz="1600" b="1" i="1" u="none" strike="noStrike" cap="small" dirty="0">
                <a:solidFill>
                  <a:srgbClr val="2A2A2A"/>
                </a:solidFill>
                <a:latin typeface="Arial"/>
                <a:ea typeface="Arial"/>
                <a:cs typeface="Arial"/>
              </a:rPr>
              <a:t>Lector : Andry </a:t>
            </a:r>
            <a:r>
              <a:rPr lang="en-US" sz="1600" b="1" i="1" u="none" strike="noStrike" cap="small" dirty="0" err="1">
                <a:solidFill>
                  <a:srgbClr val="2A2A2A"/>
                </a:solidFill>
                <a:latin typeface="Arial"/>
                <a:ea typeface="Arial"/>
                <a:cs typeface="Arial"/>
              </a:rPr>
              <a:t>Rakotololona</a:t>
            </a:r>
            <a:r>
              <a:rPr lang="en-US" sz="1600" b="1" i="1" u="none" strike="noStrike" cap="small" dirty="0">
                <a:solidFill>
                  <a:srgbClr val="2A2A2A"/>
                </a:solidFill>
                <a:latin typeface="Arial"/>
                <a:ea typeface="Arial"/>
                <a:cs typeface="Arial"/>
              </a:rPr>
              <a:t> </a:t>
            </a:r>
            <a:r>
              <a:rPr lang="en-US" sz="1600" b="1" i="1" u="none" strike="noStrike" dirty="0">
                <a:solidFill>
                  <a:srgbClr val="2A2A2A"/>
                </a:solidFill>
                <a:latin typeface="Arial"/>
                <a:ea typeface="Arial"/>
                <a:cs typeface="Arial"/>
              </a:rPr>
              <a:t>​</a:t>
            </a:r>
            <a:endParaRPr lang="en-US" sz="1600" u="none" strike="noStrike">
              <a:solidFill>
                <a:srgbClr val="000000"/>
              </a:solidFill>
              <a:latin typeface="Bierstadt"/>
              <a:ea typeface="Arial"/>
              <a:cs typeface="Arial"/>
            </a:endParaRPr>
          </a:p>
          <a:p>
            <a:r>
              <a:rPr lang="en-US" sz="1600" b="1" i="1" cap="small" dirty="0">
                <a:solidFill>
                  <a:srgbClr val="2A2A2A"/>
                </a:solidFill>
                <a:latin typeface="Arial"/>
                <a:ea typeface="Arial"/>
                <a:cs typeface="Arial"/>
              </a:rPr>
              <a:t>                 </a:t>
            </a:r>
            <a:r>
              <a:rPr lang="en-US" sz="1600" b="1" i="1" u="none" strike="noStrike" cap="small" dirty="0">
                <a:solidFill>
                  <a:srgbClr val="2A2A2A"/>
                </a:solidFill>
                <a:latin typeface="Arial"/>
                <a:ea typeface="Arial"/>
                <a:cs typeface="Arial"/>
              </a:rPr>
              <a:t>Course : LCLM4006 </a:t>
            </a:r>
            <a:endParaRPr lang="en-US" sz="1600" b="1" i="1" dirty="0">
              <a:solidFill>
                <a:srgbClr val="2A2A2A"/>
              </a:solidFill>
              <a:latin typeface="Arial"/>
              <a:ea typeface="Arial"/>
              <a:cs typeface="Arial"/>
            </a:endParaRPr>
          </a:p>
          <a:p>
            <a:r>
              <a:rPr lang="en-US" sz="1600" b="1" i="1" u="none" strike="noStrike" cap="small" dirty="0">
                <a:solidFill>
                  <a:srgbClr val="2A2A2A"/>
                </a:solidFill>
                <a:latin typeface="Arial"/>
                <a:ea typeface="Arial"/>
                <a:cs typeface="Arial"/>
              </a:rPr>
              <a:t>Enterprise and Entrepreneurship </a:t>
            </a:r>
            <a:endParaRPr lang="en-US" sz="1600" b="1" i="1">
              <a:solidFill>
                <a:srgbClr val="2A2A2A"/>
              </a:solidFill>
              <a:latin typeface="Arial"/>
              <a:cs typeface="Arial"/>
            </a:endParaRPr>
          </a:p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472751-D1B7-1163-B7AC-64EF3C1277ED}"/>
              </a:ext>
            </a:extLst>
          </p:cNvPr>
          <p:cNvSpPr txBox="1"/>
          <p:nvPr/>
        </p:nvSpPr>
        <p:spPr>
          <a:xfrm>
            <a:off x="-23894955" y="-3684991"/>
            <a:ext cx="6516806" cy="236466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4BDEC4-BCCE-C663-E282-3B251285E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0216" cy="13258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i="1" u="sng">
                <a:highlight>
                  <a:srgbClr val="FFFFFF"/>
                </a:highlight>
                <a:latin typeface="Arial"/>
                <a:cs typeface="Arial"/>
              </a:rPr>
              <a:t>TABLE OF CONTENTS    </a:t>
            </a:r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816AFD-44F6-E208-DDD4-DCFAD19A77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867" y="2429691"/>
            <a:ext cx="5867135" cy="391631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6EEE2F-BDE9-B36C-9D1B-784D1D8020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7224" y="1088136"/>
            <a:ext cx="4160520" cy="5257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i="1" dirty="0">
                <a:highlight>
                  <a:srgbClr val="FFFFFF"/>
                </a:highlight>
                <a:latin typeface="Georgia"/>
              </a:rPr>
              <a:t>Business Description </a:t>
            </a:r>
            <a:endParaRPr lang="en-US" dirty="0"/>
          </a:p>
          <a:p>
            <a:r>
              <a:rPr lang="en-US" b="1" i="1" dirty="0">
                <a:highlight>
                  <a:srgbClr val="FFFFFF"/>
                </a:highlight>
                <a:latin typeface="Georgia"/>
              </a:rPr>
              <a:t>Market Analysis </a:t>
            </a:r>
            <a:endParaRPr lang="en-US" dirty="0"/>
          </a:p>
          <a:p>
            <a:r>
              <a:rPr lang="en-US" b="1" i="1" dirty="0">
                <a:highlight>
                  <a:srgbClr val="FFFFFF"/>
                </a:highlight>
                <a:latin typeface="Georgia"/>
              </a:rPr>
              <a:t>Management </a:t>
            </a:r>
            <a:endParaRPr lang="en-US" dirty="0"/>
          </a:p>
          <a:p>
            <a:r>
              <a:rPr lang="en-US" b="1" i="1" dirty="0">
                <a:highlight>
                  <a:srgbClr val="FFFFFF"/>
                </a:highlight>
                <a:latin typeface="Georgia"/>
              </a:rPr>
              <a:t>Finances</a:t>
            </a:r>
            <a:endParaRPr lang="en-US" dirty="0">
              <a:latin typeface="Bierstadt"/>
            </a:endParaRPr>
          </a:p>
          <a:p>
            <a:pPr marL="0" indent="0">
              <a:buNone/>
            </a:pPr>
            <a:endParaRPr lang="en-US" b="1" i="1" dirty="0">
              <a:highlight>
                <a:srgbClr val="FFFFFF"/>
              </a:highlight>
              <a:latin typeface="Georgia"/>
            </a:endParaRPr>
          </a:p>
          <a:p>
            <a:r>
              <a:rPr lang="en-US" b="1" i="1" dirty="0">
                <a:highlight>
                  <a:srgbClr val="FFFFFF"/>
                </a:highlight>
                <a:latin typeface="Georgia"/>
              </a:rPr>
              <a:t>S.W.O.T. Analysis </a:t>
            </a:r>
            <a:endParaRPr lang="en-US" dirty="0"/>
          </a:p>
          <a:p>
            <a:r>
              <a:rPr lang="en-US" b="1" i="1" dirty="0">
                <a:highlight>
                  <a:srgbClr val="FFFFFF"/>
                </a:highlight>
                <a:latin typeface="Georgia"/>
              </a:rPr>
              <a:t>The End /Questions /References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828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75EAFFD-4A47-DD53-4F76-BD457E18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5DFB1F-C646-F148-4E59-58C3CFB0B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67035"/>
            <a:ext cx="3029803" cy="1988752"/>
          </a:xfrm>
        </p:spPr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1400" i="1" u="sng" dirty="0">
                <a:highlight>
                  <a:srgbClr val="FFFFFF"/>
                </a:highlight>
                <a:latin typeface="Arial"/>
                <a:cs typeface="Arial"/>
              </a:rPr>
              <a:t>BUSINESS DESCRIPTION and Facilities : </a:t>
            </a:r>
            <a:br>
              <a:rPr lang="en-US" sz="1400" i="1" u="sng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US" sz="1400" i="1" dirty="0">
                <a:highlight>
                  <a:srgbClr val="FFFFFF"/>
                </a:highlight>
                <a:latin typeface="Arial"/>
                <a:cs typeface="Arial"/>
              </a:rPr>
              <a:t>Caroline </a:t>
            </a:r>
            <a:r>
              <a:rPr lang="en-US" sz="1400" i="1" dirty="0" err="1">
                <a:highlight>
                  <a:srgbClr val="FFFFFF"/>
                </a:highlight>
                <a:latin typeface="Arial"/>
                <a:cs typeface="Arial"/>
              </a:rPr>
              <a:t>Dellmén</a:t>
            </a:r>
            <a:r>
              <a:rPr lang="en-US" sz="1400" i="1" dirty="0">
                <a:highlight>
                  <a:srgbClr val="FFFFFF"/>
                </a:highlight>
                <a:latin typeface="Arial"/>
                <a:cs typeface="Arial"/>
              </a:rPr>
              <a:t> and </a:t>
            </a:r>
            <a:r>
              <a:rPr lang="en-US" sz="1400" i="1" dirty="0" err="1">
                <a:highlight>
                  <a:srgbClr val="FFFFFF"/>
                </a:highlight>
                <a:latin typeface="Arial"/>
                <a:cs typeface="Arial"/>
              </a:rPr>
              <a:t>Dellmen</a:t>
            </a:r>
            <a:r>
              <a:rPr lang="en-US" sz="1400" i="1" dirty="0">
                <a:highlight>
                  <a:srgbClr val="FFFFFF"/>
                </a:highlight>
                <a:latin typeface="Arial"/>
                <a:cs typeface="Arial"/>
              </a:rPr>
              <a:t> </a:t>
            </a:r>
            <a:r>
              <a:rPr lang="en-US" sz="1400" cap="small" dirty="0">
                <a:highlight>
                  <a:srgbClr val="FFFFFF"/>
                </a:highlight>
                <a:latin typeface="Arial"/>
                <a:cs typeface="Arial"/>
              </a:rPr>
              <a:t>Premier Equestrian Estate LTD, </a:t>
            </a:r>
            <a:r>
              <a:rPr lang="en-US" sz="1400" dirty="0">
                <a:highlight>
                  <a:srgbClr val="FFFFFF"/>
                </a:highlight>
                <a:latin typeface="Arial"/>
                <a:cs typeface="Arial"/>
              </a:rPr>
              <a:t>will be a moderately and a professional sized equestrian yard with  facility that provides professional horse livery </a:t>
            </a:r>
            <a:r>
              <a:rPr lang="en-US" sz="1400" dirty="0" err="1">
                <a:highlight>
                  <a:srgbClr val="FFFFFF"/>
                </a:highlight>
                <a:latin typeface="Arial"/>
                <a:cs typeface="Arial"/>
              </a:rPr>
              <a:t>care,horse</a:t>
            </a:r>
            <a:r>
              <a:rPr lang="en-US" sz="1400" dirty="0">
                <a:highlight>
                  <a:srgbClr val="FFFFFF"/>
                </a:highlight>
                <a:latin typeface="Arial"/>
                <a:cs typeface="Arial"/>
              </a:rPr>
              <a:t> training, and riding instruction services. </a:t>
            </a:r>
            <a:endParaRPr lang="en-US" sz="14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CC1FECC-9CA4-341C-7E20-4728C5147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F79F2-EC2B-C317-DE17-C145F5BCA3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3186161"/>
            <a:ext cx="3200400" cy="315754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US" sz="1400" dirty="0"/>
              <a:t>¤  </a:t>
            </a:r>
            <a:r>
              <a:rPr lang="en-US" sz="1400" dirty="0">
                <a:highlight>
                  <a:srgbClr val="FFFFFF"/>
                </a:highlight>
                <a:latin typeface="Arial"/>
                <a:cs typeface="Arial"/>
              </a:rPr>
              <a:t>40 stable horse barn with contract for  professional horse owner  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highlight>
                  <a:srgbClr val="FFFFFF"/>
                </a:highlight>
                <a:latin typeface="Bierstadt"/>
                <a:cs typeface="Arial"/>
              </a:rPr>
              <a:t>¤ </a:t>
            </a:r>
            <a:r>
              <a:rPr lang="en-US" sz="1400" dirty="0">
                <a:highlight>
                  <a:srgbClr val="FFFFFF"/>
                </a:highlight>
                <a:latin typeface="Arial"/>
                <a:cs typeface="Arial"/>
              </a:rPr>
              <a:t> outdoor and indoor arena., fence the entire property, 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highlight>
                  <a:srgbClr val="FFFFFF"/>
                </a:highlight>
                <a:latin typeface="Bierstadt"/>
                <a:cs typeface="Arial"/>
              </a:rPr>
              <a:t>¤  gym for staff and horse owners, premises for a veterinary , masseur, chiropractor and farrier</a:t>
            </a:r>
            <a:r>
              <a:rPr lang="en-US" sz="1400" dirty="0"/>
              <a:t>  sale of horse feed, </a:t>
            </a:r>
            <a:endParaRPr lang="en-US" sz="14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US" sz="1400" dirty="0">
                <a:highlight>
                  <a:srgbClr val="F5F5F5"/>
                </a:highlight>
              </a:rPr>
              <a:t> ¤  spa resort for competition horses, </a:t>
            </a:r>
            <a:endParaRPr lang="en-US" sz="1400" dirty="0"/>
          </a:p>
          <a:p>
            <a:pPr>
              <a:lnSpc>
                <a:spcPct val="100000"/>
              </a:lnSpc>
            </a:pPr>
            <a:r>
              <a:rPr lang="en-US" sz="1400" dirty="0"/>
              <a:t>¤ 5  apartments will be built (above the indoor arena ) for  horse owners have the opportunity to rent. </a:t>
            </a:r>
          </a:p>
          <a:p>
            <a:pPr>
              <a:lnSpc>
                <a:spcPct val="100000"/>
              </a:lnSpc>
            </a:pPr>
            <a:br>
              <a:rPr lang="en-US" sz="1000" dirty="0"/>
            </a:br>
            <a:endParaRPr lang="en-US" sz="1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BB4564-E160-1A64-2827-827BCB9754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27" r="1660"/>
          <a:stretch>
            <a:fillRect/>
          </a:stretch>
        </p:blipFill>
        <p:spPr>
          <a:xfrm>
            <a:off x="4136609" y="970929"/>
            <a:ext cx="7534183" cy="5375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5731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447FC5-81F5-498F-B253-3D2BBDD2E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F32EE2-7B7B-E322-2D9D-50EF813CE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9200" cy="2377440"/>
          </a:xfrm>
        </p:spPr>
        <p:txBody>
          <a:bodyPr>
            <a:normAutofit/>
          </a:bodyPr>
          <a:lstStyle/>
          <a:p>
            <a:r>
              <a:rPr lang="en-US" sz="2800" u="sng" dirty="0"/>
              <a:t>The Market :</a:t>
            </a:r>
            <a:br>
              <a:rPr lang="en-US" sz="2800" u="sng" dirty="0"/>
            </a:br>
            <a:r>
              <a:rPr lang="en-US" sz="2800" u="sng" dirty="0"/>
              <a:t>¤</a:t>
            </a:r>
            <a:r>
              <a:rPr lang="en-US" sz="2800" b="0" u="sng" dirty="0"/>
              <a:t> </a:t>
            </a:r>
            <a:r>
              <a:rPr lang="en-US" sz="2400" b="0" dirty="0">
                <a:solidFill>
                  <a:srgbClr val="2A2A2A"/>
                </a:solidFill>
                <a:highlight>
                  <a:srgbClr val="FFFFFF"/>
                </a:highlight>
                <a:latin typeface="Arial"/>
                <a:cs typeface="Arial"/>
              </a:rPr>
              <a:t>850,000 horses with around 374,000 horses owning in horse industry. </a:t>
            </a:r>
            <a:endParaRPr lang="en-US" sz="2400" b="0" u="sng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183D605-F0BC-4923-9BAD-8F2204285B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4524C30-18FB-4554-15DF-359D43231C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780" r="-2" b="10354"/>
          <a:stretch>
            <a:fillRect/>
          </a:stretch>
        </p:blipFill>
        <p:spPr>
          <a:xfrm>
            <a:off x="6662166" y="508090"/>
            <a:ext cx="5011957" cy="2797087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C1A59FC6-29E7-4618-829A-36CC011E5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3616882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3DF2DF-81BE-5CF8-5E79-7CF9FCBEF90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1432" r="1" b="9423"/>
          <a:stretch>
            <a:fillRect/>
          </a:stretch>
        </p:blipFill>
        <p:spPr>
          <a:xfrm>
            <a:off x="513802" y="3698197"/>
            <a:ext cx="5011957" cy="2647807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D43DDD5-B630-8D69-41E9-36E92809CD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5976" y="3776472"/>
            <a:ext cx="5010912" cy="256946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b="1" dirty="0">
                <a:solidFill>
                  <a:srgbClr val="2A2A2A"/>
                </a:solidFill>
                <a:highlight>
                  <a:srgbClr val="FFFFFF"/>
                </a:highlight>
                <a:latin typeface="Arial"/>
                <a:cs typeface="Arial"/>
              </a:rPr>
              <a:t>¤ Advertise our horse business through the use of a website, Facebook/ Instagram  page, and of course good reputation and network </a:t>
            </a:r>
            <a:endParaRPr lang="en-US" b="1" dirty="0">
              <a:solidFill>
                <a:srgbClr val="000000"/>
              </a:solidFill>
              <a:latin typeface="Bierstadt"/>
              <a:cs typeface="Arial"/>
            </a:endParaRPr>
          </a:p>
          <a:p>
            <a:r>
              <a:rPr lang="en-US" b="1" dirty="0">
                <a:solidFill>
                  <a:srgbClr val="2A2A2A"/>
                </a:solidFill>
                <a:highlight>
                  <a:srgbClr val="FFFFFF"/>
                </a:highlight>
                <a:latin typeface="Arial"/>
                <a:cs typeface="Arial"/>
              </a:rPr>
              <a:t>¤ Advertise with regular trainers internationally and nationally to maintain a high standard of our business, this will also provide good customer service. </a:t>
            </a:r>
            <a:endParaRPr lang="en-US" b="1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EB0261-DAF1-3AEF-E995-E5EB3ACA58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422478" y="2456056"/>
            <a:ext cx="1967552" cy="103603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92994A3-3971-F251-46C5-E78084B9308C}"/>
              </a:ext>
            </a:extLst>
          </p:cNvPr>
          <p:cNvSpPr txBox="1"/>
          <p:nvPr/>
        </p:nvSpPr>
        <p:spPr>
          <a:xfrm>
            <a:off x="2422478" y="5913935"/>
            <a:ext cx="227464" cy="90038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9866033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447FC5-81F5-498F-B253-3D2BBDD2E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3F4734-1EF8-9E0D-E9AE-A3B8686B8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368296"/>
          </a:xfrm>
        </p:spPr>
        <p:txBody>
          <a:bodyPr>
            <a:normAutofit fontScale="90000"/>
          </a:bodyPr>
          <a:lstStyle/>
          <a:p>
            <a:r>
              <a:rPr lang="en-US" u="sng" dirty="0"/>
              <a:t>Management </a:t>
            </a:r>
            <a:r>
              <a:rPr lang="en-US" sz="1800" b="0" dirty="0">
                <a:highlight>
                  <a:srgbClr val="FFFFFF"/>
                </a:highlight>
                <a:latin typeface="Arial"/>
                <a:cs typeface="Arial"/>
              </a:rPr>
              <a:t>Owner/responsible as well as CEO , will be Caroline </a:t>
            </a:r>
            <a:r>
              <a:rPr lang="en-US" sz="1800" b="0" dirty="0" err="1">
                <a:highlight>
                  <a:srgbClr val="FFFFFF"/>
                </a:highlight>
                <a:latin typeface="Arial"/>
                <a:cs typeface="Arial"/>
              </a:rPr>
              <a:t>Dellmén</a:t>
            </a:r>
            <a:r>
              <a:rPr lang="en-US" sz="1800" b="0" dirty="0">
                <a:highlight>
                  <a:srgbClr val="FFFFFF"/>
                </a:highlight>
                <a:latin typeface="Arial"/>
                <a:cs typeface="Arial"/>
              </a:rPr>
              <a:t>,  together with 2 full-time grooms, we will run the yard and its operations as a professional team. The grooms will have a riding diploma and a groom education.</a:t>
            </a:r>
            <a:endParaRPr lang="en-US" sz="1800" u="sng" dirty="0"/>
          </a:p>
          <a:p>
            <a:br>
              <a:rPr lang="en-US" dirty="0"/>
            </a:br>
            <a:endParaRPr lang="en-US" dirty="0"/>
          </a:p>
          <a:p>
            <a:br>
              <a:rPr lang="en-US" dirty="0"/>
            </a:br>
            <a:br>
              <a:rPr lang="en-US" u="sng" dirty="0"/>
            </a:br>
            <a:endParaRPr lang="en-US" u="sng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183D605-F0BC-4923-9BAD-8F2204285B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0323EF-20E4-4AD4-AB4B-B5A0302194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7281" y="508091"/>
            <a:ext cx="2181727" cy="2797086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48F3D06-ACEF-6ABC-8CB3-611E94D70C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870" y="3616883"/>
            <a:ext cx="2183297" cy="272912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C1A59FC6-29E7-4618-829A-36CC011E5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3616882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F1D4D51-98BC-D93E-F656-BDC0CBDE90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5976" y="3776472"/>
            <a:ext cx="4983480" cy="25694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2A2A2A"/>
                </a:solidFill>
                <a:highlight>
                  <a:srgbClr val="FFFFFF"/>
                </a:highlight>
                <a:latin typeface="Arial"/>
                <a:cs typeface="Arial"/>
              </a:rPr>
              <a:t>We have  been in the horse industry for 35 years and together worked for over 18 years in building construction and the HVAC industry, so this is a good and profitable business and combination.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7341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A937B-B931-9F8E-C212-9DF0D53C9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0985083" cy="1360682"/>
          </a:xfrm>
        </p:spPr>
        <p:txBody>
          <a:bodyPr>
            <a:normAutofit fontScale="90000"/>
          </a:bodyPr>
          <a:lstStyle/>
          <a:p>
            <a:r>
              <a:rPr lang="en-US" sz="2800" i="1" u="sng" dirty="0"/>
              <a:t>Finance : </a:t>
            </a:r>
            <a:r>
              <a:rPr lang="en-US" sz="2000" b="0" dirty="0">
                <a:solidFill>
                  <a:srgbClr val="2A2A2A"/>
                </a:solidFill>
                <a:highlight>
                  <a:srgbClr val="FFFFFF"/>
                </a:highlight>
                <a:latin typeface="Arial"/>
                <a:cs typeface="Arial"/>
              </a:rPr>
              <a:t>The main source of income is expected to come from full-service livery , per horse and month we charge 1500 pounds which is a fixed source of income.</a:t>
            </a:r>
            <a:br>
              <a:rPr lang="en-US" dirty="0"/>
            </a:br>
            <a:endParaRPr lang="en-US" sz="2000"/>
          </a:p>
          <a:p>
            <a:r>
              <a:rPr lang="en-US" sz="2000" b="0" dirty="0">
                <a:solidFill>
                  <a:srgbClr val="2A2A2A"/>
                </a:solidFill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US" sz="2000" u="sng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Investment calculation /budget and startup loan cost calculation for start of business and construction of stage</a:t>
            </a:r>
            <a:r>
              <a:rPr lang="en-US" sz="1000" u="sng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 1</a:t>
            </a:r>
            <a:endParaRPr lang="en-US" sz="1000" b="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US" sz="2000" b="0" dirty="0">
              <a:solidFill>
                <a:srgbClr val="2A2A2A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spcBef>
                <a:spcPts val="0"/>
              </a:spcBef>
            </a:pPr>
            <a:endParaRPr lang="en-US" sz="1000" b="0" dirty="0">
              <a:latin typeface="Arial"/>
              <a:cs typeface="Arial"/>
            </a:endParaRPr>
          </a:p>
          <a:p>
            <a:pPr>
              <a:spcBef>
                <a:spcPts val="0"/>
              </a:spcBef>
            </a:pPr>
            <a:r>
              <a:rPr lang="en-US" sz="1000" b="0" i="1" dirty="0">
                <a:solidFill>
                  <a:srgbClr val="262626"/>
                </a:solidFill>
                <a:latin typeface="Arial"/>
                <a:cs typeface="Arial"/>
              </a:rPr>
              <a:t>                                                                  </a:t>
            </a:r>
            <a:r>
              <a:rPr lang="en-US" sz="1600" b="0" i="1" dirty="0">
                <a:solidFill>
                  <a:srgbClr val="262626"/>
                </a:solidFill>
                <a:latin typeface="Arial"/>
                <a:cs typeface="Arial"/>
              </a:rPr>
              <a:t>    </a:t>
            </a:r>
            <a:r>
              <a:rPr lang="en-US" sz="1800" b="0" i="1" dirty="0">
                <a:solidFill>
                  <a:srgbClr val="262626"/>
                </a:solidFill>
                <a:latin typeface="Arial"/>
                <a:cs typeface="Arial"/>
              </a:rPr>
              <a:t>= </a:t>
            </a:r>
            <a:r>
              <a:rPr lang="en-US" sz="1800" i="1" dirty="0">
                <a:solidFill>
                  <a:srgbClr val="6AA84F"/>
                </a:solidFill>
                <a:latin typeface="Arial"/>
                <a:cs typeface="Arial"/>
              </a:rPr>
              <a:t>+203 530 :- inclusive VAT</a:t>
            </a:r>
            <a:br>
              <a:rPr lang="en-US" dirty="0"/>
            </a:br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F05A2DE-67AB-739A-A2CD-426C85396A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7620944"/>
              </p:ext>
            </p:extLst>
          </p:nvPr>
        </p:nvGraphicFramePr>
        <p:xfrm>
          <a:off x="520700" y="3317354"/>
          <a:ext cx="11497992" cy="327985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748996">
                  <a:extLst>
                    <a:ext uri="{9D8B030D-6E8A-4147-A177-3AD203B41FA5}">
                      <a16:colId xmlns:a16="http://schemas.microsoft.com/office/drawing/2014/main" val="2698382802"/>
                    </a:ext>
                  </a:extLst>
                </a:gridCol>
                <a:gridCol w="5748996">
                  <a:extLst>
                    <a:ext uri="{9D8B030D-6E8A-4147-A177-3AD203B41FA5}">
                      <a16:colId xmlns:a16="http://schemas.microsoft.com/office/drawing/2014/main" val="3069602357"/>
                    </a:ext>
                  </a:extLst>
                </a:gridCol>
              </a:tblGrid>
              <a:tr h="552650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US" sz="1600" b="0" i="1" u="none" strike="noStrike" dirty="0">
                          <a:solidFill>
                            <a:srgbClr val="262626"/>
                          </a:solidFill>
                          <a:effectLst/>
                          <a:latin typeface="Arial"/>
                        </a:rPr>
                        <a:t>Loan </a:t>
                      </a:r>
                      <a:endParaRPr lang="en-US" sz="1600">
                        <a:effectLst/>
                        <a:latin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i="1" u="none" strike="noStrike" dirty="0">
                          <a:solidFill>
                            <a:srgbClr val="6AA84F"/>
                          </a:solidFill>
                          <a:effectLst/>
                          <a:latin typeface="Arial"/>
                        </a:rPr>
                        <a:t>700 000 :- 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42919064"/>
                  </a:ext>
                </a:extLst>
              </a:tr>
              <a:tr h="540636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US" sz="1600" b="0" i="1" u="none" strike="noStrike" dirty="0">
                          <a:solidFill>
                            <a:srgbClr val="262626"/>
                          </a:solidFill>
                          <a:effectLst/>
                          <a:latin typeface="Arial"/>
                        </a:rPr>
                        <a:t>Construction of stables</a:t>
                      </a:r>
                      <a:endParaRPr lang="en-US" sz="1600">
                        <a:effectLst/>
                        <a:latin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i="1" u="none" strike="noStrike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82 000 :- 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07038302"/>
                  </a:ext>
                </a:extLst>
              </a:tr>
              <a:tr h="552650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US" sz="1600" b="0" i="1" u="none" strike="noStrike" dirty="0">
                          <a:solidFill>
                            <a:srgbClr val="262626"/>
                          </a:solidFill>
                          <a:effectLst/>
                          <a:latin typeface="Arial"/>
                        </a:rPr>
                        <a:t>Fertilizer container horse system</a:t>
                      </a:r>
                      <a:endParaRPr lang="en-US" sz="1600">
                        <a:effectLst/>
                        <a:latin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i="1" u="none" strike="noStrike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970 :- 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63496285"/>
                  </a:ext>
                </a:extLst>
              </a:tr>
              <a:tr h="540636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US" sz="1600" b="0" i="1" u="none" strike="noStrike" dirty="0">
                          <a:solidFill>
                            <a:srgbClr val="262626"/>
                          </a:solidFill>
                          <a:effectLst/>
                          <a:latin typeface="Arial"/>
                        </a:rPr>
                        <a:t>fence for pastures</a:t>
                      </a:r>
                      <a:endParaRPr lang="en-US" sz="1600">
                        <a:effectLst/>
                        <a:latin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i="1" u="none" strike="noStrike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30 00 :- 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51058288"/>
                  </a:ext>
                </a:extLst>
              </a:tr>
              <a:tr h="552650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US" sz="1600" b="0" i="1" u="none" strike="noStrike" dirty="0">
                          <a:solidFill>
                            <a:srgbClr val="262626"/>
                          </a:solidFill>
                          <a:effectLst/>
                          <a:latin typeface="Arial"/>
                        </a:rPr>
                        <a:t>Micro water system and solar cell system</a:t>
                      </a:r>
                      <a:endParaRPr lang="en-US" sz="1600">
                        <a:effectLst/>
                        <a:latin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i="1" u="none" strike="noStrike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10 500 :- 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37651947"/>
                  </a:ext>
                </a:extLst>
              </a:tr>
              <a:tr h="540636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US" sz="1600" b="0" i="1" u="none" strike="noStrike" dirty="0">
                          <a:solidFill>
                            <a:srgbClr val="262626"/>
                          </a:solidFill>
                          <a:effectLst/>
                          <a:latin typeface="Arial"/>
                        </a:rPr>
                        <a:t>Purchase of land</a:t>
                      </a:r>
                      <a:endParaRPr lang="en-US" sz="1600">
                        <a:effectLst/>
                        <a:latin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i="1" u="none" strike="noStrike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400 000 :- 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344577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73656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0CBF4D-02B0-28B1-E7EA-52E9A9331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US" sz="2800" dirty="0"/>
            </a:br>
            <a:endParaRPr lang="en-US" sz="2800"/>
          </a:p>
          <a:p>
            <a:pPr>
              <a:lnSpc>
                <a:spcPct val="90000"/>
              </a:lnSpc>
            </a:pPr>
            <a:r>
              <a:rPr lang="en-US" sz="2800" i="1" u="sng" dirty="0">
                <a:highlight>
                  <a:srgbClr val="FFFFFF"/>
                </a:highlight>
                <a:latin typeface="Arial"/>
                <a:cs typeface="Arial"/>
              </a:rPr>
              <a:t>Monthly cost estimates for income and expenses</a:t>
            </a:r>
            <a:br>
              <a:rPr lang="en-US" sz="2800" i="1" u="sng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US" sz="2800" i="1" u="sng" dirty="0">
                <a:highlight>
                  <a:srgbClr val="FFFFFF"/>
                </a:highlight>
                <a:latin typeface="Arial"/>
                <a:cs typeface="Arial"/>
              </a:rPr>
            </a:br>
            <a:endParaRPr lang="en-US" sz="2400" i="1" u="sng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sz="2400" i="1" dirty="0">
                <a:solidFill>
                  <a:srgbClr val="262626"/>
                </a:solidFill>
                <a:latin typeface="Arial"/>
                <a:cs typeface="Arial"/>
              </a:rPr>
              <a:t>  </a:t>
            </a:r>
            <a:r>
              <a:rPr lang="en-US" sz="2400" b="0" i="1" dirty="0">
                <a:solidFill>
                  <a:srgbClr val="262626"/>
                </a:solidFill>
                <a:latin typeface="Arial"/>
                <a:cs typeface="Arial"/>
              </a:rPr>
              <a:t>   = </a:t>
            </a:r>
            <a:r>
              <a:rPr lang="en-US" sz="2400" i="1" dirty="0">
                <a:solidFill>
                  <a:srgbClr val="6AA84F"/>
                </a:solidFill>
                <a:latin typeface="Arial"/>
                <a:cs typeface="Arial"/>
              </a:rPr>
              <a:t>+ 26 680  :- inclusive VAT</a:t>
            </a:r>
            <a:br>
              <a:rPr lang="en-US" sz="2400" dirty="0"/>
            </a:br>
            <a:endParaRPr lang="en-US" sz="28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300216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B8753C6-AD67-D8EE-895E-52A804DBB7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4472590"/>
              </p:ext>
            </p:extLst>
          </p:nvPr>
        </p:nvGraphicFramePr>
        <p:xfrm>
          <a:off x="5101586" y="978408"/>
          <a:ext cx="6548636" cy="49651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41782">
                  <a:extLst>
                    <a:ext uri="{9D8B030D-6E8A-4147-A177-3AD203B41FA5}">
                      <a16:colId xmlns:a16="http://schemas.microsoft.com/office/drawing/2014/main" val="1970442622"/>
                    </a:ext>
                  </a:extLst>
                </a:gridCol>
                <a:gridCol w="1306854">
                  <a:extLst>
                    <a:ext uri="{9D8B030D-6E8A-4147-A177-3AD203B41FA5}">
                      <a16:colId xmlns:a16="http://schemas.microsoft.com/office/drawing/2014/main" val="422801563"/>
                    </a:ext>
                  </a:extLst>
                </a:gridCol>
              </a:tblGrid>
              <a:tr h="2317431">
                <a:tc>
                  <a:txBody>
                    <a:bodyPr/>
                    <a:lstStyle/>
                    <a:p>
                      <a:pPr rtl="0" fontAlgn="t">
                        <a:spcBef>
                          <a:spcPts val="900"/>
                        </a:spcBef>
                        <a:buNone/>
                      </a:pPr>
                      <a:r>
                        <a:rPr lang="en-US" sz="1700" b="1" i="1" u="none" strike="noStrike" dirty="0">
                          <a:solidFill>
                            <a:srgbClr val="333333"/>
                          </a:solidFill>
                          <a:effectLst/>
                          <a:latin typeface="Arial"/>
                        </a:rPr>
                        <a:t>Loan </a:t>
                      </a:r>
                      <a:endParaRPr lang="en-US" sz="3400" b="1" dirty="0">
                        <a:effectLst/>
                        <a:latin typeface="Arial"/>
                      </a:endParaRPr>
                    </a:p>
                    <a:p>
                      <a:pPr algn="ctr" rtl="0" fontAlgn="t">
                        <a:buNone/>
                      </a:pPr>
                      <a:r>
                        <a:rPr lang="en-US" sz="1700" b="1" i="1" u="none" strike="noStrike" dirty="0">
                          <a:solidFill>
                            <a:srgbClr val="333333"/>
                          </a:solidFill>
                          <a:effectLst/>
                          <a:latin typeface="Arial"/>
                        </a:rPr>
                        <a:t>monthly repayment</a:t>
                      </a:r>
                      <a:endParaRPr lang="en-US" sz="3400" dirty="0">
                        <a:effectLst/>
                        <a:latin typeface="Arial"/>
                      </a:endParaRPr>
                    </a:p>
                    <a:p>
                      <a:pPr algn="ctr" rtl="0" fontAlgn="t">
                        <a:buNone/>
                      </a:pPr>
                      <a:r>
                        <a:rPr lang="en-US" sz="1700" b="1" i="1" u="none" strike="noStrike" dirty="0">
                          <a:solidFill>
                            <a:srgbClr val="333333"/>
                          </a:solidFill>
                          <a:effectLst/>
                          <a:latin typeface="Arial"/>
                        </a:rPr>
                        <a:t>6.9%</a:t>
                      </a:r>
                      <a:endParaRPr lang="en-US" sz="3400" b="1" dirty="0">
                        <a:effectLst/>
                        <a:latin typeface="Arial"/>
                      </a:endParaRPr>
                    </a:p>
                    <a:p>
                      <a:pPr algn="ctr" rtl="0" fontAlgn="t">
                        <a:buNone/>
                      </a:pPr>
                      <a:r>
                        <a:rPr lang="en-US" sz="1700" b="1" i="1" u="none" strike="noStrike" dirty="0">
                          <a:solidFill>
                            <a:srgbClr val="333333"/>
                          </a:solidFill>
                          <a:effectLst/>
                          <a:latin typeface="Arial"/>
                        </a:rPr>
                        <a:t>interest rate</a:t>
                      </a:r>
                      <a:endParaRPr lang="en-US" sz="3400" dirty="0">
                        <a:effectLst/>
                        <a:latin typeface="Arial"/>
                      </a:endParaRPr>
                    </a:p>
                    <a:p>
                      <a:pPr fontAlgn="t">
                        <a:buNone/>
                      </a:pPr>
                      <a:br>
                        <a:rPr lang="en-US" sz="3400" dirty="0">
                          <a:effectLst/>
                        </a:rPr>
                      </a:br>
                      <a:endParaRPr lang="en-US" sz="3400" dirty="0">
                        <a:effectLst/>
                      </a:endParaRPr>
                    </a:p>
                  </a:txBody>
                  <a:tcPr marL="106421" marR="106421" marT="106421" marB="10642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US" sz="1700" b="1" i="1" u="none" strike="noStrike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62 00 :-</a:t>
                      </a:r>
                    </a:p>
                  </a:txBody>
                  <a:tcPr marL="106421" marR="106421" marT="106421" marB="10642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42571018"/>
                  </a:ext>
                </a:extLst>
              </a:tr>
              <a:tr h="529553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US" sz="1700" b="1" i="1" u="none" strike="noStrike" dirty="0">
                          <a:solidFill>
                            <a:srgbClr val="262626"/>
                          </a:solidFill>
                          <a:effectLst/>
                          <a:latin typeface="Arial"/>
                        </a:rPr>
                        <a:t>Wages staff   </a:t>
                      </a:r>
                      <a:endParaRPr lang="en-US" sz="3400" dirty="0">
                        <a:effectLst/>
                        <a:latin typeface="Arial"/>
                      </a:endParaRPr>
                    </a:p>
                  </a:txBody>
                  <a:tcPr marL="106421" marR="106421" marT="106421" marB="10642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US" sz="1700" b="1" i="1" u="none" strike="noStrike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60 00:- </a:t>
                      </a:r>
                    </a:p>
                  </a:txBody>
                  <a:tcPr marL="106421" marR="106421" marT="106421" marB="10642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86254709"/>
                  </a:ext>
                </a:extLst>
              </a:tr>
              <a:tr h="529553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US" sz="1700" b="1" i="1" u="none" strike="noStrike" dirty="0">
                          <a:solidFill>
                            <a:srgbClr val="262626"/>
                          </a:solidFill>
                          <a:effectLst/>
                          <a:latin typeface="Arial"/>
                        </a:rPr>
                        <a:t>Fixed income 40 stalls x1500 </a:t>
                      </a:r>
                      <a:endParaRPr lang="en-US" sz="3400" dirty="0">
                        <a:effectLst/>
                        <a:latin typeface="Arial"/>
                      </a:endParaRPr>
                    </a:p>
                  </a:txBody>
                  <a:tcPr marL="106421" marR="106421" marT="106421" marB="10642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US" sz="1700" b="1" i="1" u="none" strike="noStrike" dirty="0">
                          <a:solidFill>
                            <a:srgbClr val="6AA84F"/>
                          </a:solidFill>
                          <a:effectLst/>
                          <a:latin typeface="Arial"/>
                        </a:rPr>
                        <a:t>60 000:- </a:t>
                      </a:r>
                    </a:p>
                  </a:txBody>
                  <a:tcPr marL="106421" marR="106421" marT="106421" marB="10642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00272283"/>
                  </a:ext>
                </a:extLst>
              </a:tr>
              <a:tr h="529553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US" sz="1700" b="1" i="1" u="none" strike="noStrike" dirty="0">
                          <a:solidFill>
                            <a:srgbClr val="262626"/>
                          </a:solidFill>
                          <a:effectLst/>
                          <a:latin typeface="Arial"/>
                        </a:rPr>
                        <a:t>variable income extra sales of shipyard facilities</a:t>
                      </a:r>
                      <a:endParaRPr lang="en-US" sz="3400" dirty="0">
                        <a:effectLst/>
                        <a:latin typeface="Arial"/>
                      </a:endParaRPr>
                    </a:p>
                  </a:txBody>
                  <a:tcPr marL="106421" marR="106421" marT="106421" marB="10642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US" sz="1700" b="1" i="1" u="none" strike="noStrike" dirty="0">
                          <a:solidFill>
                            <a:srgbClr val="6AA84F"/>
                          </a:solidFill>
                          <a:effectLst/>
                          <a:latin typeface="Arial"/>
                        </a:rPr>
                        <a:t>30 00:- </a:t>
                      </a:r>
                    </a:p>
                  </a:txBody>
                  <a:tcPr marL="106421" marR="106421" marT="106421" marB="10642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89990900"/>
                  </a:ext>
                </a:extLst>
              </a:tr>
              <a:tr h="529553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US" sz="1700" b="1" i="1" u="none" strike="noStrike" dirty="0">
                          <a:solidFill>
                            <a:srgbClr val="262626"/>
                          </a:solidFill>
                          <a:effectLst/>
                          <a:latin typeface="Arial"/>
                        </a:rPr>
                        <a:t>Feed , shavings , hay 120/horse </a:t>
                      </a:r>
                      <a:endParaRPr lang="en-US" sz="3400" dirty="0">
                        <a:effectLst/>
                        <a:latin typeface="Arial"/>
                      </a:endParaRPr>
                    </a:p>
                  </a:txBody>
                  <a:tcPr marL="106421" marR="106421" marT="106421" marB="10642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US" sz="1700" b="1" i="1" u="none" strike="noStrike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48 00:-</a:t>
                      </a:r>
                    </a:p>
                  </a:txBody>
                  <a:tcPr marL="106421" marR="106421" marT="106421" marB="10642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875268"/>
                  </a:ext>
                </a:extLst>
              </a:tr>
              <a:tr h="529553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US" sz="1700" b="1" i="1" u="none" strike="noStrike" dirty="0">
                          <a:solidFill>
                            <a:srgbClr val="262626"/>
                          </a:solidFill>
                          <a:effectLst/>
                          <a:latin typeface="Arial"/>
                        </a:rPr>
                        <a:t>tax, insurance, Nj</a:t>
                      </a:r>
                      <a:endParaRPr lang="en-US" sz="3400" dirty="0">
                        <a:effectLst/>
                        <a:latin typeface="Arial"/>
                      </a:endParaRPr>
                    </a:p>
                  </a:txBody>
                  <a:tcPr marL="106421" marR="106421" marT="106421" marB="10642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US" sz="1700" b="1" i="1" u="none" strike="noStrike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42 %  </a:t>
                      </a:r>
                    </a:p>
                  </a:txBody>
                  <a:tcPr marL="106421" marR="106421" marT="106421" marB="10642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3956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56884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7B5C7-158D-46C6-8A16-6E6474FAC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Swot analysis 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2CCC2FA-E202-D3B4-700C-8C4A0BB91A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1077434"/>
              </p:ext>
            </p:extLst>
          </p:nvPr>
        </p:nvGraphicFramePr>
        <p:xfrm>
          <a:off x="2706805" y="2240507"/>
          <a:ext cx="2829872" cy="57404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414936">
                  <a:extLst>
                    <a:ext uri="{9D8B030D-6E8A-4147-A177-3AD203B41FA5}">
                      <a16:colId xmlns:a16="http://schemas.microsoft.com/office/drawing/2014/main" val="1758186462"/>
                    </a:ext>
                  </a:extLst>
                </a:gridCol>
                <a:gridCol w="1414936">
                  <a:extLst>
                    <a:ext uri="{9D8B030D-6E8A-4147-A177-3AD203B41FA5}">
                      <a16:colId xmlns:a16="http://schemas.microsoft.com/office/drawing/2014/main" val="1934706883"/>
                    </a:ext>
                  </a:extLst>
                </a:gridCol>
              </a:tblGrid>
              <a:tr h="240157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Strengths</a:t>
                      </a:r>
                      <a:endParaRPr lang="en-US" dirty="0">
                        <a:effectLst/>
                        <a:latin typeface="Arial"/>
                      </a:endParaRPr>
                    </a:p>
                  </a:txBody>
                  <a:tcPr marL="63500" marR="63500" marT="63500" marB="63500">
                    <a:lnL w="126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Weaknesses</a:t>
                      </a:r>
                      <a:endParaRPr lang="en-US" dirty="0">
                        <a:effectLst/>
                        <a:latin typeface="Arial"/>
                      </a:endParaRPr>
                    </a:p>
                  </a:txBody>
                  <a:tcPr marL="63500" marR="63500" marT="63500" marB="63500">
                    <a:lnL w="126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1947535"/>
                  </a:ext>
                </a:extLst>
              </a:tr>
              <a:tr h="4093603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US" sz="1200" b="0" i="1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¤ 35 years of work experience in the horse industry and 19 years of work experience in construction HVAC,</a:t>
                      </a:r>
                      <a:endParaRPr lang="en-US" dirty="0">
                        <a:effectLst/>
                        <a:latin typeface="Arial"/>
                      </a:endParaRPr>
                    </a:p>
                    <a:p>
                      <a:pPr rtl="0" fontAlgn="t">
                        <a:buNone/>
                      </a:pPr>
                      <a:r>
                        <a:rPr lang="en-US" sz="1200" b="0" i="1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¤  large contact network in the construction industry and the horse industry .</a:t>
                      </a:r>
                      <a:endParaRPr lang="en-US" dirty="0">
                        <a:effectLst/>
                        <a:latin typeface="Arial"/>
                      </a:endParaRPr>
                    </a:p>
                    <a:p>
                      <a:pPr rtl="0" fontAlgn="t">
                        <a:buNone/>
                      </a:pPr>
                      <a:br>
                        <a:rPr lang="en-US" dirty="0">
                          <a:effectLst/>
                        </a:rPr>
                      </a:br>
                      <a:endParaRPr lang="en-US" dirty="0">
                        <a:effectLst/>
                      </a:endParaRPr>
                    </a:p>
                    <a:p>
                      <a:pPr rtl="0" fontAlgn="t">
                        <a:buNone/>
                      </a:pPr>
                      <a:r>
                        <a:rPr lang="en-US" sz="1200" b="0" i="1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¤ Professional showjumping rider</a:t>
                      </a:r>
                      <a:endParaRPr lang="en-US" dirty="0">
                        <a:effectLst/>
                        <a:latin typeface="Arial"/>
                      </a:endParaRPr>
                    </a:p>
                    <a:p>
                      <a:pPr rtl="0" fontAlgn="t">
                        <a:buNone/>
                      </a:pPr>
                      <a:br>
                        <a:rPr lang="en-US" dirty="0">
                          <a:effectLst/>
                        </a:rPr>
                      </a:br>
                      <a:endParaRPr lang="en-US" dirty="0">
                        <a:effectLst/>
                      </a:endParaRPr>
                    </a:p>
                    <a:p>
                      <a:pPr rtl="0" fontAlgn="t">
                        <a:buNone/>
                      </a:pPr>
                      <a:r>
                        <a:rPr lang="en-US" sz="1200" b="0" i="1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¤ Passion for horses and horse well-being</a:t>
                      </a:r>
                      <a:endParaRPr lang="en-US" dirty="0">
                        <a:effectLst/>
                        <a:latin typeface="Arial"/>
                      </a:endParaRPr>
                    </a:p>
                    <a:p>
                      <a:pPr rtl="0" fontAlgn="t">
                        <a:buNone/>
                      </a:pPr>
                      <a:br>
                        <a:rPr lang="en-US" dirty="0">
                          <a:effectLst/>
                        </a:rPr>
                      </a:br>
                      <a:endParaRPr lang="en-US" dirty="0">
                        <a:effectLst/>
                      </a:endParaRPr>
                    </a:p>
                    <a:p>
                      <a:pPr rtl="0" fontAlgn="t">
                        <a:buNone/>
                      </a:pPr>
                      <a:br>
                        <a:rPr lang="en-US" dirty="0">
                          <a:effectLst/>
                        </a:rPr>
                      </a:br>
                      <a:endParaRPr lang="en-US" dirty="0">
                        <a:effectLst/>
                      </a:endParaRPr>
                    </a:p>
                  </a:txBody>
                  <a:tcPr marL="63500" marR="63500" marT="63500" marB="63500">
                    <a:lnL w="126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US" sz="1200" b="0" i="1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¤ to find the best loans, investors and funds for the business.</a:t>
                      </a:r>
                      <a:endParaRPr lang="en-US" dirty="0">
                        <a:effectLst/>
                        <a:latin typeface="Arial"/>
                      </a:endParaRPr>
                    </a:p>
                    <a:p>
                      <a:pPr rtl="0" fontAlgn="t">
                        <a:buNone/>
                      </a:pPr>
                      <a:br>
                        <a:rPr lang="en-US" dirty="0">
                          <a:effectLst/>
                        </a:rPr>
                      </a:br>
                      <a:endParaRPr lang="en-US" dirty="0">
                        <a:effectLst/>
                      </a:endParaRPr>
                    </a:p>
                    <a:p>
                      <a:pPr rtl="0" fontAlgn="t">
                        <a:buNone/>
                      </a:pPr>
                      <a:r>
                        <a:rPr lang="en-US" sz="1200" b="0" i="1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¤ income that defaults if  contracts are not fulfilled, (customer shortage)</a:t>
                      </a:r>
                      <a:endParaRPr lang="en-US" dirty="0">
                        <a:effectLst/>
                        <a:latin typeface="Arial"/>
                      </a:endParaRPr>
                    </a:p>
                  </a:txBody>
                  <a:tcPr marL="63500" marR="63500" marT="63500" marB="63500">
                    <a:lnL w="126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8712399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1E79ED4-11BA-457C-CDF8-48A329ADD1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0032612"/>
              </p:ext>
            </p:extLst>
          </p:nvPr>
        </p:nvGraphicFramePr>
        <p:xfrm>
          <a:off x="0" y="2195830"/>
          <a:ext cx="2600919" cy="43688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50360">
                  <a:extLst>
                    <a:ext uri="{9D8B030D-6E8A-4147-A177-3AD203B41FA5}">
                      <a16:colId xmlns:a16="http://schemas.microsoft.com/office/drawing/2014/main" val="3197021335"/>
                    </a:ext>
                  </a:extLst>
                </a:gridCol>
                <a:gridCol w="1350559">
                  <a:extLst>
                    <a:ext uri="{9D8B030D-6E8A-4147-A177-3AD203B41FA5}">
                      <a16:colId xmlns:a16="http://schemas.microsoft.com/office/drawing/2014/main" val="393850988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Opportunities </a:t>
                      </a:r>
                      <a:endParaRPr lang="en-US" dirty="0">
                        <a:effectLst/>
                        <a:latin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Threats </a:t>
                      </a:r>
                      <a:endParaRPr lang="en-US" dirty="0">
                        <a:effectLst/>
                        <a:latin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33902719"/>
                  </a:ext>
                </a:extLst>
              </a:tr>
              <a:tr h="1004124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¤ </a:t>
                      </a:r>
                      <a:r>
                        <a:rPr lang="en-US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Modernising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and elevating the equine industry in the UK.</a:t>
                      </a:r>
                      <a:endParaRPr lang="en-US" dirty="0">
                        <a:effectLst/>
                        <a:latin typeface="Arial"/>
                      </a:endParaRPr>
                    </a:p>
                    <a:p>
                      <a:pPr fontAlgn="t">
                        <a:buNone/>
                      </a:pPr>
                      <a:br>
                        <a:rPr lang="en-US" dirty="0">
                          <a:effectLst/>
                        </a:rPr>
                      </a:br>
                      <a:endParaRPr lang="en-US" dirty="0">
                        <a:effectLst/>
                      </a:endParaRPr>
                    </a:p>
                    <a:p>
                      <a:pPr rtl="0" fontAlgn="t">
                        <a:buNone/>
                      </a:pP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¤ a business plan that is unique in the south of </a:t>
                      </a:r>
                      <a:r>
                        <a:rPr lang="en-US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england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on the market.</a:t>
                      </a:r>
                      <a:endParaRPr lang="en-US" dirty="0">
                        <a:effectLst/>
                        <a:latin typeface="Arial"/>
                      </a:endParaRPr>
                    </a:p>
                    <a:p>
                      <a:pPr fontAlgn="t">
                        <a:buNone/>
                      </a:pPr>
                      <a:br>
                        <a:rPr lang="en-US" dirty="0">
                          <a:effectLst/>
                        </a:rPr>
                      </a:br>
                      <a:br>
                        <a:rPr lang="en-US" dirty="0">
                          <a:effectLst/>
                        </a:rPr>
                      </a:br>
                      <a:endParaRPr lang="en-US" dirty="0">
                        <a:effectLst/>
                      </a:endParaRPr>
                    </a:p>
                    <a:p>
                      <a:pPr rtl="0" fontAlgn="t">
                        <a:buNone/>
                      </a:pP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¤ make money and have a growing business. </a:t>
                      </a:r>
                      <a:endParaRPr lang="en-US" dirty="0">
                        <a:effectLst/>
                        <a:latin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¤ Economy</a:t>
                      </a:r>
                      <a:endParaRPr lang="en-US" dirty="0">
                        <a:effectLst/>
                        <a:latin typeface="Arial"/>
                      </a:endParaRPr>
                    </a:p>
                    <a:p>
                      <a:pPr fontAlgn="t">
                        <a:buNone/>
                      </a:pPr>
                      <a:br>
                        <a:rPr lang="en-US" dirty="0">
                          <a:effectLst/>
                        </a:rPr>
                      </a:br>
                      <a:endParaRPr lang="en-US" dirty="0">
                        <a:effectLst/>
                      </a:endParaRPr>
                    </a:p>
                    <a:p>
                      <a:pPr rtl="0" fontAlgn="t">
                        <a:buNone/>
                      </a:pP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¤ Weather </a:t>
                      </a:r>
                      <a:endParaRPr lang="en-US" dirty="0">
                        <a:effectLst/>
                        <a:latin typeface="Arial"/>
                      </a:endParaRPr>
                    </a:p>
                    <a:p>
                      <a:pPr fontAlgn="t">
                        <a:buNone/>
                      </a:pPr>
                      <a:br>
                        <a:rPr lang="en-US" dirty="0">
                          <a:effectLst/>
                        </a:rPr>
                      </a:br>
                      <a:endParaRPr lang="en-US" dirty="0">
                        <a:effectLst/>
                      </a:endParaRPr>
                    </a:p>
                    <a:p>
                      <a:pPr rtl="0" fontAlgn="t">
                        <a:buNone/>
                      </a:pP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¤ Suppliers </a:t>
                      </a:r>
                      <a:endParaRPr lang="en-US" dirty="0">
                        <a:effectLst/>
                        <a:latin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15393547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2B4CD0F5-456D-AE60-75F5-12B29F9E06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4763" y="2441314"/>
            <a:ext cx="5210175" cy="3476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7229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F447FC5-81F5-498F-B253-3D2BBDD2E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81F804-3D23-FA44-DDDC-778C82A7A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9200" cy="2377440"/>
          </a:xfrm>
        </p:spPr>
        <p:txBody>
          <a:bodyPr>
            <a:normAutofit/>
          </a:bodyPr>
          <a:lstStyle/>
          <a:p>
            <a:r>
              <a:rPr lang="en-US" dirty="0"/>
              <a:t>  </a:t>
            </a:r>
            <a:r>
              <a:rPr lang="en-US" u="sng" dirty="0" err="1"/>
              <a:t>TheEnd</a:t>
            </a:r>
            <a:r>
              <a:rPr lang="en-US" u="sng" dirty="0"/>
              <a:t> </a:t>
            </a:r>
            <a:br>
              <a:rPr lang="en-US" u="sng" dirty="0"/>
            </a:br>
            <a:r>
              <a:rPr lang="en-US" dirty="0"/>
              <a:t> Questions ? 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183D605-F0BC-4923-9BAD-8F2204285B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D625F5-CF01-8B3A-1E08-E631B17A70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125" r="1" b="11268"/>
          <a:stretch>
            <a:fillRect/>
          </a:stretch>
        </p:blipFill>
        <p:spPr>
          <a:xfrm>
            <a:off x="6662166" y="508090"/>
            <a:ext cx="5011957" cy="2797087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1A59FC6-29E7-4618-829A-36CC011E5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3616882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15E44F-5A43-619E-6DDA-74CE949F28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0854" r="1" b="1"/>
          <a:stretch>
            <a:fillRect/>
          </a:stretch>
        </p:blipFill>
        <p:spPr>
          <a:xfrm>
            <a:off x="513802" y="3698197"/>
            <a:ext cx="5011957" cy="264780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0D587D-7A23-3792-80CB-CAEA52C4B4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5976" y="3776472"/>
            <a:ext cx="5010912" cy="256946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endParaRPr lang="en-US">
              <a:highlight>
                <a:srgbClr val="FFFFFF"/>
              </a:highlight>
              <a:latin typeface="Bierstadt"/>
              <a:cs typeface="Arial"/>
            </a:endParaRPr>
          </a:p>
          <a:p>
            <a:r>
              <a:rPr lang="en-US" sz="2000" u="sng" dirty="0">
                <a:solidFill>
                  <a:srgbClr val="1155CC"/>
                </a:solidFill>
                <a:latin typeface="Arial"/>
                <a:cs typeface="Arial"/>
              </a:rPr>
              <a:t>Reference </a:t>
            </a:r>
          </a:p>
          <a:p>
            <a:r>
              <a:rPr lang="en-US" sz="2000" dirty="0">
                <a:solidFill>
                  <a:srgbClr val="1155CC"/>
                </a:solidFill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https://www.msd-animal-health.co.uk/species/horses/</a:t>
            </a:r>
            <a:r>
              <a:rPr lang="en-US" sz="2000" dirty="0">
                <a:solidFill>
                  <a:srgbClr val="1155CC"/>
                </a:solidFill>
                <a:latin typeface="Arial"/>
                <a:cs typeface="Arial"/>
              </a:rPr>
              <a:t> </a:t>
            </a:r>
            <a:r>
              <a:rPr lang="en-US" sz="2000" dirty="0">
                <a:solidFill>
                  <a:srgbClr val="37424A"/>
                </a:solidFill>
                <a:highlight>
                  <a:srgbClr val="FFFFFF"/>
                </a:highlight>
                <a:latin typeface="Bierstadt"/>
                <a:cs typeface="Arial"/>
              </a:rPr>
              <a:t>Data from the National Equestrian Survey 2019 , MSD Animal Health</a:t>
            </a:r>
          </a:p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6042583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GestaltVTI</vt:lpstr>
      <vt:lpstr>Dellmen Premier Equestrian Estate LTD  BUSINESS PLAN University of wales Trinity Saint David  </vt:lpstr>
      <vt:lpstr>TABLE OF CONTENTS    </vt:lpstr>
      <vt:lpstr>BUSINESS DESCRIPTION and Facilities :  Caroline Dellmén and Dellmen Premier Equestrian Estate LTD, will be a moderately and a professional sized equestrian yard with  facility that provides professional horse livery care,horse training, and riding instruction services. </vt:lpstr>
      <vt:lpstr>The Market : ¤ 850,000 horses with around 374,000 horses owning in horse industry. </vt:lpstr>
      <vt:lpstr>Management Owner/responsible as well as CEO , will be Caroline Dellmén,  together with 2 full-time grooms, we will run the yard and its operations as a professional team. The grooms will have a riding diploma and a groom education.     </vt:lpstr>
      <vt:lpstr>Finance : The main source of income is expected to come from full-service livery , per horse and month we charge 1500 pounds which is a fixed source of income.   Investment calculation /budget and startup loan cost calculation for start of business and construction of stage 1                                                                         = +203 530 :- inclusive VAT </vt:lpstr>
      <vt:lpstr>  Monthly cost estimates for income and expenses        = + 26 680  :- inclusive VAT </vt:lpstr>
      <vt:lpstr>Swot analysis </vt:lpstr>
      <vt:lpstr>  TheEnd   Questions ?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390</cp:revision>
  <dcterms:created xsi:type="dcterms:W3CDTF">2013-07-15T20:26:40Z</dcterms:created>
  <dcterms:modified xsi:type="dcterms:W3CDTF">2025-12-13T16:41:48Z</dcterms:modified>
</cp:coreProperties>
</file>