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3"/>
  </p:sldMasterIdLst>
  <p:notesMasterIdLst>
    <p:notesMasterId r:id="rId46"/>
  </p:notesMasterIdLst>
  <p:handoutMasterIdLst>
    <p:handoutMasterId r:id="rId47"/>
  </p:handoutMasterIdLst>
  <p:sldIdLst>
    <p:sldId id="256" r:id="rId4"/>
    <p:sldId id="257" r:id="rId5"/>
    <p:sldId id="308" r:id="rId6"/>
    <p:sldId id="259" r:id="rId7"/>
    <p:sldId id="261" r:id="rId8"/>
    <p:sldId id="260" r:id="rId9"/>
    <p:sldId id="262" r:id="rId10"/>
    <p:sldId id="265" r:id="rId11"/>
    <p:sldId id="266" r:id="rId12"/>
    <p:sldId id="267" r:id="rId13"/>
    <p:sldId id="269" r:id="rId14"/>
    <p:sldId id="275" r:id="rId15"/>
    <p:sldId id="273" r:id="rId16"/>
    <p:sldId id="274" r:id="rId17"/>
    <p:sldId id="268" r:id="rId18"/>
    <p:sldId id="271" r:id="rId19"/>
    <p:sldId id="270" r:id="rId20"/>
    <p:sldId id="276" r:id="rId21"/>
    <p:sldId id="277" r:id="rId22"/>
    <p:sldId id="278" r:id="rId23"/>
    <p:sldId id="279" r:id="rId24"/>
    <p:sldId id="280" r:id="rId25"/>
    <p:sldId id="281" r:id="rId26"/>
    <p:sldId id="287" r:id="rId27"/>
    <p:sldId id="288" r:id="rId28"/>
    <p:sldId id="289" r:id="rId29"/>
    <p:sldId id="293" r:id="rId30"/>
    <p:sldId id="295" r:id="rId31"/>
    <p:sldId id="297" r:id="rId32"/>
    <p:sldId id="298" r:id="rId33"/>
    <p:sldId id="301" r:id="rId34"/>
    <p:sldId id="299" r:id="rId35"/>
    <p:sldId id="300" r:id="rId36"/>
    <p:sldId id="302" r:id="rId37"/>
    <p:sldId id="303" r:id="rId38"/>
    <p:sldId id="304" r:id="rId39"/>
    <p:sldId id="310" r:id="rId40"/>
    <p:sldId id="309" r:id="rId41"/>
    <p:sldId id="305" r:id="rId42"/>
    <p:sldId id="306" r:id="rId43"/>
    <p:sldId id="311" r:id="rId44"/>
    <p:sldId id="258" r:id="rId45"/>
  </p:sldIdLst>
  <p:sldSz cx="9144000" cy="6858000" type="screen4x3"/>
  <p:notesSz cx="6797675" cy="9926638"/>
  <p:custShowLst>
    <p:custShow name="Lecture Version" id="0">
      <p:sldLst>
        <p:sld r:id="rId4"/>
        <p:sld r:id="rId5"/>
        <p:sld r:id="rId6"/>
        <p:sld r:id="rId7"/>
        <p:sld r:id="rId8"/>
        <p:sld r:id="rId9"/>
        <p:sld r:id="rId10"/>
        <p:sld r:id="rId11"/>
        <p:sld r:id="rId12"/>
        <p:sld r:id="rId13"/>
        <p:sld r:id="rId14"/>
        <p:sld r:id="rId15"/>
        <p:sld r:id="rId16"/>
        <p:sld r:id="rId17"/>
        <p:sld r:id="rId18"/>
        <p:sld r:id="rId19"/>
        <p:sld r:id="rId20"/>
        <p:sld r:id="rId21"/>
        <p:sld r:id="rId22"/>
        <p:sld r:id="rId23"/>
        <p:sld r:id="rId24"/>
        <p:sld r:id="rId25"/>
        <p:sld r:id="rId26"/>
        <p:sld r:id="rId30"/>
        <p:sld r:id="rId31"/>
        <p:sld r:id="rId32"/>
        <p:sld r:id="rId33"/>
        <p:sld r:id="rId34"/>
        <p:sld r:id="rId35"/>
        <p:sld r:id="rId36"/>
        <p:sld r:id="rId37"/>
        <p:sld r:id="rId38"/>
        <p:sld r:id="rId39"/>
        <p:sld r:id="rId41"/>
        <p:sld r:id="rId42"/>
        <p:sld r:id="rId43"/>
        <p:sld r:id="rId44"/>
        <p:sld r:id="rId45"/>
      </p:sldLst>
    </p:custShow>
  </p:custShow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BC6E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726" autoAdjust="0"/>
    <p:restoredTop sz="85093" autoAdjust="0"/>
  </p:normalViewPr>
  <p:slideViewPr>
    <p:cSldViewPr>
      <p:cViewPr varScale="1">
        <p:scale>
          <a:sx n="99" d="100"/>
          <a:sy n="99" d="100"/>
        </p:scale>
        <p:origin x="1938" y="78"/>
      </p:cViewPr>
      <p:guideLst>
        <p:guide orient="horz" pos="2160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handoutMaster" Target="handoutMasters/handoutMaster1.xml"/><Relationship Id="rId50" Type="http://schemas.openxmlformats.org/officeDocument/2006/relationships/theme" Target="theme/theme1.xml"/><Relationship Id="rId7" Type="http://schemas.openxmlformats.org/officeDocument/2006/relationships/slide" Target="slides/slide4.xml"/><Relationship Id="rId2" Type="http://schemas.openxmlformats.org/officeDocument/2006/relationships/customXml" Target="../customXml/item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viewProps" Target="view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presProps" Target="presProps.xml"/><Relationship Id="rId8" Type="http://schemas.openxmlformats.org/officeDocument/2006/relationships/slide" Target="slides/slide5.xml"/><Relationship Id="rId51" Type="http://schemas.openxmlformats.org/officeDocument/2006/relationships/tableStyles" Target="tableStyles.xml"/><Relationship Id="rId3" Type="http://schemas.openxmlformats.org/officeDocument/2006/relationships/slideMaster" Target="slideMasters/slideMaster1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notesMaster" Target="notesMasters/notesMaster1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9A93B2-AC31-4CC8-8888-43B06E0E59AB}" type="datetimeFigureOut">
              <a:rPr lang="en-GB" smtClean="0"/>
              <a:t>22/02/2017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06CB166-AF45-45F0-8AC9-283301A831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138552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709BF45-866D-408B-BE41-63D4CBED4D11}" type="datetimeFigureOut">
              <a:rPr lang="en-US" smtClean="0"/>
              <a:pPr/>
              <a:t>2/22/2017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7F37A7-6CD5-480C-8A9C-8A14678CA55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21626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Images from: 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dirty="0"/>
              <a:t>http://www.codeproject.com/Articles/114262/ways-of-doing-locking-in-NET-Pessimistic-and-opt [accessed: 19-Feb-2017]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89878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37467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29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967933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en-GB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dirty="0"/>
              <a:t>http://udayarumilli.com/mssql-concurrency-control-locking-mssql-interview-questions-answers/ [accessed: 19-Feb-2017]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31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585631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https://</a:t>
            </a:r>
            <a:r>
              <a:rPr lang="en-GB" dirty="0" smtClean="0"/>
              <a:t>msdn.microsoft.com/en-us/library/ms173763.aspx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35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771378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Source: https://msdn.microsoft.com/en-us/library/ms173763.aspx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37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052730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https://msdn.microsoft.com/en-us/library/ms189470.aspx</a:t>
            </a:r>
          </a:p>
          <a:p>
            <a:r>
              <a:rPr lang="en-GB" dirty="0" smtClean="0"/>
              <a:t>https://msdn.microsoft.com/en-us/library/ms186736.aspx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38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077196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http://stackoverflow.com/questions/17768608/what-is-the-practical-use-of-timestamp-column-in-sql-server-with-example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40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87056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EFD89C59-280D-43ED-8FC0-545418D6ECAE}" type="datetimeFigureOut">
              <a:rPr lang="en-US" smtClean="0"/>
              <a:pPr/>
              <a:t>2/22/2017</a:t>
            </a:fld>
            <a:endParaRPr lang="en-GB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8000" y="108000"/>
            <a:ext cx="2857500" cy="100012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596000" y="108000"/>
            <a:ext cx="1543050" cy="1143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en-US" dirty="0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2/22/2017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7" name="Rectangle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2/22/2017</a:t>
            </a:fld>
            <a:endParaRPr lang="en-GB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EFD89C59-280D-43ED-8FC0-545418D6ECAE}" type="datetimeFigureOut">
              <a:rPr lang="en-US" smtClean="0"/>
              <a:pPr/>
              <a:t>2/22/2017</a:t>
            </a:fld>
            <a:endParaRPr lang="en-GB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EFD89C59-280D-43ED-8FC0-545418D6ECAE}" type="datetimeFigureOut">
              <a:rPr lang="en-US" smtClean="0"/>
              <a:pPr/>
              <a:t>2/22/2017</a:t>
            </a:fld>
            <a:endParaRPr lang="en-GB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GB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2/22/2017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2/22/2017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2/22/2017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8" name="Rectangle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1" name="Rectangle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EFD89C59-280D-43ED-8FC0-545418D6ECAE}" type="datetimeFigureOut">
              <a:rPr lang="en-US" smtClean="0"/>
              <a:pPr/>
              <a:t>2/22/2017</a:t>
            </a:fld>
            <a:endParaRPr lang="en-GB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2/22/2017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EFD89C59-280D-43ED-8FC0-545418D6ECAE}" type="datetimeFigureOut">
              <a:rPr lang="en-US" smtClean="0"/>
              <a:pPr/>
              <a:t>2/22/2017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7" name="Rectangle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dirty="0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EFD89C59-280D-43ED-8FC0-545418D6ECAE}" type="datetimeFigureOut">
              <a:rPr lang="en-US" smtClean="0"/>
              <a:pPr/>
              <a:t>2/22/2017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7" name="Rectangle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s://uowtsd-my.sharepoint.com/personal/kemi_ademoye_uwtsd_ac_uk/Documents/Notebooks/Kemi%20@%20UWTSD%20-%20DBMS%202016-2017?d=wa072f389ca4c43c19c834558ab6837a3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hyperlink" Target="https://msdn.microsoft.com/en-gb/library/ms182776(v=sql.110).aspx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Transaction Management II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 dirty="0"/>
              <a:t>Lecture 12b: Database Management Systems (DBMS)</a:t>
            </a:r>
          </a:p>
          <a:p>
            <a:r>
              <a:rPr lang="en-GB" dirty="0"/>
              <a:t>Dr Kemi Ademoye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Week:</a:t>
            </a:r>
          </a:p>
          <a:p>
            <a:r>
              <a:rPr lang="en-US" dirty="0"/>
              <a:t>20-Feb-2017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Today’s Lecture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Concurrency Control</a:t>
            </a:r>
          </a:p>
          <a:p>
            <a:r>
              <a:rPr lang="en-GB" dirty="0" err="1"/>
              <a:t>Serialisability</a:t>
            </a:r>
            <a:endParaRPr lang="en-GB" dirty="0"/>
          </a:p>
          <a:p>
            <a:r>
              <a:rPr lang="en-GB" dirty="0" err="1"/>
              <a:t>Timestampping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57434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Transactions Recap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What is a transaction?</a:t>
            </a:r>
          </a:p>
          <a:p>
            <a:r>
              <a:rPr lang="en-GB" dirty="0"/>
              <a:t>What are the four properties that define a transaction?</a:t>
            </a:r>
          </a:p>
        </p:txBody>
      </p:sp>
    </p:spTree>
    <p:extLst>
      <p:ext uri="{BB962C8B-B14F-4D97-AF65-F5344CB8AC3E}">
        <p14:creationId xmlns:p14="http://schemas.microsoft.com/office/powerpoint/2010/main" val="28392472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Transactions Recap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/>
          </a:bodyPr>
          <a:lstStyle/>
          <a:p>
            <a:r>
              <a:rPr lang="en-GB" dirty="0"/>
              <a:t>In last week’s exercise, I gave you the following additional </a:t>
            </a:r>
            <a:r>
              <a:rPr lang="en-GB" dirty="0" smtClean="0"/>
              <a:t>tables to add to your database:</a:t>
            </a:r>
            <a:endParaRPr lang="en-GB" dirty="0"/>
          </a:p>
          <a:p>
            <a:pPr lvl="1"/>
            <a:r>
              <a:rPr lang="en-GB" b="1" dirty="0" smtClean="0"/>
              <a:t>Ticket</a:t>
            </a:r>
            <a:r>
              <a:rPr lang="en-GB" dirty="0" smtClean="0"/>
              <a:t> (</a:t>
            </a:r>
            <a:r>
              <a:rPr lang="en-GB" u="sng" dirty="0" err="1" smtClean="0"/>
              <a:t>TicketID</a:t>
            </a:r>
            <a:r>
              <a:rPr lang="en-GB" dirty="0" smtClean="0"/>
              <a:t>, Name, Quantity, </a:t>
            </a:r>
            <a:r>
              <a:rPr lang="en-GB" dirty="0" err="1" smtClean="0"/>
              <a:t>QuantitySold</a:t>
            </a:r>
            <a:r>
              <a:rPr lang="en-GB" dirty="0" smtClean="0"/>
              <a:t>)</a:t>
            </a:r>
          </a:p>
          <a:p>
            <a:pPr lvl="1"/>
            <a:r>
              <a:rPr lang="en-GB" b="1" dirty="0" err="1" smtClean="0"/>
              <a:t>TicketOrder</a:t>
            </a:r>
            <a:r>
              <a:rPr lang="en-GB" dirty="0" smtClean="0"/>
              <a:t> (</a:t>
            </a:r>
            <a:r>
              <a:rPr lang="en-GB" u="sng" dirty="0" err="1" smtClean="0"/>
              <a:t>PurchaseNo</a:t>
            </a:r>
            <a:r>
              <a:rPr lang="en-GB" dirty="0" smtClean="0"/>
              <a:t>, </a:t>
            </a:r>
            <a:r>
              <a:rPr lang="en-GB" dirty="0" err="1" smtClean="0"/>
              <a:t>PurchaseDateTime</a:t>
            </a:r>
            <a:r>
              <a:rPr lang="en-GB" dirty="0" smtClean="0"/>
              <a:t>, </a:t>
            </a:r>
            <a:r>
              <a:rPr lang="en-GB" dirty="0" err="1" smtClean="0"/>
              <a:t>PurchasedBy</a:t>
            </a:r>
            <a:r>
              <a:rPr lang="en-GB" dirty="0" smtClean="0"/>
              <a:t>)</a:t>
            </a:r>
          </a:p>
          <a:p>
            <a:pPr lvl="1"/>
            <a:r>
              <a:rPr lang="en-GB" b="1" dirty="0" err="1" smtClean="0"/>
              <a:t>TicketPurchase</a:t>
            </a:r>
            <a:r>
              <a:rPr lang="en-GB" dirty="0" smtClean="0"/>
              <a:t> (</a:t>
            </a:r>
            <a:r>
              <a:rPr lang="en-GB" u="sng" dirty="0" err="1" smtClean="0"/>
              <a:t>PurchaseNo</a:t>
            </a:r>
            <a:r>
              <a:rPr lang="en-GB" dirty="0" smtClean="0"/>
              <a:t>, </a:t>
            </a:r>
            <a:r>
              <a:rPr lang="en-GB" u="sng" dirty="0" err="1" smtClean="0"/>
              <a:t>TicketID</a:t>
            </a:r>
            <a:r>
              <a:rPr lang="en-GB" dirty="0" smtClean="0"/>
              <a:t>, Quantity)</a:t>
            </a:r>
            <a:endParaRPr lang="en-GB" dirty="0"/>
          </a:p>
          <a:p>
            <a:r>
              <a:rPr lang="en-GB" dirty="0"/>
              <a:t>I also provided a Trigger to automatically update quantities. </a:t>
            </a:r>
            <a:endParaRPr lang="en-GB" dirty="0" smtClean="0"/>
          </a:p>
          <a:p>
            <a:r>
              <a:rPr lang="en-GB" dirty="0" smtClean="0"/>
              <a:t>If </a:t>
            </a:r>
            <a:r>
              <a:rPr lang="en-GB" dirty="0"/>
              <a:t>there was no Trigger, what statements would be required to complete </a:t>
            </a:r>
            <a:r>
              <a:rPr lang="en-GB" dirty="0" smtClean="0"/>
              <a:t>a transaction to order </a:t>
            </a:r>
            <a:r>
              <a:rPr lang="en-GB" dirty="0"/>
              <a:t>tickets?</a:t>
            </a:r>
          </a:p>
        </p:txBody>
      </p:sp>
    </p:spTree>
    <p:extLst>
      <p:ext uri="{BB962C8B-B14F-4D97-AF65-F5344CB8AC3E}">
        <p14:creationId xmlns:p14="http://schemas.microsoft.com/office/powerpoint/2010/main" val="23054500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Concurrency Control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Today, we are looking at concurrency control.</a:t>
            </a:r>
          </a:p>
          <a:p>
            <a:r>
              <a:rPr lang="en-GB" dirty="0"/>
              <a:t>We both want the same item, who wins?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2360" y="3038475"/>
            <a:ext cx="5133975" cy="3438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99031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Concurrency Control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A major objective of a database is to enable users to access shared data concurrently (</a:t>
            </a:r>
            <a:r>
              <a:rPr lang="en-GB" b="1" i="1" dirty="0"/>
              <a:t>at the same time</a:t>
            </a:r>
            <a:r>
              <a:rPr lang="en-GB" dirty="0"/>
              <a:t>).</a:t>
            </a:r>
          </a:p>
          <a:p>
            <a:r>
              <a:rPr lang="en-GB" dirty="0"/>
              <a:t>This is relatively easy as long as users are only reading data.</a:t>
            </a:r>
          </a:p>
          <a:p>
            <a:r>
              <a:rPr lang="en-GB" dirty="0"/>
              <a:t>If, however, two or more users are accessing the same data simultaneously, and at least one of them is </a:t>
            </a:r>
            <a:r>
              <a:rPr lang="en-GB" b="1" i="1" dirty="0"/>
              <a:t>updating data</a:t>
            </a:r>
            <a:r>
              <a:rPr lang="en-GB" dirty="0"/>
              <a:t>, there may be </a:t>
            </a:r>
            <a:r>
              <a:rPr lang="en-GB" b="1" dirty="0"/>
              <a:t>interference</a:t>
            </a:r>
            <a:r>
              <a:rPr lang="en-GB" dirty="0"/>
              <a:t> that can result in </a:t>
            </a:r>
            <a:r>
              <a:rPr lang="en-GB" b="1" dirty="0"/>
              <a:t>inconsistencies</a:t>
            </a:r>
            <a:r>
              <a:rPr lang="en-GB" dirty="0"/>
              <a:t>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989103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Concurrency Control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GB" b="1" dirty="0"/>
              <a:t>Concurrency Control</a:t>
            </a:r>
            <a:r>
              <a:rPr lang="en-GB" dirty="0"/>
              <a:t> is the process of managing simultaneous operations on the database without having them interfere with one another.</a:t>
            </a:r>
          </a:p>
          <a:p>
            <a:r>
              <a:rPr lang="en-GB" dirty="0"/>
              <a:t>In order for the DBMS to provide concurrent access, user transactions are </a:t>
            </a:r>
            <a:r>
              <a:rPr lang="en-GB" b="1" dirty="0"/>
              <a:t>interleaved</a:t>
            </a:r>
            <a:r>
              <a:rPr lang="en-GB" dirty="0"/>
              <a:t>.</a:t>
            </a:r>
          </a:p>
          <a:p>
            <a:pPr lvl="1"/>
            <a:r>
              <a:rPr lang="en-GB" dirty="0"/>
              <a:t>Instead of the system being idle, it switches between the operations of the transactions of the users in an alternating fashion.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559314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Interleaving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/>
              <a:t>The system starts executing first transaction </a:t>
            </a:r>
            <a:r>
              <a:rPr lang="en-GB" dirty="0" smtClean="0"/>
              <a:t>(</a:t>
            </a:r>
            <a:r>
              <a:rPr lang="en-GB" b="1" dirty="0"/>
              <a:t>T</a:t>
            </a:r>
            <a:r>
              <a:rPr lang="en-GB" b="1" baseline="-25000" dirty="0"/>
              <a:t>1</a:t>
            </a:r>
            <a:r>
              <a:rPr lang="en-GB" dirty="0" smtClean="0"/>
              <a:t>) </a:t>
            </a:r>
            <a:r>
              <a:rPr lang="en-GB" dirty="0"/>
              <a:t>till it reaches an I/O operation.</a:t>
            </a:r>
          </a:p>
          <a:p>
            <a:r>
              <a:rPr lang="en-GB" dirty="0"/>
              <a:t>While I/O is being performed on </a:t>
            </a:r>
            <a:r>
              <a:rPr lang="en-GB" b="1" dirty="0"/>
              <a:t>T</a:t>
            </a:r>
            <a:r>
              <a:rPr lang="en-GB" b="1" baseline="-25000" dirty="0"/>
              <a:t>1</a:t>
            </a:r>
            <a:r>
              <a:rPr lang="en-GB" dirty="0"/>
              <a:t>, it switches to next transaction </a:t>
            </a:r>
            <a:r>
              <a:rPr lang="en-GB" dirty="0" smtClean="0"/>
              <a:t>(</a:t>
            </a:r>
            <a:r>
              <a:rPr lang="en-GB" b="1" dirty="0" smtClean="0"/>
              <a:t>T</a:t>
            </a:r>
            <a:r>
              <a:rPr lang="en-GB" b="1" baseline="-25000" dirty="0" smtClean="0"/>
              <a:t>2</a:t>
            </a:r>
            <a:r>
              <a:rPr lang="en-GB" dirty="0" smtClean="0"/>
              <a:t>)and </a:t>
            </a:r>
            <a:r>
              <a:rPr lang="en-GB" dirty="0"/>
              <a:t>executes commands from that transaction till I/O is reached and then switches back to </a:t>
            </a:r>
            <a:r>
              <a:rPr lang="en-GB" b="1" dirty="0"/>
              <a:t>T</a:t>
            </a:r>
            <a:r>
              <a:rPr lang="en-GB" b="1" baseline="-25000" dirty="0"/>
              <a:t>1</a:t>
            </a:r>
            <a:r>
              <a:rPr lang="en-GB" dirty="0" smtClean="0"/>
              <a:t> </a:t>
            </a:r>
            <a:r>
              <a:rPr lang="en-GB" dirty="0"/>
              <a:t>to resume where it suspended.</a:t>
            </a:r>
          </a:p>
          <a:p>
            <a:r>
              <a:rPr lang="en-GB" dirty="0"/>
              <a:t>Although the two transactions may be perfectly correct by themselves, the interleaving of operations may produce an incorrect result and compromise the integrity and consistency of the database.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648644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Problems of Concurrency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5141168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Examples of three potential problems that may be caused by concurrency when interleaving is in use:</a:t>
            </a:r>
          </a:p>
          <a:p>
            <a:pPr lvl="1"/>
            <a:r>
              <a:rPr lang="en-GB" dirty="0"/>
              <a:t>The Lost Update Problem</a:t>
            </a:r>
          </a:p>
          <a:p>
            <a:pPr lvl="1"/>
            <a:r>
              <a:rPr lang="en-GB" dirty="0"/>
              <a:t>The Uncommitted Dependency Problem</a:t>
            </a:r>
          </a:p>
          <a:p>
            <a:pPr lvl="1"/>
            <a:r>
              <a:rPr lang="en-GB" dirty="0"/>
              <a:t>The Inconsistent Analysis Problem</a:t>
            </a:r>
          </a:p>
          <a:p>
            <a:r>
              <a:rPr lang="en-GB" dirty="0"/>
              <a:t>Recall that a transaction is a sequence of operations consisting of read/write actions on the database, followed by a commit or abort action.</a:t>
            </a:r>
          </a:p>
          <a:p>
            <a:pPr lvl="1"/>
            <a:r>
              <a:rPr lang="en-GB" dirty="0"/>
              <a:t>Let’s have a look at how these problems occur when we have concurrent transactions running and interleaving of operations is in use</a:t>
            </a:r>
            <a:r>
              <a:rPr lang="en-GB" dirty="0" smtClean="0"/>
              <a:t>.</a:t>
            </a:r>
          </a:p>
          <a:p>
            <a:pPr lvl="1"/>
            <a:r>
              <a:rPr lang="en-GB" dirty="0" smtClean="0"/>
              <a:t>The examples use pseudocode to illustrate the operations involved in the transactions.</a:t>
            </a:r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038169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Lost Update Problem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Occurs when a successfully completed update is </a:t>
            </a:r>
            <a:r>
              <a:rPr lang="en-GB" b="1" i="1" dirty="0"/>
              <a:t>overridden by another user</a:t>
            </a:r>
            <a:r>
              <a:rPr lang="en-GB" dirty="0"/>
              <a:t>.</a:t>
            </a:r>
          </a:p>
          <a:p>
            <a:r>
              <a:rPr lang="en-GB" dirty="0"/>
              <a:t>Example</a:t>
            </a:r>
          </a:p>
          <a:p>
            <a:pPr lvl="1"/>
            <a:r>
              <a:rPr lang="en-GB" dirty="0"/>
              <a:t>Jack and Jill have a joint savings account with a balance (</a:t>
            </a:r>
            <a:r>
              <a:rPr lang="en-GB" dirty="0" err="1"/>
              <a:t>bal</a:t>
            </a:r>
            <a:r>
              <a:rPr lang="en-GB" baseline="-25000" dirty="0" err="1"/>
              <a:t>x</a:t>
            </a:r>
            <a:r>
              <a:rPr lang="en-GB" dirty="0"/>
              <a:t>) of £100.</a:t>
            </a:r>
          </a:p>
          <a:p>
            <a:pPr lvl="1"/>
            <a:r>
              <a:rPr lang="en-GB" dirty="0"/>
              <a:t>Jack (T</a:t>
            </a:r>
            <a:r>
              <a:rPr lang="en-GB" baseline="-25000" dirty="0"/>
              <a:t>1</a:t>
            </a:r>
            <a:r>
              <a:rPr lang="en-GB" dirty="0"/>
              <a:t>) is withdrawing £10 from the account.</a:t>
            </a:r>
          </a:p>
          <a:p>
            <a:pPr lvl="1"/>
            <a:r>
              <a:rPr lang="en-GB" dirty="0"/>
              <a:t>Jill (T</a:t>
            </a:r>
            <a:r>
              <a:rPr lang="en-GB" baseline="-25000" dirty="0"/>
              <a:t>2</a:t>
            </a:r>
            <a:r>
              <a:rPr lang="en-GB" dirty="0"/>
              <a:t>) is depositing £100 into the same account.</a:t>
            </a:r>
          </a:p>
          <a:p>
            <a:pPr lvl="1"/>
            <a:r>
              <a:rPr lang="en-GB" dirty="0"/>
              <a:t>If these transactions are performed serially (no interleaving), the balance will be £190.</a:t>
            </a:r>
          </a:p>
          <a:p>
            <a:pPr marL="685800" lvl="2" indent="0">
              <a:buNone/>
            </a:pPr>
            <a:r>
              <a:rPr lang="en-GB" i="1" dirty="0"/>
              <a:t>Hopefully, you all agree </a:t>
            </a:r>
            <a:r>
              <a:rPr lang="en-GB" dirty="0">
                <a:sym typeface="Wingdings" panose="05000000000000000000" pitchFamily="2" charset="2"/>
              </a:rPr>
              <a:t></a:t>
            </a:r>
            <a:r>
              <a:rPr lang="en-GB" i="1" dirty="0"/>
              <a:t>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775856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Lost Update Problem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351840" cy="5257800"/>
          </a:xfrm>
        </p:spPr>
        <p:txBody>
          <a:bodyPr>
            <a:normAutofit fontScale="85000" lnSpcReduction="20000"/>
          </a:bodyPr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i="1" dirty="0"/>
              <a:t>Jack (T</a:t>
            </a:r>
            <a:r>
              <a:rPr lang="en-GB" i="1" baseline="-25000" dirty="0"/>
              <a:t>1</a:t>
            </a:r>
            <a:r>
              <a:rPr lang="en-GB" i="1" dirty="0"/>
              <a:t>) overwrites Jill’s (T</a:t>
            </a:r>
            <a:r>
              <a:rPr lang="en-GB" i="1" baseline="-25000" dirty="0"/>
              <a:t>2</a:t>
            </a:r>
            <a:r>
              <a:rPr lang="en-GB" i="1" dirty="0"/>
              <a:t>) previous update</a:t>
            </a:r>
            <a:r>
              <a:rPr lang="en-GB" dirty="0"/>
              <a:t>, and thereby “</a:t>
            </a:r>
            <a:r>
              <a:rPr lang="en-GB" b="1" dirty="0"/>
              <a:t>losing</a:t>
            </a:r>
            <a:r>
              <a:rPr lang="en-GB" dirty="0"/>
              <a:t>” the previously added £100 deposit.</a:t>
            </a:r>
          </a:p>
          <a:p>
            <a:r>
              <a:rPr lang="en-GB" dirty="0"/>
              <a:t>Loss of Jill’s (T</a:t>
            </a:r>
            <a:r>
              <a:rPr lang="en-GB" baseline="-25000" dirty="0"/>
              <a:t>2</a:t>
            </a:r>
            <a:r>
              <a:rPr lang="en-GB" dirty="0"/>
              <a:t>) update is avoided by preventing Jack (T</a:t>
            </a:r>
            <a:r>
              <a:rPr lang="en-GB" baseline="-25000" dirty="0"/>
              <a:t>1</a:t>
            </a:r>
            <a:r>
              <a:rPr lang="en-GB" dirty="0"/>
              <a:t>) from reading the balance until after Jill’s update (T</a:t>
            </a:r>
            <a:r>
              <a:rPr lang="en-GB" baseline="-25000" dirty="0"/>
              <a:t>2</a:t>
            </a:r>
            <a:r>
              <a:rPr lang="en-GB" dirty="0"/>
              <a:t>) is complete.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56822861"/>
              </p:ext>
            </p:extLst>
          </p:nvPr>
        </p:nvGraphicFramePr>
        <p:xfrm>
          <a:off x="1043608" y="1734344"/>
          <a:ext cx="7722440" cy="2966720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792088">
                  <a:extLst>
                    <a:ext uri="{9D8B030D-6E8A-4147-A177-3AD203B41FA5}">
                      <a16:colId xmlns:a16="http://schemas.microsoft.com/office/drawing/2014/main" xmlns="" val="468654943"/>
                    </a:ext>
                  </a:extLst>
                </a:gridCol>
                <a:gridCol w="2412268">
                  <a:extLst>
                    <a:ext uri="{9D8B030D-6E8A-4147-A177-3AD203B41FA5}">
                      <a16:colId xmlns:a16="http://schemas.microsoft.com/office/drawing/2014/main" xmlns="" val="897132768"/>
                    </a:ext>
                  </a:extLst>
                </a:gridCol>
                <a:gridCol w="2556284">
                  <a:extLst>
                    <a:ext uri="{9D8B030D-6E8A-4147-A177-3AD203B41FA5}">
                      <a16:colId xmlns:a16="http://schemas.microsoft.com/office/drawing/2014/main" xmlns="" val="2147400388"/>
                    </a:ext>
                  </a:extLst>
                </a:gridCol>
                <a:gridCol w="1961800">
                  <a:extLst>
                    <a:ext uri="{9D8B030D-6E8A-4147-A177-3AD203B41FA5}">
                      <a16:colId xmlns:a16="http://schemas.microsoft.com/office/drawing/2014/main" xmlns="" val="414720753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Time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</a:t>
                      </a:r>
                      <a:r>
                        <a:rPr lang="en-GB" baseline="-25000" dirty="0"/>
                        <a:t>1</a:t>
                      </a:r>
                      <a:r>
                        <a:rPr lang="en-GB" dirty="0"/>
                        <a:t> (Jack)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</a:t>
                      </a:r>
                      <a:r>
                        <a:rPr lang="en-GB" baseline="-25000" dirty="0"/>
                        <a:t>2</a:t>
                      </a:r>
                      <a:r>
                        <a:rPr lang="en-GB" dirty="0"/>
                        <a:t> (Jill)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Balance (</a:t>
                      </a:r>
                      <a:r>
                        <a:rPr lang="en-GB" dirty="0" err="1"/>
                        <a:t>bal</a:t>
                      </a:r>
                      <a:r>
                        <a:rPr lang="en-GB" baseline="-25000" dirty="0" err="1"/>
                        <a:t>x</a:t>
                      </a:r>
                      <a:r>
                        <a:rPr lang="en-GB" dirty="0"/>
                        <a:t>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29766473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t1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BEGIN</a:t>
                      </a:r>
                      <a:r>
                        <a:rPr lang="en-GB" dirty="0"/>
                        <a:t> TRANSACTION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46034323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t2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BEGIN</a:t>
                      </a:r>
                      <a:r>
                        <a:rPr lang="en-GB" baseline="0" dirty="0"/>
                        <a:t> TRANSACTION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   read (</a:t>
                      </a:r>
                      <a:r>
                        <a:rPr lang="en-GB" dirty="0" err="1"/>
                        <a:t>bal</a:t>
                      </a:r>
                      <a:r>
                        <a:rPr lang="en-GB" baseline="-25000" dirty="0" err="1"/>
                        <a:t>x</a:t>
                      </a:r>
                      <a:r>
                        <a:rPr lang="en-GB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54655329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t3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   read (</a:t>
                      </a:r>
                      <a:r>
                        <a:rPr lang="en-GB" dirty="0" err="1"/>
                        <a:t>bal</a:t>
                      </a:r>
                      <a:r>
                        <a:rPr lang="en-GB" baseline="-25000" dirty="0" err="1"/>
                        <a:t>x</a:t>
                      </a:r>
                      <a:r>
                        <a:rPr lang="en-GB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   </a:t>
                      </a:r>
                      <a:r>
                        <a:rPr lang="en-GB" dirty="0" err="1"/>
                        <a:t>bal</a:t>
                      </a:r>
                      <a:r>
                        <a:rPr lang="en-GB" baseline="-25000" dirty="0" err="1"/>
                        <a:t>x</a:t>
                      </a:r>
                      <a:r>
                        <a:rPr lang="en-GB" dirty="0"/>
                        <a:t> =</a:t>
                      </a:r>
                      <a:r>
                        <a:rPr lang="en-GB" baseline="0" dirty="0"/>
                        <a:t> </a:t>
                      </a:r>
                      <a:r>
                        <a:rPr lang="en-GB" dirty="0" err="1"/>
                        <a:t>bal</a:t>
                      </a:r>
                      <a:r>
                        <a:rPr lang="en-GB" baseline="-25000" dirty="0" err="1"/>
                        <a:t>x</a:t>
                      </a:r>
                      <a:r>
                        <a:rPr lang="en-GB" baseline="0" dirty="0"/>
                        <a:t> + 100 (200)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78345344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t4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   </a:t>
                      </a:r>
                      <a:r>
                        <a:rPr lang="en-GB" dirty="0" err="1"/>
                        <a:t>bal</a:t>
                      </a:r>
                      <a:r>
                        <a:rPr lang="en-GB" baseline="-25000" dirty="0" err="1"/>
                        <a:t>x</a:t>
                      </a:r>
                      <a:r>
                        <a:rPr lang="en-GB" dirty="0"/>
                        <a:t> =</a:t>
                      </a:r>
                      <a:r>
                        <a:rPr lang="en-GB" baseline="0" dirty="0"/>
                        <a:t> </a:t>
                      </a:r>
                      <a:r>
                        <a:rPr lang="en-GB" dirty="0" err="1"/>
                        <a:t>bal</a:t>
                      </a:r>
                      <a:r>
                        <a:rPr lang="en-GB" baseline="-25000" dirty="0" err="1"/>
                        <a:t>x</a:t>
                      </a:r>
                      <a:r>
                        <a:rPr lang="en-GB" baseline="0" dirty="0"/>
                        <a:t> - 10 (90)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   write (</a:t>
                      </a:r>
                      <a:r>
                        <a:rPr lang="en-GB" dirty="0" err="1"/>
                        <a:t>bal</a:t>
                      </a:r>
                      <a:r>
                        <a:rPr lang="en-GB" baseline="-25000" dirty="0" err="1"/>
                        <a:t>x</a:t>
                      </a:r>
                      <a:r>
                        <a:rPr lang="en-GB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200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21518867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t5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   …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COMMIT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200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186782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t6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 write (</a:t>
                      </a:r>
                      <a:r>
                        <a:rPr lang="en-GB" dirty="0" err="1"/>
                        <a:t>bal</a:t>
                      </a:r>
                      <a:r>
                        <a:rPr lang="en-GB" baseline="-25000" dirty="0" err="1"/>
                        <a:t>x</a:t>
                      </a:r>
                      <a:r>
                        <a:rPr lang="en-GB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90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74101873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t7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COMMIT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90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91505459"/>
                  </a:ext>
                </a:extLst>
              </a:tr>
            </a:tbl>
          </a:graphicData>
        </a:graphic>
      </p:graphicFrame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15816" y="1518320"/>
            <a:ext cx="609600" cy="6096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92080" y="1484784"/>
            <a:ext cx="609600" cy="6096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82880" y="1556792"/>
            <a:ext cx="609600" cy="6096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971600" y="3933056"/>
            <a:ext cx="7794448" cy="432048"/>
          </a:xfrm>
          <a:prstGeom prst="rect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91242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Exercise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The Uncommitted Dependency Problem</a:t>
            </a:r>
          </a:p>
          <a:p>
            <a:r>
              <a:rPr lang="en-GB" dirty="0"/>
              <a:t>The Inconsistent Analysis Problem</a:t>
            </a:r>
          </a:p>
          <a:p>
            <a:r>
              <a:rPr lang="en-GB" dirty="0" smtClean="0"/>
              <a:t>Go to </a:t>
            </a:r>
            <a:r>
              <a:rPr lang="en-GB" dirty="0" smtClean="0">
                <a:hlinkClick r:id="rId2"/>
              </a:rPr>
              <a:t>OneNote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37263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The Uncommitted Dependency (or Dirty Read) Problem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5069160"/>
          </a:xfrm>
        </p:spPr>
        <p:txBody>
          <a:bodyPr>
            <a:normAutofit fontScale="92500"/>
          </a:bodyPr>
          <a:lstStyle/>
          <a:p>
            <a:r>
              <a:rPr lang="en-GB" dirty="0"/>
              <a:t>Occurs when one transaction </a:t>
            </a:r>
            <a:r>
              <a:rPr lang="en-GB" b="1" i="1" dirty="0"/>
              <a:t>can see the intermediate results</a:t>
            </a:r>
            <a:r>
              <a:rPr lang="en-GB" dirty="0"/>
              <a:t> of another transaction before it has committed.</a:t>
            </a:r>
          </a:p>
          <a:p>
            <a:r>
              <a:rPr lang="en-GB" dirty="0"/>
              <a:t>A bank account has a balance (</a:t>
            </a:r>
            <a:r>
              <a:rPr lang="en-GB" dirty="0" err="1"/>
              <a:t>bal</a:t>
            </a:r>
            <a:r>
              <a:rPr lang="en-GB" baseline="-25000" dirty="0" err="1"/>
              <a:t>x</a:t>
            </a:r>
            <a:r>
              <a:rPr lang="en-GB" dirty="0"/>
              <a:t>) of £100.</a:t>
            </a:r>
          </a:p>
          <a:p>
            <a:r>
              <a:rPr lang="en-GB" dirty="0"/>
              <a:t>A transaction (</a:t>
            </a:r>
            <a:r>
              <a:rPr lang="en-GB" b="1" dirty="0"/>
              <a:t>T</a:t>
            </a:r>
            <a:r>
              <a:rPr lang="en-GB" b="1" baseline="-25000" dirty="0"/>
              <a:t>1</a:t>
            </a:r>
            <a:r>
              <a:rPr lang="en-GB" dirty="0"/>
              <a:t>) is started and credits the account with £100, making balance now £200, but:</a:t>
            </a:r>
          </a:p>
          <a:p>
            <a:pPr lvl="1"/>
            <a:r>
              <a:rPr lang="en-GB" dirty="0"/>
              <a:t>The transaction is aborted for some reason, and</a:t>
            </a:r>
          </a:p>
          <a:p>
            <a:pPr lvl="1"/>
            <a:r>
              <a:rPr lang="en-GB" dirty="0"/>
              <a:t>The balance is set back to the original £100.</a:t>
            </a:r>
          </a:p>
          <a:p>
            <a:r>
              <a:rPr lang="en-GB" dirty="0"/>
              <a:t>Meanwhile, another transaction (</a:t>
            </a:r>
            <a:r>
              <a:rPr lang="en-GB" b="1" dirty="0"/>
              <a:t>T</a:t>
            </a:r>
            <a:r>
              <a:rPr lang="en-GB" b="1" baseline="-25000" dirty="0"/>
              <a:t>2</a:t>
            </a:r>
            <a:r>
              <a:rPr lang="en-GB" dirty="0"/>
              <a:t>) has already read the intermediate £200 balance and used as a basis for withdrawing £10.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13998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The Uncommitted Dependency (or Dirty Read) Problem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5013176"/>
            <a:ext cx="8531352" cy="1844824"/>
          </a:xfrm>
        </p:spPr>
        <p:txBody>
          <a:bodyPr>
            <a:normAutofit lnSpcReduction="10000"/>
          </a:bodyPr>
          <a:lstStyle/>
          <a:p>
            <a:r>
              <a:rPr lang="en-GB" dirty="0"/>
              <a:t>T</a:t>
            </a:r>
            <a:r>
              <a:rPr lang="en-GB" baseline="-25000" dirty="0"/>
              <a:t>2</a:t>
            </a:r>
            <a:r>
              <a:rPr lang="en-GB" dirty="0"/>
              <a:t> has read </a:t>
            </a:r>
            <a:r>
              <a:rPr lang="en-GB" b="1" i="1" dirty="0"/>
              <a:t>dirty data</a:t>
            </a:r>
            <a:r>
              <a:rPr lang="en-GB" dirty="0"/>
              <a:t>, T</a:t>
            </a:r>
            <a:r>
              <a:rPr lang="en-GB" baseline="-25000" dirty="0"/>
              <a:t>1</a:t>
            </a:r>
            <a:r>
              <a:rPr lang="en-GB" dirty="0"/>
              <a:t>’s </a:t>
            </a:r>
            <a:r>
              <a:rPr lang="en-GB" i="1" dirty="0"/>
              <a:t>intermediate modified</a:t>
            </a:r>
            <a:r>
              <a:rPr lang="en-GB" dirty="0"/>
              <a:t> data before it has been committed. </a:t>
            </a:r>
          </a:p>
          <a:p>
            <a:r>
              <a:rPr lang="en-GB" dirty="0"/>
              <a:t>Problem is avoided by preventing T</a:t>
            </a:r>
            <a:r>
              <a:rPr lang="en-GB" baseline="-25000" dirty="0"/>
              <a:t>2</a:t>
            </a:r>
            <a:r>
              <a:rPr lang="en-GB" dirty="0"/>
              <a:t> from reading the balance (</a:t>
            </a:r>
            <a:r>
              <a:rPr lang="en-GB" dirty="0" err="1"/>
              <a:t>bal</a:t>
            </a:r>
            <a:r>
              <a:rPr lang="en-GB" baseline="-25000" dirty="0" err="1"/>
              <a:t>x</a:t>
            </a:r>
            <a:r>
              <a:rPr lang="en-GB" dirty="0"/>
              <a:t>) until after T</a:t>
            </a:r>
            <a:r>
              <a:rPr lang="en-GB" baseline="-25000" dirty="0"/>
              <a:t>1</a:t>
            </a:r>
            <a:r>
              <a:rPr lang="en-GB" dirty="0"/>
              <a:t> commits or aborts.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5171378"/>
              </p:ext>
            </p:extLst>
          </p:nvPr>
        </p:nvGraphicFramePr>
        <p:xfrm>
          <a:off x="1043608" y="1614408"/>
          <a:ext cx="7722440" cy="3337560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792088">
                  <a:extLst>
                    <a:ext uri="{9D8B030D-6E8A-4147-A177-3AD203B41FA5}">
                      <a16:colId xmlns:a16="http://schemas.microsoft.com/office/drawing/2014/main" xmlns="" val="468654943"/>
                    </a:ext>
                  </a:extLst>
                </a:gridCol>
                <a:gridCol w="2592288">
                  <a:extLst>
                    <a:ext uri="{9D8B030D-6E8A-4147-A177-3AD203B41FA5}">
                      <a16:colId xmlns:a16="http://schemas.microsoft.com/office/drawing/2014/main" xmlns="" val="897132768"/>
                    </a:ext>
                  </a:extLst>
                </a:gridCol>
                <a:gridCol w="2448272">
                  <a:extLst>
                    <a:ext uri="{9D8B030D-6E8A-4147-A177-3AD203B41FA5}">
                      <a16:colId xmlns:a16="http://schemas.microsoft.com/office/drawing/2014/main" xmlns="" val="2147400388"/>
                    </a:ext>
                  </a:extLst>
                </a:gridCol>
                <a:gridCol w="1889792">
                  <a:extLst>
                    <a:ext uri="{9D8B030D-6E8A-4147-A177-3AD203B41FA5}">
                      <a16:colId xmlns:a16="http://schemas.microsoft.com/office/drawing/2014/main" xmlns="" val="414720753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Time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</a:t>
                      </a:r>
                      <a:r>
                        <a:rPr lang="en-GB" baseline="-25000" dirty="0"/>
                        <a:t>1</a:t>
                      </a:r>
                      <a:r>
                        <a:rPr lang="en-GB" dirty="0"/>
                        <a:t> (Deposit)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</a:t>
                      </a:r>
                      <a:r>
                        <a:rPr lang="en-GB" baseline="-25000" dirty="0"/>
                        <a:t>2</a:t>
                      </a:r>
                      <a:r>
                        <a:rPr lang="en-GB" dirty="0"/>
                        <a:t> (Withdrawal)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Balance (</a:t>
                      </a:r>
                      <a:r>
                        <a:rPr lang="en-GB" dirty="0" err="1"/>
                        <a:t>bal</a:t>
                      </a:r>
                      <a:r>
                        <a:rPr lang="en-GB" baseline="-25000" dirty="0" err="1"/>
                        <a:t>x</a:t>
                      </a:r>
                      <a:r>
                        <a:rPr lang="en-GB" dirty="0"/>
                        <a:t>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29766473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t1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BEGIN</a:t>
                      </a:r>
                      <a:r>
                        <a:rPr lang="en-GB" baseline="0" dirty="0"/>
                        <a:t> </a:t>
                      </a:r>
                      <a:r>
                        <a:rPr lang="en-GB" b="1" baseline="0" dirty="0"/>
                        <a:t>TRANSACTION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46034323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t2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   read (</a:t>
                      </a:r>
                      <a:r>
                        <a:rPr lang="en-GB" dirty="0" err="1"/>
                        <a:t>bal</a:t>
                      </a:r>
                      <a:r>
                        <a:rPr lang="en-GB" baseline="-25000" dirty="0" err="1"/>
                        <a:t>x</a:t>
                      </a:r>
                      <a:r>
                        <a:rPr lang="en-GB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54655329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t3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   </a:t>
                      </a:r>
                      <a:r>
                        <a:rPr lang="en-GB" dirty="0" err="1"/>
                        <a:t>bal</a:t>
                      </a:r>
                      <a:r>
                        <a:rPr lang="en-GB" baseline="-25000" dirty="0" err="1"/>
                        <a:t>x</a:t>
                      </a:r>
                      <a:r>
                        <a:rPr lang="en-GB" dirty="0"/>
                        <a:t> =</a:t>
                      </a:r>
                      <a:r>
                        <a:rPr lang="en-GB" baseline="0" dirty="0"/>
                        <a:t> </a:t>
                      </a:r>
                      <a:r>
                        <a:rPr lang="en-GB" dirty="0" err="1"/>
                        <a:t>bal</a:t>
                      </a:r>
                      <a:r>
                        <a:rPr lang="en-GB" baseline="-25000" dirty="0" err="1"/>
                        <a:t>x</a:t>
                      </a:r>
                      <a:r>
                        <a:rPr lang="en-GB" baseline="0" dirty="0"/>
                        <a:t> + 100 (200)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78345344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t4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   write (</a:t>
                      </a:r>
                      <a:r>
                        <a:rPr lang="en-GB" dirty="0" err="1"/>
                        <a:t>bal</a:t>
                      </a:r>
                      <a:r>
                        <a:rPr lang="en-GB" baseline="-25000" dirty="0" err="1"/>
                        <a:t>x</a:t>
                      </a:r>
                      <a:r>
                        <a:rPr lang="en-GB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BEGIN</a:t>
                      </a:r>
                      <a:r>
                        <a:rPr lang="en-GB" dirty="0"/>
                        <a:t> </a:t>
                      </a:r>
                      <a:r>
                        <a:rPr lang="en-GB" b="1" dirty="0"/>
                        <a:t>TRANSACTION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200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21518867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t5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   …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   read (</a:t>
                      </a:r>
                      <a:r>
                        <a:rPr lang="en-GB" dirty="0" err="1"/>
                        <a:t>bal</a:t>
                      </a:r>
                      <a:r>
                        <a:rPr lang="en-GB" baseline="-25000" dirty="0" err="1"/>
                        <a:t>x</a:t>
                      </a:r>
                      <a:r>
                        <a:rPr lang="en-GB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200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186782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t6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ROLLBACK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   </a:t>
                      </a:r>
                      <a:r>
                        <a:rPr lang="en-GB" dirty="0" err="1"/>
                        <a:t>bal</a:t>
                      </a:r>
                      <a:r>
                        <a:rPr lang="en-GB" baseline="-25000" dirty="0" err="1"/>
                        <a:t>x</a:t>
                      </a:r>
                      <a:r>
                        <a:rPr lang="en-GB" dirty="0"/>
                        <a:t> =</a:t>
                      </a:r>
                      <a:r>
                        <a:rPr lang="en-GB" baseline="0" dirty="0"/>
                        <a:t> </a:t>
                      </a:r>
                      <a:r>
                        <a:rPr lang="en-GB" dirty="0" err="1"/>
                        <a:t>bal</a:t>
                      </a:r>
                      <a:r>
                        <a:rPr lang="en-GB" baseline="-25000" dirty="0" err="1"/>
                        <a:t>x</a:t>
                      </a:r>
                      <a:r>
                        <a:rPr lang="en-GB" baseline="0" dirty="0"/>
                        <a:t> - 10 (190)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74101873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t7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   write (</a:t>
                      </a:r>
                      <a:r>
                        <a:rPr lang="en-GB" dirty="0" err="1"/>
                        <a:t>bal</a:t>
                      </a:r>
                      <a:r>
                        <a:rPr lang="en-GB" baseline="-25000" dirty="0" err="1"/>
                        <a:t>x</a:t>
                      </a:r>
                      <a:r>
                        <a:rPr lang="en-GB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190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9150545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t8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COMMIT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190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604761200"/>
                  </a:ext>
                </a:extLst>
              </a:tr>
            </a:tbl>
          </a:graphicData>
        </a:graphic>
      </p:graphicFrame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54888" y="1412776"/>
            <a:ext cx="609600" cy="6096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026024" y="3429000"/>
            <a:ext cx="7794448" cy="432048"/>
          </a:xfrm>
          <a:prstGeom prst="rect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20309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Inconsistent Analysis Problem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5141168"/>
          </a:xfrm>
        </p:spPr>
        <p:txBody>
          <a:bodyPr>
            <a:normAutofit fontScale="92500"/>
          </a:bodyPr>
          <a:lstStyle/>
          <a:p>
            <a:r>
              <a:rPr lang="en-GB" dirty="0"/>
              <a:t>Occurs when a transaction reads several values but a second transaction updates some of the read values during the execution of the first transaction.</a:t>
            </a:r>
          </a:p>
          <a:p>
            <a:r>
              <a:rPr lang="en-GB" dirty="0"/>
              <a:t>Also referred to as </a:t>
            </a:r>
            <a:r>
              <a:rPr lang="en-GB" b="1" i="1" dirty="0"/>
              <a:t>dirty read</a:t>
            </a:r>
            <a:r>
              <a:rPr lang="en-GB" dirty="0"/>
              <a:t>, or </a:t>
            </a:r>
            <a:r>
              <a:rPr lang="en-GB" b="1" i="1" dirty="0"/>
              <a:t>unrepeatable read</a:t>
            </a:r>
            <a:r>
              <a:rPr lang="en-GB" dirty="0"/>
              <a:t>.</a:t>
            </a:r>
          </a:p>
          <a:p>
            <a:r>
              <a:rPr lang="en-GB" dirty="0"/>
              <a:t>A transaction (</a:t>
            </a:r>
            <a:r>
              <a:rPr lang="en-GB" b="1" dirty="0"/>
              <a:t>T</a:t>
            </a:r>
            <a:r>
              <a:rPr lang="en-GB" b="1" baseline="-25000" dirty="0"/>
              <a:t>1</a:t>
            </a:r>
            <a:r>
              <a:rPr lang="en-GB" dirty="0"/>
              <a:t>) is started to find the </a:t>
            </a:r>
            <a:r>
              <a:rPr lang="en-GB" b="1" dirty="0"/>
              <a:t>total </a:t>
            </a:r>
            <a:r>
              <a:rPr lang="en-GB" b="1" dirty="0" smtClean="0"/>
              <a:t>sum </a:t>
            </a:r>
            <a:r>
              <a:rPr lang="en-GB" dirty="0" smtClean="0"/>
              <a:t>of the balance </a:t>
            </a:r>
            <a:r>
              <a:rPr lang="en-GB" dirty="0"/>
              <a:t>of three savings accounts:</a:t>
            </a:r>
          </a:p>
          <a:p>
            <a:pPr marL="365760" lvl="1" indent="0">
              <a:buNone/>
            </a:pPr>
            <a:r>
              <a:rPr lang="en-GB" dirty="0"/>
              <a:t>	</a:t>
            </a:r>
            <a:r>
              <a:rPr lang="en-GB" dirty="0" err="1"/>
              <a:t>bal</a:t>
            </a:r>
            <a:r>
              <a:rPr lang="en-GB" baseline="-25000" dirty="0" err="1"/>
              <a:t>x</a:t>
            </a:r>
            <a:r>
              <a:rPr lang="en-GB" dirty="0"/>
              <a:t> (£100)		</a:t>
            </a:r>
            <a:r>
              <a:rPr lang="en-GB" dirty="0" err="1"/>
              <a:t>bal</a:t>
            </a:r>
            <a:r>
              <a:rPr lang="en-GB" baseline="-25000" dirty="0" err="1"/>
              <a:t>y</a:t>
            </a:r>
            <a:r>
              <a:rPr lang="en-GB" dirty="0"/>
              <a:t> (£50)		</a:t>
            </a:r>
            <a:r>
              <a:rPr lang="en-GB" dirty="0" err="1"/>
              <a:t>bal</a:t>
            </a:r>
            <a:r>
              <a:rPr lang="en-GB" baseline="-25000" dirty="0" err="1"/>
              <a:t>z</a:t>
            </a:r>
            <a:r>
              <a:rPr lang="en-GB" dirty="0"/>
              <a:t>(£25)</a:t>
            </a:r>
          </a:p>
          <a:p>
            <a:r>
              <a:rPr lang="en-GB" dirty="0"/>
              <a:t>At the same time, another transaction, Jack (</a:t>
            </a:r>
            <a:r>
              <a:rPr lang="en-GB" b="1" dirty="0"/>
              <a:t>T</a:t>
            </a:r>
            <a:r>
              <a:rPr lang="en-GB" b="1" baseline="-25000" dirty="0"/>
              <a:t>2</a:t>
            </a:r>
            <a:r>
              <a:rPr lang="en-GB" baseline="-25000" dirty="0"/>
              <a:t>,</a:t>
            </a:r>
            <a:r>
              <a:rPr lang="en-GB" dirty="0"/>
              <a:t>)  transfers £10 from </a:t>
            </a:r>
            <a:r>
              <a:rPr lang="en-GB" dirty="0" err="1"/>
              <a:t>bal</a:t>
            </a:r>
            <a:r>
              <a:rPr lang="en-GB" baseline="-25000" dirty="0" err="1"/>
              <a:t>x</a:t>
            </a:r>
            <a:r>
              <a:rPr lang="en-GB" dirty="0"/>
              <a:t> to the balance, </a:t>
            </a:r>
            <a:r>
              <a:rPr lang="en-GB" dirty="0" err="1"/>
              <a:t>bal</a:t>
            </a:r>
            <a:r>
              <a:rPr lang="en-GB" baseline="-25000" dirty="0" err="1"/>
              <a:t>z</a:t>
            </a:r>
            <a:r>
              <a:rPr lang="en-GB" dirty="0"/>
              <a:t>.</a:t>
            </a:r>
          </a:p>
          <a:p>
            <a:r>
              <a:rPr lang="en-GB" dirty="0"/>
              <a:t>Therefore, T</a:t>
            </a:r>
            <a:r>
              <a:rPr lang="en-GB" baseline="-25000" dirty="0"/>
              <a:t>1</a:t>
            </a:r>
            <a:r>
              <a:rPr lang="en-GB" dirty="0"/>
              <a:t> ends up with the wrong total balance.</a:t>
            </a:r>
          </a:p>
        </p:txBody>
      </p:sp>
    </p:spTree>
    <p:extLst>
      <p:ext uri="{BB962C8B-B14F-4D97-AF65-F5344CB8AC3E}">
        <p14:creationId xmlns:p14="http://schemas.microsoft.com/office/powerpoint/2010/main" val="3976692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Inconsistent Analysis Problem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539552" y="6453336"/>
            <a:ext cx="8496944" cy="40466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1400" dirty="0"/>
              <a:t>Problem is avoided by preventing T</a:t>
            </a:r>
            <a:r>
              <a:rPr lang="en-GB" sz="1400" baseline="-25000" dirty="0"/>
              <a:t>1</a:t>
            </a:r>
            <a:r>
              <a:rPr lang="en-GB" sz="1400" dirty="0"/>
              <a:t> from reading the balance (</a:t>
            </a:r>
            <a:r>
              <a:rPr lang="en-GB" sz="1400" dirty="0" err="1"/>
              <a:t>bal</a:t>
            </a:r>
            <a:r>
              <a:rPr lang="en-GB" sz="1400" baseline="-25000" dirty="0" err="1"/>
              <a:t>x</a:t>
            </a:r>
            <a:r>
              <a:rPr lang="en-GB" sz="1400" dirty="0"/>
              <a:t>) until after T</a:t>
            </a:r>
            <a:r>
              <a:rPr lang="en-GB" sz="1400" baseline="-25000" dirty="0"/>
              <a:t>2</a:t>
            </a:r>
            <a:r>
              <a:rPr lang="en-GB" sz="1400" dirty="0"/>
              <a:t> completes the updates.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75788318"/>
              </p:ext>
            </p:extLst>
          </p:nvPr>
        </p:nvGraphicFramePr>
        <p:xfrm>
          <a:off x="611560" y="1614408"/>
          <a:ext cx="8352928" cy="4766916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677264">
                  <a:extLst>
                    <a:ext uri="{9D8B030D-6E8A-4147-A177-3AD203B41FA5}">
                      <a16:colId xmlns:a16="http://schemas.microsoft.com/office/drawing/2014/main" xmlns="" val="468654943"/>
                    </a:ext>
                  </a:extLst>
                </a:gridCol>
                <a:gridCol w="2445676">
                  <a:extLst>
                    <a:ext uri="{9D8B030D-6E8A-4147-A177-3AD203B41FA5}">
                      <a16:colId xmlns:a16="http://schemas.microsoft.com/office/drawing/2014/main" xmlns="" val="897132768"/>
                    </a:ext>
                  </a:extLst>
                </a:gridCol>
                <a:gridCol w="2445676">
                  <a:extLst>
                    <a:ext uri="{9D8B030D-6E8A-4147-A177-3AD203B41FA5}">
                      <a16:colId xmlns:a16="http://schemas.microsoft.com/office/drawing/2014/main" xmlns="" val="2147400388"/>
                    </a:ext>
                  </a:extLst>
                </a:gridCol>
                <a:gridCol w="696078">
                  <a:extLst>
                    <a:ext uri="{9D8B030D-6E8A-4147-A177-3AD203B41FA5}">
                      <a16:colId xmlns:a16="http://schemas.microsoft.com/office/drawing/2014/main" xmlns="" val="4147207537"/>
                    </a:ext>
                  </a:extLst>
                </a:gridCol>
                <a:gridCol w="696078">
                  <a:extLst>
                    <a:ext uri="{9D8B030D-6E8A-4147-A177-3AD203B41FA5}">
                      <a16:colId xmlns:a16="http://schemas.microsoft.com/office/drawing/2014/main" xmlns="" val="4243008880"/>
                    </a:ext>
                  </a:extLst>
                </a:gridCol>
                <a:gridCol w="696078">
                  <a:extLst>
                    <a:ext uri="{9D8B030D-6E8A-4147-A177-3AD203B41FA5}">
                      <a16:colId xmlns:a16="http://schemas.microsoft.com/office/drawing/2014/main" xmlns="" val="1913287096"/>
                    </a:ext>
                  </a:extLst>
                </a:gridCol>
                <a:gridCol w="696078">
                  <a:extLst>
                    <a:ext uri="{9D8B030D-6E8A-4147-A177-3AD203B41FA5}">
                      <a16:colId xmlns:a16="http://schemas.microsoft.com/office/drawing/2014/main" xmlns="" val="1809290757"/>
                    </a:ext>
                  </a:extLst>
                </a:gridCol>
              </a:tblGrid>
              <a:tr h="397243">
                <a:tc>
                  <a:txBody>
                    <a:bodyPr/>
                    <a:lstStyle/>
                    <a:p>
                      <a:r>
                        <a:rPr lang="en-GB" sz="1400" dirty="0"/>
                        <a:t>Time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T</a:t>
                      </a:r>
                      <a:r>
                        <a:rPr lang="en-GB" sz="1400" baseline="-25000" dirty="0"/>
                        <a:t>1</a:t>
                      </a:r>
                      <a:r>
                        <a:rPr lang="en-GB" sz="1400" dirty="0"/>
                        <a:t> (Sum</a:t>
                      </a:r>
                      <a:r>
                        <a:rPr lang="en-GB" sz="1400" baseline="0" dirty="0"/>
                        <a:t> Balance</a:t>
                      </a:r>
                      <a:r>
                        <a:rPr lang="en-GB" sz="1400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T</a:t>
                      </a:r>
                      <a:r>
                        <a:rPr lang="en-GB" sz="1400" baseline="-25000" dirty="0"/>
                        <a:t>2</a:t>
                      </a:r>
                      <a:r>
                        <a:rPr lang="en-GB" sz="1400" dirty="0"/>
                        <a:t> (Transfer)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/>
                        <a:t>bal</a:t>
                      </a:r>
                      <a:r>
                        <a:rPr lang="en-GB" sz="1400" baseline="-25000" dirty="0" err="1"/>
                        <a:t>x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err="1"/>
                        <a:t>bal</a:t>
                      </a:r>
                      <a:r>
                        <a:rPr lang="en-GB" sz="1400" baseline="-25000" dirty="0" err="1"/>
                        <a:t>y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err="1"/>
                        <a:t>bal</a:t>
                      </a:r>
                      <a:r>
                        <a:rPr lang="en-GB" sz="1400" baseline="-25000" dirty="0" err="1"/>
                        <a:t>z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/>
                        <a:t>sum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297664733"/>
                  </a:ext>
                </a:extLst>
              </a:tr>
              <a:tr h="397243">
                <a:tc>
                  <a:txBody>
                    <a:bodyPr/>
                    <a:lstStyle/>
                    <a:p>
                      <a:r>
                        <a:rPr lang="en-GB" sz="1600" dirty="0"/>
                        <a:t>t1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b="1" dirty="0"/>
                        <a:t>BEGIN</a:t>
                      </a:r>
                      <a:r>
                        <a:rPr lang="en-GB" sz="1600" baseline="0" dirty="0"/>
                        <a:t> TRANSACTION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100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50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25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460343233"/>
                  </a:ext>
                </a:extLst>
              </a:tr>
              <a:tr h="397243">
                <a:tc>
                  <a:txBody>
                    <a:bodyPr/>
                    <a:lstStyle/>
                    <a:p>
                      <a:r>
                        <a:rPr lang="en-GB" sz="1600" dirty="0"/>
                        <a:t>t2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  sum = 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b="1" dirty="0"/>
                        <a:t>BEGIN</a:t>
                      </a:r>
                      <a:r>
                        <a:rPr lang="en-GB" sz="1600" dirty="0"/>
                        <a:t> TRANSACTION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100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50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25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546553296"/>
                  </a:ext>
                </a:extLst>
              </a:tr>
              <a:tr h="397243">
                <a:tc>
                  <a:txBody>
                    <a:bodyPr/>
                    <a:lstStyle/>
                    <a:p>
                      <a:r>
                        <a:rPr lang="en-GB" sz="1600" dirty="0"/>
                        <a:t>t3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  read (</a:t>
                      </a:r>
                      <a:r>
                        <a:rPr lang="en-GB" sz="1600" dirty="0" err="1"/>
                        <a:t>bal</a:t>
                      </a:r>
                      <a:r>
                        <a:rPr lang="en-GB" sz="1600" baseline="-25000" dirty="0" err="1"/>
                        <a:t>x</a:t>
                      </a:r>
                      <a:r>
                        <a:rPr lang="en-GB" sz="1600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/>
                        <a:t>   read (</a:t>
                      </a:r>
                      <a:r>
                        <a:rPr lang="en-GB" sz="1600" dirty="0" err="1"/>
                        <a:t>bal</a:t>
                      </a:r>
                      <a:r>
                        <a:rPr lang="en-GB" sz="1600" baseline="-25000" dirty="0" err="1"/>
                        <a:t>x</a:t>
                      </a:r>
                      <a:r>
                        <a:rPr lang="en-GB" sz="1600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100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50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25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783453441"/>
                  </a:ext>
                </a:extLst>
              </a:tr>
              <a:tr h="397243">
                <a:tc>
                  <a:txBody>
                    <a:bodyPr/>
                    <a:lstStyle/>
                    <a:p>
                      <a:r>
                        <a:rPr lang="en-GB" sz="1600" dirty="0"/>
                        <a:t>t4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/>
                        <a:t>  sum =</a:t>
                      </a:r>
                      <a:r>
                        <a:rPr lang="en-GB" sz="1600" baseline="0" dirty="0"/>
                        <a:t> sum + </a:t>
                      </a:r>
                      <a:r>
                        <a:rPr lang="en-GB" sz="1600" dirty="0" err="1"/>
                        <a:t>bal</a:t>
                      </a:r>
                      <a:r>
                        <a:rPr lang="en-GB" sz="1600" baseline="-25000" dirty="0" err="1"/>
                        <a:t>x</a:t>
                      </a:r>
                      <a:r>
                        <a:rPr lang="en-GB" sz="1600" baseline="0" dirty="0"/>
                        <a:t> (100)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/>
                        <a:t>   </a:t>
                      </a:r>
                      <a:r>
                        <a:rPr lang="en-GB" sz="1600" dirty="0" err="1"/>
                        <a:t>bal</a:t>
                      </a:r>
                      <a:r>
                        <a:rPr lang="en-GB" sz="1600" baseline="-25000" dirty="0" err="1"/>
                        <a:t>x</a:t>
                      </a:r>
                      <a:r>
                        <a:rPr lang="en-GB" sz="1600" dirty="0"/>
                        <a:t> =</a:t>
                      </a:r>
                      <a:r>
                        <a:rPr lang="en-GB" sz="1600" baseline="0" dirty="0"/>
                        <a:t> </a:t>
                      </a:r>
                      <a:r>
                        <a:rPr lang="en-GB" sz="1600" dirty="0" err="1"/>
                        <a:t>bal</a:t>
                      </a:r>
                      <a:r>
                        <a:rPr lang="en-GB" sz="1600" baseline="-25000" dirty="0" err="1"/>
                        <a:t>x</a:t>
                      </a:r>
                      <a:r>
                        <a:rPr lang="en-GB" sz="1600" baseline="0" dirty="0"/>
                        <a:t> - 10 (90)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100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50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25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100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215188675"/>
                  </a:ext>
                </a:extLst>
              </a:tr>
              <a:tr h="397243">
                <a:tc>
                  <a:txBody>
                    <a:bodyPr/>
                    <a:lstStyle/>
                    <a:p>
                      <a:r>
                        <a:rPr lang="en-GB" sz="1600" dirty="0"/>
                        <a:t>t5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/>
                        <a:t>  read (</a:t>
                      </a:r>
                      <a:r>
                        <a:rPr lang="en-GB" sz="1600" dirty="0" err="1"/>
                        <a:t>bal</a:t>
                      </a:r>
                      <a:r>
                        <a:rPr lang="en-GB" sz="1600" baseline="-25000" dirty="0" err="1"/>
                        <a:t>y</a:t>
                      </a:r>
                      <a:r>
                        <a:rPr lang="en-GB" sz="1600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   write (</a:t>
                      </a:r>
                      <a:r>
                        <a:rPr lang="en-GB" sz="1600" dirty="0" err="1"/>
                        <a:t>bal</a:t>
                      </a:r>
                      <a:r>
                        <a:rPr lang="en-GB" sz="1600" baseline="-25000" dirty="0" err="1"/>
                        <a:t>x</a:t>
                      </a:r>
                      <a:r>
                        <a:rPr lang="en-GB" sz="1600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90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50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25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100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18678293"/>
                  </a:ext>
                </a:extLst>
              </a:tr>
              <a:tr h="397243">
                <a:tc>
                  <a:txBody>
                    <a:bodyPr/>
                    <a:lstStyle/>
                    <a:p>
                      <a:r>
                        <a:rPr lang="en-GB" sz="1600" dirty="0"/>
                        <a:t>t6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/>
                        <a:t>  sum =</a:t>
                      </a:r>
                      <a:r>
                        <a:rPr lang="en-GB" sz="1600" baseline="0" dirty="0"/>
                        <a:t> sum + </a:t>
                      </a:r>
                      <a:r>
                        <a:rPr lang="en-GB" sz="1600" dirty="0" err="1"/>
                        <a:t>bal</a:t>
                      </a:r>
                      <a:r>
                        <a:rPr lang="en-GB" sz="1600" baseline="-25000" dirty="0" err="1"/>
                        <a:t>y</a:t>
                      </a:r>
                      <a:r>
                        <a:rPr lang="en-GB" sz="1600" baseline="0" dirty="0"/>
                        <a:t> (150)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/>
                        <a:t>   read (</a:t>
                      </a:r>
                      <a:r>
                        <a:rPr lang="en-GB" sz="1600" dirty="0" err="1"/>
                        <a:t>bal</a:t>
                      </a:r>
                      <a:r>
                        <a:rPr lang="en-GB" sz="1600" baseline="-25000" dirty="0" err="1"/>
                        <a:t>z</a:t>
                      </a:r>
                      <a:r>
                        <a:rPr lang="en-GB" sz="1600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90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50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25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150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741018733"/>
                  </a:ext>
                </a:extLst>
              </a:tr>
              <a:tr h="397243">
                <a:tc>
                  <a:txBody>
                    <a:bodyPr/>
                    <a:lstStyle/>
                    <a:p>
                      <a:r>
                        <a:rPr lang="en-GB" sz="1600" dirty="0"/>
                        <a:t>t7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   </a:t>
                      </a:r>
                      <a:r>
                        <a:rPr lang="en-GB" sz="1600" dirty="0" err="1"/>
                        <a:t>bal</a:t>
                      </a:r>
                      <a:r>
                        <a:rPr lang="en-GB" sz="1600" baseline="-25000" dirty="0" err="1"/>
                        <a:t>z</a:t>
                      </a:r>
                      <a:r>
                        <a:rPr lang="en-GB" sz="1600" dirty="0"/>
                        <a:t> =</a:t>
                      </a:r>
                      <a:r>
                        <a:rPr lang="en-GB" sz="1600" baseline="0" dirty="0"/>
                        <a:t> </a:t>
                      </a:r>
                      <a:r>
                        <a:rPr lang="en-GB" sz="1600" dirty="0" err="1"/>
                        <a:t>bal</a:t>
                      </a:r>
                      <a:r>
                        <a:rPr lang="en-GB" sz="1600" baseline="-25000" dirty="0" err="1"/>
                        <a:t>z</a:t>
                      </a:r>
                      <a:r>
                        <a:rPr lang="en-GB" sz="1600" baseline="0" dirty="0"/>
                        <a:t> + 10 (35)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90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50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25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150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91505459"/>
                  </a:ext>
                </a:extLst>
              </a:tr>
              <a:tr h="39724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/>
                        <a:t>t8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   write (</a:t>
                      </a:r>
                      <a:r>
                        <a:rPr lang="en-GB" sz="1600" dirty="0" err="1"/>
                        <a:t>bal</a:t>
                      </a:r>
                      <a:r>
                        <a:rPr lang="en-GB" sz="1600" baseline="-25000" dirty="0" err="1"/>
                        <a:t>z</a:t>
                      </a:r>
                      <a:r>
                        <a:rPr lang="en-GB" sz="1600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90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50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35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150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604761200"/>
                  </a:ext>
                </a:extLst>
              </a:tr>
              <a:tr h="39724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/>
                        <a:t>t9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/>
                        <a:t>  read (</a:t>
                      </a:r>
                      <a:r>
                        <a:rPr lang="en-GB" sz="1600" dirty="0" err="1"/>
                        <a:t>bal</a:t>
                      </a:r>
                      <a:r>
                        <a:rPr lang="en-GB" sz="1600" baseline="-25000" dirty="0" err="1"/>
                        <a:t>z</a:t>
                      </a:r>
                      <a:r>
                        <a:rPr lang="en-GB" sz="1600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b="1" dirty="0"/>
                        <a:t>COMMIT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90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50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35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150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670484536"/>
                  </a:ext>
                </a:extLst>
              </a:tr>
              <a:tr h="39724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/>
                        <a:t>t10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/>
                        <a:t>  sum =</a:t>
                      </a:r>
                      <a:r>
                        <a:rPr lang="en-GB" sz="1600" baseline="0" dirty="0"/>
                        <a:t> sum + </a:t>
                      </a:r>
                      <a:r>
                        <a:rPr lang="en-GB" sz="1600" dirty="0" err="1"/>
                        <a:t>bal</a:t>
                      </a:r>
                      <a:r>
                        <a:rPr lang="en-GB" sz="1600" baseline="-25000" dirty="0" err="1"/>
                        <a:t>z</a:t>
                      </a:r>
                      <a:r>
                        <a:rPr lang="en-GB" sz="1600" baseline="0" dirty="0"/>
                        <a:t> (185)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90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50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35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185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952840130"/>
                  </a:ext>
                </a:extLst>
              </a:tr>
              <a:tr h="39724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/>
                        <a:t>t11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b="1" dirty="0"/>
                        <a:t>COMMIT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90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50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35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185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562136816"/>
                  </a:ext>
                </a:extLst>
              </a:tr>
            </a:tbl>
          </a:graphicData>
        </a:graphic>
      </p:graphicFrame>
      <p:sp>
        <p:nvSpPr>
          <p:cNvPr id="8" name="Rectangle 7"/>
          <p:cNvSpPr/>
          <p:nvPr/>
        </p:nvSpPr>
        <p:spPr>
          <a:xfrm>
            <a:off x="3779912" y="3573016"/>
            <a:ext cx="5256584" cy="432048"/>
          </a:xfrm>
          <a:prstGeom prst="rect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06744" y="1139450"/>
            <a:ext cx="609600" cy="6096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02616" y="1139450"/>
            <a:ext cx="609600" cy="6096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8488" y="1143118"/>
            <a:ext cx="609600" cy="6096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60032" y="134076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57327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Question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What other real life scenario(s) apart from bank accounts transfers and withdrawals can you also associate the potential problems of concurrency and interleaving of operations with?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835698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More Concurrency Problems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dirty="0"/>
              <a:t>Some other concurrency problems include:</a:t>
            </a:r>
          </a:p>
          <a:p>
            <a:r>
              <a:rPr lang="en-GB" b="1" dirty="0" err="1"/>
              <a:t>Nonrepeatable</a:t>
            </a:r>
            <a:r>
              <a:rPr lang="en-GB" b="1" dirty="0"/>
              <a:t> (or Fuzzy) read</a:t>
            </a:r>
            <a:r>
              <a:rPr lang="en-GB" dirty="0"/>
              <a:t>:</a:t>
            </a:r>
          </a:p>
          <a:p>
            <a:pPr lvl="1"/>
            <a:r>
              <a:rPr lang="en-GB" dirty="0"/>
              <a:t>First transaction reads an item</a:t>
            </a:r>
          </a:p>
          <a:p>
            <a:pPr lvl="1"/>
            <a:r>
              <a:rPr lang="en-GB" dirty="0"/>
              <a:t>Second transaction modifies previous item read by the first transaction.</a:t>
            </a:r>
          </a:p>
          <a:p>
            <a:pPr lvl="1"/>
            <a:r>
              <a:rPr lang="en-GB" dirty="0"/>
              <a:t>First transaction rereads the item but now has two different values for same data item.</a:t>
            </a:r>
          </a:p>
          <a:p>
            <a:r>
              <a:rPr lang="en-GB" b="1" dirty="0"/>
              <a:t>Phantom read</a:t>
            </a:r>
            <a:r>
              <a:rPr lang="en-GB" dirty="0"/>
              <a:t>:</a:t>
            </a:r>
          </a:p>
          <a:p>
            <a:pPr lvl="1"/>
            <a:r>
              <a:rPr lang="en-GB" dirty="0"/>
              <a:t>First transaction executes query to get a set of rows</a:t>
            </a:r>
          </a:p>
          <a:p>
            <a:pPr lvl="1"/>
            <a:r>
              <a:rPr lang="en-GB" dirty="0"/>
              <a:t>Second transaction inserts a row</a:t>
            </a:r>
          </a:p>
          <a:p>
            <a:pPr lvl="1"/>
            <a:r>
              <a:rPr lang="en-GB" dirty="0"/>
              <a:t>First transaction re-executes query and now gets an additional (phantom) row inserted by other transaction.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69806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Concurrency Control Scheduling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To solve these problems, a concurrency control protocol is needed to </a:t>
            </a:r>
            <a:r>
              <a:rPr lang="en-GB" b="1" dirty="0"/>
              <a:t>schedule</a:t>
            </a:r>
            <a:r>
              <a:rPr lang="en-GB" dirty="0"/>
              <a:t> transactions in a way to avoid any interference between them.</a:t>
            </a:r>
          </a:p>
          <a:p>
            <a:r>
              <a:rPr lang="en-GB" dirty="0"/>
              <a:t>Transactions could be run serially, but this limits the degree of concurrency or parallelism in the  system, which a multi-user DBMS aims to maximise.</a:t>
            </a:r>
          </a:p>
          <a:p>
            <a:r>
              <a:rPr lang="en-GB" dirty="0"/>
              <a:t>The DBMS uses something called </a:t>
            </a:r>
            <a:r>
              <a:rPr lang="en-GB" b="1" dirty="0" err="1"/>
              <a:t>Serializability</a:t>
            </a:r>
            <a:r>
              <a:rPr lang="en-GB" dirty="0"/>
              <a:t> to help identify those executions of transactions guaranteed to ensure consistency.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217649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Serializability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 err="1"/>
              <a:t>Serializability</a:t>
            </a:r>
            <a:r>
              <a:rPr lang="en-GB" dirty="0"/>
              <a:t> is used by the DBMS to </a:t>
            </a:r>
            <a:r>
              <a:rPr lang="en-GB" b="1" dirty="0"/>
              <a:t>schedule</a:t>
            </a:r>
            <a:r>
              <a:rPr lang="en-GB" dirty="0"/>
              <a:t> the ordering of the operations of a transaction.</a:t>
            </a:r>
          </a:p>
          <a:p>
            <a:r>
              <a:rPr lang="en-GB" dirty="0"/>
              <a:t>A </a:t>
            </a:r>
            <a:r>
              <a:rPr lang="en-GB" b="1" dirty="0"/>
              <a:t>Schedule</a:t>
            </a:r>
            <a:r>
              <a:rPr lang="en-GB" dirty="0"/>
              <a:t> is a sequence of read/write actions by a set of concurrent transactions that </a:t>
            </a:r>
            <a:r>
              <a:rPr lang="en-GB" b="1" i="1" dirty="0"/>
              <a:t>preserves</a:t>
            </a:r>
            <a:r>
              <a:rPr lang="en-GB" dirty="0"/>
              <a:t> the order of the operations in each of the transactions.</a:t>
            </a:r>
          </a:p>
          <a:p>
            <a:r>
              <a:rPr lang="en-GB" dirty="0"/>
              <a:t>Two types:</a:t>
            </a:r>
          </a:p>
          <a:p>
            <a:pPr lvl="1"/>
            <a:r>
              <a:rPr lang="en-GB" dirty="0"/>
              <a:t>In a </a:t>
            </a:r>
            <a:r>
              <a:rPr lang="en-GB" b="1" dirty="0"/>
              <a:t>Serial </a:t>
            </a:r>
            <a:r>
              <a:rPr lang="en-GB" dirty="0"/>
              <a:t>schedule, the operations of each transaction are executed consecutively without any interleaved operations from other transactions.</a:t>
            </a:r>
          </a:p>
          <a:p>
            <a:pPr lvl="1"/>
            <a:r>
              <a:rPr lang="en-GB" dirty="0"/>
              <a:t>In a </a:t>
            </a:r>
            <a:r>
              <a:rPr lang="en-GB" b="1" dirty="0" err="1"/>
              <a:t>Nonserial</a:t>
            </a:r>
            <a:r>
              <a:rPr lang="en-GB" dirty="0"/>
              <a:t> schedule, the operations from the concurrent transactions are interleaved.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217386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Serializability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The objective of </a:t>
            </a:r>
            <a:r>
              <a:rPr lang="en-GB" dirty="0" err="1"/>
              <a:t>serializability</a:t>
            </a:r>
            <a:r>
              <a:rPr lang="en-GB" dirty="0"/>
              <a:t> is to find </a:t>
            </a:r>
            <a:r>
              <a:rPr lang="en-GB" b="1" i="1" dirty="0" err="1"/>
              <a:t>nonserial</a:t>
            </a:r>
            <a:r>
              <a:rPr lang="en-GB" dirty="0"/>
              <a:t> schedules that allow transactions to </a:t>
            </a:r>
            <a:r>
              <a:rPr lang="en-GB" b="1" i="1" dirty="0"/>
              <a:t>execute concurrently</a:t>
            </a:r>
            <a:r>
              <a:rPr lang="en-GB" i="1" dirty="0"/>
              <a:t> </a:t>
            </a:r>
            <a:r>
              <a:rPr lang="en-GB" b="1" i="1" dirty="0"/>
              <a:t>without interfering</a:t>
            </a:r>
            <a:r>
              <a:rPr lang="en-GB" dirty="0"/>
              <a:t> with one another.</a:t>
            </a:r>
          </a:p>
          <a:p>
            <a:r>
              <a:rPr lang="en-GB" dirty="0"/>
              <a:t>In other words, find a </a:t>
            </a:r>
            <a:r>
              <a:rPr lang="en-GB" dirty="0" err="1"/>
              <a:t>nonserial</a:t>
            </a:r>
            <a:r>
              <a:rPr lang="en-GB" dirty="0"/>
              <a:t> schedule that will produce the same results as if it were a serial execution.</a:t>
            </a:r>
          </a:p>
          <a:p>
            <a:pPr lvl="1"/>
            <a:r>
              <a:rPr lang="en-GB" dirty="0"/>
              <a:t>Such a schedule is called </a:t>
            </a:r>
            <a:r>
              <a:rPr lang="en-GB" b="1" dirty="0"/>
              <a:t>serializable</a:t>
            </a:r>
            <a:r>
              <a:rPr lang="en-GB" dirty="0"/>
              <a:t>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195230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Serializability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/>
              <a:t>In </a:t>
            </a:r>
            <a:r>
              <a:rPr lang="en-GB" dirty="0" err="1"/>
              <a:t>serializability</a:t>
            </a:r>
            <a:r>
              <a:rPr lang="en-GB" dirty="0"/>
              <a:t>, the ordering of read/writes is important:</a:t>
            </a:r>
          </a:p>
          <a:p>
            <a:r>
              <a:rPr lang="en-GB" dirty="0"/>
              <a:t>If two transactions only read a data item, they do not conflict and order is not important.</a:t>
            </a:r>
          </a:p>
          <a:p>
            <a:r>
              <a:rPr lang="en-GB" dirty="0"/>
              <a:t>If two transactions either read or write </a:t>
            </a:r>
            <a:r>
              <a:rPr lang="en-GB" b="1" i="1" dirty="0"/>
              <a:t>separate</a:t>
            </a:r>
            <a:r>
              <a:rPr lang="en-GB" dirty="0"/>
              <a:t> </a:t>
            </a:r>
            <a:r>
              <a:rPr lang="en-GB" b="1" i="1" dirty="0"/>
              <a:t>data items</a:t>
            </a:r>
            <a:r>
              <a:rPr lang="en-GB" dirty="0"/>
              <a:t>, they do not conflict and order is not important.</a:t>
            </a:r>
          </a:p>
          <a:p>
            <a:r>
              <a:rPr lang="en-GB" dirty="0"/>
              <a:t>If one transaction writes a data item and another reads or writes </a:t>
            </a:r>
            <a:r>
              <a:rPr lang="en-GB" b="1" i="1" dirty="0"/>
              <a:t>same data item</a:t>
            </a:r>
            <a:r>
              <a:rPr lang="en-GB" dirty="0"/>
              <a:t>, order of execution is important.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60374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err="1"/>
              <a:t>Nonserial</a:t>
            </a:r>
            <a:r>
              <a:rPr lang="en-GB" dirty="0"/>
              <a:t> vs. Serial Schedule Example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The following slides show three different schedules used for the operations from two concurrently executing transactions.</a:t>
            </a:r>
          </a:p>
          <a:p>
            <a:r>
              <a:rPr lang="en-GB" dirty="0"/>
              <a:t>Which </a:t>
            </a:r>
            <a:r>
              <a:rPr lang="en-GB" dirty="0" smtClean="0"/>
              <a:t>one(s) is/are </a:t>
            </a:r>
            <a:r>
              <a:rPr lang="en-GB" dirty="0"/>
              <a:t>a serial schedule and which is </a:t>
            </a:r>
            <a:r>
              <a:rPr lang="en-GB" dirty="0" err="1"/>
              <a:t>nonserial</a:t>
            </a:r>
            <a:r>
              <a:rPr lang="en-GB" dirty="0"/>
              <a:t>?</a:t>
            </a:r>
          </a:p>
          <a:p>
            <a:r>
              <a:rPr lang="en-GB" dirty="0" smtClean="0"/>
              <a:t>Is/Are </a:t>
            </a:r>
            <a:r>
              <a:rPr lang="en-GB" dirty="0"/>
              <a:t>the </a:t>
            </a:r>
            <a:r>
              <a:rPr lang="en-GB" dirty="0" err="1"/>
              <a:t>nonserial</a:t>
            </a:r>
            <a:r>
              <a:rPr lang="en-GB" dirty="0"/>
              <a:t> </a:t>
            </a:r>
            <a:r>
              <a:rPr lang="en-GB" dirty="0" smtClean="0"/>
              <a:t>schedule(s) </a:t>
            </a:r>
            <a:r>
              <a:rPr lang="en-GB" dirty="0"/>
              <a:t>serializable? That is, will the output be the same as the serial one.</a:t>
            </a:r>
          </a:p>
        </p:txBody>
      </p:sp>
    </p:spTree>
    <p:extLst>
      <p:ext uri="{BB962C8B-B14F-4D97-AF65-F5344CB8AC3E}">
        <p14:creationId xmlns:p14="http://schemas.microsoft.com/office/powerpoint/2010/main" val="2646576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Schedule 1: </a:t>
            </a:r>
            <a:r>
              <a:rPr lang="en-GB" dirty="0" err="1"/>
              <a:t>Nonserial</a:t>
            </a:r>
            <a:r>
              <a:rPr lang="en-GB" dirty="0"/>
              <a:t> or Serial?</a:t>
            </a:r>
            <a:br>
              <a:rPr lang="en-GB" dirty="0"/>
            </a:br>
            <a:r>
              <a:rPr lang="en-GB" dirty="0"/>
              <a:t>Any possible interference?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3543162427"/>
              </p:ext>
            </p:extLst>
          </p:nvPr>
        </p:nvGraphicFramePr>
        <p:xfrm>
          <a:off x="612775" y="1600200"/>
          <a:ext cx="8153400" cy="4820920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1654969">
                  <a:extLst>
                    <a:ext uri="{9D8B030D-6E8A-4147-A177-3AD203B41FA5}">
                      <a16:colId xmlns:a16="http://schemas.microsoft.com/office/drawing/2014/main" xmlns="" val="3239428732"/>
                    </a:ext>
                  </a:extLst>
                </a:gridCol>
                <a:gridCol w="3168352">
                  <a:extLst>
                    <a:ext uri="{9D8B030D-6E8A-4147-A177-3AD203B41FA5}">
                      <a16:colId xmlns:a16="http://schemas.microsoft.com/office/drawing/2014/main" xmlns="" val="3622763332"/>
                    </a:ext>
                  </a:extLst>
                </a:gridCol>
                <a:gridCol w="3330079">
                  <a:extLst>
                    <a:ext uri="{9D8B030D-6E8A-4147-A177-3AD203B41FA5}">
                      <a16:colId xmlns:a16="http://schemas.microsoft.com/office/drawing/2014/main" xmlns="" val="197689605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Time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Transaction T</a:t>
                      </a:r>
                      <a:r>
                        <a:rPr lang="en-GB" baseline="-25000" dirty="0"/>
                        <a:t>1</a:t>
                      </a:r>
                      <a:r>
                        <a:rPr lang="en-GB" dirty="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Transaction</a:t>
                      </a:r>
                      <a:r>
                        <a:rPr lang="en-GB" baseline="0" dirty="0"/>
                        <a:t> </a:t>
                      </a:r>
                      <a:r>
                        <a:rPr lang="en-GB" dirty="0"/>
                        <a:t>T</a:t>
                      </a:r>
                      <a:r>
                        <a:rPr lang="en-GB" baseline="-25000" dirty="0"/>
                        <a:t>2</a:t>
                      </a:r>
                      <a:r>
                        <a:rPr lang="en-GB" dirty="0"/>
                        <a:t>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05678022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t1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b="1" dirty="0"/>
                        <a:t>BEGIN</a:t>
                      </a:r>
                      <a:r>
                        <a:rPr lang="en-GB" sz="1800" dirty="0"/>
                        <a:t> </a:t>
                      </a:r>
                      <a:r>
                        <a:rPr lang="en-GB" sz="1800" b="1" dirty="0"/>
                        <a:t>TRAN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09185447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t2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dirty="0"/>
                        <a:t>  read</a:t>
                      </a:r>
                      <a:r>
                        <a:rPr lang="en-GB" sz="1800" baseline="0" dirty="0"/>
                        <a:t> (</a:t>
                      </a:r>
                      <a:r>
                        <a:rPr lang="en-GB" sz="1800" baseline="0" dirty="0" err="1"/>
                        <a:t>bal</a:t>
                      </a:r>
                      <a:r>
                        <a:rPr lang="en-GB" sz="1800" baseline="-25000" dirty="0" err="1"/>
                        <a:t>x</a:t>
                      </a:r>
                      <a:r>
                        <a:rPr lang="en-GB" sz="1800" baseline="0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5212807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t3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dirty="0"/>
                        <a:t>  write</a:t>
                      </a:r>
                      <a:r>
                        <a:rPr lang="en-GB" sz="1800" baseline="0" dirty="0"/>
                        <a:t> (</a:t>
                      </a:r>
                      <a:r>
                        <a:rPr lang="en-GB" sz="1800" baseline="0" dirty="0" err="1"/>
                        <a:t>bal</a:t>
                      </a:r>
                      <a:r>
                        <a:rPr lang="en-GB" sz="1800" baseline="-25000" dirty="0" err="1"/>
                        <a:t>x</a:t>
                      </a:r>
                      <a:r>
                        <a:rPr lang="en-GB" sz="1800" baseline="0" dirty="0"/>
                        <a:t>)</a:t>
                      </a:r>
                      <a:endParaRPr lang="en-GB" sz="1800" baseline="-25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86073296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t4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b="1" dirty="0"/>
                        <a:t>BEGIN</a:t>
                      </a:r>
                      <a:r>
                        <a:rPr lang="en-GB" sz="1800" dirty="0"/>
                        <a:t> TRAN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25910561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t5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dirty="0"/>
                        <a:t>  read</a:t>
                      </a:r>
                      <a:r>
                        <a:rPr lang="en-GB" sz="1800" baseline="0" dirty="0"/>
                        <a:t> (</a:t>
                      </a:r>
                      <a:r>
                        <a:rPr lang="en-GB" sz="1800" baseline="0" dirty="0" err="1"/>
                        <a:t>bal</a:t>
                      </a:r>
                      <a:r>
                        <a:rPr lang="en-GB" sz="1800" baseline="-25000" dirty="0" err="1"/>
                        <a:t>x</a:t>
                      </a:r>
                      <a:r>
                        <a:rPr lang="en-GB" sz="1800" baseline="0" dirty="0"/>
                        <a:t>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30444011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t6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dirty="0"/>
                        <a:t>  write</a:t>
                      </a:r>
                      <a:r>
                        <a:rPr lang="en-GB" sz="1800" baseline="0" dirty="0"/>
                        <a:t> (</a:t>
                      </a:r>
                      <a:r>
                        <a:rPr lang="en-GB" sz="1800" baseline="0" dirty="0" err="1"/>
                        <a:t>bal</a:t>
                      </a:r>
                      <a:r>
                        <a:rPr lang="en-GB" sz="1800" baseline="-25000" dirty="0" err="1"/>
                        <a:t>x</a:t>
                      </a:r>
                      <a:r>
                        <a:rPr lang="en-GB" sz="1800" baseline="0" dirty="0"/>
                        <a:t>)</a:t>
                      </a:r>
                      <a:endParaRPr lang="en-GB" sz="1800" baseline="-25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9558967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t7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dirty="0"/>
                        <a:t>  read</a:t>
                      </a:r>
                      <a:r>
                        <a:rPr lang="en-GB" sz="1800" baseline="0" dirty="0"/>
                        <a:t> (</a:t>
                      </a:r>
                      <a:r>
                        <a:rPr lang="en-GB" sz="1800" baseline="0" dirty="0" err="1"/>
                        <a:t>bal</a:t>
                      </a:r>
                      <a:r>
                        <a:rPr lang="en-GB" sz="1800" baseline="-25000" dirty="0" err="1"/>
                        <a:t>y</a:t>
                      </a:r>
                      <a:r>
                        <a:rPr lang="en-GB" sz="1800" baseline="0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61999878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t8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dirty="0"/>
                        <a:t>  write</a:t>
                      </a:r>
                      <a:r>
                        <a:rPr lang="en-GB" sz="1800" baseline="0" dirty="0"/>
                        <a:t> (</a:t>
                      </a:r>
                      <a:r>
                        <a:rPr lang="en-GB" sz="1800" baseline="0" dirty="0" err="1"/>
                        <a:t>bal</a:t>
                      </a:r>
                      <a:r>
                        <a:rPr lang="en-GB" sz="1800" baseline="-25000" dirty="0" err="1"/>
                        <a:t>y</a:t>
                      </a:r>
                      <a:r>
                        <a:rPr lang="en-GB" sz="1800" baseline="0" dirty="0"/>
                        <a:t>)</a:t>
                      </a:r>
                      <a:endParaRPr lang="en-GB" sz="1800" baseline="-25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77904299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t9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b="1" dirty="0"/>
                        <a:t>COMMIT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2520409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t10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dirty="0"/>
                        <a:t>  read</a:t>
                      </a:r>
                      <a:r>
                        <a:rPr lang="en-GB" sz="1800" baseline="0" dirty="0"/>
                        <a:t> (</a:t>
                      </a:r>
                      <a:r>
                        <a:rPr lang="en-GB" sz="1800" baseline="0" dirty="0" err="1"/>
                        <a:t>bal</a:t>
                      </a:r>
                      <a:r>
                        <a:rPr lang="en-GB" sz="1800" baseline="-25000" dirty="0" err="1"/>
                        <a:t>y</a:t>
                      </a:r>
                      <a:r>
                        <a:rPr lang="en-GB" sz="1800" baseline="0" dirty="0"/>
                        <a:t>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15325359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t11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dirty="0"/>
                        <a:t>  write</a:t>
                      </a:r>
                      <a:r>
                        <a:rPr lang="en-GB" sz="1800" baseline="0" dirty="0"/>
                        <a:t> (</a:t>
                      </a:r>
                      <a:r>
                        <a:rPr lang="en-GB" sz="1800" baseline="0" dirty="0" err="1"/>
                        <a:t>bal</a:t>
                      </a:r>
                      <a:r>
                        <a:rPr lang="en-GB" sz="1800" baseline="-25000" dirty="0" err="1"/>
                        <a:t>y</a:t>
                      </a:r>
                      <a:r>
                        <a:rPr lang="en-GB" sz="1800" baseline="0" dirty="0"/>
                        <a:t>)</a:t>
                      </a:r>
                      <a:endParaRPr lang="en-GB" sz="1800" baseline="-25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50832417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t12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b="1" dirty="0"/>
                        <a:t>COMMIT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49956455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58510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Schedule 2: </a:t>
            </a:r>
            <a:r>
              <a:rPr lang="en-GB" dirty="0" err="1"/>
              <a:t>Nonserial</a:t>
            </a:r>
            <a:r>
              <a:rPr lang="en-GB" dirty="0"/>
              <a:t> or Serial? </a:t>
            </a:r>
            <a:br>
              <a:rPr lang="en-GB" dirty="0"/>
            </a:br>
            <a:r>
              <a:rPr lang="en-GB" dirty="0"/>
              <a:t>Any possible interference?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1086572345"/>
              </p:ext>
            </p:extLst>
          </p:nvPr>
        </p:nvGraphicFramePr>
        <p:xfrm>
          <a:off x="612775" y="1600200"/>
          <a:ext cx="8153400" cy="4820920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1654969">
                  <a:extLst>
                    <a:ext uri="{9D8B030D-6E8A-4147-A177-3AD203B41FA5}">
                      <a16:colId xmlns:a16="http://schemas.microsoft.com/office/drawing/2014/main" xmlns="" val="3239428732"/>
                    </a:ext>
                  </a:extLst>
                </a:gridCol>
                <a:gridCol w="3168352">
                  <a:extLst>
                    <a:ext uri="{9D8B030D-6E8A-4147-A177-3AD203B41FA5}">
                      <a16:colId xmlns:a16="http://schemas.microsoft.com/office/drawing/2014/main" xmlns="" val="3622763332"/>
                    </a:ext>
                  </a:extLst>
                </a:gridCol>
                <a:gridCol w="3330079">
                  <a:extLst>
                    <a:ext uri="{9D8B030D-6E8A-4147-A177-3AD203B41FA5}">
                      <a16:colId xmlns:a16="http://schemas.microsoft.com/office/drawing/2014/main" xmlns="" val="197689605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Time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Transaction T</a:t>
                      </a:r>
                      <a:r>
                        <a:rPr lang="en-GB" baseline="-25000" dirty="0"/>
                        <a:t>1</a:t>
                      </a:r>
                      <a:r>
                        <a:rPr lang="en-GB" dirty="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Transaction</a:t>
                      </a:r>
                      <a:r>
                        <a:rPr lang="en-GB" baseline="0" dirty="0"/>
                        <a:t> </a:t>
                      </a:r>
                      <a:r>
                        <a:rPr lang="en-GB" dirty="0"/>
                        <a:t>T</a:t>
                      </a:r>
                      <a:r>
                        <a:rPr lang="en-GB" baseline="-25000" dirty="0"/>
                        <a:t>2</a:t>
                      </a:r>
                      <a:r>
                        <a:rPr lang="en-GB" dirty="0"/>
                        <a:t>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05678022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t1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b="1" dirty="0"/>
                        <a:t>BEGIN</a:t>
                      </a:r>
                      <a:r>
                        <a:rPr lang="en-GB" sz="1800" dirty="0"/>
                        <a:t> </a:t>
                      </a:r>
                      <a:r>
                        <a:rPr lang="en-GB" sz="1800" b="1" dirty="0"/>
                        <a:t>TRAN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09185447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t2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dirty="0"/>
                        <a:t>  read</a:t>
                      </a:r>
                      <a:r>
                        <a:rPr lang="en-GB" sz="1800" baseline="0" dirty="0"/>
                        <a:t> (</a:t>
                      </a:r>
                      <a:r>
                        <a:rPr lang="en-GB" sz="1800" baseline="0" dirty="0" err="1"/>
                        <a:t>bal</a:t>
                      </a:r>
                      <a:r>
                        <a:rPr lang="en-GB" sz="1800" baseline="-25000" dirty="0" err="1"/>
                        <a:t>x</a:t>
                      </a:r>
                      <a:r>
                        <a:rPr lang="en-GB" sz="1800" baseline="0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5212807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t3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dirty="0"/>
                        <a:t>  write</a:t>
                      </a:r>
                      <a:r>
                        <a:rPr lang="en-GB" sz="1800" baseline="0" dirty="0"/>
                        <a:t> (</a:t>
                      </a:r>
                      <a:r>
                        <a:rPr lang="en-GB" sz="1800" baseline="0" dirty="0" err="1"/>
                        <a:t>bal</a:t>
                      </a:r>
                      <a:r>
                        <a:rPr lang="en-GB" sz="1800" baseline="-25000" dirty="0" err="1"/>
                        <a:t>x</a:t>
                      </a:r>
                      <a:r>
                        <a:rPr lang="en-GB" sz="1800" baseline="0" dirty="0"/>
                        <a:t>)</a:t>
                      </a:r>
                      <a:endParaRPr lang="en-GB" sz="1800" baseline="-25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86073296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t4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dirty="0"/>
                        <a:t>  read</a:t>
                      </a:r>
                      <a:r>
                        <a:rPr lang="en-GB" sz="1800" baseline="0" dirty="0"/>
                        <a:t> (</a:t>
                      </a:r>
                      <a:r>
                        <a:rPr lang="en-GB" sz="1800" baseline="0" dirty="0" err="1"/>
                        <a:t>bal</a:t>
                      </a:r>
                      <a:r>
                        <a:rPr lang="en-GB" sz="1800" baseline="-25000" dirty="0" err="1"/>
                        <a:t>y</a:t>
                      </a:r>
                      <a:r>
                        <a:rPr lang="en-GB" sz="1800" baseline="0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25910561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t5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dirty="0"/>
                        <a:t>  write</a:t>
                      </a:r>
                      <a:r>
                        <a:rPr lang="en-GB" sz="1800" baseline="0" dirty="0"/>
                        <a:t> (</a:t>
                      </a:r>
                      <a:r>
                        <a:rPr lang="en-GB" sz="1800" baseline="0" dirty="0" err="1"/>
                        <a:t>bal</a:t>
                      </a:r>
                      <a:r>
                        <a:rPr lang="en-GB" sz="1800" baseline="-25000" dirty="0" err="1"/>
                        <a:t>y</a:t>
                      </a:r>
                      <a:r>
                        <a:rPr lang="en-GB" sz="1800" baseline="0" dirty="0"/>
                        <a:t>)</a:t>
                      </a:r>
                      <a:endParaRPr lang="en-GB" sz="1800" baseline="-25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30444011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t6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b="1" dirty="0"/>
                        <a:t>COMMIT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9558967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t7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b="1" dirty="0"/>
                        <a:t>BEGIN</a:t>
                      </a:r>
                      <a:r>
                        <a:rPr lang="en-GB" sz="1800" dirty="0"/>
                        <a:t> </a:t>
                      </a:r>
                      <a:r>
                        <a:rPr lang="en-GB" sz="1800" b="1" dirty="0"/>
                        <a:t>TRAN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61999878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t8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dirty="0"/>
                        <a:t>  read</a:t>
                      </a:r>
                      <a:r>
                        <a:rPr lang="en-GB" sz="1800" baseline="0" dirty="0"/>
                        <a:t> (</a:t>
                      </a:r>
                      <a:r>
                        <a:rPr lang="en-GB" sz="1800" baseline="0" dirty="0" err="1"/>
                        <a:t>bal</a:t>
                      </a:r>
                      <a:r>
                        <a:rPr lang="en-GB" sz="1800" baseline="-25000" dirty="0" err="1"/>
                        <a:t>x</a:t>
                      </a:r>
                      <a:r>
                        <a:rPr lang="en-GB" sz="1800" baseline="0" dirty="0"/>
                        <a:t>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77904299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t9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dirty="0"/>
                        <a:t>  write</a:t>
                      </a:r>
                      <a:r>
                        <a:rPr lang="en-GB" sz="1800" baseline="0" dirty="0"/>
                        <a:t> (</a:t>
                      </a:r>
                      <a:r>
                        <a:rPr lang="en-GB" sz="1800" baseline="0" dirty="0" err="1"/>
                        <a:t>bal</a:t>
                      </a:r>
                      <a:r>
                        <a:rPr lang="en-GB" sz="1800" baseline="-25000" dirty="0" err="1"/>
                        <a:t>x</a:t>
                      </a:r>
                      <a:r>
                        <a:rPr lang="en-GB" sz="1800" baseline="0" dirty="0"/>
                        <a:t>)</a:t>
                      </a:r>
                      <a:endParaRPr lang="en-GB" sz="1800" baseline="-25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2520409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t10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dirty="0"/>
                        <a:t>  read</a:t>
                      </a:r>
                      <a:r>
                        <a:rPr lang="en-GB" sz="1800" baseline="0" dirty="0"/>
                        <a:t> (</a:t>
                      </a:r>
                      <a:r>
                        <a:rPr lang="en-GB" sz="1800" baseline="0" dirty="0" err="1"/>
                        <a:t>bal</a:t>
                      </a:r>
                      <a:r>
                        <a:rPr lang="en-GB" sz="1800" baseline="-25000" dirty="0" err="1"/>
                        <a:t>y</a:t>
                      </a:r>
                      <a:r>
                        <a:rPr lang="en-GB" sz="1800" baseline="0" dirty="0"/>
                        <a:t>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15325359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t11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dirty="0"/>
                        <a:t>  write</a:t>
                      </a:r>
                      <a:r>
                        <a:rPr lang="en-GB" sz="1800" baseline="0" dirty="0"/>
                        <a:t> (</a:t>
                      </a:r>
                      <a:r>
                        <a:rPr lang="en-GB" sz="1800" baseline="0" dirty="0" err="1"/>
                        <a:t>bal</a:t>
                      </a:r>
                      <a:r>
                        <a:rPr lang="en-GB" sz="1800" baseline="-25000" dirty="0" err="1"/>
                        <a:t>y</a:t>
                      </a:r>
                      <a:r>
                        <a:rPr lang="en-GB" sz="1800" baseline="0" dirty="0"/>
                        <a:t>)</a:t>
                      </a:r>
                      <a:endParaRPr lang="en-GB" sz="1800" baseline="-25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50832417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t12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b="1" dirty="0"/>
                        <a:t>COMMIT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49956455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77245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Schedule 3: </a:t>
            </a:r>
            <a:r>
              <a:rPr lang="en-GB" dirty="0" err="1"/>
              <a:t>Nonserial</a:t>
            </a:r>
            <a:r>
              <a:rPr lang="en-GB" dirty="0"/>
              <a:t> or Serial? </a:t>
            </a:r>
            <a:br>
              <a:rPr lang="en-GB" dirty="0"/>
            </a:br>
            <a:r>
              <a:rPr lang="en-GB" dirty="0"/>
              <a:t>Any possible interference?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3136899563"/>
              </p:ext>
            </p:extLst>
          </p:nvPr>
        </p:nvGraphicFramePr>
        <p:xfrm>
          <a:off x="612775" y="1600200"/>
          <a:ext cx="8153400" cy="4820920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1654969">
                  <a:extLst>
                    <a:ext uri="{9D8B030D-6E8A-4147-A177-3AD203B41FA5}">
                      <a16:colId xmlns:a16="http://schemas.microsoft.com/office/drawing/2014/main" xmlns="" val="3239428732"/>
                    </a:ext>
                  </a:extLst>
                </a:gridCol>
                <a:gridCol w="3168352">
                  <a:extLst>
                    <a:ext uri="{9D8B030D-6E8A-4147-A177-3AD203B41FA5}">
                      <a16:colId xmlns:a16="http://schemas.microsoft.com/office/drawing/2014/main" xmlns="" val="3622763332"/>
                    </a:ext>
                  </a:extLst>
                </a:gridCol>
                <a:gridCol w="3330079">
                  <a:extLst>
                    <a:ext uri="{9D8B030D-6E8A-4147-A177-3AD203B41FA5}">
                      <a16:colId xmlns:a16="http://schemas.microsoft.com/office/drawing/2014/main" xmlns="" val="197689605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Time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Transaction T</a:t>
                      </a:r>
                      <a:r>
                        <a:rPr lang="en-GB" baseline="-25000" dirty="0"/>
                        <a:t>1</a:t>
                      </a:r>
                      <a:r>
                        <a:rPr lang="en-GB" dirty="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Transaction</a:t>
                      </a:r>
                      <a:r>
                        <a:rPr lang="en-GB" baseline="0" dirty="0"/>
                        <a:t> </a:t>
                      </a:r>
                      <a:r>
                        <a:rPr lang="en-GB" dirty="0"/>
                        <a:t>T</a:t>
                      </a:r>
                      <a:r>
                        <a:rPr lang="en-GB" baseline="-25000" dirty="0"/>
                        <a:t>2</a:t>
                      </a:r>
                      <a:r>
                        <a:rPr lang="en-GB" dirty="0"/>
                        <a:t>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05678022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t1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b="1" dirty="0"/>
                        <a:t>BEGIN TRAN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09185447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t2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dirty="0"/>
                        <a:t>  read</a:t>
                      </a:r>
                      <a:r>
                        <a:rPr lang="en-GB" sz="1800" baseline="0" dirty="0"/>
                        <a:t> (</a:t>
                      </a:r>
                      <a:r>
                        <a:rPr lang="en-GB" sz="1800" baseline="0" dirty="0" err="1"/>
                        <a:t>bal</a:t>
                      </a:r>
                      <a:r>
                        <a:rPr lang="en-GB" sz="1800" baseline="-25000" dirty="0" err="1"/>
                        <a:t>x</a:t>
                      </a:r>
                      <a:r>
                        <a:rPr lang="en-GB" sz="1800" baseline="0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5212807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t3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dirty="0"/>
                        <a:t>  write</a:t>
                      </a:r>
                      <a:r>
                        <a:rPr lang="en-GB" sz="1800" baseline="0" dirty="0"/>
                        <a:t> (</a:t>
                      </a:r>
                      <a:r>
                        <a:rPr lang="en-GB" sz="1800" baseline="0" dirty="0" err="1"/>
                        <a:t>bal</a:t>
                      </a:r>
                      <a:r>
                        <a:rPr lang="en-GB" sz="1800" baseline="-25000" dirty="0" err="1"/>
                        <a:t>x</a:t>
                      </a:r>
                      <a:r>
                        <a:rPr lang="en-GB" sz="1800" baseline="0" dirty="0"/>
                        <a:t>)</a:t>
                      </a:r>
                      <a:endParaRPr lang="en-GB" sz="1800" baseline="-25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86073296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t4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b="1" dirty="0"/>
                        <a:t>BEGIN TRAN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25910561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t5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dirty="0"/>
                        <a:t>  read</a:t>
                      </a:r>
                      <a:r>
                        <a:rPr lang="en-GB" sz="1800" baseline="0" dirty="0"/>
                        <a:t> (</a:t>
                      </a:r>
                      <a:r>
                        <a:rPr lang="en-GB" sz="1800" baseline="0" dirty="0" err="1"/>
                        <a:t>bal</a:t>
                      </a:r>
                      <a:r>
                        <a:rPr lang="en-GB" sz="1800" baseline="-25000" dirty="0" err="1"/>
                        <a:t>x</a:t>
                      </a:r>
                      <a:r>
                        <a:rPr lang="en-GB" sz="1800" baseline="0" dirty="0"/>
                        <a:t>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30444011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t6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dirty="0"/>
                        <a:t>   read</a:t>
                      </a:r>
                      <a:r>
                        <a:rPr lang="en-GB" sz="1800" baseline="0" dirty="0"/>
                        <a:t> (</a:t>
                      </a:r>
                      <a:r>
                        <a:rPr lang="en-GB" sz="1800" baseline="0" dirty="0" err="1"/>
                        <a:t>bal</a:t>
                      </a:r>
                      <a:r>
                        <a:rPr lang="en-GB" sz="1800" baseline="-25000" dirty="0" err="1"/>
                        <a:t>y</a:t>
                      </a:r>
                      <a:r>
                        <a:rPr lang="en-GB" sz="1800" baseline="0" dirty="0"/>
                        <a:t>)</a:t>
                      </a:r>
                      <a:endParaRPr lang="en-GB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dirty="0"/>
                        <a:t>  </a:t>
                      </a:r>
                      <a:endParaRPr lang="en-GB" sz="1800" baseline="-25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9558967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t7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dirty="0"/>
                        <a:t>  </a:t>
                      </a:r>
                      <a:endParaRPr lang="en-GB" sz="1800" baseline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/>
                        <a:t>  write</a:t>
                      </a:r>
                      <a:r>
                        <a:rPr lang="en-GB" sz="1800" baseline="0" dirty="0"/>
                        <a:t> (</a:t>
                      </a:r>
                      <a:r>
                        <a:rPr lang="en-GB" sz="1800" baseline="0" dirty="0" err="1"/>
                        <a:t>bal</a:t>
                      </a:r>
                      <a:r>
                        <a:rPr lang="en-GB" sz="1800" baseline="-25000" dirty="0" err="1"/>
                        <a:t>x</a:t>
                      </a:r>
                      <a:r>
                        <a:rPr lang="en-GB" sz="1800" baseline="0" dirty="0"/>
                        <a:t>)</a:t>
                      </a:r>
                      <a:endParaRPr lang="en-GB" sz="1800" baseline="-25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61999878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t8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dirty="0"/>
                        <a:t>  write</a:t>
                      </a:r>
                      <a:r>
                        <a:rPr lang="en-GB" sz="1800" baseline="0" dirty="0"/>
                        <a:t> (</a:t>
                      </a:r>
                      <a:r>
                        <a:rPr lang="en-GB" sz="1800" baseline="0" dirty="0" err="1"/>
                        <a:t>bal</a:t>
                      </a:r>
                      <a:r>
                        <a:rPr lang="en-GB" sz="1800" baseline="-25000" dirty="0" err="1"/>
                        <a:t>y</a:t>
                      </a:r>
                      <a:r>
                        <a:rPr lang="en-GB" sz="1800" baseline="0" dirty="0"/>
                        <a:t>)</a:t>
                      </a:r>
                      <a:endParaRPr lang="en-GB" sz="1800" baseline="-25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77904299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t9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b="1" dirty="0"/>
                        <a:t>COMMIT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2520409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t10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dirty="0"/>
                        <a:t>  read</a:t>
                      </a:r>
                      <a:r>
                        <a:rPr lang="en-GB" sz="1800" baseline="0" dirty="0"/>
                        <a:t> (</a:t>
                      </a:r>
                      <a:r>
                        <a:rPr lang="en-GB" sz="1800" baseline="0" dirty="0" err="1"/>
                        <a:t>bal</a:t>
                      </a:r>
                      <a:r>
                        <a:rPr lang="en-GB" sz="1800" baseline="-25000" dirty="0" err="1"/>
                        <a:t>y</a:t>
                      </a:r>
                      <a:r>
                        <a:rPr lang="en-GB" sz="1800" baseline="0" dirty="0"/>
                        <a:t>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15325359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t11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dirty="0"/>
                        <a:t>  write</a:t>
                      </a:r>
                      <a:r>
                        <a:rPr lang="en-GB" sz="1800" baseline="0" dirty="0"/>
                        <a:t> (</a:t>
                      </a:r>
                      <a:r>
                        <a:rPr lang="en-GB" sz="1800" baseline="0" dirty="0" err="1"/>
                        <a:t>bal</a:t>
                      </a:r>
                      <a:r>
                        <a:rPr lang="en-GB" sz="1800" baseline="-25000" dirty="0" err="1"/>
                        <a:t>y</a:t>
                      </a:r>
                      <a:r>
                        <a:rPr lang="en-GB" sz="1800" baseline="0" dirty="0"/>
                        <a:t>)</a:t>
                      </a:r>
                      <a:endParaRPr lang="en-GB" sz="1800" baseline="-25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50832417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t12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b="1" dirty="0"/>
                        <a:t>COMMIT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49956455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58452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Conflict </a:t>
            </a:r>
            <a:r>
              <a:rPr lang="en-GB" dirty="0" err="1"/>
              <a:t>Serializability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The previous schedules are examples of </a:t>
            </a:r>
            <a:r>
              <a:rPr lang="en-GB" b="1" dirty="0"/>
              <a:t>Conflict </a:t>
            </a:r>
            <a:r>
              <a:rPr lang="en-GB" b="1" dirty="0" err="1"/>
              <a:t>Serializability</a:t>
            </a:r>
            <a:r>
              <a:rPr lang="en-GB" dirty="0"/>
              <a:t>.</a:t>
            </a:r>
          </a:p>
          <a:p>
            <a:r>
              <a:rPr lang="en-GB" dirty="0"/>
              <a:t>A Conflict serializable schedule orders any conflicting operations in the same </a:t>
            </a:r>
            <a:r>
              <a:rPr lang="en-GB" dirty="0" smtClean="0"/>
              <a:t>way </a:t>
            </a:r>
            <a:r>
              <a:rPr lang="en-GB" dirty="0"/>
              <a:t>as some serial execution</a:t>
            </a:r>
            <a:r>
              <a:rPr lang="en-GB" dirty="0" smtClean="0"/>
              <a:t>.</a:t>
            </a:r>
          </a:p>
          <a:p>
            <a:r>
              <a:rPr lang="en-GB" dirty="0" smtClean="0"/>
              <a:t>In other words, the operations of the transactions are ordered and executed in a way that they do not conflict (interfere) with each other.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631132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Guaranteeing </a:t>
            </a:r>
            <a:r>
              <a:rPr lang="en-GB" dirty="0" err="1"/>
              <a:t>Serializability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Two main concurrency control methods used by the DBMS to guarantee </a:t>
            </a:r>
            <a:r>
              <a:rPr lang="en-GB" dirty="0" err="1"/>
              <a:t>serializability</a:t>
            </a:r>
            <a:r>
              <a:rPr lang="en-GB" dirty="0"/>
              <a:t>:</a:t>
            </a:r>
          </a:p>
          <a:p>
            <a:pPr lvl="1"/>
            <a:r>
              <a:rPr lang="en-GB" b="1" dirty="0"/>
              <a:t>Locking</a:t>
            </a:r>
          </a:p>
          <a:p>
            <a:pPr lvl="1"/>
            <a:r>
              <a:rPr lang="en-GB" b="1" dirty="0"/>
              <a:t>Timestamping</a:t>
            </a:r>
          </a:p>
          <a:p>
            <a:r>
              <a:rPr lang="en-GB" dirty="0"/>
              <a:t>They are both conservative (or </a:t>
            </a:r>
            <a:r>
              <a:rPr lang="en-GB" b="1" dirty="0"/>
              <a:t>pessimistic</a:t>
            </a:r>
            <a:r>
              <a:rPr lang="en-GB" dirty="0"/>
              <a:t>) approaches.</a:t>
            </a:r>
          </a:p>
          <a:p>
            <a:pPr lvl="1"/>
            <a:r>
              <a:rPr lang="en-GB" dirty="0"/>
              <a:t>They cause transactions to be delayed in case they conflict with other transactions at some point.</a:t>
            </a:r>
          </a:p>
          <a:p>
            <a:r>
              <a:rPr lang="en-GB" dirty="0"/>
              <a:t>Optimistic approaches assume conflict is rare and only check for conflicts </a:t>
            </a:r>
            <a:r>
              <a:rPr lang="en-GB" i="1" dirty="0"/>
              <a:t>at commit</a:t>
            </a:r>
            <a:r>
              <a:rPr lang="en-GB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0358733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Locking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/>
              <a:t>A transaction accessing the database can ask DBMS to </a:t>
            </a:r>
            <a:r>
              <a:rPr lang="en-GB" b="1" i="1" dirty="0"/>
              <a:t>place locks on data items </a:t>
            </a:r>
            <a:r>
              <a:rPr lang="en-GB" dirty="0"/>
              <a:t>to </a:t>
            </a:r>
            <a:r>
              <a:rPr lang="en-GB" b="1" i="1" dirty="0"/>
              <a:t>deny access to other transactions</a:t>
            </a:r>
            <a:r>
              <a:rPr lang="en-GB" dirty="0"/>
              <a:t> while executing and so prevent incorrect results</a:t>
            </a:r>
          </a:p>
          <a:p>
            <a:r>
              <a:rPr lang="en-GB" dirty="0"/>
              <a:t>Most widely used approach to ensure </a:t>
            </a:r>
            <a:r>
              <a:rPr lang="en-GB" dirty="0" err="1"/>
              <a:t>serialisability</a:t>
            </a:r>
            <a:r>
              <a:rPr lang="en-GB" dirty="0"/>
              <a:t>.</a:t>
            </a:r>
          </a:p>
          <a:p>
            <a:r>
              <a:rPr lang="en-GB" dirty="0"/>
              <a:t>To use locking, a transaction must claim a:</a:t>
            </a:r>
          </a:p>
          <a:p>
            <a:pPr lvl="1"/>
            <a:r>
              <a:rPr lang="en-GB" b="1" dirty="0"/>
              <a:t>Shared Lock</a:t>
            </a:r>
            <a:r>
              <a:rPr lang="en-GB" dirty="0"/>
              <a:t>: can read item but not update it. Other transactions can read item too.</a:t>
            </a:r>
          </a:p>
          <a:p>
            <a:pPr lvl="1"/>
            <a:r>
              <a:rPr lang="en-GB" b="1" dirty="0"/>
              <a:t>Exclusive Lock</a:t>
            </a:r>
            <a:r>
              <a:rPr lang="en-GB" dirty="0"/>
              <a:t>: can both read and update item. Other transactions will not be able to read or update item.</a:t>
            </a:r>
          </a:p>
          <a:p>
            <a:pPr lvl="2"/>
            <a:r>
              <a:rPr lang="en-GB" dirty="0"/>
              <a:t>Only one transaction can hold an exclusive lock at a time</a:t>
            </a:r>
            <a:r>
              <a:rPr lang="en-GB" dirty="0" smtClean="0"/>
              <a:t>.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514361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Transaction Locking Requests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3365682731"/>
              </p:ext>
            </p:extLst>
          </p:nvPr>
        </p:nvGraphicFramePr>
        <p:xfrm>
          <a:off x="612775" y="1600199"/>
          <a:ext cx="8153400" cy="3419873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2807097">
                  <a:extLst>
                    <a:ext uri="{9D8B030D-6E8A-4147-A177-3AD203B41FA5}">
                      <a16:colId xmlns:a16="http://schemas.microsoft.com/office/drawing/2014/main" xmlns="" val="3254686572"/>
                    </a:ext>
                  </a:extLst>
                </a:gridCol>
                <a:gridCol w="2628503">
                  <a:extLst>
                    <a:ext uri="{9D8B030D-6E8A-4147-A177-3AD203B41FA5}">
                      <a16:colId xmlns:a16="http://schemas.microsoft.com/office/drawing/2014/main" xmlns="" val="4133844064"/>
                    </a:ext>
                  </a:extLst>
                </a:gridCol>
                <a:gridCol w="2717800">
                  <a:extLst>
                    <a:ext uri="{9D8B030D-6E8A-4147-A177-3AD203B41FA5}">
                      <a16:colId xmlns:a16="http://schemas.microsoft.com/office/drawing/2014/main" xmlns="" val="2242135124"/>
                    </a:ext>
                  </a:extLst>
                </a:gridCol>
              </a:tblGrid>
              <a:tr h="676673">
                <a:tc>
                  <a:txBody>
                    <a:bodyPr/>
                    <a:lstStyle/>
                    <a:p>
                      <a:r>
                        <a:rPr lang="en-GB" dirty="0"/>
                        <a:t>Transaction 1</a:t>
                      </a:r>
                    </a:p>
                    <a:p>
                      <a:r>
                        <a:rPr lang="en-GB" b="1" i="1" dirty="0"/>
                        <a:t>Current Locks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Transaction</a:t>
                      </a:r>
                      <a:r>
                        <a:rPr lang="en-GB" b="1" baseline="0" dirty="0"/>
                        <a:t> 2</a:t>
                      </a:r>
                    </a:p>
                    <a:p>
                      <a:r>
                        <a:rPr lang="en-GB" b="1" i="1" baseline="0" dirty="0"/>
                        <a:t>Requests Shared Lock</a:t>
                      </a:r>
                      <a:endParaRPr lang="en-GB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Transaction 2</a:t>
                      </a:r>
                    </a:p>
                    <a:p>
                      <a:r>
                        <a:rPr lang="en-GB" b="1" i="1" dirty="0"/>
                        <a:t>Requests Exclusive Lock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785293684"/>
                  </a:ext>
                </a:extLst>
              </a:tr>
              <a:tr h="914400">
                <a:tc>
                  <a:txBody>
                    <a:bodyPr/>
                    <a:lstStyle/>
                    <a:p>
                      <a:r>
                        <a:rPr lang="en-GB" dirty="0"/>
                        <a:t>Holds </a:t>
                      </a:r>
                      <a:r>
                        <a:rPr lang="en-GB" b="1" dirty="0"/>
                        <a:t>No Lock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YES</a:t>
                      </a:r>
                    </a:p>
                    <a:p>
                      <a:r>
                        <a:rPr lang="en-GB" dirty="0"/>
                        <a:t>Shared</a:t>
                      </a:r>
                      <a:r>
                        <a:rPr lang="en-GB" baseline="0" dirty="0"/>
                        <a:t> Lock </a:t>
                      </a:r>
                      <a:r>
                        <a:rPr lang="en-GB" b="1" i="1" baseline="0" dirty="0"/>
                        <a:t>g</a:t>
                      </a:r>
                      <a:r>
                        <a:rPr lang="en-GB" b="1" i="1" dirty="0"/>
                        <a:t>ranted</a:t>
                      </a:r>
                      <a:r>
                        <a:rPr lang="en-GB" dirty="0"/>
                        <a:t> to Transaction 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YES</a:t>
                      </a:r>
                    </a:p>
                    <a:p>
                      <a:r>
                        <a:rPr lang="en-GB" dirty="0"/>
                        <a:t>Exclusive</a:t>
                      </a:r>
                      <a:r>
                        <a:rPr lang="en-GB" baseline="0" dirty="0"/>
                        <a:t> lock </a:t>
                      </a:r>
                      <a:r>
                        <a:rPr lang="en-GB" b="1" i="1" baseline="0" dirty="0"/>
                        <a:t>granted</a:t>
                      </a:r>
                      <a:r>
                        <a:rPr lang="en-GB" baseline="0" dirty="0"/>
                        <a:t> to Transaction 2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756940243"/>
                  </a:ext>
                </a:extLst>
              </a:tr>
              <a:tr h="914400">
                <a:tc>
                  <a:txBody>
                    <a:bodyPr/>
                    <a:lstStyle/>
                    <a:p>
                      <a:r>
                        <a:rPr lang="en-GB" b="0" dirty="0"/>
                        <a:t>H</a:t>
                      </a:r>
                      <a:r>
                        <a:rPr lang="en-GB" dirty="0"/>
                        <a:t>olds </a:t>
                      </a:r>
                      <a:r>
                        <a:rPr lang="en-GB" b="1" dirty="0"/>
                        <a:t>Shared Lock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YES</a:t>
                      </a:r>
                    </a:p>
                    <a:p>
                      <a:r>
                        <a:rPr lang="en-GB" dirty="0"/>
                        <a:t>Shared Lock </a:t>
                      </a:r>
                      <a:r>
                        <a:rPr lang="en-GB" b="1" i="1" dirty="0"/>
                        <a:t>granted</a:t>
                      </a:r>
                      <a:r>
                        <a:rPr lang="en-GB" dirty="0"/>
                        <a:t> to Transaction 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NO</a:t>
                      </a:r>
                    </a:p>
                    <a:p>
                      <a:r>
                        <a:rPr lang="en-GB" dirty="0"/>
                        <a:t>Exclusive</a:t>
                      </a:r>
                      <a:r>
                        <a:rPr lang="en-GB" baseline="0" dirty="0"/>
                        <a:t> lock </a:t>
                      </a:r>
                      <a:r>
                        <a:rPr lang="en-GB" b="1" i="1" u="sng" baseline="0" dirty="0"/>
                        <a:t>not</a:t>
                      </a:r>
                      <a:r>
                        <a:rPr lang="en-GB" b="1" i="1" baseline="0" dirty="0"/>
                        <a:t> granted</a:t>
                      </a:r>
                      <a:r>
                        <a:rPr lang="en-GB" baseline="0" dirty="0"/>
                        <a:t> to Transaction 2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244868812"/>
                  </a:ext>
                </a:extLst>
              </a:tr>
              <a:tr h="914400">
                <a:tc>
                  <a:txBody>
                    <a:bodyPr/>
                    <a:lstStyle/>
                    <a:p>
                      <a:r>
                        <a:rPr lang="en-GB" b="0" dirty="0"/>
                        <a:t>Holds </a:t>
                      </a:r>
                      <a:r>
                        <a:rPr lang="en-GB" b="1" dirty="0"/>
                        <a:t>Exclusive</a:t>
                      </a:r>
                      <a:r>
                        <a:rPr lang="en-GB" b="1" baseline="0" dirty="0"/>
                        <a:t> Lock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NO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Shared</a:t>
                      </a:r>
                      <a:r>
                        <a:rPr lang="en-GB" baseline="0" dirty="0"/>
                        <a:t> lock </a:t>
                      </a:r>
                      <a:r>
                        <a:rPr lang="en-GB" b="1" i="1" u="sng" baseline="0" dirty="0"/>
                        <a:t>not</a:t>
                      </a:r>
                      <a:r>
                        <a:rPr lang="en-GB" b="1" i="1" baseline="0" dirty="0"/>
                        <a:t> granted </a:t>
                      </a:r>
                      <a:r>
                        <a:rPr lang="en-GB" baseline="0" dirty="0"/>
                        <a:t>to Transaction 2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NO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Exclusive</a:t>
                      </a:r>
                      <a:r>
                        <a:rPr lang="en-GB" baseline="0" dirty="0"/>
                        <a:t> lock </a:t>
                      </a:r>
                      <a:r>
                        <a:rPr lang="en-GB" b="1" i="1" u="sng" baseline="0" dirty="0"/>
                        <a:t>not</a:t>
                      </a:r>
                      <a:r>
                        <a:rPr lang="en-GB" b="1" i="1" baseline="0" dirty="0"/>
                        <a:t> granted</a:t>
                      </a:r>
                      <a:r>
                        <a:rPr lang="en-GB" baseline="0" dirty="0"/>
                        <a:t> to Transaction 2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76754971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91232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2686" y="4581128"/>
            <a:ext cx="3853323" cy="221107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Locking Problems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b="1" dirty="0"/>
              <a:t>Deadlocks</a:t>
            </a:r>
            <a:r>
              <a:rPr lang="en-GB" dirty="0"/>
              <a:t>: may occur when two or more transactions are waiting to access data the other transaction has locked.</a:t>
            </a:r>
          </a:p>
          <a:p>
            <a:r>
              <a:rPr lang="en-GB" dirty="0"/>
              <a:t>Unfortunately, there is only one way to break deadlock: abort one or more of the transactions.</a:t>
            </a:r>
          </a:p>
          <a:p>
            <a:pPr lvl="1"/>
            <a:r>
              <a:rPr lang="en-GB" dirty="0"/>
              <a:t>In some cases, the choice of which to abort may not be obvious.</a:t>
            </a:r>
          </a:p>
          <a:p>
            <a:pPr lvl="1"/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593880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Locking Problems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Another problem is that transactions release locks too soon, resulting in </a:t>
            </a:r>
            <a:r>
              <a:rPr lang="en-GB" b="1" dirty="0"/>
              <a:t>loss of total</a:t>
            </a:r>
            <a:r>
              <a:rPr lang="en-GB" dirty="0"/>
              <a:t> </a:t>
            </a:r>
            <a:r>
              <a:rPr lang="en-GB" b="1" i="1" dirty="0"/>
              <a:t>isolation</a:t>
            </a:r>
            <a:r>
              <a:rPr lang="en-GB" dirty="0"/>
              <a:t> and </a:t>
            </a:r>
            <a:r>
              <a:rPr lang="en-GB" b="1" i="1" dirty="0"/>
              <a:t>atomicity</a:t>
            </a:r>
            <a:r>
              <a:rPr lang="en-GB" dirty="0"/>
              <a:t>. </a:t>
            </a:r>
          </a:p>
          <a:p>
            <a:r>
              <a:rPr lang="en-GB" dirty="0"/>
              <a:t>To guarantee </a:t>
            </a:r>
            <a:r>
              <a:rPr lang="en-GB" dirty="0" err="1"/>
              <a:t>serializability</a:t>
            </a:r>
            <a:r>
              <a:rPr lang="en-GB" dirty="0"/>
              <a:t>, need an additional protocol concerning the positioning of lock and unlock operations in every transaction.</a:t>
            </a:r>
          </a:p>
          <a:p>
            <a:pPr lvl="1"/>
            <a:r>
              <a:rPr lang="en-GB" dirty="0"/>
              <a:t>The Two-phase Locking (2PL) Protocol is used.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055296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Two-Phase Locking (2PL) Protocol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In two-phase locking (2PL), a transaction acquires all its locks before releasing any, but not necessarily all at once.</a:t>
            </a:r>
          </a:p>
          <a:p>
            <a:r>
              <a:rPr lang="en-GB" dirty="0"/>
              <a:t>It has two phases:</a:t>
            </a:r>
          </a:p>
          <a:p>
            <a:pPr lvl="1"/>
            <a:r>
              <a:rPr lang="en-GB" b="1" dirty="0"/>
              <a:t>Growing phase</a:t>
            </a:r>
            <a:r>
              <a:rPr lang="en-GB" dirty="0"/>
              <a:t>: transaction obtains locks but cannot release any locks.</a:t>
            </a:r>
          </a:p>
          <a:p>
            <a:pPr lvl="1"/>
            <a:r>
              <a:rPr lang="en-GB" b="1" dirty="0"/>
              <a:t>Shrinking phase</a:t>
            </a:r>
            <a:r>
              <a:rPr lang="en-GB" dirty="0"/>
              <a:t>: transaction releases locks but cannot acquire any new locks.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071933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2PL Rules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Transaction must acquire a lock on an item before operating on the item.</a:t>
            </a:r>
          </a:p>
          <a:p>
            <a:r>
              <a:rPr lang="en-GB" dirty="0"/>
              <a:t>For read only access, a shared lock is sufficient. For write access, an exclusive lock is required.</a:t>
            </a:r>
          </a:p>
          <a:p>
            <a:r>
              <a:rPr lang="en-GB" dirty="0"/>
              <a:t>Once the transaction enters its shrinking phase (releases a lock), it cannot acquire any new locks.</a:t>
            </a:r>
          </a:p>
          <a:p>
            <a:r>
              <a:rPr lang="en-GB" dirty="0"/>
              <a:t>Note that deadlocks may still occur with this method.</a:t>
            </a:r>
          </a:p>
        </p:txBody>
      </p:sp>
    </p:spTree>
    <p:extLst>
      <p:ext uri="{BB962C8B-B14F-4D97-AF65-F5344CB8AC3E}">
        <p14:creationId xmlns:p14="http://schemas.microsoft.com/office/powerpoint/2010/main" val="1975567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Implementing Locking in MS SQL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781128"/>
          </a:xfrm>
        </p:spPr>
        <p:txBody>
          <a:bodyPr>
            <a:normAutofit/>
          </a:bodyPr>
          <a:lstStyle/>
          <a:p>
            <a:r>
              <a:rPr lang="en-GB" dirty="0" smtClean="0"/>
              <a:t>In MS SQL Server, to </a:t>
            </a:r>
            <a:r>
              <a:rPr lang="en-GB" dirty="0"/>
              <a:t>request a lock, you set a </a:t>
            </a:r>
            <a:r>
              <a:rPr lang="en-GB" b="1" i="1" dirty="0"/>
              <a:t>Transaction Isolation Level </a:t>
            </a:r>
            <a:r>
              <a:rPr lang="en-GB" dirty="0"/>
              <a:t>before starting the transaction.</a:t>
            </a:r>
          </a:p>
          <a:p>
            <a:r>
              <a:rPr lang="en-GB" dirty="0"/>
              <a:t>There are five isolation levels and you specify the one to use for the transaction.</a:t>
            </a:r>
          </a:p>
          <a:p>
            <a:r>
              <a:rPr lang="en-GB" dirty="0" smtClean="0"/>
              <a:t>The </a:t>
            </a:r>
            <a:r>
              <a:rPr lang="en-GB" dirty="0"/>
              <a:t>syntax is:</a:t>
            </a:r>
          </a:p>
          <a:p>
            <a:pPr marL="594360" lvl="2" indent="0">
              <a:buNone/>
            </a:pPr>
            <a:r>
              <a:rPr lang="en-GB" sz="2600" dirty="0">
                <a:solidFill>
                  <a:srgbClr val="0000FF"/>
                </a:solidFill>
                <a:latin typeface="Consolas" panose="020B0609020204030204" pitchFamily="49" charset="0"/>
              </a:rPr>
              <a:t>SET</a:t>
            </a:r>
            <a:r>
              <a:rPr lang="en-GB" sz="2600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sz="2600" dirty="0">
                <a:solidFill>
                  <a:srgbClr val="0000FF"/>
                </a:solidFill>
                <a:latin typeface="Consolas" panose="020B0609020204030204" pitchFamily="49" charset="0"/>
              </a:rPr>
              <a:t>TRANSACTION</a:t>
            </a:r>
            <a:r>
              <a:rPr lang="en-GB" sz="2600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sz="2600" dirty="0">
                <a:solidFill>
                  <a:srgbClr val="0000FF"/>
                </a:solidFill>
                <a:latin typeface="Consolas" panose="020B0609020204030204" pitchFamily="49" charset="0"/>
              </a:rPr>
              <a:t>ISOLATION</a:t>
            </a:r>
            <a:r>
              <a:rPr lang="en-GB" sz="2600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sz="2600" dirty="0">
                <a:solidFill>
                  <a:srgbClr val="0000FF"/>
                </a:solidFill>
                <a:latin typeface="Consolas" panose="020B0609020204030204" pitchFamily="49" charset="0"/>
              </a:rPr>
              <a:t>LEVEL</a:t>
            </a:r>
            <a:r>
              <a:rPr lang="en-GB" sz="2600" dirty="0">
                <a:solidFill>
                  <a:prstClr val="black"/>
                </a:solidFill>
                <a:latin typeface="Consolas" panose="020B0609020204030204" pitchFamily="49" charset="0"/>
              </a:rPr>
              <a:t>  </a:t>
            </a:r>
          </a:p>
          <a:p>
            <a:pPr marL="594360" lvl="2" indent="0">
              <a:buNone/>
            </a:pPr>
            <a:r>
              <a:rPr lang="en-GB" sz="2600" dirty="0">
                <a:solidFill>
                  <a:prstClr val="black"/>
                </a:solidFill>
                <a:latin typeface="Consolas" panose="020B0609020204030204" pitchFamily="49" charset="0"/>
              </a:rPr>
              <a:t>    </a:t>
            </a:r>
            <a:r>
              <a:rPr lang="en-GB" sz="2600" dirty="0">
                <a:solidFill>
                  <a:srgbClr val="808080"/>
                </a:solidFill>
                <a:latin typeface="Consolas" panose="020B0609020204030204" pitchFamily="49" charset="0"/>
              </a:rPr>
              <a:t>{</a:t>
            </a:r>
            <a:r>
              <a:rPr lang="en-GB" sz="2600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sz="2600" dirty="0">
                <a:solidFill>
                  <a:srgbClr val="0000FF"/>
                </a:solidFill>
                <a:latin typeface="Consolas" panose="020B0609020204030204" pitchFamily="49" charset="0"/>
              </a:rPr>
              <a:t>READ</a:t>
            </a:r>
            <a:r>
              <a:rPr lang="en-GB" sz="2600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sz="2600" dirty="0">
                <a:solidFill>
                  <a:srgbClr val="0000FF"/>
                </a:solidFill>
                <a:latin typeface="Consolas" panose="020B0609020204030204" pitchFamily="49" charset="0"/>
              </a:rPr>
              <a:t>UNCOMMITTED</a:t>
            </a:r>
            <a:r>
              <a:rPr lang="en-GB" sz="2600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sz="2600" dirty="0">
                <a:solidFill>
                  <a:srgbClr val="808080"/>
                </a:solidFill>
                <a:latin typeface="Consolas" panose="020B0609020204030204" pitchFamily="49" charset="0"/>
              </a:rPr>
              <a:t>|</a:t>
            </a:r>
            <a:r>
              <a:rPr lang="en-GB" sz="2600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sz="2600" dirty="0">
                <a:solidFill>
                  <a:srgbClr val="0000FF"/>
                </a:solidFill>
                <a:latin typeface="Consolas" panose="020B0609020204030204" pitchFamily="49" charset="0"/>
              </a:rPr>
              <a:t>READ</a:t>
            </a:r>
            <a:r>
              <a:rPr lang="en-GB" sz="2600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sz="2600" dirty="0">
                <a:solidFill>
                  <a:srgbClr val="0000FF"/>
                </a:solidFill>
                <a:latin typeface="Consolas" panose="020B0609020204030204" pitchFamily="49" charset="0"/>
              </a:rPr>
              <a:t>COMMITTED</a:t>
            </a:r>
            <a:r>
              <a:rPr lang="en-GB" sz="2600" dirty="0">
                <a:solidFill>
                  <a:prstClr val="black"/>
                </a:solidFill>
                <a:latin typeface="Consolas" panose="020B0609020204030204" pitchFamily="49" charset="0"/>
              </a:rPr>
              <a:t>  </a:t>
            </a:r>
          </a:p>
          <a:p>
            <a:pPr marL="594360" lvl="2" indent="0">
              <a:buNone/>
            </a:pPr>
            <a:r>
              <a:rPr lang="en-GB" sz="2600" dirty="0">
                <a:solidFill>
                  <a:prstClr val="black"/>
                </a:solidFill>
                <a:latin typeface="Consolas" panose="020B0609020204030204" pitchFamily="49" charset="0"/>
              </a:rPr>
              <a:t>    </a:t>
            </a:r>
            <a:r>
              <a:rPr lang="en-GB" sz="2600" dirty="0">
                <a:solidFill>
                  <a:srgbClr val="808080"/>
                </a:solidFill>
                <a:latin typeface="Consolas" panose="020B0609020204030204" pitchFamily="49" charset="0"/>
              </a:rPr>
              <a:t>|</a:t>
            </a:r>
            <a:r>
              <a:rPr lang="en-GB" sz="2600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sz="2600" dirty="0">
                <a:solidFill>
                  <a:srgbClr val="0000FF"/>
                </a:solidFill>
                <a:latin typeface="Consolas" panose="020B0609020204030204" pitchFamily="49" charset="0"/>
              </a:rPr>
              <a:t>REPEATABLE</a:t>
            </a:r>
            <a:r>
              <a:rPr lang="en-GB" sz="2600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sz="2600" dirty="0">
                <a:solidFill>
                  <a:srgbClr val="0000FF"/>
                </a:solidFill>
                <a:latin typeface="Consolas" panose="020B0609020204030204" pitchFamily="49" charset="0"/>
              </a:rPr>
              <a:t>READ</a:t>
            </a:r>
            <a:r>
              <a:rPr lang="en-GB" sz="2600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sz="2600" dirty="0">
                <a:solidFill>
                  <a:srgbClr val="808080"/>
                </a:solidFill>
                <a:latin typeface="Consolas" panose="020B0609020204030204" pitchFamily="49" charset="0"/>
              </a:rPr>
              <a:t>|</a:t>
            </a:r>
            <a:r>
              <a:rPr lang="en-GB" sz="2600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sz="2600" dirty="0">
                <a:solidFill>
                  <a:srgbClr val="0000FF"/>
                </a:solidFill>
                <a:latin typeface="Consolas" panose="020B0609020204030204" pitchFamily="49" charset="0"/>
              </a:rPr>
              <a:t>SNAPSHOT</a:t>
            </a:r>
            <a:r>
              <a:rPr lang="en-GB" sz="2600" dirty="0">
                <a:solidFill>
                  <a:prstClr val="black"/>
                </a:solidFill>
                <a:latin typeface="Consolas" panose="020B0609020204030204" pitchFamily="49" charset="0"/>
              </a:rPr>
              <a:t>  </a:t>
            </a:r>
          </a:p>
          <a:p>
            <a:pPr marL="594360" lvl="2" indent="0">
              <a:buNone/>
            </a:pPr>
            <a:r>
              <a:rPr lang="en-GB" sz="2600" dirty="0">
                <a:solidFill>
                  <a:prstClr val="black"/>
                </a:solidFill>
                <a:latin typeface="Consolas" panose="020B0609020204030204" pitchFamily="49" charset="0"/>
              </a:rPr>
              <a:t>    </a:t>
            </a:r>
            <a:r>
              <a:rPr lang="en-GB" sz="2600" dirty="0">
                <a:solidFill>
                  <a:srgbClr val="808080"/>
                </a:solidFill>
                <a:latin typeface="Consolas" panose="020B0609020204030204" pitchFamily="49" charset="0"/>
              </a:rPr>
              <a:t>|</a:t>
            </a:r>
            <a:r>
              <a:rPr lang="en-GB" sz="2600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sz="2600" dirty="0">
                <a:solidFill>
                  <a:srgbClr val="0000FF"/>
                </a:solidFill>
                <a:latin typeface="Consolas" panose="020B0609020204030204" pitchFamily="49" charset="0"/>
              </a:rPr>
              <a:t>SERIALIZABLE</a:t>
            </a:r>
            <a:r>
              <a:rPr lang="en-GB" sz="2600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sz="2600" dirty="0">
                <a:solidFill>
                  <a:srgbClr val="808080"/>
                </a:solidFill>
                <a:latin typeface="Consolas" panose="020B0609020204030204" pitchFamily="49" charset="0"/>
              </a:rPr>
              <a:t>}</a:t>
            </a:r>
            <a:r>
              <a:rPr lang="en-GB" sz="2600" dirty="0">
                <a:solidFill>
                  <a:prstClr val="black"/>
                </a:solidFill>
                <a:latin typeface="Consolas" panose="020B0609020204030204" pitchFamily="49" charset="0"/>
              </a:rPr>
              <a:t>  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247967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MS SQL Server Locking Options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3772123997"/>
              </p:ext>
            </p:extLst>
          </p:nvPr>
        </p:nvGraphicFramePr>
        <p:xfrm>
          <a:off x="612775" y="1600200"/>
          <a:ext cx="8153400" cy="5217160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2447057">
                  <a:extLst>
                    <a:ext uri="{9D8B030D-6E8A-4147-A177-3AD203B41FA5}">
                      <a16:colId xmlns:a16="http://schemas.microsoft.com/office/drawing/2014/main" xmlns="" val="3306755794"/>
                    </a:ext>
                  </a:extLst>
                </a:gridCol>
                <a:gridCol w="5706343">
                  <a:extLst>
                    <a:ext uri="{9D8B030D-6E8A-4147-A177-3AD203B41FA5}">
                      <a16:colId xmlns:a16="http://schemas.microsoft.com/office/drawing/2014/main" xmlns="" val="287729392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Isolation Level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Description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14815493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READ UNCOMMITED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Can read rows that have been modified by other transactions</a:t>
                      </a:r>
                      <a:r>
                        <a:rPr lang="en-GB" baseline="0" dirty="0"/>
                        <a:t> but not yet committed (NO LOCK).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9845792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READ COMMITTED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Cannot</a:t>
                      </a:r>
                      <a:r>
                        <a:rPr lang="en-GB" baseline="0" dirty="0"/>
                        <a:t> read data that has been modified </a:t>
                      </a:r>
                      <a:r>
                        <a:rPr lang="en-GB" i="1" baseline="0" dirty="0"/>
                        <a:t>but not </a:t>
                      </a:r>
                      <a:r>
                        <a:rPr lang="en-GB" i="1" baseline="0" dirty="0" smtClean="0"/>
                        <a:t>yet committed</a:t>
                      </a:r>
                      <a:r>
                        <a:rPr lang="en-GB" baseline="0" dirty="0" smtClean="0"/>
                        <a:t> by </a:t>
                      </a:r>
                      <a:r>
                        <a:rPr lang="en-GB" baseline="0" dirty="0"/>
                        <a:t>other transactions</a:t>
                      </a:r>
                      <a:r>
                        <a:rPr lang="en-GB" baseline="0" dirty="0" smtClean="0"/>
                        <a:t>.</a:t>
                      </a:r>
                    </a:p>
                    <a:p>
                      <a:r>
                        <a:rPr lang="en-GB" baseline="0" dirty="0" smtClean="0"/>
                        <a:t>Depends on another setting: READ_COMMITTED_SNAPSHOT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38762544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REPEATABLE READ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READ COMMITTED + and that no other transactions can modify data that has been read by the current transaction until the current transaction completes.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23209512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SNAPSHOT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Data modifications made by other transactions after the start of the current transaction are not visible to statements executing in the current transaction.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944572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SERIALIZABLE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REPEATABLE READ + Other transactions cannot insert new rows with key values that would fall in the range of keys read by any statements in the current transaction until the current transaction completes.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3630199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81027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SET Isolation Level Example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GB" dirty="0" smtClean="0"/>
              <a:t>An Example of a transaction requesting shared locks.</a:t>
            </a:r>
            <a:endParaRPr lang="en-GB" sz="3200" dirty="0">
              <a:latin typeface="Consolas" panose="020B0609020204030204" pitchFamily="49" charset="0"/>
            </a:endParaRPr>
          </a:p>
          <a:p>
            <a:pPr marL="594360" lvl="2" indent="0">
              <a:buNone/>
            </a:pP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SET</a:t>
            </a:r>
            <a:r>
              <a:rPr lang="en-GB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TRANSACTION</a:t>
            </a:r>
            <a:r>
              <a:rPr lang="en-GB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b="1" dirty="0">
                <a:solidFill>
                  <a:srgbClr val="0000FF"/>
                </a:solidFill>
                <a:latin typeface="Consolas" panose="020B0609020204030204" pitchFamily="49" charset="0"/>
              </a:rPr>
              <a:t>ISOLATION</a:t>
            </a:r>
            <a:r>
              <a:rPr lang="en-GB" b="1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b="1" dirty="0">
                <a:solidFill>
                  <a:srgbClr val="0000FF"/>
                </a:solidFill>
                <a:latin typeface="Consolas" panose="020B0609020204030204" pitchFamily="49" charset="0"/>
              </a:rPr>
              <a:t>LEVEL</a:t>
            </a:r>
            <a:r>
              <a:rPr lang="en-GB" b="1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b="1" dirty="0">
                <a:solidFill>
                  <a:srgbClr val="0000FF"/>
                </a:solidFill>
                <a:latin typeface="Consolas" panose="020B0609020204030204" pitchFamily="49" charset="0"/>
              </a:rPr>
              <a:t>REPEATABLE</a:t>
            </a:r>
            <a:r>
              <a:rPr lang="en-GB" b="1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b="1" dirty="0">
                <a:solidFill>
                  <a:srgbClr val="0000FF"/>
                </a:solidFill>
                <a:latin typeface="Consolas" panose="020B0609020204030204" pitchFamily="49" charset="0"/>
              </a:rPr>
              <a:t>READ</a:t>
            </a:r>
            <a:r>
              <a:rPr lang="en-GB" dirty="0">
                <a:solidFill>
                  <a:srgbClr val="808080"/>
                </a:solidFill>
                <a:latin typeface="Consolas" panose="020B0609020204030204" pitchFamily="49" charset="0"/>
              </a:rPr>
              <a:t>;</a:t>
            </a:r>
            <a:r>
              <a:rPr lang="en-GB" dirty="0">
                <a:solidFill>
                  <a:prstClr val="black"/>
                </a:solidFill>
                <a:latin typeface="Consolas" panose="020B0609020204030204" pitchFamily="49" charset="0"/>
              </a:rPr>
              <a:t>  </a:t>
            </a:r>
          </a:p>
          <a:p>
            <a:pPr marL="594360" lvl="2" indent="0">
              <a:buNone/>
            </a:pP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GO</a:t>
            </a:r>
            <a:r>
              <a:rPr lang="en-GB" dirty="0">
                <a:solidFill>
                  <a:prstClr val="black"/>
                </a:solidFill>
                <a:latin typeface="Consolas" panose="020B0609020204030204" pitchFamily="49" charset="0"/>
              </a:rPr>
              <a:t>  </a:t>
            </a:r>
          </a:p>
          <a:p>
            <a:pPr marL="594360" lvl="2" indent="0">
              <a:buNone/>
            </a:pP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BEGIN</a:t>
            </a:r>
            <a:r>
              <a:rPr lang="en-GB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TRANSACTION</a:t>
            </a:r>
            <a:r>
              <a:rPr lang="en-GB" dirty="0">
                <a:solidFill>
                  <a:srgbClr val="808080"/>
                </a:solidFill>
                <a:latin typeface="Consolas" panose="020B0609020204030204" pitchFamily="49" charset="0"/>
              </a:rPr>
              <a:t>;</a:t>
            </a:r>
            <a:r>
              <a:rPr lang="en-GB" dirty="0">
                <a:solidFill>
                  <a:prstClr val="black"/>
                </a:solidFill>
                <a:latin typeface="Consolas" panose="020B0609020204030204" pitchFamily="49" charset="0"/>
              </a:rPr>
              <a:t>  </a:t>
            </a:r>
          </a:p>
          <a:p>
            <a:pPr marL="594360" lvl="2" indent="0">
              <a:buNone/>
            </a:pP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GO</a:t>
            </a:r>
            <a:r>
              <a:rPr lang="en-GB" dirty="0">
                <a:solidFill>
                  <a:prstClr val="black"/>
                </a:solidFill>
                <a:latin typeface="Consolas" panose="020B0609020204030204" pitchFamily="49" charset="0"/>
              </a:rPr>
              <a:t>  </a:t>
            </a:r>
          </a:p>
          <a:p>
            <a:pPr marL="594360" lvl="2" indent="0">
              <a:buNone/>
            </a:pP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SELECT</a:t>
            </a:r>
            <a:r>
              <a:rPr lang="en-GB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dirty="0">
                <a:solidFill>
                  <a:srgbClr val="808080"/>
                </a:solidFill>
                <a:latin typeface="Consolas" panose="020B0609020204030204" pitchFamily="49" charset="0"/>
              </a:rPr>
              <a:t>*</a:t>
            </a:r>
            <a:r>
              <a:rPr lang="en-GB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FROM</a:t>
            </a:r>
            <a:r>
              <a:rPr lang="en-GB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dirty="0" err="1">
                <a:solidFill>
                  <a:prstClr val="black"/>
                </a:solidFill>
                <a:latin typeface="Consolas" panose="020B0609020204030204" pitchFamily="49" charset="0"/>
              </a:rPr>
              <a:t>HumanResources</a:t>
            </a:r>
            <a:r>
              <a:rPr lang="en-GB" dirty="0" err="1">
                <a:solidFill>
                  <a:srgbClr val="808080"/>
                </a:solidFill>
                <a:latin typeface="Consolas" panose="020B0609020204030204" pitchFamily="49" charset="0"/>
              </a:rPr>
              <a:t>.</a:t>
            </a:r>
            <a:r>
              <a:rPr lang="en-GB" dirty="0" err="1">
                <a:solidFill>
                  <a:prstClr val="black"/>
                </a:solidFill>
                <a:latin typeface="Consolas" panose="020B0609020204030204" pitchFamily="49" charset="0"/>
              </a:rPr>
              <a:t>EmployeePayHistory</a:t>
            </a:r>
            <a:r>
              <a:rPr lang="en-GB" dirty="0">
                <a:solidFill>
                  <a:srgbClr val="808080"/>
                </a:solidFill>
                <a:latin typeface="Consolas" panose="020B0609020204030204" pitchFamily="49" charset="0"/>
              </a:rPr>
              <a:t>;</a:t>
            </a:r>
            <a:r>
              <a:rPr lang="en-GB" dirty="0">
                <a:solidFill>
                  <a:prstClr val="black"/>
                </a:solidFill>
                <a:latin typeface="Consolas" panose="020B0609020204030204" pitchFamily="49" charset="0"/>
              </a:rPr>
              <a:t>  </a:t>
            </a:r>
          </a:p>
          <a:p>
            <a:pPr marL="594360" lvl="2" indent="0">
              <a:buNone/>
            </a:pP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GO</a:t>
            </a:r>
            <a:r>
              <a:rPr lang="en-GB" dirty="0">
                <a:solidFill>
                  <a:prstClr val="black"/>
                </a:solidFill>
                <a:latin typeface="Consolas" panose="020B0609020204030204" pitchFamily="49" charset="0"/>
              </a:rPr>
              <a:t>  </a:t>
            </a:r>
          </a:p>
          <a:p>
            <a:pPr marL="594360" lvl="2" indent="0">
              <a:buNone/>
            </a:pP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SELECT</a:t>
            </a:r>
            <a:r>
              <a:rPr lang="en-GB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dirty="0">
                <a:solidFill>
                  <a:srgbClr val="808080"/>
                </a:solidFill>
                <a:latin typeface="Consolas" panose="020B0609020204030204" pitchFamily="49" charset="0"/>
              </a:rPr>
              <a:t>*</a:t>
            </a:r>
            <a:r>
              <a:rPr lang="en-GB" dirty="0">
                <a:solidFill>
                  <a:prstClr val="black"/>
                </a:solidFill>
                <a:latin typeface="Consolas" panose="020B0609020204030204" pitchFamily="49" charset="0"/>
              </a:rPr>
              <a:t>  </a:t>
            </a: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FROM</a:t>
            </a:r>
            <a:r>
              <a:rPr lang="en-GB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dirty="0" err="1">
                <a:solidFill>
                  <a:prstClr val="black"/>
                </a:solidFill>
                <a:latin typeface="Consolas" panose="020B0609020204030204" pitchFamily="49" charset="0"/>
              </a:rPr>
              <a:t>HumanResources</a:t>
            </a:r>
            <a:r>
              <a:rPr lang="en-GB" dirty="0" err="1">
                <a:solidFill>
                  <a:srgbClr val="808080"/>
                </a:solidFill>
                <a:latin typeface="Consolas" panose="020B0609020204030204" pitchFamily="49" charset="0"/>
              </a:rPr>
              <a:t>.</a:t>
            </a:r>
            <a:r>
              <a:rPr lang="en-GB" dirty="0" err="1">
                <a:solidFill>
                  <a:prstClr val="black"/>
                </a:solidFill>
                <a:latin typeface="Consolas" panose="020B0609020204030204" pitchFamily="49" charset="0"/>
              </a:rPr>
              <a:t>Department</a:t>
            </a:r>
            <a:r>
              <a:rPr lang="en-GB" dirty="0">
                <a:solidFill>
                  <a:srgbClr val="808080"/>
                </a:solidFill>
                <a:latin typeface="Consolas" panose="020B0609020204030204" pitchFamily="49" charset="0"/>
              </a:rPr>
              <a:t>;</a:t>
            </a:r>
            <a:r>
              <a:rPr lang="en-GB" dirty="0">
                <a:solidFill>
                  <a:prstClr val="black"/>
                </a:solidFill>
                <a:latin typeface="Consolas" panose="020B0609020204030204" pitchFamily="49" charset="0"/>
              </a:rPr>
              <a:t>  </a:t>
            </a:r>
          </a:p>
          <a:p>
            <a:pPr marL="594360" lvl="2" indent="0">
              <a:buNone/>
            </a:pP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GO</a:t>
            </a:r>
            <a:r>
              <a:rPr lang="en-GB" dirty="0">
                <a:solidFill>
                  <a:prstClr val="black"/>
                </a:solidFill>
                <a:latin typeface="Consolas" panose="020B0609020204030204" pitchFamily="49" charset="0"/>
              </a:rPr>
              <a:t>  </a:t>
            </a:r>
          </a:p>
          <a:p>
            <a:pPr marL="594360" lvl="2" indent="0">
              <a:buNone/>
            </a:pP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COMMIT</a:t>
            </a:r>
            <a:r>
              <a:rPr lang="en-GB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TRANSACTION</a:t>
            </a:r>
            <a:r>
              <a:rPr lang="en-GB" dirty="0">
                <a:solidFill>
                  <a:srgbClr val="808080"/>
                </a:solidFill>
                <a:latin typeface="Consolas" panose="020B0609020204030204" pitchFamily="49" charset="0"/>
              </a:rPr>
              <a:t>;</a:t>
            </a:r>
            <a:r>
              <a:rPr lang="en-GB" dirty="0">
                <a:solidFill>
                  <a:prstClr val="black"/>
                </a:solidFill>
                <a:latin typeface="Consolas" panose="020B0609020204030204" pitchFamily="49" charset="0"/>
              </a:rPr>
              <a:t>  </a:t>
            </a:r>
          </a:p>
          <a:p>
            <a:pPr marL="594360" lvl="2" indent="0">
              <a:buNone/>
            </a:pP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GO</a:t>
            </a:r>
            <a:r>
              <a:rPr lang="en-GB" dirty="0">
                <a:solidFill>
                  <a:prstClr val="black"/>
                </a:solidFill>
                <a:latin typeface="Consolas" panose="020B0609020204030204" pitchFamily="49" charset="0"/>
              </a:rPr>
              <a:t>  </a:t>
            </a:r>
          </a:p>
          <a:p>
            <a:endParaRPr lang="en-GB" sz="3200" dirty="0">
              <a:solidFill>
                <a:prstClr val="black"/>
              </a:solidFill>
              <a:latin typeface="Consolas" panose="020B0609020204030204" pitchFamily="49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13238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Locking Problems: Deadlocks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5257800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GB" dirty="0" smtClean="0"/>
              <a:t>Three solutions for deadlocks:</a:t>
            </a:r>
          </a:p>
          <a:p>
            <a:r>
              <a:rPr lang="en-GB" b="1" dirty="0" smtClean="0"/>
              <a:t>Timeouts</a:t>
            </a:r>
            <a:r>
              <a:rPr lang="en-GB" dirty="0" smtClean="0"/>
              <a:t>: indicates how long a transaction will wait for a lock. In MS SQL Server use:</a:t>
            </a:r>
          </a:p>
          <a:p>
            <a:pPr marL="685800" lvl="2" indent="0">
              <a:buNone/>
            </a:pP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SET</a:t>
            </a:r>
            <a:r>
              <a:rPr lang="en-GB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LOCK_TIMEOUT</a:t>
            </a:r>
            <a:r>
              <a:rPr lang="en-GB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dirty="0" err="1" smtClean="0">
                <a:solidFill>
                  <a:prstClr val="black"/>
                </a:solidFill>
                <a:latin typeface="Consolas" panose="020B0609020204030204" pitchFamily="49" charset="0"/>
              </a:rPr>
              <a:t>timeout_period</a:t>
            </a:r>
            <a:endParaRPr lang="en-GB" dirty="0" smtClean="0"/>
          </a:p>
          <a:p>
            <a:r>
              <a:rPr lang="en-GB" b="1" dirty="0" smtClean="0"/>
              <a:t>Deadlock prevention</a:t>
            </a:r>
            <a:r>
              <a:rPr lang="en-GB" dirty="0" smtClean="0"/>
              <a:t>: </a:t>
            </a:r>
          </a:p>
          <a:p>
            <a:pPr lvl="1"/>
            <a:r>
              <a:rPr lang="en-GB" dirty="0" smtClean="0"/>
              <a:t>DBMS uses timestamps (next slide) to </a:t>
            </a:r>
            <a:r>
              <a:rPr lang="en-GB" b="1" i="1" dirty="0" smtClean="0"/>
              <a:t>order transactions</a:t>
            </a:r>
            <a:r>
              <a:rPr lang="en-GB" dirty="0" smtClean="0"/>
              <a:t> and look ahead and check if transaction will cause deadlock and never allows deadlock to occur.</a:t>
            </a:r>
          </a:p>
          <a:p>
            <a:r>
              <a:rPr lang="en-GB" b="1" dirty="0" smtClean="0"/>
              <a:t>Deadlock detection and recovery</a:t>
            </a:r>
            <a:r>
              <a:rPr lang="en-GB" dirty="0" smtClean="0"/>
              <a:t>: </a:t>
            </a:r>
          </a:p>
          <a:p>
            <a:pPr lvl="1"/>
            <a:r>
              <a:rPr lang="en-GB" dirty="0"/>
              <a:t>DBMS allows deadlock to occur but recognizes it and breaks </a:t>
            </a:r>
            <a:r>
              <a:rPr lang="en-GB" dirty="0" smtClean="0"/>
              <a:t>one or more transactions.</a:t>
            </a:r>
          </a:p>
          <a:p>
            <a:pPr lvl="1"/>
            <a:r>
              <a:rPr lang="en-GB" dirty="0" smtClean="0"/>
              <a:t>There are several things to be considered by DBMS to determine which transaction(s) to break. </a:t>
            </a:r>
          </a:p>
          <a:p>
            <a:pPr lvl="1"/>
            <a:r>
              <a:rPr lang="en-GB" dirty="0" smtClean="0"/>
              <a:t>In MS SQL Server, you can help the DBMS with this decision by setting the DEADLOCK priority of the transaction.</a:t>
            </a:r>
          </a:p>
          <a:p>
            <a:pPr marL="594360" lvl="2" indent="0">
              <a:buNone/>
            </a:pP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SET</a:t>
            </a:r>
            <a:r>
              <a:rPr lang="en-GB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DEADLOCK_PRIORITY</a:t>
            </a:r>
            <a:r>
              <a:rPr lang="en-GB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dirty="0">
                <a:solidFill>
                  <a:srgbClr val="808080"/>
                </a:solidFill>
                <a:latin typeface="Consolas" panose="020B0609020204030204" pitchFamily="49" charset="0"/>
              </a:rPr>
              <a:t>{</a:t>
            </a:r>
            <a:r>
              <a:rPr lang="en-GB" dirty="0">
                <a:solidFill>
                  <a:prstClr val="black"/>
                </a:solidFill>
                <a:latin typeface="Consolas" panose="020B0609020204030204" pitchFamily="49" charset="0"/>
              </a:rPr>
              <a:t> LOW </a:t>
            </a:r>
            <a:r>
              <a:rPr lang="en-GB" dirty="0">
                <a:solidFill>
                  <a:srgbClr val="808080"/>
                </a:solidFill>
                <a:latin typeface="Consolas" panose="020B0609020204030204" pitchFamily="49" charset="0"/>
              </a:rPr>
              <a:t>|</a:t>
            </a:r>
            <a:r>
              <a:rPr lang="en-GB" dirty="0">
                <a:solidFill>
                  <a:prstClr val="black"/>
                </a:solidFill>
                <a:latin typeface="Consolas" panose="020B0609020204030204" pitchFamily="49" charset="0"/>
              </a:rPr>
              <a:t> NORMAL </a:t>
            </a:r>
            <a:r>
              <a:rPr lang="en-GB" dirty="0">
                <a:solidFill>
                  <a:srgbClr val="808080"/>
                </a:solidFill>
                <a:latin typeface="Consolas" panose="020B0609020204030204" pitchFamily="49" charset="0"/>
              </a:rPr>
              <a:t>|</a:t>
            </a:r>
            <a:r>
              <a:rPr lang="en-GB" dirty="0">
                <a:solidFill>
                  <a:prstClr val="black"/>
                </a:solidFill>
                <a:latin typeface="Consolas" panose="020B0609020204030204" pitchFamily="49" charset="0"/>
              </a:rPr>
              <a:t> HIGH </a:t>
            </a:r>
            <a:r>
              <a:rPr lang="en-GB" dirty="0">
                <a:solidFill>
                  <a:srgbClr val="808080"/>
                </a:solidFill>
                <a:latin typeface="Consolas" panose="020B0609020204030204" pitchFamily="49" charset="0"/>
              </a:rPr>
              <a:t>|</a:t>
            </a:r>
            <a:r>
              <a:rPr lang="en-GB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dirty="0">
                <a:solidFill>
                  <a:srgbClr val="808080"/>
                </a:solidFill>
                <a:latin typeface="Consolas" panose="020B0609020204030204" pitchFamily="49" charset="0"/>
              </a:rPr>
              <a:t>&lt;</a:t>
            </a: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numeric</a:t>
            </a:r>
            <a:r>
              <a:rPr lang="en-GB" dirty="0">
                <a:solidFill>
                  <a:srgbClr val="808080"/>
                </a:solidFill>
                <a:latin typeface="Consolas" panose="020B0609020204030204" pitchFamily="49" charset="0"/>
              </a:rPr>
              <a:t>-</a:t>
            </a: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priority</a:t>
            </a:r>
            <a:r>
              <a:rPr lang="en-GB" dirty="0">
                <a:solidFill>
                  <a:srgbClr val="808080"/>
                </a:solidFill>
                <a:latin typeface="Consolas" panose="020B0609020204030204" pitchFamily="49" charset="0"/>
              </a:rPr>
              <a:t>&gt;</a:t>
            </a:r>
            <a:r>
              <a:rPr lang="en-GB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dirty="0" smtClean="0">
                <a:solidFill>
                  <a:srgbClr val="808080"/>
                </a:solidFill>
                <a:latin typeface="Consolas" panose="020B0609020204030204" pitchFamily="49" charset="0"/>
              </a:rPr>
              <a:t>}</a:t>
            </a:r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992571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Timestamping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5069160"/>
          </a:xfrm>
        </p:spPr>
        <p:txBody>
          <a:bodyPr>
            <a:normAutofit lnSpcReduction="10000"/>
          </a:bodyPr>
          <a:lstStyle/>
          <a:p>
            <a:r>
              <a:rPr lang="en-GB" dirty="0"/>
              <a:t>An alternative concurrency control method for guaranteeing </a:t>
            </a:r>
            <a:r>
              <a:rPr lang="en-GB" dirty="0" err="1"/>
              <a:t>serialisability</a:t>
            </a:r>
            <a:r>
              <a:rPr lang="en-GB" dirty="0"/>
              <a:t> of schedules.</a:t>
            </a:r>
          </a:p>
          <a:p>
            <a:r>
              <a:rPr lang="en-GB" dirty="0"/>
              <a:t>Each transaction has a timestamp, which gives the </a:t>
            </a:r>
            <a:r>
              <a:rPr lang="en-GB" dirty="0" smtClean="0"/>
              <a:t>global order </a:t>
            </a:r>
            <a:r>
              <a:rPr lang="en-GB" dirty="0"/>
              <a:t>execution of the transaction.</a:t>
            </a:r>
          </a:p>
          <a:p>
            <a:r>
              <a:rPr lang="en-GB" dirty="0"/>
              <a:t>There are no locks involved, so no deadlocks!</a:t>
            </a:r>
          </a:p>
          <a:p>
            <a:r>
              <a:rPr lang="en-GB" dirty="0"/>
              <a:t>Transactions involved in a conflict are simply rolled back and restarted.</a:t>
            </a:r>
          </a:p>
          <a:p>
            <a:r>
              <a:rPr lang="en-GB" dirty="0"/>
              <a:t>Timestamps can be generated by:</a:t>
            </a:r>
          </a:p>
          <a:p>
            <a:pPr lvl="1"/>
            <a:r>
              <a:rPr lang="en-GB" dirty="0"/>
              <a:t>Using the system clock, or by</a:t>
            </a:r>
          </a:p>
          <a:p>
            <a:pPr lvl="1"/>
            <a:r>
              <a:rPr lang="en-GB" dirty="0"/>
              <a:t>Incrementing a logical counter every time a new transaction starts.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738887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Timestamping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In the Timestamping concurrency protocol, transactions are ordered in such a way that older transactions (have smaller timestamps), get priority in the event of a conflict.</a:t>
            </a:r>
          </a:p>
          <a:p>
            <a:r>
              <a:rPr lang="en-GB" dirty="0"/>
              <a:t>Timestamping in MS SQL Server is implemented via the </a:t>
            </a:r>
            <a:r>
              <a:rPr lang="en-GB" b="1" dirty="0" err="1">
                <a:hlinkClick r:id="rId3"/>
              </a:rPr>
              <a:t>rowversion</a:t>
            </a:r>
            <a:r>
              <a:rPr lang="en-GB" dirty="0"/>
              <a:t> data type.</a:t>
            </a:r>
          </a:p>
          <a:p>
            <a:r>
              <a:rPr lang="en-GB" dirty="0"/>
              <a:t>You add a column with this data type to the </a:t>
            </a:r>
            <a:r>
              <a:rPr lang="en-GB" dirty="0" smtClean="0"/>
              <a:t>table(s).</a:t>
            </a:r>
            <a:endParaRPr lang="en-GB" dirty="0"/>
          </a:p>
          <a:p>
            <a:pPr lvl="1"/>
            <a:r>
              <a:rPr lang="en-GB" dirty="0"/>
              <a:t>It is simply a logical counter – an incrementing number.</a:t>
            </a:r>
          </a:p>
        </p:txBody>
      </p:sp>
    </p:spTree>
    <p:extLst>
      <p:ext uri="{BB962C8B-B14F-4D97-AF65-F5344CB8AC3E}">
        <p14:creationId xmlns:p14="http://schemas.microsoft.com/office/powerpoint/2010/main" val="34711459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Revision Questions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5141168"/>
          </a:xfrm>
        </p:spPr>
        <p:txBody>
          <a:bodyPr>
            <a:normAutofit lnSpcReduction="10000"/>
          </a:bodyPr>
          <a:lstStyle/>
          <a:p>
            <a:r>
              <a:rPr lang="en-GB" dirty="0" smtClean="0"/>
              <a:t>Given the following schema:</a:t>
            </a:r>
            <a:endParaRPr lang="en-GB" dirty="0"/>
          </a:p>
          <a:p>
            <a:pPr marL="640080" lvl="2" indent="0">
              <a:buNone/>
            </a:pPr>
            <a:r>
              <a:rPr lang="en-GB" b="1" dirty="0"/>
              <a:t>Ticket</a:t>
            </a:r>
            <a:r>
              <a:rPr lang="en-GB" dirty="0"/>
              <a:t> (</a:t>
            </a:r>
            <a:r>
              <a:rPr lang="en-GB" u="sng" dirty="0" err="1"/>
              <a:t>TicketID</a:t>
            </a:r>
            <a:r>
              <a:rPr lang="en-GB" dirty="0"/>
              <a:t>, Name, Quantity, </a:t>
            </a:r>
            <a:r>
              <a:rPr lang="en-GB" dirty="0" err="1"/>
              <a:t>QuantitySold</a:t>
            </a:r>
            <a:r>
              <a:rPr lang="en-GB" dirty="0"/>
              <a:t>)</a:t>
            </a:r>
          </a:p>
          <a:p>
            <a:pPr marL="640080" lvl="2" indent="0">
              <a:buNone/>
            </a:pPr>
            <a:r>
              <a:rPr lang="en-GB" b="1" dirty="0" err="1"/>
              <a:t>TicketOrder</a:t>
            </a:r>
            <a:r>
              <a:rPr lang="en-GB" dirty="0"/>
              <a:t> (</a:t>
            </a:r>
            <a:r>
              <a:rPr lang="en-GB" u="sng" dirty="0" err="1"/>
              <a:t>PurchaseNo</a:t>
            </a:r>
            <a:r>
              <a:rPr lang="en-GB" dirty="0"/>
              <a:t>, </a:t>
            </a:r>
            <a:r>
              <a:rPr lang="en-GB" dirty="0" err="1"/>
              <a:t>PurchaseDateTime</a:t>
            </a:r>
            <a:r>
              <a:rPr lang="en-GB" dirty="0"/>
              <a:t>, </a:t>
            </a:r>
            <a:r>
              <a:rPr lang="en-GB" dirty="0" err="1"/>
              <a:t>PurchasedBy</a:t>
            </a:r>
            <a:r>
              <a:rPr lang="en-GB" dirty="0"/>
              <a:t>)</a:t>
            </a:r>
          </a:p>
          <a:p>
            <a:pPr marL="640080" lvl="2" indent="0">
              <a:buNone/>
            </a:pPr>
            <a:r>
              <a:rPr lang="en-GB" b="1" dirty="0" err="1"/>
              <a:t>TicketPurchase</a:t>
            </a:r>
            <a:r>
              <a:rPr lang="en-GB" dirty="0"/>
              <a:t> (</a:t>
            </a:r>
            <a:r>
              <a:rPr lang="en-GB" u="sng" dirty="0" err="1"/>
              <a:t>PurchaseNo</a:t>
            </a:r>
            <a:r>
              <a:rPr lang="en-GB" dirty="0"/>
              <a:t>, </a:t>
            </a:r>
            <a:r>
              <a:rPr lang="en-GB" u="sng" dirty="0" err="1"/>
              <a:t>TicketID</a:t>
            </a:r>
            <a:r>
              <a:rPr lang="en-GB" dirty="0"/>
              <a:t>, Quantity)</a:t>
            </a:r>
          </a:p>
          <a:p>
            <a:pPr lvl="1"/>
            <a:r>
              <a:rPr lang="en-GB" dirty="0" smtClean="0"/>
              <a:t>Write an SQL transaction to execute ALL statements required to </a:t>
            </a:r>
            <a:r>
              <a:rPr lang="en-GB" dirty="0"/>
              <a:t>order tickets?</a:t>
            </a:r>
          </a:p>
          <a:p>
            <a:r>
              <a:rPr lang="en-GB" dirty="0" smtClean="0"/>
              <a:t>Use the schema definition and pseudocode to demonstrate how the following concurrency problems that may occur:</a:t>
            </a:r>
          </a:p>
          <a:p>
            <a:pPr lvl="1"/>
            <a:r>
              <a:rPr lang="en-GB" dirty="0" smtClean="0"/>
              <a:t>The Lost Update Problem</a:t>
            </a:r>
          </a:p>
          <a:p>
            <a:pPr lvl="1"/>
            <a:r>
              <a:rPr lang="en-GB" dirty="0" smtClean="0"/>
              <a:t>The Uncommitted Dependency Problem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05774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Lab Exercise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Download Instructions from Moodle</a:t>
            </a:r>
          </a:p>
        </p:txBody>
      </p:sp>
    </p:spTree>
    <p:extLst>
      <p:ext uri="{BB962C8B-B14F-4D97-AF65-F5344CB8AC3E}">
        <p14:creationId xmlns:p14="http://schemas.microsoft.com/office/powerpoint/2010/main" val="91687006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dian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Office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Me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Control xmlns="http://schemas.microsoft.com/VisualStudio/2011/storyboarding/control">
  <Id Name="System.Storyboarding.Common.TextInput" Revision="1" Stencil="System.Storyboarding.Common" StencilVersion="0.1"/>
</Control>
</file>

<file path=customXml/item2.xml><?xml version="1.0" encoding="utf-8"?>
<Control xmlns="http://schemas.microsoft.com/VisualStudio/2011/storyboarding/control">
  <Id Name="System.Storyboarding.Backgrounds.WebBrowser" Revision="1" Stencil="System.Storyboarding.Backgrounds" StencilVersion="0.1"/>
</Control>
</file>

<file path=customXml/itemProps1.xml><?xml version="1.0" encoding="utf-8"?>
<ds:datastoreItem xmlns:ds="http://schemas.openxmlformats.org/officeDocument/2006/customXml" ds:itemID="{69CA5B40-25F3-41C0-8BBC-13DDE9C63212}">
  <ds:schemaRefs>
    <ds:schemaRef ds:uri="http://schemas.microsoft.com/VisualStudio/2011/storyboarding/control"/>
  </ds:schemaRefs>
</ds:datastoreItem>
</file>

<file path=customXml/itemProps2.xml><?xml version="1.0" encoding="utf-8"?>
<ds:datastoreItem xmlns:ds="http://schemas.openxmlformats.org/officeDocument/2006/customXml" ds:itemID="{EB7B554C-29BD-42EC-82E7-C9EE7367E9A1}">
  <ds:schemaRefs>
    <ds:schemaRef ds:uri="http://schemas.microsoft.com/VisualStudio/2011/storyboarding/control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14680</TotalTime>
  <Words>2954</Words>
  <Application>Microsoft Office PowerPoint</Application>
  <PresentationFormat>On-screen Show (4:3)</PresentationFormat>
  <Paragraphs>489</Paragraphs>
  <Slides>42</Slides>
  <Notes>8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42</vt:i4>
      </vt:variant>
      <vt:variant>
        <vt:lpstr>Custom Shows</vt:lpstr>
      </vt:variant>
      <vt:variant>
        <vt:i4>1</vt:i4>
      </vt:variant>
    </vt:vector>
  </HeadingPairs>
  <TitlesOfParts>
    <vt:vector size="50" baseType="lpstr">
      <vt:lpstr>Arial</vt:lpstr>
      <vt:lpstr>Calibri</vt:lpstr>
      <vt:lpstr>Cambria</vt:lpstr>
      <vt:lpstr>Consolas</vt:lpstr>
      <vt:lpstr>Wingdings</vt:lpstr>
      <vt:lpstr>Wingdings 2</vt:lpstr>
      <vt:lpstr>Median</vt:lpstr>
      <vt:lpstr>Transaction Management II</vt:lpstr>
      <vt:lpstr>Today’s Lecture</vt:lpstr>
      <vt:lpstr>Transactions Recap</vt:lpstr>
      <vt:lpstr>Transactions Recap</vt:lpstr>
      <vt:lpstr>Concurrency Control</vt:lpstr>
      <vt:lpstr>Concurrency Control</vt:lpstr>
      <vt:lpstr>Concurrency Control</vt:lpstr>
      <vt:lpstr>Interleaving</vt:lpstr>
      <vt:lpstr>Problems of Concurrency</vt:lpstr>
      <vt:lpstr>The Lost Update Problem</vt:lpstr>
      <vt:lpstr>The Lost Update Problem</vt:lpstr>
      <vt:lpstr>Exercise</vt:lpstr>
      <vt:lpstr>The Uncommitted Dependency (or Dirty Read) Problem</vt:lpstr>
      <vt:lpstr>The Uncommitted Dependency (or Dirty Read) Problem</vt:lpstr>
      <vt:lpstr>Inconsistent Analysis Problem</vt:lpstr>
      <vt:lpstr>Inconsistent Analysis Problem</vt:lpstr>
      <vt:lpstr>Question</vt:lpstr>
      <vt:lpstr>More Concurrency Problems</vt:lpstr>
      <vt:lpstr>Concurrency Control Scheduling</vt:lpstr>
      <vt:lpstr>Serializability</vt:lpstr>
      <vt:lpstr>Serializability</vt:lpstr>
      <vt:lpstr>Serializability</vt:lpstr>
      <vt:lpstr>Nonserial vs. Serial Schedule Example</vt:lpstr>
      <vt:lpstr>Schedule 1: Nonserial or Serial? Any possible interference?</vt:lpstr>
      <vt:lpstr>Schedule 2: Nonserial or Serial?  Any possible interference?</vt:lpstr>
      <vt:lpstr>Schedule 3: Nonserial or Serial?  Any possible interference?</vt:lpstr>
      <vt:lpstr>Conflict Serializability</vt:lpstr>
      <vt:lpstr>Guaranteeing Serializability</vt:lpstr>
      <vt:lpstr>Locking</vt:lpstr>
      <vt:lpstr>Transaction Locking Requests</vt:lpstr>
      <vt:lpstr>Locking Problems</vt:lpstr>
      <vt:lpstr>Locking Problems</vt:lpstr>
      <vt:lpstr>Two-Phase Locking (2PL) Protocol</vt:lpstr>
      <vt:lpstr>2PL Rules</vt:lpstr>
      <vt:lpstr>Implementing Locking in MS SQL</vt:lpstr>
      <vt:lpstr>MS SQL Server Locking Options</vt:lpstr>
      <vt:lpstr>SET Isolation Level Example</vt:lpstr>
      <vt:lpstr>Locking Problems: Deadlocks</vt:lpstr>
      <vt:lpstr>Timestamping</vt:lpstr>
      <vt:lpstr>Timestamping</vt:lpstr>
      <vt:lpstr>Revision Questions</vt:lpstr>
      <vt:lpstr>Lab Exercise</vt:lpstr>
      <vt:lpstr>Lecture Version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Kemi Ademoye</dc:creator>
  <cp:lastModifiedBy>Kemi Ademoye</cp:lastModifiedBy>
  <cp:revision>2941</cp:revision>
  <cp:lastPrinted>2017-02-08T07:33:30Z</cp:lastPrinted>
  <dcterms:created xsi:type="dcterms:W3CDTF">2013-09-18T07:00:31Z</dcterms:created>
  <dcterms:modified xsi:type="dcterms:W3CDTF">2017-02-22T08:59:08Z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Tfs.IsStoryboard">
    <vt:bool>true</vt:bool>
  </property>
</Properties>
</file>