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sldIdLst>
    <p:sldId id="266" r:id="rId5"/>
    <p:sldId id="310" r:id="rId6"/>
    <p:sldId id="309" r:id="rId7"/>
    <p:sldId id="320" r:id="rId8"/>
    <p:sldId id="311" r:id="rId9"/>
    <p:sldId id="312" r:id="rId10"/>
    <p:sldId id="313" r:id="rId11"/>
    <p:sldId id="314" r:id="rId12"/>
    <p:sldId id="315" r:id="rId13"/>
    <p:sldId id="316" r:id="rId14"/>
    <p:sldId id="317" r:id="rId15"/>
    <p:sldId id="318" r:id="rId16"/>
    <p:sldId id="322" r:id="rId17"/>
    <p:sldId id="323" r:id="rId18"/>
    <p:sldId id="324" r:id="rId19"/>
    <p:sldId id="325" r:id="rId20"/>
    <p:sldId id="326" r:id="rId21"/>
    <p:sldId id="327" r:id="rId22"/>
    <p:sldId id="321" r:id="rId23"/>
    <p:sldId id="31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19" autoAdjust="0"/>
  </p:normalViewPr>
  <p:slideViewPr>
    <p:cSldViewPr snapToGrid="0">
      <p:cViewPr varScale="1">
        <p:scale>
          <a:sx n="111" d="100"/>
          <a:sy n="111" d="100"/>
        </p:scale>
        <p:origin x="45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4/29/2020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4/29/2020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4/29/2020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4/29/2020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4/29/2020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4/29/2020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4/29/2020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4/29/2020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4/29/2020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4/29/2020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hemeOverride" Target="../theme/themeOverride1.xml"/><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4.gif"/><Relationship Id="rId4" Type="http://schemas.openxmlformats.org/officeDocument/2006/relationships/hyperlink" Target="mailto:Davina-wyn.evans@uwtsd.ac.uk"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11.m4a"/><Relationship Id="rId7"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audio" Target="../media/media12.m4a"/><Relationship Id="rId5" Type="http://schemas.microsoft.com/office/2007/relationships/media" Target="../media/media12.m4a"/><Relationship Id="rId4" Type="http://schemas.openxmlformats.org/officeDocument/2006/relationships/audio" Target="../media/media11.m4a"/></Relationships>
</file>

<file path=ppt/slides/_rels/slide12.xml.rels><?xml version="1.0" encoding="UTF-8" standalone="yes"?>
<Relationships xmlns="http://schemas.openxmlformats.org/package/2006/relationships"><Relationship Id="rId3" Type="http://schemas.microsoft.com/office/2007/relationships/media" Target="../media/media14.m4a"/><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14.m4a"/></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microsoft.com/office/2007/relationships/media" Target="../media/media19.m4a"/><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19.m4a"/></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7.jpeg"/></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pPr algn="ctr"/>
            <a:r>
              <a:rPr lang="en-US" sz="6000" b="1" dirty="0">
                <a:solidFill>
                  <a:schemeClr val="accent2"/>
                </a:solidFill>
              </a:rPr>
              <a:t>Creativity and Innovation for Business Advantage</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pPr algn="ctr"/>
            <a:r>
              <a:rPr lang="en-US" sz="2000" b="1" dirty="0">
                <a:solidFill>
                  <a:schemeClr val="accent1"/>
                </a:solidFill>
              </a:rPr>
              <a:t>Session 1 </a:t>
            </a:r>
          </a:p>
          <a:p>
            <a:pPr algn="ctr"/>
            <a:r>
              <a:rPr lang="en-US" sz="2000" b="1" dirty="0">
                <a:solidFill>
                  <a:schemeClr val="accent1"/>
                </a:solidFill>
              </a:rPr>
              <a:t>Module Introduction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16C58F99-28ED-4FE1-BF52-23B816AA27B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839749" y="5609303"/>
            <a:ext cx="609600" cy="609600"/>
          </a:xfrm>
          <a:prstGeom prst="rect">
            <a:avLst/>
          </a:prstGeom>
        </p:spPr>
      </p:pic>
    </p:spTree>
    <p:extLst>
      <p:ext uri="{BB962C8B-B14F-4D97-AF65-F5344CB8AC3E}">
        <p14:creationId xmlns:p14="http://schemas.microsoft.com/office/powerpoint/2010/main" val="89591584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B07552-8329-4C1F-9D2A-E8B54066D7D4}"/>
              </a:ext>
            </a:extLst>
          </p:cNvPr>
          <p:cNvPicPr>
            <a:picLocks noChangeAspect="1"/>
          </p:cNvPicPr>
          <p:nvPr/>
        </p:nvPicPr>
        <p:blipFill>
          <a:blip r:embed="rId4"/>
          <a:stretch>
            <a:fillRect/>
          </a:stretch>
        </p:blipFill>
        <p:spPr>
          <a:xfrm>
            <a:off x="1" y="0"/>
            <a:ext cx="12192000" cy="6858000"/>
          </a:xfrm>
          <a:prstGeom prst="rect">
            <a:avLst/>
          </a:prstGeom>
        </p:spPr>
      </p:pic>
      <p:pic>
        <p:nvPicPr>
          <p:cNvPr id="4" name="Recorded Sound">
            <a:hlinkClick r:id="" action="ppaction://media"/>
            <a:extLst>
              <a:ext uri="{FF2B5EF4-FFF2-40B4-BE49-F238E27FC236}">
                <a16:creationId xmlns:a16="http://schemas.microsoft.com/office/drawing/2014/main" id="{2804C8BF-59AA-48D5-927A-15532E4DF8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22324" y="5703498"/>
            <a:ext cx="609600" cy="609600"/>
          </a:xfrm>
          <a:prstGeom prst="rect">
            <a:avLst/>
          </a:prstGeom>
        </p:spPr>
      </p:pic>
    </p:spTree>
    <p:extLst>
      <p:ext uri="{BB962C8B-B14F-4D97-AF65-F5344CB8AC3E}">
        <p14:creationId xmlns:p14="http://schemas.microsoft.com/office/powerpoint/2010/main" val="376160157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9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A55E1-5C49-43AF-AA4C-DF178D3B5FDB}"/>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Introductions </a:t>
            </a:r>
          </a:p>
        </p:txBody>
      </p:sp>
      <p:sp>
        <p:nvSpPr>
          <p:cNvPr id="3" name="Content Placeholder 2">
            <a:extLst>
              <a:ext uri="{FF2B5EF4-FFF2-40B4-BE49-F238E27FC236}">
                <a16:creationId xmlns:a16="http://schemas.microsoft.com/office/drawing/2014/main" id="{8D421303-37C5-4FD5-92A1-1EE79B19464F}"/>
              </a:ext>
            </a:extLst>
          </p:cNvPr>
          <p:cNvSpPr>
            <a:spLocks noGrp="1"/>
          </p:cNvSpPr>
          <p:nvPr>
            <p:ph idx="1"/>
          </p:nvPr>
        </p:nvSpPr>
        <p:spPr/>
        <p:txBody>
          <a:bodyPr>
            <a:normAutofit/>
          </a:bodyPr>
          <a:lstStyle/>
          <a:p>
            <a:r>
              <a:rPr lang="en-GB" sz="3000" b="1" dirty="0">
                <a:solidFill>
                  <a:schemeClr val="accent1"/>
                </a:solidFill>
              </a:rPr>
              <a:t>Name: </a:t>
            </a:r>
            <a:r>
              <a:rPr lang="en-GB" sz="3000" b="1" dirty="0"/>
              <a:t>Davina Evans </a:t>
            </a:r>
          </a:p>
          <a:p>
            <a:endParaRPr lang="en-GB" sz="3000" b="1" dirty="0"/>
          </a:p>
          <a:p>
            <a:r>
              <a:rPr lang="en-GB" sz="3000" b="1" dirty="0">
                <a:solidFill>
                  <a:schemeClr val="accent1"/>
                </a:solidFill>
              </a:rPr>
              <a:t>E-mail</a:t>
            </a:r>
            <a:r>
              <a:rPr lang="en-GB" sz="3000" b="1" dirty="0"/>
              <a:t> – </a:t>
            </a:r>
            <a:r>
              <a:rPr lang="en-GB" sz="3000" b="1" dirty="0">
                <a:hlinkClick r:id="rId4"/>
              </a:rPr>
              <a:t>Davina-wyn.evans@uwtsd.ac.uk</a:t>
            </a:r>
            <a:endParaRPr lang="en-GB" sz="3000" b="1" dirty="0"/>
          </a:p>
          <a:p>
            <a:endParaRPr lang="en-GB" sz="3000" b="1" dirty="0"/>
          </a:p>
          <a:p>
            <a:endParaRPr lang="en-GB" sz="3000" b="1" dirty="0"/>
          </a:p>
        </p:txBody>
      </p:sp>
      <p:pic>
        <p:nvPicPr>
          <p:cNvPr id="4" name="Picture 3">
            <a:extLst>
              <a:ext uri="{FF2B5EF4-FFF2-40B4-BE49-F238E27FC236}">
                <a16:creationId xmlns:a16="http://schemas.microsoft.com/office/drawing/2014/main" id="{DD611E91-106B-4A50-813A-A90BF34DE54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0881" y="4638225"/>
            <a:ext cx="1149677" cy="1386135"/>
          </a:xfrm>
          <a:prstGeom prst="rect">
            <a:avLst/>
          </a:prstGeom>
        </p:spPr>
      </p:pic>
      <p:pic>
        <p:nvPicPr>
          <p:cNvPr id="5" name="Picture 4">
            <a:extLst>
              <a:ext uri="{FF2B5EF4-FFF2-40B4-BE49-F238E27FC236}">
                <a16:creationId xmlns:a16="http://schemas.microsoft.com/office/drawing/2014/main" id="{800F773E-1259-4C89-901D-6BC414595221}"/>
              </a:ext>
            </a:extLst>
          </p:cNvPr>
          <p:cNvPicPr>
            <a:picLocks noChangeAspect="1"/>
          </p:cNvPicPr>
          <p:nvPr/>
        </p:nvPicPr>
        <p:blipFill>
          <a:blip r:embed="rId6"/>
          <a:stretch>
            <a:fillRect/>
          </a:stretch>
        </p:blipFill>
        <p:spPr>
          <a:xfrm rot="293341">
            <a:off x="8145389" y="3305744"/>
            <a:ext cx="3852163" cy="3022374"/>
          </a:xfrm>
          <a:prstGeom prst="rect">
            <a:avLst/>
          </a:prstGeom>
        </p:spPr>
      </p:pic>
      <p:pic>
        <p:nvPicPr>
          <p:cNvPr id="6" name="Recorded Sound">
            <a:hlinkClick r:id="" action="ppaction://media"/>
            <a:extLst>
              <a:ext uri="{FF2B5EF4-FFF2-40B4-BE49-F238E27FC236}">
                <a16:creationId xmlns:a16="http://schemas.microsoft.com/office/drawing/2014/main" id="{13DC6528-E100-410F-822A-D3E02F4C62B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781910" y="5032326"/>
            <a:ext cx="609600" cy="609600"/>
          </a:xfrm>
          <a:prstGeom prst="rect">
            <a:avLst/>
          </a:prstGeom>
        </p:spPr>
      </p:pic>
    </p:spTree>
    <p:extLst>
      <p:ext uri="{BB962C8B-B14F-4D97-AF65-F5344CB8AC3E}">
        <p14:creationId xmlns:p14="http://schemas.microsoft.com/office/powerpoint/2010/main" val="229413521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3584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76D9E-7A23-4CBB-8D3F-07C395AA8B1A}"/>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Weekly Structure </a:t>
            </a:r>
          </a:p>
        </p:txBody>
      </p:sp>
      <p:sp>
        <p:nvSpPr>
          <p:cNvPr id="3" name="Content Placeholder 2">
            <a:extLst>
              <a:ext uri="{FF2B5EF4-FFF2-40B4-BE49-F238E27FC236}">
                <a16:creationId xmlns:a16="http://schemas.microsoft.com/office/drawing/2014/main" id="{43B8696F-6B5D-4323-A5F1-3EC0024A565C}"/>
              </a:ext>
            </a:extLst>
          </p:cNvPr>
          <p:cNvSpPr>
            <a:spLocks noGrp="1"/>
          </p:cNvSpPr>
          <p:nvPr>
            <p:ph idx="1"/>
          </p:nvPr>
        </p:nvSpPr>
        <p:spPr/>
        <p:txBody>
          <a:bodyPr>
            <a:normAutofit/>
          </a:bodyPr>
          <a:lstStyle/>
          <a:p>
            <a:r>
              <a:rPr lang="en-GB" sz="2100" b="1" dirty="0">
                <a:solidFill>
                  <a:schemeClr val="accent1"/>
                </a:solidFill>
              </a:rPr>
              <a:t>9.00 am – 10.00 am </a:t>
            </a:r>
            <a:r>
              <a:rPr lang="en-GB" sz="2100" b="1" dirty="0"/>
              <a:t>– Optional Tutorial / Drop in Hour (Teams)</a:t>
            </a:r>
          </a:p>
          <a:p>
            <a:endParaRPr lang="en-GB" sz="2100" b="1" dirty="0"/>
          </a:p>
          <a:p>
            <a:r>
              <a:rPr lang="en-GB" sz="2100" b="1" dirty="0">
                <a:solidFill>
                  <a:schemeClr val="accent1"/>
                </a:solidFill>
              </a:rPr>
              <a:t>10.00 am – 12.30 pm </a:t>
            </a:r>
            <a:r>
              <a:rPr lang="en-GB" sz="2100" b="1" dirty="0"/>
              <a:t>– Lecture / Workshop / Activities (Moodle)</a:t>
            </a:r>
          </a:p>
          <a:p>
            <a:endParaRPr lang="en-GB" sz="2100" b="1" dirty="0"/>
          </a:p>
          <a:p>
            <a:r>
              <a:rPr lang="en-GB" sz="2100" b="1" dirty="0">
                <a:solidFill>
                  <a:schemeClr val="accent1"/>
                </a:solidFill>
              </a:rPr>
              <a:t>12.30 pm – 1.00 pm </a:t>
            </a:r>
            <a:r>
              <a:rPr lang="en-GB" sz="2100" b="1" dirty="0"/>
              <a:t>– Session Plenary, Opportunity for Discussion, Q&amp;A and Additional Tutorial (Teams)</a:t>
            </a:r>
          </a:p>
        </p:txBody>
      </p:sp>
    </p:spTree>
    <p:extLst>
      <p:ext uri="{BB962C8B-B14F-4D97-AF65-F5344CB8AC3E}">
        <p14:creationId xmlns:p14="http://schemas.microsoft.com/office/powerpoint/2010/main" val="276950501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A4BF4-6F24-4B6B-BFA9-FC290A073E57}"/>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Indicative Schedule </a:t>
            </a:r>
          </a:p>
        </p:txBody>
      </p:sp>
      <p:graphicFrame>
        <p:nvGraphicFramePr>
          <p:cNvPr id="4" name="Content Placeholder 3">
            <a:extLst>
              <a:ext uri="{FF2B5EF4-FFF2-40B4-BE49-F238E27FC236}">
                <a16:creationId xmlns:a16="http://schemas.microsoft.com/office/drawing/2014/main" id="{CCC7D9AC-024A-46A8-B280-9D114503C17A}"/>
              </a:ext>
            </a:extLst>
          </p:cNvPr>
          <p:cNvGraphicFramePr>
            <a:graphicFrameLocks noGrp="1"/>
          </p:cNvGraphicFramePr>
          <p:nvPr>
            <p:ph idx="1"/>
            <p:extLst>
              <p:ext uri="{D42A27DB-BD31-4B8C-83A1-F6EECF244321}">
                <p14:modId xmlns:p14="http://schemas.microsoft.com/office/powerpoint/2010/main" val="2669827637"/>
              </p:ext>
            </p:extLst>
          </p:nvPr>
        </p:nvGraphicFramePr>
        <p:xfrm>
          <a:off x="3355676" y="1975447"/>
          <a:ext cx="6737229" cy="4364964"/>
        </p:xfrm>
        <a:graphic>
          <a:graphicData uri="http://schemas.openxmlformats.org/drawingml/2006/table">
            <a:tbl>
              <a:tblPr firstRow="1" firstCol="1" bandRow="1">
                <a:tableStyleId>{5C22544A-7EE6-4342-B048-85BDC9FD1C3A}</a:tableStyleId>
              </a:tblPr>
              <a:tblGrid>
                <a:gridCol w="862770">
                  <a:extLst>
                    <a:ext uri="{9D8B030D-6E8A-4147-A177-3AD203B41FA5}">
                      <a16:colId xmlns:a16="http://schemas.microsoft.com/office/drawing/2014/main" val="3053933428"/>
                    </a:ext>
                  </a:extLst>
                </a:gridCol>
                <a:gridCol w="1307769">
                  <a:extLst>
                    <a:ext uri="{9D8B030D-6E8A-4147-A177-3AD203B41FA5}">
                      <a16:colId xmlns:a16="http://schemas.microsoft.com/office/drawing/2014/main" val="372900805"/>
                    </a:ext>
                  </a:extLst>
                </a:gridCol>
                <a:gridCol w="4566690">
                  <a:extLst>
                    <a:ext uri="{9D8B030D-6E8A-4147-A177-3AD203B41FA5}">
                      <a16:colId xmlns:a16="http://schemas.microsoft.com/office/drawing/2014/main" val="286425746"/>
                    </a:ext>
                  </a:extLst>
                </a:gridCol>
              </a:tblGrid>
              <a:tr h="588204">
                <a:tc>
                  <a:txBody>
                    <a:bodyPr/>
                    <a:lstStyle/>
                    <a:p>
                      <a:pPr algn="ctr" hangingPunct="0">
                        <a:spcAft>
                          <a:spcPts val="0"/>
                        </a:spcAft>
                      </a:pPr>
                      <a:r>
                        <a:rPr lang="en-GB" sz="1200" b="1" dirty="0">
                          <a:effectLst/>
                        </a:rPr>
                        <a:t>Week</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200" b="1" dirty="0">
                          <a:effectLst/>
                        </a:rPr>
                        <a:t>Date</a:t>
                      </a:r>
                    </a:p>
                    <a:p>
                      <a:pPr algn="ctr" hangingPunct="0">
                        <a:spcAft>
                          <a:spcPts val="0"/>
                        </a:spcAft>
                      </a:pPr>
                      <a:r>
                        <a:rPr lang="en-GB" sz="1200" b="1" dirty="0">
                          <a:effectLst/>
                        </a:rPr>
                        <a:t>(w/c)</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200" b="1" dirty="0">
                          <a:effectLst/>
                        </a:rPr>
                        <a:t>Activity</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44413656"/>
                  </a:ext>
                </a:extLst>
              </a:tr>
              <a:tr h="314730">
                <a:tc>
                  <a:txBody>
                    <a:bodyPr/>
                    <a:lstStyle/>
                    <a:p>
                      <a:pPr algn="ctr" hangingPunct="0">
                        <a:lnSpc>
                          <a:spcPct val="115000"/>
                        </a:lnSpc>
                        <a:spcAft>
                          <a:spcPts val="0"/>
                        </a:spcAft>
                      </a:pPr>
                      <a:r>
                        <a:rPr lang="en-GB" sz="1200" b="1">
                          <a:effectLst/>
                        </a:rPr>
                        <a:t>1</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20/04/2020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Meet &amp; Greet</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67852133"/>
                  </a:ext>
                </a:extLst>
              </a:tr>
              <a:tr h="314730">
                <a:tc>
                  <a:txBody>
                    <a:bodyPr/>
                    <a:lstStyle/>
                    <a:p>
                      <a:pPr algn="ctr" hangingPunct="0">
                        <a:lnSpc>
                          <a:spcPct val="115000"/>
                        </a:lnSpc>
                        <a:spcAft>
                          <a:spcPts val="0"/>
                        </a:spcAft>
                      </a:pPr>
                      <a:r>
                        <a:rPr lang="en-GB" sz="1200" b="1">
                          <a:effectLst/>
                        </a:rPr>
                        <a:t>2</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27/04/2020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Introduction to Module &amp; Assessment </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12796348"/>
                  </a:ext>
                </a:extLst>
              </a:tr>
              <a:tr h="314730">
                <a:tc>
                  <a:txBody>
                    <a:bodyPr/>
                    <a:lstStyle/>
                    <a:p>
                      <a:pPr algn="ctr" hangingPunct="0">
                        <a:lnSpc>
                          <a:spcPct val="115000"/>
                        </a:lnSpc>
                        <a:spcAft>
                          <a:spcPts val="0"/>
                        </a:spcAft>
                      </a:pPr>
                      <a:r>
                        <a:rPr lang="en-GB" sz="1200" b="1">
                          <a:effectLst/>
                        </a:rPr>
                        <a:t>3</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04/05/2020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What is Innovation?</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16902584"/>
                  </a:ext>
                </a:extLst>
              </a:tr>
              <a:tr h="314730">
                <a:tc>
                  <a:txBody>
                    <a:bodyPr/>
                    <a:lstStyle/>
                    <a:p>
                      <a:pPr algn="ctr" hangingPunct="0">
                        <a:lnSpc>
                          <a:spcPct val="115000"/>
                        </a:lnSpc>
                        <a:spcAft>
                          <a:spcPts val="0"/>
                        </a:spcAft>
                      </a:pPr>
                      <a:r>
                        <a:rPr lang="en-GB" sz="1200" b="1">
                          <a:effectLst/>
                        </a:rPr>
                        <a:t>4</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11/05/2020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What is Creativity? </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19939050"/>
                  </a:ext>
                </a:extLst>
              </a:tr>
              <a:tr h="314730">
                <a:tc>
                  <a:txBody>
                    <a:bodyPr/>
                    <a:lstStyle/>
                    <a:p>
                      <a:pPr algn="ctr" hangingPunct="0">
                        <a:lnSpc>
                          <a:spcPct val="115000"/>
                        </a:lnSpc>
                        <a:spcAft>
                          <a:spcPts val="0"/>
                        </a:spcAft>
                      </a:pPr>
                      <a:r>
                        <a:rPr lang="en-GB" sz="1200" b="1">
                          <a:effectLst/>
                        </a:rPr>
                        <a:t>5</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18/05/2020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Innovation Lifecycle &amp; 4P’s of Innovation</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34150935"/>
                  </a:ext>
                </a:extLst>
              </a:tr>
              <a:tr h="314730">
                <a:tc>
                  <a:txBody>
                    <a:bodyPr/>
                    <a:lstStyle/>
                    <a:p>
                      <a:pPr algn="ctr" hangingPunct="0">
                        <a:lnSpc>
                          <a:spcPct val="115000"/>
                        </a:lnSpc>
                        <a:spcAft>
                          <a:spcPts val="0"/>
                        </a:spcAft>
                      </a:pPr>
                      <a:r>
                        <a:rPr lang="en-GB" sz="1200" b="1">
                          <a:effectLst/>
                        </a:rPr>
                        <a:t>6</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25/05/2020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The Innovative Organisation </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2324158"/>
                  </a:ext>
                </a:extLst>
              </a:tr>
              <a:tr h="314730">
                <a:tc>
                  <a:txBody>
                    <a:bodyPr/>
                    <a:lstStyle/>
                    <a:p>
                      <a:pPr algn="ctr" hangingPunct="0">
                        <a:lnSpc>
                          <a:spcPct val="115000"/>
                        </a:lnSpc>
                        <a:spcAft>
                          <a:spcPts val="0"/>
                        </a:spcAft>
                      </a:pPr>
                      <a:r>
                        <a:rPr lang="en-GB" sz="1200" b="1">
                          <a:effectLst/>
                        </a:rPr>
                        <a:t>7</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01/06/2020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Where Do Ideas Come From?</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08886519"/>
                  </a:ext>
                </a:extLst>
              </a:tr>
              <a:tr h="314730">
                <a:tc>
                  <a:txBody>
                    <a:bodyPr/>
                    <a:lstStyle/>
                    <a:p>
                      <a:pPr algn="ctr" hangingPunct="0">
                        <a:lnSpc>
                          <a:spcPct val="115000"/>
                        </a:lnSpc>
                        <a:spcAft>
                          <a:spcPts val="0"/>
                        </a:spcAft>
                      </a:pPr>
                      <a:r>
                        <a:rPr lang="en-GB" sz="1200" b="1">
                          <a:effectLst/>
                        </a:rPr>
                        <a:t>8</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08/06/2020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Leadership Styles and Organisational Creativity</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07000517"/>
                  </a:ext>
                </a:extLst>
              </a:tr>
              <a:tr h="314730">
                <a:tc>
                  <a:txBody>
                    <a:bodyPr/>
                    <a:lstStyle/>
                    <a:p>
                      <a:pPr algn="ctr" hangingPunct="0">
                        <a:lnSpc>
                          <a:spcPct val="115000"/>
                        </a:lnSpc>
                        <a:spcAft>
                          <a:spcPts val="0"/>
                        </a:spcAft>
                      </a:pPr>
                      <a:r>
                        <a:rPr lang="en-GB" sz="1200" b="1">
                          <a:effectLst/>
                        </a:rPr>
                        <a:t>9</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15/06/2020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Problem Solving </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4038453"/>
                  </a:ext>
                </a:extLst>
              </a:tr>
              <a:tr h="314730">
                <a:tc>
                  <a:txBody>
                    <a:bodyPr/>
                    <a:lstStyle/>
                    <a:p>
                      <a:pPr algn="ctr" hangingPunct="0">
                        <a:lnSpc>
                          <a:spcPct val="115000"/>
                        </a:lnSpc>
                        <a:spcAft>
                          <a:spcPts val="0"/>
                        </a:spcAft>
                      </a:pPr>
                      <a:r>
                        <a:rPr lang="en-GB" sz="1200" b="1">
                          <a:effectLst/>
                        </a:rPr>
                        <a:t>10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22/06/2020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Research &amp; Development</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87937028"/>
                  </a:ext>
                </a:extLst>
              </a:tr>
              <a:tr h="314730">
                <a:tc>
                  <a:txBody>
                    <a:bodyPr/>
                    <a:lstStyle/>
                    <a:p>
                      <a:pPr algn="ctr" hangingPunct="0">
                        <a:lnSpc>
                          <a:spcPct val="115000"/>
                        </a:lnSpc>
                        <a:spcAft>
                          <a:spcPts val="0"/>
                        </a:spcAft>
                      </a:pPr>
                      <a:r>
                        <a:rPr lang="en-GB" sz="1200" b="1">
                          <a:effectLst/>
                        </a:rPr>
                        <a:t>11</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29/06/2020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Task 1 – Assignment Workshop</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15350824"/>
                  </a:ext>
                </a:extLst>
              </a:tr>
              <a:tr h="314730">
                <a:tc>
                  <a:txBody>
                    <a:bodyPr/>
                    <a:lstStyle/>
                    <a:p>
                      <a:pPr algn="ctr" hangingPunct="0">
                        <a:lnSpc>
                          <a:spcPct val="115000"/>
                        </a:lnSpc>
                        <a:spcAft>
                          <a:spcPts val="0"/>
                        </a:spcAft>
                      </a:pPr>
                      <a:r>
                        <a:rPr lang="en-GB" sz="1200" b="1">
                          <a:effectLst/>
                        </a:rPr>
                        <a:t>12</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a:effectLst/>
                        </a:rPr>
                        <a:t>06/07/2020</a:t>
                      </a:r>
                      <a:endParaRPr lang="en-GB" sz="12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lnSpc>
                          <a:spcPct val="115000"/>
                        </a:lnSpc>
                        <a:spcAft>
                          <a:spcPts val="0"/>
                        </a:spcAft>
                      </a:pPr>
                      <a:r>
                        <a:rPr lang="en-GB" sz="1200" b="1" dirty="0">
                          <a:effectLst/>
                        </a:rPr>
                        <a:t>Task 2 – Assignment Workshop </a:t>
                      </a:r>
                      <a:endParaRPr lang="en-GB" sz="12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24090982"/>
                  </a:ext>
                </a:extLst>
              </a:tr>
            </a:tbl>
          </a:graphicData>
        </a:graphic>
      </p:graphicFrame>
      <p:pic>
        <p:nvPicPr>
          <p:cNvPr id="3" name="Recorded Sound">
            <a:hlinkClick r:id="" action="ppaction://media"/>
            <a:extLst>
              <a:ext uri="{FF2B5EF4-FFF2-40B4-BE49-F238E27FC236}">
                <a16:creationId xmlns:a16="http://schemas.microsoft.com/office/drawing/2014/main" id="{2778649C-DA11-4E29-B72E-D2CF4000534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31526" y="5375694"/>
            <a:ext cx="609600" cy="609600"/>
          </a:xfrm>
          <a:prstGeom prst="rect">
            <a:avLst/>
          </a:prstGeom>
        </p:spPr>
      </p:pic>
    </p:spTree>
    <p:extLst>
      <p:ext uri="{BB962C8B-B14F-4D97-AF65-F5344CB8AC3E}">
        <p14:creationId xmlns:p14="http://schemas.microsoft.com/office/powerpoint/2010/main" val="203478803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732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Related image">
            <a:extLst>
              <a:ext uri="{FF2B5EF4-FFF2-40B4-BE49-F238E27FC236}">
                <a16:creationId xmlns:a16="http://schemas.microsoft.com/office/drawing/2014/main" id="{21363994-B0B3-475D-BC63-D4361AA191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4769" y="1557337"/>
            <a:ext cx="9105385" cy="374332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522777F4-BD09-4428-9A7B-47EFC68C47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13699" y="5330853"/>
            <a:ext cx="609600" cy="609600"/>
          </a:xfrm>
          <a:prstGeom prst="rect">
            <a:avLst/>
          </a:prstGeom>
        </p:spPr>
      </p:pic>
    </p:spTree>
    <p:extLst>
      <p:ext uri="{BB962C8B-B14F-4D97-AF65-F5344CB8AC3E}">
        <p14:creationId xmlns:p14="http://schemas.microsoft.com/office/powerpoint/2010/main" val="394517886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8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AB9C9-B0D2-44F8-B2E3-E121E70C2952}"/>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Aims &amp; Objectives </a:t>
            </a:r>
          </a:p>
        </p:txBody>
      </p:sp>
      <p:sp>
        <p:nvSpPr>
          <p:cNvPr id="3" name="Content Placeholder 2">
            <a:extLst>
              <a:ext uri="{FF2B5EF4-FFF2-40B4-BE49-F238E27FC236}">
                <a16:creationId xmlns:a16="http://schemas.microsoft.com/office/drawing/2014/main" id="{222F61F2-C663-43D1-BA24-9BB977540471}"/>
              </a:ext>
            </a:extLst>
          </p:cNvPr>
          <p:cNvSpPr>
            <a:spLocks noGrp="1"/>
          </p:cNvSpPr>
          <p:nvPr>
            <p:ph idx="1"/>
          </p:nvPr>
        </p:nvSpPr>
        <p:spPr>
          <a:xfrm>
            <a:off x="1097280" y="1949570"/>
            <a:ext cx="10058400" cy="4373591"/>
          </a:xfrm>
        </p:spPr>
        <p:txBody>
          <a:bodyPr>
            <a:normAutofit fontScale="92500" lnSpcReduction="20000"/>
          </a:bodyPr>
          <a:lstStyle/>
          <a:p>
            <a:r>
              <a:rPr lang="en-GB" b="1" dirty="0">
                <a:solidFill>
                  <a:schemeClr val="accent1"/>
                </a:solidFill>
              </a:rPr>
              <a:t>AIM(S):</a:t>
            </a:r>
          </a:p>
          <a:p>
            <a:pPr lvl="0" hangingPunct="0"/>
            <a:r>
              <a:rPr lang="en-GB" b="1" dirty="0">
                <a:solidFill>
                  <a:schemeClr val="tx1"/>
                </a:solidFill>
              </a:rPr>
              <a:t>To provide students with a clear understanding of the importance of innovation to business development, and the ability to critically review models and characteristics of the innovation process.</a:t>
            </a:r>
          </a:p>
          <a:p>
            <a:r>
              <a:rPr lang="en-GB" b="1" dirty="0">
                <a:solidFill>
                  <a:schemeClr val="accent1"/>
                </a:solidFill>
              </a:rPr>
              <a:t>LEARNING OUTCOMES:</a:t>
            </a:r>
          </a:p>
          <a:p>
            <a:pPr hangingPunct="0">
              <a:buFont typeface="Arial" panose="020B0604020202020204" pitchFamily="34" charset="0"/>
              <a:buChar char="•"/>
            </a:pPr>
            <a:r>
              <a:rPr lang="en-GB" dirty="0">
                <a:solidFill>
                  <a:schemeClr val="tx1"/>
                </a:solidFill>
              </a:rPr>
              <a:t> </a:t>
            </a:r>
            <a:r>
              <a:rPr lang="en-GB" b="1" dirty="0">
                <a:solidFill>
                  <a:schemeClr val="tx1"/>
                </a:solidFill>
              </a:rPr>
              <a:t>Upon the successful completion of this module, the student should be able to:</a:t>
            </a:r>
          </a:p>
          <a:p>
            <a:pPr lvl="0" hangingPunct="0">
              <a:buFont typeface="Arial" panose="020B0604020202020204" pitchFamily="34" charset="0"/>
              <a:buChar char="•"/>
            </a:pPr>
            <a:r>
              <a:rPr lang="en-GB" b="1" dirty="0">
                <a:solidFill>
                  <a:schemeClr val="tx1"/>
                </a:solidFill>
              </a:rPr>
              <a:t> critically reflect on the innovation concept;</a:t>
            </a:r>
          </a:p>
          <a:p>
            <a:pPr lvl="0" hangingPunct="0">
              <a:buFont typeface="Arial" panose="020B0604020202020204" pitchFamily="34" charset="0"/>
              <a:buChar char="•"/>
            </a:pPr>
            <a:r>
              <a:rPr lang="en-GB" b="1" dirty="0">
                <a:solidFill>
                  <a:schemeClr val="tx1"/>
                </a:solidFill>
              </a:rPr>
              <a:t> recognise, analyse and apply creative thinking at the individual, team, organisational and industry level;</a:t>
            </a:r>
          </a:p>
          <a:p>
            <a:pPr lvl="0" hangingPunct="0">
              <a:buFont typeface="Arial" panose="020B0604020202020204" pitchFamily="34" charset="0"/>
              <a:buChar char="•"/>
            </a:pPr>
            <a:r>
              <a:rPr lang="en-GB" b="1" dirty="0">
                <a:solidFill>
                  <a:schemeClr val="tx1"/>
                </a:solidFill>
              </a:rPr>
              <a:t> critically explore and differentiate between different models of innovation;</a:t>
            </a:r>
          </a:p>
          <a:p>
            <a:pPr lvl="0" hangingPunct="0">
              <a:buFont typeface="Arial" panose="020B0604020202020204" pitchFamily="34" charset="0"/>
              <a:buChar char="•"/>
            </a:pPr>
            <a:r>
              <a:rPr lang="en-GB" b="1" dirty="0">
                <a:solidFill>
                  <a:schemeClr val="tx1"/>
                </a:solidFill>
              </a:rPr>
              <a:t> critically assess characteristics of organisational knowledge and organisational knowing.</a:t>
            </a:r>
          </a:p>
          <a:p>
            <a:endParaRPr lang="en-GB" dirty="0"/>
          </a:p>
        </p:txBody>
      </p:sp>
      <p:pic>
        <p:nvPicPr>
          <p:cNvPr id="4" name="Recorded Sound">
            <a:hlinkClick r:id="" action="ppaction://media"/>
            <a:extLst>
              <a:ext uri="{FF2B5EF4-FFF2-40B4-BE49-F238E27FC236}">
                <a16:creationId xmlns:a16="http://schemas.microsoft.com/office/drawing/2014/main" id="{35932861-FDAE-454C-A136-8903EC3023B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15291" y="5401574"/>
            <a:ext cx="609600" cy="609600"/>
          </a:xfrm>
          <a:prstGeom prst="rect">
            <a:avLst/>
          </a:prstGeom>
        </p:spPr>
      </p:pic>
    </p:spTree>
    <p:extLst>
      <p:ext uri="{BB962C8B-B14F-4D97-AF65-F5344CB8AC3E}">
        <p14:creationId xmlns:p14="http://schemas.microsoft.com/office/powerpoint/2010/main" val="385035008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 presetClass="mediacall" presetSubtype="0" fill="hold" nodeType="clickEffect">
                                  <p:stCondLst>
                                    <p:cond delay="0"/>
                                  </p:stCondLst>
                                  <p:childTnLst>
                                    <p:cmd type="call" cmd="playFrom(0.0)">
                                      <p:cBhvr>
                                        <p:cTn id="54" dur="725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5"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33CD2-08BB-46F9-9EC3-FB8C379AA644}"/>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Assessment </a:t>
            </a:r>
          </a:p>
        </p:txBody>
      </p:sp>
      <p:graphicFrame>
        <p:nvGraphicFramePr>
          <p:cNvPr id="4" name="Content Placeholder 3">
            <a:extLst>
              <a:ext uri="{FF2B5EF4-FFF2-40B4-BE49-F238E27FC236}">
                <a16:creationId xmlns:a16="http://schemas.microsoft.com/office/drawing/2014/main" id="{A9ACE0DF-FC0B-493E-BEC6-75A640EFC79C}"/>
              </a:ext>
            </a:extLst>
          </p:cNvPr>
          <p:cNvGraphicFramePr>
            <a:graphicFrameLocks noGrp="1"/>
          </p:cNvGraphicFramePr>
          <p:nvPr>
            <p:ph idx="1"/>
            <p:extLst>
              <p:ext uri="{D42A27DB-BD31-4B8C-83A1-F6EECF244321}">
                <p14:modId xmlns:p14="http://schemas.microsoft.com/office/powerpoint/2010/main" val="1619019741"/>
              </p:ext>
            </p:extLst>
          </p:nvPr>
        </p:nvGraphicFramePr>
        <p:xfrm>
          <a:off x="1226676" y="2087592"/>
          <a:ext cx="4725550" cy="2104850"/>
        </p:xfrm>
        <a:graphic>
          <a:graphicData uri="http://schemas.openxmlformats.org/drawingml/2006/table">
            <a:tbl>
              <a:tblPr firstRow="1" firstCol="1" bandRow="1">
                <a:tableStyleId>{5C22544A-7EE6-4342-B048-85BDC9FD1C3A}</a:tableStyleId>
              </a:tblPr>
              <a:tblGrid>
                <a:gridCol w="3019797">
                  <a:extLst>
                    <a:ext uri="{9D8B030D-6E8A-4147-A177-3AD203B41FA5}">
                      <a16:colId xmlns:a16="http://schemas.microsoft.com/office/drawing/2014/main" val="3692992508"/>
                    </a:ext>
                  </a:extLst>
                </a:gridCol>
                <a:gridCol w="1705753">
                  <a:extLst>
                    <a:ext uri="{9D8B030D-6E8A-4147-A177-3AD203B41FA5}">
                      <a16:colId xmlns:a16="http://schemas.microsoft.com/office/drawing/2014/main" val="1907061335"/>
                    </a:ext>
                  </a:extLst>
                </a:gridCol>
              </a:tblGrid>
              <a:tr h="420970">
                <a:tc>
                  <a:txBody>
                    <a:bodyPr/>
                    <a:lstStyle/>
                    <a:p>
                      <a:pPr algn="just" hangingPunct="0">
                        <a:spcAft>
                          <a:spcPts val="0"/>
                        </a:spcAft>
                      </a:pPr>
                      <a:r>
                        <a:rPr lang="en-GB" sz="1500" b="1" dirty="0">
                          <a:effectLst/>
                        </a:rPr>
                        <a:t>Activity type</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a:effectLst/>
                        </a:rPr>
                        <a:t>Percentage</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90236058"/>
                  </a:ext>
                </a:extLst>
              </a:tr>
              <a:tr h="420970">
                <a:tc>
                  <a:txBody>
                    <a:bodyPr/>
                    <a:lstStyle/>
                    <a:p>
                      <a:pPr algn="just" hangingPunct="0">
                        <a:spcAft>
                          <a:spcPts val="0"/>
                        </a:spcAft>
                      </a:pPr>
                      <a:r>
                        <a:rPr lang="en-GB" sz="1500" b="1" dirty="0">
                          <a:effectLst/>
                        </a:rPr>
                        <a:t>Written exam</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dirty="0">
                          <a:effectLst/>
                        </a:rPr>
                        <a:t>0%</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82982234"/>
                  </a:ext>
                </a:extLst>
              </a:tr>
              <a:tr h="420970">
                <a:tc>
                  <a:txBody>
                    <a:bodyPr/>
                    <a:lstStyle/>
                    <a:p>
                      <a:pPr algn="just" hangingPunct="0">
                        <a:spcAft>
                          <a:spcPts val="0"/>
                        </a:spcAft>
                      </a:pPr>
                      <a:r>
                        <a:rPr lang="en-GB" sz="1500" b="1" dirty="0">
                          <a:effectLst/>
                        </a:rPr>
                        <a:t>Coursework</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a:effectLst/>
                        </a:rPr>
                        <a:t>100%</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32555821"/>
                  </a:ext>
                </a:extLst>
              </a:tr>
              <a:tr h="420970">
                <a:tc>
                  <a:txBody>
                    <a:bodyPr/>
                    <a:lstStyle/>
                    <a:p>
                      <a:pPr algn="just" hangingPunct="0">
                        <a:spcAft>
                          <a:spcPts val="0"/>
                        </a:spcAft>
                      </a:pPr>
                      <a:r>
                        <a:rPr lang="en-GB" sz="1500" b="1">
                          <a:effectLst/>
                        </a:rPr>
                        <a:t>Practical</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a:effectLst/>
                        </a:rPr>
                        <a:t>0%</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3268551"/>
                  </a:ext>
                </a:extLst>
              </a:tr>
              <a:tr h="420970">
                <a:tc>
                  <a:txBody>
                    <a:bodyPr/>
                    <a:lstStyle/>
                    <a:p>
                      <a:pPr algn="just" hangingPunct="0">
                        <a:spcAft>
                          <a:spcPts val="0"/>
                        </a:spcAft>
                      </a:pPr>
                      <a:r>
                        <a:rPr lang="en-GB" sz="1500" b="1">
                          <a:effectLst/>
                        </a:rPr>
                        <a:t>TOTAL</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dirty="0">
                          <a:effectLst/>
                        </a:rPr>
                        <a:t>100%</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83473969"/>
                  </a:ext>
                </a:extLst>
              </a:tr>
            </a:tbl>
          </a:graphicData>
        </a:graphic>
      </p:graphicFrame>
      <p:graphicFrame>
        <p:nvGraphicFramePr>
          <p:cNvPr id="5" name="Table 4">
            <a:extLst>
              <a:ext uri="{FF2B5EF4-FFF2-40B4-BE49-F238E27FC236}">
                <a16:creationId xmlns:a16="http://schemas.microsoft.com/office/drawing/2014/main" id="{87DAFE8B-BACF-4056-8896-9AF4CB0B460E}"/>
              </a:ext>
            </a:extLst>
          </p:cNvPr>
          <p:cNvGraphicFramePr>
            <a:graphicFrameLocks noGrp="1"/>
          </p:cNvGraphicFramePr>
          <p:nvPr>
            <p:extLst>
              <p:ext uri="{D42A27DB-BD31-4B8C-83A1-F6EECF244321}">
                <p14:modId xmlns:p14="http://schemas.microsoft.com/office/powerpoint/2010/main" val="2215725515"/>
              </p:ext>
            </p:extLst>
          </p:nvPr>
        </p:nvGraphicFramePr>
        <p:xfrm>
          <a:off x="1164566" y="4663448"/>
          <a:ext cx="5863238" cy="1156200"/>
        </p:xfrm>
        <a:graphic>
          <a:graphicData uri="http://schemas.openxmlformats.org/drawingml/2006/table">
            <a:tbl>
              <a:tblPr firstRow="1" firstCol="1" bandRow="1">
                <a:tableStyleId>{5C22544A-7EE6-4342-B048-85BDC9FD1C3A}</a:tableStyleId>
              </a:tblPr>
              <a:tblGrid>
                <a:gridCol w="2171866">
                  <a:extLst>
                    <a:ext uri="{9D8B030D-6E8A-4147-A177-3AD203B41FA5}">
                      <a16:colId xmlns:a16="http://schemas.microsoft.com/office/drawing/2014/main" val="3784250568"/>
                    </a:ext>
                  </a:extLst>
                </a:gridCol>
                <a:gridCol w="2651464">
                  <a:extLst>
                    <a:ext uri="{9D8B030D-6E8A-4147-A177-3AD203B41FA5}">
                      <a16:colId xmlns:a16="http://schemas.microsoft.com/office/drawing/2014/main" val="2562577559"/>
                    </a:ext>
                  </a:extLst>
                </a:gridCol>
                <a:gridCol w="1039908">
                  <a:extLst>
                    <a:ext uri="{9D8B030D-6E8A-4147-A177-3AD203B41FA5}">
                      <a16:colId xmlns:a16="http://schemas.microsoft.com/office/drawing/2014/main" val="506247151"/>
                    </a:ext>
                  </a:extLst>
                </a:gridCol>
              </a:tblGrid>
              <a:tr h="289050">
                <a:tc>
                  <a:txBody>
                    <a:bodyPr/>
                    <a:lstStyle/>
                    <a:p>
                      <a:pPr algn="l" hangingPunct="0">
                        <a:spcAft>
                          <a:spcPts val="0"/>
                        </a:spcAft>
                      </a:pPr>
                      <a:r>
                        <a:rPr lang="en-GB" sz="1500" b="1" dirty="0">
                          <a:effectLst/>
                        </a:rPr>
                        <a:t>Mode of assessment</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hangingPunct="0">
                        <a:spcAft>
                          <a:spcPts val="0"/>
                        </a:spcAft>
                      </a:pPr>
                      <a:r>
                        <a:rPr lang="en-GB" sz="1500" b="1">
                          <a:effectLst/>
                        </a:rPr>
                        <a:t>Volume</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hangingPunct="0">
                        <a:spcAft>
                          <a:spcPts val="0"/>
                        </a:spcAft>
                      </a:pPr>
                      <a:r>
                        <a:rPr lang="en-GB" sz="1500" b="1">
                          <a:effectLst/>
                        </a:rPr>
                        <a:t>Weighting</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01048370"/>
                  </a:ext>
                </a:extLst>
              </a:tr>
              <a:tr h="867150">
                <a:tc>
                  <a:txBody>
                    <a:bodyPr/>
                    <a:lstStyle/>
                    <a:p>
                      <a:pPr algn="l" hangingPunct="0">
                        <a:spcAft>
                          <a:spcPts val="0"/>
                        </a:spcAft>
                      </a:pPr>
                      <a:r>
                        <a:rPr lang="en-GB" sz="1500" b="1" dirty="0">
                          <a:effectLst/>
                        </a:rPr>
                        <a:t>Individual project plan supported by a reflective presentation</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hangingPunct="0">
                        <a:spcAft>
                          <a:spcPts val="0"/>
                        </a:spcAft>
                      </a:pPr>
                      <a:r>
                        <a:rPr lang="en-GB" sz="1500" b="1" dirty="0">
                          <a:effectLst/>
                        </a:rPr>
                        <a:t>2500-word written report supported by 15 minutes’ presentation</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hangingPunct="0">
                        <a:spcAft>
                          <a:spcPts val="0"/>
                        </a:spcAft>
                      </a:pPr>
                      <a:r>
                        <a:rPr lang="en-GB" sz="1500" b="1" dirty="0">
                          <a:effectLst/>
                        </a:rPr>
                        <a:t>100%</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44420699"/>
                  </a:ext>
                </a:extLst>
              </a:tr>
            </a:tbl>
          </a:graphicData>
        </a:graphic>
      </p:graphicFrame>
      <p:sp>
        <p:nvSpPr>
          <p:cNvPr id="6" name="Arrow: Curved Left 5">
            <a:extLst>
              <a:ext uri="{FF2B5EF4-FFF2-40B4-BE49-F238E27FC236}">
                <a16:creationId xmlns:a16="http://schemas.microsoft.com/office/drawing/2014/main" id="{7A05CD1A-3E86-4886-AD0D-DA37569B31F1}"/>
              </a:ext>
            </a:extLst>
          </p:cNvPr>
          <p:cNvSpPr/>
          <p:nvPr/>
        </p:nvSpPr>
        <p:spPr>
          <a:xfrm>
            <a:off x="7660257" y="2563640"/>
            <a:ext cx="2087592" cy="3257603"/>
          </a:xfrm>
          <a:prstGeom prst="curvedLeftArrow">
            <a:avLst>
              <a:gd name="adj1" fmla="val 25000"/>
              <a:gd name="adj2" fmla="val 50000"/>
              <a:gd name="adj3" fmla="val 3992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3" name="Recorded Sound">
            <a:hlinkClick r:id="" action="ppaction://media"/>
            <a:extLst>
              <a:ext uri="{FF2B5EF4-FFF2-40B4-BE49-F238E27FC236}">
                <a16:creationId xmlns:a16="http://schemas.microsoft.com/office/drawing/2014/main" id="{7363A919-A263-4A09-923E-8FCAC748B4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46080" y="5297620"/>
            <a:ext cx="609600" cy="609600"/>
          </a:xfrm>
          <a:prstGeom prst="rect">
            <a:avLst/>
          </a:prstGeom>
        </p:spPr>
      </p:pic>
    </p:spTree>
    <p:extLst>
      <p:ext uri="{BB962C8B-B14F-4D97-AF65-F5344CB8AC3E}">
        <p14:creationId xmlns:p14="http://schemas.microsoft.com/office/powerpoint/2010/main" val="276841783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18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650E7-FEC9-4B2A-82C0-AF70D03E39F4}"/>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r>
              <a:rPr lang="en-GB" sz="4000" b="1" dirty="0">
                <a:solidFill>
                  <a:schemeClr val="accent1"/>
                </a:solidFill>
              </a:rPr>
              <a:t>Assignment </a:t>
            </a:r>
            <a:r>
              <a:rPr lang="en-GB" sz="4000" b="1" dirty="0">
                <a:solidFill>
                  <a:schemeClr val="accent4"/>
                </a:solidFill>
              </a:rPr>
              <a:t>Task 1</a:t>
            </a:r>
            <a:r>
              <a:rPr lang="en-GB" sz="4000" b="1" dirty="0">
                <a:solidFill>
                  <a:schemeClr val="accent1"/>
                </a:solidFill>
              </a:rPr>
              <a:t> – Report – 2500(+/-10%</a:t>
            </a:r>
          </a:p>
        </p:txBody>
      </p:sp>
      <p:sp>
        <p:nvSpPr>
          <p:cNvPr id="3" name="Content Placeholder 2">
            <a:extLst>
              <a:ext uri="{FF2B5EF4-FFF2-40B4-BE49-F238E27FC236}">
                <a16:creationId xmlns:a16="http://schemas.microsoft.com/office/drawing/2014/main" id="{BB5EF99C-0C7E-473B-934E-A82BE4A130A2}"/>
              </a:ext>
            </a:extLst>
          </p:cNvPr>
          <p:cNvSpPr>
            <a:spLocks noGrp="1"/>
          </p:cNvSpPr>
          <p:nvPr>
            <p:ph idx="1"/>
          </p:nvPr>
        </p:nvSpPr>
        <p:spPr/>
        <p:txBody>
          <a:bodyPr>
            <a:noAutofit/>
          </a:bodyPr>
          <a:lstStyle/>
          <a:p>
            <a:pPr algn="just"/>
            <a:r>
              <a:rPr lang="en-GB" b="1" dirty="0"/>
              <a:t>You are an employee and work for a local organisation. You have noticed that there are innovation opportunities within the organisation that you work for, and your employer has asked that you to present a </a:t>
            </a:r>
            <a:r>
              <a:rPr lang="en-GB" b="1" u="sng" dirty="0">
                <a:solidFill>
                  <a:schemeClr val="accent1"/>
                </a:solidFill>
              </a:rPr>
              <a:t>Formal Business Report on your Successful Innovation Strategy</a:t>
            </a:r>
            <a:r>
              <a:rPr lang="en-GB" b="1" dirty="0">
                <a:solidFill>
                  <a:schemeClr val="accent1"/>
                </a:solidFill>
              </a:rPr>
              <a:t> </a:t>
            </a:r>
            <a:r>
              <a:rPr lang="en-GB" b="1" dirty="0"/>
              <a:t>that will help your employer understand the importance of innovation and how capitalising on innovation opportunities will provide the organisation with a Business Advantage.</a:t>
            </a:r>
          </a:p>
          <a:p>
            <a:pPr algn="just"/>
            <a:r>
              <a:rPr lang="en-GB" b="1" dirty="0"/>
              <a:t>You must ensure that you develop a </a:t>
            </a:r>
            <a:r>
              <a:rPr lang="en-GB" b="1" u="sng" dirty="0">
                <a:solidFill>
                  <a:schemeClr val="accent1"/>
                </a:solidFill>
              </a:rPr>
              <a:t>Formal Business Report</a:t>
            </a:r>
            <a:r>
              <a:rPr lang="en-GB" b="1" dirty="0">
                <a:solidFill>
                  <a:schemeClr val="accent1"/>
                </a:solidFill>
              </a:rPr>
              <a:t> </a:t>
            </a:r>
            <a:r>
              <a:rPr lang="en-GB" b="1" dirty="0"/>
              <a:t>of </a:t>
            </a:r>
            <a:r>
              <a:rPr lang="en-GB" b="1" u="sng" dirty="0">
                <a:solidFill>
                  <a:schemeClr val="accent1"/>
                </a:solidFill>
              </a:rPr>
              <a:t>2500 words </a:t>
            </a:r>
            <a:r>
              <a:rPr lang="en-GB" b="1" dirty="0"/>
              <a:t>that is written in the </a:t>
            </a:r>
            <a:r>
              <a:rPr lang="en-GB" b="1" u="sng" dirty="0">
                <a:solidFill>
                  <a:schemeClr val="accent1"/>
                </a:solidFill>
              </a:rPr>
              <a:t>Third Person</a:t>
            </a:r>
            <a:r>
              <a:rPr lang="en-GB" b="1" dirty="0">
                <a:solidFill>
                  <a:schemeClr val="accent1"/>
                </a:solidFill>
              </a:rPr>
              <a:t> </a:t>
            </a:r>
            <a:r>
              <a:rPr lang="en-GB" b="1" dirty="0"/>
              <a:t>and supported with a minimum of </a:t>
            </a:r>
            <a:r>
              <a:rPr lang="en-GB" b="1" u="sng" dirty="0">
                <a:solidFill>
                  <a:schemeClr val="accent1"/>
                </a:solidFill>
              </a:rPr>
              <a:t>20 Credible Academic Sources</a:t>
            </a:r>
            <a:r>
              <a:rPr lang="en-GB" b="1" dirty="0"/>
              <a:t>.  Your report should be presented following a hierarchical structure and contain a Front Cover, Executive Summary, Contents Page, Introduction, Main Findings, Conclusion, Recommendations, Reference Page and Appendices (if appropriate).  </a:t>
            </a:r>
          </a:p>
          <a:p>
            <a:pPr algn="just"/>
            <a:endParaRPr lang="en-GB" b="1" dirty="0"/>
          </a:p>
        </p:txBody>
      </p:sp>
      <p:pic>
        <p:nvPicPr>
          <p:cNvPr id="4" name="Recorded Sound">
            <a:hlinkClick r:id="" action="ppaction://media"/>
            <a:extLst>
              <a:ext uri="{FF2B5EF4-FFF2-40B4-BE49-F238E27FC236}">
                <a16:creationId xmlns:a16="http://schemas.microsoft.com/office/drawing/2014/main" id="{E5801CD0-EEE0-4027-8B4D-FD9C1989D8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55680" y="5487838"/>
            <a:ext cx="609600" cy="609600"/>
          </a:xfrm>
          <a:prstGeom prst="rect">
            <a:avLst/>
          </a:prstGeom>
        </p:spPr>
      </p:pic>
    </p:spTree>
    <p:extLst>
      <p:ext uri="{BB962C8B-B14F-4D97-AF65-F5344CB8AC3E}">
        <p14:creationId xmlns:p14="http://schemas.microsoft.com/office/powerpoint/2010/main" val="198310600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392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650E7-FEC9-4B2A-82C0-AF70D03E39F4}"/>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r>
              <a:rPr lang="en-GB" sz="4000" b="1" dirty="0">
                <a:solidFill>
                  <a:schemeClr val="accent1"/>
                </a:solidFill>
              </a:rPr>
              <a:t>Assignment </a:t>
            </a:r>
            <a:r>
              <a:rPr lang="en-GB" sz="4000" b="1" dirty="0">
                <a:solidFill>
                  <a:schemeClr val="accent4"/>
                </a:solidFill>
              </a:rPr>
              <a:t>Task 1</a:t>
            </a:r>
            <a:r>
              <a:rPr lang="en-GB" sz="4000" b="1" dirty="0">
                <a:solidFill>
                  <a:schemeClr val="accent1"/>
                </a:solidFill>
              </a:rPr>
              <a:t> – Report – 2500(+/-10%</a:t>
            </a:r>
          </a:p>
        </p:txBody>
      </p:sp>
      <p:sp>
        <p:nvSpPr>
          <p:cNvPr id="3" name="Content Placeholder 2">
            <a:extLst>
              <a:ext uri="{FF2B5EF4-FFF2-40B4-BE49-F238E27FC236}">
                <a16:creationId xmlns:a16="http://schemas.microsoft.com/office/drawing/2014/main" id="{BB5EF99C-0C7E-473B-934E-A82BE4A130A2}"/>
              </a:ext>
            </a:extLst>
          </p:cNvPr>
          <p:cNvSpPr>
            <a:spLocks noGrp="1"/>
          </p:cNvSpPr>
          <p:nvPr>
            <p:ph idx="1"/>
          </p:nvPr>
        </p:nvSpPr>
        <p:spPr>
          <a:xfrm>
            <a:off x="1097280" y="1987437"/>
            <a:ext cx="10058400" cy="3760891"/>
          </a:xfrm>
        </p:spPr>
        <p:txBody>
          <a:bodyPr>
            <a:noAutofit/>
          </a:bodyPr>
          <a:lstStyle/>
          <a:p>
            <a:pPr algn="just"/>
            <a:r>
              <a:rPr lang="en-GB" sz="1800" b="1" dirty="0"/>
              <a:t>Within your report you may wish to consider, but you are not limited to the following areas:</a:t>
            </a:r>
          </a:p>
          <a:p>
            <a:pPr lvl="0" algn="just">
              <a:buFont typeface="Arial" panose="020B0604020202020204" pitchFamily="34" charset="0"/>
              <a:buChar char="•"/>
            </a:pPr>
            <a:r>
              <a:rPr lang="en-GB" sz="1800" b="1" dirty="0"/>
              <a:t> A discussion surrounding what is innovation and creativity and how they differentiate from each other.</a:t>
            </a:r>
          </a:p>
          <a:p>
            <a:pPr lvl="0" algn="just">
              <a:buFont typeface="Arial" panose="020B0604020202020204" pitchFamily="34" charset="0"/>
              <a:buChar char="•"/>
            </a:pPr>
            <a:r>
              <a:rPr lang="en-GB" sz="1800" b="1" dirty="0"/>
              <a:t> An indication of how the innovation opportunity was identified with evidence (Internal/External Analysis).</a:t>
            </a:r>
          </a:p>
          <a:p>
            <a:pPr lvl="0" algn="just">
              <a:buFont typeface="Arial" panose="020B0604020202020204" pitchFamily="34" charset="0"/>
              <a:buChar char="•"/>
            </a:pPr>
            <a:r>
              <a:rPr lang="en-GB" sz="1800" b="1" dirty="0"/>
              <a:t> An evaluation of the identified innovation opportunity. </a:t>
            </a:r>
          </a:p>
          <a:p>
            <a:pPr lvl="0" algn="just">
              <a:buFont typeface="Arial" panose="020B0604020202020204" pitchFamily="34" charset="0"/>
              <a:buChar char="•"/>
            </a:pPr>
            <a:r>
              <a:rPr lang="en-GB" sz="1800" b="1" dirty="0"/>
              <a:t> An analysis of the models of innovation to support your identified opportunity.</a:t>
            </a:r>
          </a:p>
          <a:p>
            <a:pPr lvl="0" algn="just">
              <a:buFont typeface="Arial" panose="020B0604020202020204" pitchFamily="34" charset="0"/>
              <a:buChar char="•"/>
            </a:pPr>
            <a:r>
              <a:rPr lang="en-GB" sz="1800" b="1" dirty="0"/>
              <a:t> An indication of how you would assess the effectiveness of the proposed innovation at an individual, team, organisational and industry level.</a:t>
            </a:r>
          </a:p>
          <a:p>
            <a:pPr lvl="0" algn="just">
              <a:buFont typeface="Arial" panose="020B0604020202020204" pitchFamily="34" charset="0"/>
              <a:buChar char="•"/>
            </a:pPr>
            <a:r>
              <a:rPr lang="en-GB" sz="1800" b="1" dirty="0"/>
              <a:t> A discuss surrounding attitudes towards creativity and innovation to include an assessment of common barriers and risks involved with the organisation adopting an innovation opportunity.</a:t>
            </a:r>
          </a:p>
          <a:p>
            <a:pPr lvl="0" algn="just">
              <a:buFont typeface="Arial" panose="020B0604020202020204" pitchFamily="34" charset="0"/>
              <a:buChar char="•"/>
            </a:pPr>
            <a:r>
              <a:rPr lang="en-GB" sz="1800" b="1" dirty="0"/>
              <a:t> A clear set of recommendations that will outline exactly what your strategy is for implementation.</a:t>
            </a:r>
          </a:p>
          <a:p>
            <a:pPr algn="just"/>
            <a:endParaRPr lang="en-GB" sz="1800" b="1" dirty="0"/>
          </a:p>
        </p:txBody>
      </p:sp>
      <p:pic>
        <p:nvPicPr>
          <p:cNvPr id="4" name="Recorded Sound">
            <a:hlinkClick r:id="" action="ppaction://media"/>
            <a:extLst>
              <a:ext uri="{FF2B5EF4-FFF2-40B4-BE49-F238E27FC236}">
                <a16:creationId xmlns:a16="http://schemas.microsoft.com/office/drawing/2014/main" id="{EA97FE37-3919-4AE6-8BED-EF3A919DF1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55680" y="5693605"/>
            <a:ext cx="609600" cy="609600"/>
          </a:xfrm>
          <a:prstGeom prst="rect">
            <a:avLst/>
          </a:prstGeom>
        </p:spPr>
      </p:pic>
    </p:spTree>
    <p:extLst>
      <p:ext uri="{BB962C8B-B14F-4D97-AF65-F5344CB8AC3E}">
        <p14:creationId xmlns:p14="http://schemas.microsoft.com/office/powerpoint/2010/main" val="403367164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 presetClass="mediacall" presetSubtype="0" fill="hold" nodeType="clickEffect">
                                  <p:stCondLst>
                                    <p:cond delay="0"/>
                                  </p:stCondLst>
                                  <p:childTnLst>
                                    <p:cmd type="call" cmd="playFrom(0.0)">
                                      <p:cBhvr>
                                        <p:cTn id="54" dur="1045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5"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Guidance for Completion – </a:t>
            </a:r>
            <a:r>
              <a:rPr lang="en-GB" b="1" dirty="0">
                <a:solidFill>
                  <a:schemeClr val="accent4"/>
                </a:solidFill>
              </a:rPr>
              <a:t>Task 1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a:xfrm>
            <a:off x="1097280" y="2108201"/>
            <a:ext cx="10058400" cy="4025180"/>
          </a:xfrm>
        </p:spPr>
        <p:txBody>
          <a:bodyPr>
            <a:noAutofit/>
          </a:bodyPr>
          <a:lstStyle/>
          <a:p>
            <a:pPr marL="0" indent="0" algn="just" hangingPunct="0">
              <a:buNone/>
            </a:pPr>
            <a:r>
              <a:rPr lang="en-GB" sz="1800" b="1" dirty="0">
                <a:solidFill>
                  <a:schemeClr val="accent1"/>
                </a:solidFill>
              </a:rPr>
              <a:t>Engagement with Literature Skills: </a:t>
            </a:r>
            <a:r>
              <a:rPr lang="en-GB" sz="1800" i="1" dirty="0"/>
              <a:t>The </a:t>
            </a:r>
            <a:r>
              <a:rPr lang="en-GB" sz="1800" b="1" i="1" dirty="0"/>
              <a:t>Report </a:t>
            </a:r>
            <a:r>
              <a:rPr lang="en-GB" sz="1800" i="1" dirty="0"/>
              <a:t>should contain at least </a:t>
            </a:r>
            <a:r>
              <a:rPr lang="en-GB" sz="1800" b="1" i="1" dirty="0"/>
              <a:t>20 </a:t>
            </a:r>
            <a:r>
              <a:rPr lang="en-GB" sz="1800" i="1" dirty="0"/>
              <a:t>academic references to support your work and should be obtained from a variety of valid and reliable sources. A reference list should also be provided for both tasks using the </a:t>
            </a:r>
            <a:r>
              <a:rPr lang="en-GB" sz="1800" b="1" i="1" dirty="0"/>
              <a:t>Harvard Referencing</a:t>
            </a:r>
            <a:r>
              <a:rPr lang="en-GB" sz="1800" i="1" dirty="0"/>
              <a:t> method.</a:t>
            </a:r>
            <a:endParaRPr lang="en-GB" sz="1800" dirty="0"/>
          </a:p>
          <a:p>
            <a:pPr marL="0" indent="0" algn="just">
              <a:buNone/>
            </a:pPr>
            <a:r>
              <a:rPr lang="en-GB" sz="1800" b="1" dirty="0">
                <a:solidFill>
                  <a:schemeClr val="accent1"/>
                </a:solidFill>
              </a:rPr>
              <a:t>Knowledge and Understanding Skills: </a:t>
            </a:r>
            <a:r>
              <a:rPr lang="en-GB" sz="1800" dirty="0"/>
              <a:t>The</a:t>
            </a:r>
            <a:r>
              <a:rPr lang="en-GB" sz="1800" b="1" dirty="0"/>
              <a:t> Report </a:t>
            </a:r>
            <a:r>
              <a:rPr lang="en-GB" sz="1800" i="1" dirty="0"/>
              <a:t>should demonstrate a high level of knowledge and understanding of key concepts, techniques, models and theories that are associated with innovation and creativity for business advantage.  Consideration should also be made to any limitations and challenges to the knowledge base. </a:t>
            </a:r>
            <a:endParaRPr lang="en-GB" sz="1800" dirty="0"/>
          </a:p>
          <a:p>
            <a:pPr marL="0" indent="0" algn="just">
              <a:buNone/>
            </a:pPr>
            <a:r>
              <a:rPr lang="en-GB" sz="1800" b="1" dirty="0">
                <a:solidFill>
                  <a:schemeClr val="accent1"/>
                </a:solidFill>
              </a:rPr>
              <a:t>Cognitive and Intellectual Skills: </a:t>
            </a:r>
            <a:r>
              <a:rPr lang="en-GB" sz="1800" dirty="0">
                <a:solidFill>
                  <a:schemeClr val="tx1"/>
                </a:solidFill>
              </a:rPr>
              <a:t>The</a:t>
            </a:r>
            <a:r>
              <a:rPr lang="en-GB" sz="1800" b="1" dirty="0">
                <a:solidFill>
                  <a:schemeClr val="tx1"/>
                </a:solidFill>
              </a:rPr>
              <a:t> Report </a:t>
            </a:r>
            <a:r>
              <a:rPr lang="en-GB" i="1" dirty="0"/>
              <a:t>should demonstrate an ability to be able to critically evaluate (compare and contrast) your key findings to enable persuasive arguments to be made. You should also exhibit a capability to synthesise information from your research to be able to draw meaningful conclusions and make appropriate recommendations.</a:t>
            </a:r>
            <a:endParaRPr lang="en-GB" dirty="0"/>
          </a:p>
          <a:p>
            <a:pPr marL="0" indent="0" algn="just">
              <a:buNone/>
            </a:pPr>
            <a:endParaRPr lang="en-GB" sz="1800" dirty="0"/>
          </a:p>
          <a:p>
            <a:pPr algn="just"/>
            <a:endParaRPr lang="en-GB" sz="1800" dirty="0"/>
          </a:p>
        </p:txBody>
      </p:sp>
      <p:pic>
        <p:nvPicPr>
          <p:cNvPr id="4" name="Recorded Sound">
            <a:hlinkClick r:id="" action="ppaction://media"/>
            <a:extLst>
              <a:ext uri="{FF2B5EF4-FFF2-40B4-BE49-F238E27FC236}">
                <a16:creationId xmlns:a16="http://schemas.microsoft.com/office/drawing/2014/main" id="{1862B741-F70B-48C1-BB7E-9837F3D1ED7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654506" y="2675626"/>
            <a:ext cx="609600" cy="609600"/>
          </a:xfrm>
          <a:prstGeom prst="rect">
            <a:avLst/>
          </a:prstGeom>
        </p:spPr>
      </p:pic>
      <p:pic>
        <p:nvPicPr>
          <p:cNvPr id="5" name="Recorded Sound">
            <a:hlinkClick r:id="" action="ppaction://media"/>
            <a:extLst>
              <a:ext uri="{FF2B5EF4-FFF2-40B4-BE49-F238E27FC236}">
                <a16:creationId xmlns:a16="http://schemas.microsoft.com/office/drawing/2014/main" id="{734FF359-41B7-4BA2-8629-202424B85C84}"/>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3134264" y="4120791"/>
            <a:ext cx="609600" cy="609600"/>
          </a:xfrm>
          <a:prstGeom prst="rect">
            <a:avLst/>
          </a:prstGeom>
        </p:spPr>
      </p:pic>
      <p:pic>
        <p:nvPicPr>
          <p:cNvPr id="6" name="Recorded Sound">
            <a:hlinkClick r:id="" action="ppaction://media"/>
            <a:extLst>
              <a:ext uri="{FF2B5EF4-FFF2-40B4-BE49-F238E27FC236}">
                <a16:creationId xmlns:a16="http://schemas.microsoft.com/office/drawing/2014/main" id="{A65BBF8C-E2AB-40B3-A018-433ECF62FCD4}"/>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8525774" y="5562600"/>
            <a:ext cx="609600" cy="609600"/>
          </a:xfrm>
          <a:prstGeom prst="rect">
            <a:avLst/>
          </a:prstGeom>
        </p:spPr>
      </p:pic>
    </p:spTree>
    <p:extLst>
      <p:ext uri="{BB962C8B-B14F-4D97-AF65-F5344CB8AC3E}">
        <p14:creationId xmlns:p14="http://schemas.microsoft.com/office/powerpoint/2010/main" val="317294890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38800" fill="hold"/>
                                        <p:tgtEl>
                                          <p:spTgt spid="4"/>
                                        </p:tgtEl>
                                      </p:cBhvr>
                                    </p:cmd>
                                  </p:childTnLst>
                                </p:cTn>
                              </p:par>
                            </p:childTnLst>
                          </p:cTn>
                        </p:par>
                      </p:childTnLst>
                    </p:cTn>
                  </p:par>
                  <p:par>
                    <p:cTn id="25" fill="hold">
                      <p:stCondLst>
                        <p:cond delay="indefinite"/>
                      </p:stCondLst>
                      <p:childTnLst>
                        <p:par>
                          <p:cTn id="26" fill="hold">
                            <p:stCondLst>
                              <p:cond delay="0"/>
                            </p:stCondLst>
                            <p:childTnLst>
                              <p:par>
                                <p:cTn id="27" presetID="1" presetClass="mediacall" presetSubtype="0" fill="hold" nodeType="clickEffect">
                                  <p:stCondLst>
                                    <p:cond delay="0"/>
                                  </p:stCondLst>
                                  <p:childTnLst>
                                    <p:cmd type="call" cmd="playFrom(0.0)">
                                      <p:cBhvr>
                                        <p:cTn id="28" dur="34180" fill="hold"/>
                                        <p:tgtEl>
                                          <p:spTgt spid="5"/>
                                        </p:tgtEl>
                                      </p:cBhvr>
                                    </p:cmd>
                                  </p:childTnLst>
                                </p:cTn>
                              </p:par>
                            </p:childTnLst>
                          </p:cTn>
                        </p:par>
                      </p:childTnLst>
                    </p:cTn>
                  </p:par>
                  <p:par>
                    <p:cTn id="29" fill="hold">
                      <p:stCondLst>
                        <p:cond delay="indefinite"/>
                      </p:stCondLst>
                      <p:childTnLst>
                        <p:par>
                          <p:cTn id="30" fill="hold">
                            <p:stCondLst>
                              <p:cond delay="0"/>
                            </p:stCondLst>
                            <p:childTnLst>
                              <p:par>
                                <p:cTn id="31" presetID="1" presetClass="mediacall" presetSubtype="0" fill="hold" nodeType="clickEffect">
                                  <p:stCondLst>
                                    <p:cond delay="0"/>
                                  </p:stCondLst>
                                  <p:childTnLst>
                                    <p:cmd type="call" cmd="playFrom(0.0)">
                                      <p:cBhvr>
                                        <p:cTn id="32" dur="5047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3" fill="hold" display="0">
                  <p:stCondLst>
                    <p:cond delay="indefinite"/>
                  </p:stCondLst>
                  <p:endCondLst>
                    <p:cond evt="onStopAudio" delay="0">
                      <p:tgtEl>
                        <p:sldTgt/>
                      </p:tgtEl>
                    </p:cond>
                  </p:endCondLst>
                </p:cTn>
                <p:tgtEl>
                  <p:spTgt spid="4"/>
                </p:tgtEl>
              </p:cMediaNode>
            </p:audio>
            <p:audio>
              <p:cMediaNode vol="80000">
                <p:cTn id="34" fill="hold" display="0">
                  <p:stCondLst>
                    <p:cond delay="indefinite"/>
                  </p:stCondLst>
                  <p:endCondLst>
                    <p:cond evt="onStopAudio" delay="0">
                      <p:tgtEl>
                        <p:sldTgt/>
                      </p:tgtEl>
                    </p:cond>
                  </p:endCondLst>
                </p:cTn>
                <p:tgtEl>
                  <p:spTgt spid="5"/>
                </p:tgtEl>
              </p:cMediaNode>
            </p:audio>
            <p:audio>
              <p:cMediaNode vol="80000">
                <p:cTn id="35"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Guidance for Completion – </a:t>
            </a:r>
            <a:r>
              <a:rPr lang="en-GB" b="1" dirty="0">
                <a:solidFill>
                  <a:schemeClr val="accent4"/>
                </a:solidFill>
              </a:rPr>
              <a:t>Task 1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p:txBody>
          <a:bodyPr>
            <a:noAutofit/>
          </a:bodyPr>
          <a:lstStyle/>
          <a:p>
            <a:pPr marL="0" indent="0" algn="just">
              <a:buNone/>
            </a:pPr>
            <a:r>
              <a:rPr lang="en-GB" b="1" dirty="0">
                <a:solidFill>
                  <a:schemeClr val="accent1"/>
                </a:solidFill>
              </a:rPr>
              <a:t>Practical Skills: </a:t>
            </a:r>
            <a:r>
              <a:rPr lang="en-GB" i="1" dirty="0"/>
              <a:t>The key concepts, techniques, models and theories that will be incorporated into your report should be made applicable to your chosen ‘local organisation’, therefore consideration should be made to how these features work in reality. Attention should also be made to any limitations of your application</a:t>
            </a:r>
            <a:endParaRPr lang="en-GB" dirty="0"/>
          </a:p>
          <a:p>
            <a:pPr marL="0" indent="0" algn="just">
              <a:buNone/>
            </a:pPr>
            <a:r>
              <a:rPr lang="en-GB" b="1" dirty="0">
                <a:solidFill>
                  <a:schemeClr val="accent1"/>
                </a:solidFill>
              </a:rPr>
              <a:t>Transferable Skills for Life and Professional Practice: </a:t>
            </a:r>
            <a:r>
              <a:rPr lang="en-GB" i="1" dirty="0"/>
              <a:t>The </a:t>
            </a:r>
            <a:r>
              <a:rPr lang="en-GB" b="1" i="1" dirty="0"/>
              <a:t>Report</a:t>
            </a:r>
            <a:r>
              <a:rPr lang="en-GB" i="1" dirty="0"/>
              <a:t> should be presented using a </a:t>
            </a:r>
            <a:r>
              <a:rPr lang="en-GB" b="1" i="1" dirty="0"/>
              <a:t>Formal Business Report Structure</a:t>
            </a:r>
            <a:r>
              <a:rPr lang="en-GB" i="1" dirty="0"/>
              <a:t>. The content should be of a professional standard, written in the </a:t>
            </a:r>
            <a:r>
              <a:rPr lang="en-GB" b="1" i="1" dirty="0"/>
              <a:t>Third Person</a:t>
            </a:r>
            <a:r>
              <a:rPr lang="en-GB" i="1" dirty="0"/>
              <a:t> with correct spelling, grammar and a logical flow to your discussion.</a:t>
            </a:r>
            <a:endParaRPr lang="en-GB" dirty="0"/>
          </a:p>
          <a:p>
            <a:pPr algn="just"/>
            <a:endParaRPr lang="en-GB" dirty="0"/>
          </a:p>
        </p:txBody>
      </p:sp>
      <p:pic>
        <p:nvPicPr>
          <p:cNvPr id="4" name="Recorded Sound">
            <a:hlinkClick r:id="" action="ppaction://media"/>
            <a:extLst>
              <a:ext uri="{FF2B5EF4-FFF2-40B4-BE49-F238E27FC236}">
                <a16:creationId xmlns:a16="http://schemas.microsoft.com/office/drawing/2014/main" id="{8313F915-DDC0-49BF-A3A4-7390FB3C2D9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21680" y="3063815"/>
            <a:ext cx="609600" cy="609600"/>
          </a:xfrm>
          <a:prstGeom prst="rect">
            <a:avLst/>
          </a:prstGeom>
        </p:spPr>
      </p:pic>
      <p:pic>
        <p:nvPicPr>
          <p:cNvPr id="5" name="Recorded Sound">
            <a:hlinkClick r:id="" action="ppaction://media"/>
            <a:extLst>
              <a:ext uri="{FF2B5EF4-FFF2-40B4-BE49-F238E27FC236}">
                <a16:creationId xmlns:a16="http://schemas.microsoft.com/office/drawing/2014/main" id="{1F9D73E4-6ACA-4822-82FE-6EE66D9DDEFB}"/>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0018143" y="4271513"/>
            <a:ext cx="609600" cy="609600"/>
          </a:xfrm>
          <a:prstGeom prst="rect">
            <a:avLst/>
          </a:prstGeom>
        </p:spPr>
      </p:pic>
    </p:spTree>
    <p:extLst>
      <p:ext uri="{BB962C8B-B14F-4D97-AF65-F5344CB8AC3E}">
        <p14:creationId xmlns:p14="http://schemas.microsoft.com/office/powerpoint/2010/main" val="347839814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8643" fill="hold"/>
                                        <p:tgtEl>
                                          <p:spTgt spid="4"/>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6651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4"/>
                </p:tgtEl>
              </p:cMediaNode>
            </p:audio>
            <p:audio>
              <p:cMediaNode vol="80000">
                <p:cTn id="24"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A6823-A09D-46E3-B39E-F04F62B016A7}"/>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r>
              <a:rPr lang="en-GB" sz="4300" b="1" dirty="0">
                <a:solidFill>
                  <a:schemeClr val="accent1"/>
                </a:solidFill>
              </a:rPr>
              <a:t>Assignment </a:t>
            </a:r>
            <a:r>
              <a:rPr lang="en-GB" sz="4300" b="1" dirty="0">
                <a:solidFill>
                  <a:schemeClr val="accent4"/>
                </a:solidFill>
              </a:rPr>
              <a:t>Task 2</a:t>
            </a:r>
            <a:r>
              <a:rPr lang="en-GB" sz="4300" b="1" dirty="0">
                <a:solidFill>
                  <a:schemeClr val="accent1"/>
                </a:solidFill>
              </a:rPr>
              <a:t> – Presentation – 15 mins</a:t>
            </a:r>
          </a:p>
        </p:txBody>
      </p:sp>
      <p:sp>
        <p:nvSpPr>
          <p:cNvPr id="3" name="Content Placeholder 2">
            <a:extLst>
              <a:ext uri="{FF2B5EF4-FFF2-40B4-BE49-F238E27FC236}">
                <a16:creationId xmlns:a16="http://schemas.microsoft.com/office/drawing/2014/main" id="{CE659AB3-9D26-4344-98D0-E7D1A25DFBBF}"/>
              </a:ext>
            </a:extLst>
          </p:cNvPr>
          <p:cNvSpPr>
            <a:spLocks noGrp="1"/>
          </p:cNvSpPr>
          <p:nvPr>
            <p:ph idx="1"/>
          </p:nvPr>
        </p:nvSpPr>
        <p:spPr/>
        <p:txBody>
          <a:bodyPr>
            <a:normAutofit/>
          </a:bodyPr>
          <a:lstStyle/>
          <a:p>
            <a:pPr algn="just" hangingPunct="0"/>
            <a:r>
              <a:rPr lang="en-GB" b="1" dirty="0"/>
              <a:t>Following the study of the module ‘Innovation and Creativity for Business Advantage’ you are required to individually create a </a:t>
            </a:r>
            <a:r>
              <a:rPr lang="en-GB" b="1" u="sng" dirty="0">
                <a:solidFill>
                  <a:schemeClr val="accent1"/>
                </a:solidFill>
              </a:rPr>
              <a:t>15-minute Power-Point Presentation</a:t>
            </a:r>
            <a:r>
              <a:rPr lang="en-GB" b="1" dirty="0">
                <a:solidFill>
                  <a:schemeClr val="accent1"/>
                </a:solidFill>
              </a:rPr>
              <a:t> </a:t>
            </a:r>
            <a:r>
              <a:rPr lang="en-GB" b="1" dirty="0"/>
              <a:t>with a </a:t>
            </a:r>
            <a:r>
              <a:rPr lang="en-GB" b="1" u="sng" dirty="0">
                <a:solidFill>
                  <a:schemeClr val="accent1"/>
                </a:solidFill>
              </a:rPr>
              <a:t>Voice Over</a:t>
            </a:r>
            <a:r>
              <a:rPr lang="en-GB" b="1" dirty="0">
                <a:solidFill>
                  <a:schemeClr val="accent1"/>
                </a:solidFill>
              </a:rPr>
              <a:t> </a:t>
            </a:r>
            <a:r>
              <a:rPr lang="en-GB" b="1" dirty="0"/>
              <a:t>of between </a:t>
            </a:r>
            <a:r>
              <a:rPr lang="en-GB" b="1" u="sng" dirty="0">
                <a:solidFill>
                  <a:schemeClr val="accent1"/>
                </a:solidFill>
              </a:rPr>
              <a:t>10 – 15 Slides</a:t>
            </a:r>
            <a:r>
              <a:rPr lang="en-GB" b="1" dirty="0">
                <a:solidFill>
                  <a:schemeClr val="accent1"/>
                </a:solidFill>
              </a:rPr>
              <a:t> </a:t>
            </a:r>
            <a:r>
              <a:rPr lang="en-GB" b="1" dirty="0"/>
              <a:t>that addresses the question </a:t>
            </a:r>
            <a:r>
              <a:rPr lang="en-GB" b="1" dirty="0">
                <a:solidFill>
                  <a:schemeClr val="accent1"/>
                </a:solidFill>
              </a:rPr>
              <a:t>‘</a:t>
            </a:r>
            <a:r>
              <a:rPr lang="en-GB" b="1" u="sng" dirty="0">
                <a:solidFill>
                  <a:schemeClr val="accent1"/>
                </a:solidFill>
              </a:rPr>
              <a:t>Does Innovation and Creativity Provide a Business Advantage?’</a:t>
            </a:r>
            <a:endParaRPr lang="en-GB" b="1" dirty="0">
              <a:solidFill>
                <a:schemeClr val="accent1"/>
              </a:solidFill>
            </a:endParaRPr>
          </a:p>
          <a:p>
            <a:pPr algn="just"/>
            <a:r>
              <a:rPr lang="en-GB" b="1" dirty="0"/>
              <a:t>Within your presentation, you will provide a </a:t>
            </a:r>
            <a:r>
              <a:rPr lang="en-GB" b="1" u="sng" dirty="0">
                <a:solidFill>
                  <a:schemeClr val="accent1"/>
                </a:solidFill>
              </a:rPr>
              <a:t>Critical Reflection</a:t>
            </a:r>
            <a:r>
              <a:rPr lang="en-GB" b="1" dirty="0">
                <a:solidFill>
                  <a:schemeClr val="accent1"/>
                </a:solidFill>
              </a:rPr>
              <a:t> </a:t>
            </a:r>
            <a:r>
              <a:rPr lang="en-GB" b="1" dirty="0"/>
              <a:t>on your learning as a result of studying this module based on a </a:t>
            </a:r>
            <a:r>
              <a:rPr lang="en-GB" b="1" u="sng" dirty="0">
                <a:solidFill>
                  <a:schemeClr val="accent1"/>
                </a:solidFill>
              </a:rPr>
              <a:t>Model of Reflection</a:t>
            </a:r>
            <a:r>
              <a:rPr lang="en-GB" b="1" dirty="0">
                <a:solidFill>
                  <a:schemeClr val="accent1"/>
                </a:solidFill>
              </a:rPr>
              <a:t> </a:t>
            </a:r>
            <a:r>
              <a:rPr lang="en-GB" b="1" dirty="0"/>
              <a:t>that provides a summary of the key aspects that you personally feel enables you to be able to answer the above question.  It is very important that you create good quality professional slides that includes a </a:t>
            </a:r>
            <a:r>
              <a:rPr lang="en-GB" b="1" u="sng" dirty="0">
                <a:solidFill>
                  <a:schemeClr val="accent1"/>
                </a:solidFill>
              </a:rPr>
              <a:t>Voice Over</a:t>
            </a:r>
            <a:r>
              <a:rPr lang="en-GB" b="1" dirty="0">
                <a:solidFill>
                  <a:schemeClr val="accent1"/>
                </a:solidFill>
              </a:rPr>
              <a:t> </a:t>
            </a:r>
            <a:r>
              <a:rPr lang="en-GB" b="1" dirty="0"/>
              <a:t>of your personal narrative that is supported with a minimum of </a:t>
            </a:r>
            <a:r>
              <a:rPr lang="en-GB" b="1" u="sng" dirty="0">
                <a:solidFill>
                  <a:schemeClr val="accent1"/>
                </a:solidFill>
              </a:rPr>
              <a:t>10 Credible Academic Sources</a:t>
            </a:r>
            <a:r>
              <a:rPr lang="en-GB" b="1" dirty="0"/>
              <a:t>.</a:t>
            </a:r>
          </a:p>
        </p:txBody>
      </p:sp>
      <p:pic>
        <p:nvPicPr>
          <p:cNvPr id="4" name="Recorded Sound">
            <a:hlinkClick r:id="" action="ppaction://media"/>
            <a:extLst>
              <a:ext uri="{FF2B5EF4-FFF2-40B4-BE49-F238E27FC236}">
                <a16:creationId xmlns:a16="http://schemas.microsoft.com/office/drawing/2014/main" id="{0FF81BC8-CC0F-4E5C-A153-54AFC010F9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15291" y="5418826"/>
            <a:ext cx="609600" cy="609600"/>
          </a:xfrm>
          <a:prstGeom prst="rect">
            <a:avLst/>
          </a:prstGeom>
        </p:spPr>
      </p:pic>
    </p:spTree>
    <p:extLst>
      <p:ext uri="{BB962C8B-B14F-4D97-AF65-F5344CB8AC3E}">
        <p14:creationId xmlns:p14="http://schemas.microsoft.com/office/powerpoint/2010/main" val="237609764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844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A6823-A09D-46E3-B39E-F04F62B016A7}"/>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r>
              <a:rPr lang="en-GB" sz="4300" b="1" dirty="0">
                <a:solidFill>
                  <a:schemeClr val="accent1"/>
                </a:solidFill>
              </a:rPr>
              <a:t>Assignment </a:t>
            </a:r>
            <a:r>
              <a:rPr lang="en-GB" sz="4300" b="1" dirty="0">
                <a:solidFill>
                  <a:schemeClr val="accent4"/>
                </a:solidFill>
              </a:rPr>
              <a:t>Task 2</a:t>
            </a:r>
            <a:r>
              <a:rPr lang="en-GB" sz="4300" b="1" dirty="0">
                <a:solidFill>
                  <a:schemeClr val="accent1"/>
                </a:solidFill>
              </a:rPr>
              <a:t> – Presentation – 15 mins</a:t>
            </a:r>
          </a:p>
        </p:txBody>
      </p:sp>
      <p:sp>
        <p:nvSpPr>
          <p:cNvPr id="3" name="Content Placeholder 2">
            <a:extLst>
              <a:ext uri="{FF2B5EF4-FFF2-40B4-BE49-F238E27FC236}">
                <a16:creationId xmlns:a16="http://schemas.microsoft.com/office/drawing/2014/main" id="{CE659AB3-9D26-4344-98D0-E7D1A25DFBBF}"/>
              </a:ext>
            </a:extLst>
          </p:cNvPr>
          <p:cNvSpPr>
            <a:spLocks noGrp="1"/>
          </p:cNvSpPr>
          <p:nvPr>
            <p:ph idx="1"/>
          </p:nvPr>
        </p:nvSpPr>
        <p:spPr/>
        <p:txBody>
          <a:bodyPr>
            <a:noAutofit/>
          </a:bodyPr>
          <a:lstStyle/>
          <a:p>
            <a:pPr algn="just" hangingPunct="0"/>
            <a:r>
              <a:rPr lang="en-GB" b="1" dirty="0"/>
              <a:t>As the presentation is a personal reflection of your ideas, knowledge and understanding of the innovation concept, it is permitted to create the presentation in the </a:t>
            </a:r>
            <a:r>
              <a:rPr lang="en-GB" b="1" u="sng" dirty="0">
                <a:solidFill>
                  <a:schemeClr val="accent1"/>
                </a:solidFill>
              </a:rPr>
              <a:t>First Person</a:t>
            </a:r>
            <a:r>
              <a:rPr lang="en-GB" b="1" dirty="0">
                <a:solidFill>
                  <a:schemeClr val="accent1"/>
                </a:solidFill>
              </a:rPr>
              <a:t> </a:t>
            </a:r>
            <a:r>
              <a:rPr lang="en-GB" b="1" dirty="0"/>
              <a:t>and may be designed but is not limited to using the following structure:</a:t>
            </a:r>
          </a:p>
          <a:p>
            <a:pPr lvl="0" algn="just">
              <a:buFont typeface="Arial" panose="020B0604020202020204" pitchFamily="34" charset="0"/>
              <a:buChar char="•"/>
            </a:pPr>
            <a:r>
              <a:rPr lang="en-GB" b="1" dirty="0"/>
              <a:t> Slide 1 – Cover Slide</a:t>
            </a:r>
          </a:p>
          <a:p>
            <a:pPr lvl="0" algn="just">
              <a:buFont typeface="Arial" panose="020B0604020202020204" pitchFamily="34" charset="0"/>
              <a:buChar char="•"/>
            </a:pPr>
            <a:r>
              <a:rPr lang="en-GB" b="1" dirty="0"/>
              <a:t> Slide 2 – Introduction</a:t>
            </a:r>
          </a:p>
          <a:p>
            <a:pPr lvl="0" algn="just">
              <a:buFont typeface="Arial" panose="020B0604020202020204" pitchFamily="34" charset="0"/>
              <a:buChar char="•"/>
            </a:pPr>
            <a:r>
              <a:rPr lang="en-GB" b="1" dirty="0"/>
              <a:t> Slide 3 – Slide 12 – Main Reflective Content</a:t>
            </a:r>
          </a:p>
          <a:p>
            <a:pPr lvl="0" algn="just">
              <a:buFont typeface="Arial" panose="020B0604020202020204" pitchFamily="34" charset="0"/>
              <a:buChar char="•"/>
            </a:pPr>
            <a:r>
              <a:rPr lang="en-GB" b="1" dirty="0"/>
              <a:t> Slide 13 - Conclusion Slide</a:t>
            </a:r>
          </a:p>
          <a:p>
            <a:pPr lvl="0" algn="just">
              <a:buFont typeface="Arial" panose="020B0604020202020204" pitchFamily="34" charset="0"/>
              <a:buChar char="•"/>
            </a:pPr>
            <a:r>
              <a:rPr lang="en-GB" b="1" dirty="0"/>
              <a:t> Slide 14 – References Slide</a:t>
            </a:r>
          </a:p>
          <a:p>
            <a:pPr algn="just"/>
            <a:r>
              <a:rPr lang="en-GB" b="1" dirty="0"/>
              <a:t> </a:t>
            </a:r>
          </a:p>
          <a:p>
            <a:pPr algn="just" hangingPunct="0"/>
            <a:endParaRPr lang="en-GB" b="1" dirty="0"/>
          </a:p>
        </p:txBody>
      </p:sp>
      <p:pic>
        <p:nvPicPr>
          <p:cNvPr id="5" name="Recorded Sound">
            <a:hlinkClick r:id="" action="ppaction://media"/>
            <a:extLst>
              <a:ext uri="{FF2B5EF4-FFF2-40B4-BE49-F238E27FC236}">
                <a16:creationId xmlns:a16="http://schemas.microsoft.com/office/drawing/2014/main" id="{01422DAE-12E3-4918-9B51-61CC1BD3E8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94720" y="5436079"/>
            <a:ext cx="609600" cy="609600"/>
          </a:xfrm>
          <a:prstGeom prst="rect">
            <a:avLst/>
          </a:prstGeom>
        </p:spPr>
      </p:pic>
    </p:spTree>
    <p:extLst>
      <p:ext uri="{BB962C8B-B14F-4D97-AF65-F5344CB8AC3E}">
        <p14:creationId xmlns:p14="http://schemas.microsoft.com/office/powerpoint/2010/main" val="142839737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 presetClass="mediacall" presetSubtype="0" fill="hold" nodeType="clickEffect">
                                  <p:stCondLst>
                                    <p:cond delay="0"/>
                                  </p:stCondLst>
                                  <p:childTnLst>
                                    <p:cmd type="call" cmd="playFrom(0.0)">
                                      <p:cBhvr>
                                        <p:cTn id="48" dur="9074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9"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Guidance for Completion – </a:t>
            </a:r>
            <a:r>
              <a:rPr lang="en-GB" b="1" dirty="0">
                <a:solidFill>
                  <a:schemeClr val="accent4"/>
                </a:solidFill>
              </a:rPr>
              <a:t>Task 2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a:xfrm>
            <a:off x="1097280" y="2108200"/>
            <a:ext cx="10058400" cy="4206335"/>
          </a:xfrm>
        </p:spPr>
        <p:txBody>
          <a:bodyPr>
            <a:noAutofit/>
          </a:bodyPr>
          <a:lstStyle/>
          <a:p>
            <a:pPr marL="0" indent="0" algn="just" hangingPunct="0">
              <a:buNone/>
            </a:pPr>
            <a:r>
              <a:rPr lang="en-GB" sz="1900" b="1" dirty="0">
                <a:solidFill>
                  <a:schemeClr val="accent1"/>
                </a:solidFill>
              </a:rPr>
              <a:t>Engagement with Literature Skills: </a:t>
            </a:r>
            <a:r>
              <a:rPr lang="en-GB" sz="1900" i="1" dirty="0"/>
              <a:t>The </a:t>
            </a:r>
            <a:r>
              <a:rPr lang="en-GB" sz="1900" b="1" i="1" dirty="0"/>
              <a:t>Presentation</a:t>
            </a:r>
            <a:r>
              <a:rPr lang="en-GB" sz="1900" i="1" dirty="0"/>
              <a:t> should contain at least </a:t>
            </a:r>
            <a:r>
              <a:rPr lang="en-GB" sz="1900" b="1" i="1" dirty="0"/>
              <a:t>10</a:t>
            </a:r>
            <a:r>
              <a:rPr lang="en-GB" sz="1900" i="1" dirty="0"/>
              <a:t> academic references to support your work and should be obtained from a variety of valid and reliable sources. A reference list should also be provided for both tasks using the </a:t>
            </a:r>
            <a:r>
              <a:rPr lang="en-GB" sz="1900" b="1" i="1" dirty="0"/>
              <a:t>Harvard Referencing</a:t>
            </a:r>
            <a:r>
              <a:rPr lang="en-GB" sz="1900" i="1" dirty="0"/>
              <a:t> method.</a:t>
            </a:r>
            <a:endParaRPr lang="en-GB" sz="1900" dirty="0"/>
          </a:p>
          <a:p>
            <a:pPr marL="0" indent="0" algn="just" hangingPunct="0">
              <a:buNone/>
            </a:pPr>
            <a:r>
              <a:rPr lang="en-GB" sz="1900" b="1" dirty="0">
                <a:solidFill>
                  <a:schemeClr val="accent1"/>
                </a:solidFill>
              </a:rPr>
              <a:t>Knowledge and Understanding Skills: </a:t>
            </a:r>
            <a:r>
              <a:rPr lang="en-GB" sz="1900" dirty="0">
                <a:solidFill>
                  <a:schemeClr val="tx1"/>
                </a:solidFill>
              </a:rPr>
              <a:t>The</a:t>
            </a:r>
            <a:r>
              <a:rPr lang="en-GB" sz="1900" b="1" dirty="0">
                <a:solidFill>
                  <a:schemeClr val="tx1"/>
                </a:solidFill>
              </a:rPr>
              <a:t> Presentation </a:t>
            </a:r>
            <a:r>
              <a:rPr lang="en-GB" sz="1900" i="1" dirty="0"/>
              <a:t>should demonstrate a high level of knowledge and understanding of key concepts, techniques, models and theories that are associated with innovation and creativity for business advantage.  Consideration should also be made to any limitations and challenges to the knowledge base. </a:t>
            </a:r>
            <a:endParaRPr lang="en-GB" sz="1900" dirty="0"/>
          </a:p>
          <a:p>
            <a:pPr marL="0" indent="0" algn="just" hangingPunct="0">
              <a:buNone/>
            </a:pPr>
            <a:r>
              <a:rPr lang="en-GB" sz="1900" b="1" dirty="0">
                <a:solidFill>
                  <a:schemeClr val="accent1"/>
                </a:solidFill>
              </a:rPr>
              <a:t>Cognitive and Intellectual Skills: </a:t>
            </a:r>
            <a:r>
              <a:rPr lang="en-GB" sz="1900" dirty="0">
                <a:solidFill>
                  <a:schemeClr val="tx1"/>
                </a:solidFill>
              </a:rPr>
              <a:t>The</a:t>
            </a:r>
            <a:r>
              <a:rPr lang="en-GB" sz="1900" b="1" dirty="0">
                <a:solidFill>
                  <a:schemeClr val="tx1"/>
                </a:solidFill>
              </a:rPr>
              <a:t> Presentation </a:t>
            </a:r>
            <a:r>
              <a:rPr lang="en-GB" sz="1900" i="1" dirty="0"/>
              <a:t>should demonstrate an ability to be able to critically evaluate (compare and contrast) your key findings to enable persuasive arguments to be made. You should also exhibit a capability to synthesise information from your research to be able to draw meaningful conclusions.</a:t>
            </a:r>
            <a:endParaRPr lang="en-GB" sz="1900" dirty="0"/>
          </a:p>
          <a:p>
            <a:pPr marL="0" indent="0" algn="just" hangingPunct="0">
              <a:buNone/>
            </a:pPr>
            <a:endParaRPr lang="en-GB" sz="1900" dirty="0"/>
          </a:p>
          <a:p>
            <a:pPr algn="just"/>
            <a:endParaRPr lang="en-GB" sz="1900" dirty="0"/>
          </a:p>
        </p:txBody>
      </p:sp>
      <p:pic>
        <p:nvPicPr>
          <p:cNvPr id="4" name="Recorded Sound">
            <a:hlinkClick r:id="" action="ppaction://media"/>
            <a:extLst>
              <a:ext uri="{FF2B5EF4-FFF2-40B4-BE49-F238E27FC236}">
                <a16:creationId xmlns:a16="http://schemas.microsoft.com/office/drawing/2014/main" id="{87398983-08AB-4C1B-8E46-BD4A3AF6B5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50880" y="5717875"/>
            <a:ext cx="609600" cy="609600"/>
          </a:xfrm>
          <a:prstGeom prst="rect">
            <a:avLst/>
          </a:prstGeom>
        </p:spPr>
      </p:pic>
    </p:spTree>
    <p:extLst>
      <p:ext uri="{BB962C8B-B14F-4D97-AF65-F5344CB8AC3E}">
        <p14:creationId xmlns:p14="http://schemas.microsoft.com/office/powerpoint/2010/main" val="191467612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771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5"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Guidance for Completion – </a:t>
            </a:r>
            <a:r>
              <a:rPr lang="en-GB" b="1" dirty="0">
                <a:solidFill>
                  <a:schemeClr val="accent4"/>
                </a:solidFill>
              </a:rPr>
              <a:t>Task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p:txBody>
          <a:bodyPr>
            <a:noAutofit/>
          </a:bodyPr>
          <a:lstStyle/>
          <a:p>
            <a:pPr marL="0" indent="0" algn="just">
              <a:buNone/>
            </a:pPr>
            <a:r>
              <a:rPr lang="en-GB" b="1" dirty="0">
                <a:solidFill>
                  <a:schemeClr val="accent1"/>
                </a:solidFill>
              </a:rPr>
              <a:t>Practical Skills: </a:t>
            </a:r>
            <a:r>
              <a:rPr lang="en-GB" i="1" dirty="0"/>
              <a:t>The reflective presentation should be applied to a model of reflection such as Gibbs Reflective Cycle, </a:t>
            </a:r>
            <a:r>
              <a:rPr lang="en-GB" i="1" dirty="0" err="1"/>
              <a:t>Boud’s</a:t>
            </a:r>
            <a:r>
              <a:rPr lang="en-GB" i="1" dirty="0"/>
              <a:t> Triangle Representation, Atkins &amp; Murphy’s Cyclical Model or Kolb’s Cycle of Reflective Practice.  Attention should also be made to any limitations of your application.</a:t>
            </a:r>
            <a:endParaRPr lang="en-GB" dirty="0"/>
          </a:p>
          <a:p>
            <a:pPr marL="0" indent="0" algn="just">
              <a:buNone/>
            </a:pPr>
            <a:r>
              <a:rPr lang="en-GB" b="1" dirty="0">
                <a:solidFill>
                  <a:schemeClr val="accent1"/>
                </a:solidFill>
              </a:rPr>
              <a:t>Transferable Skills for Life and Professional Practice: </a:t>
            </a:r>
            <a:r>
              <a:rPr lang="en-GB" i="1" dirty="0"/>
              <a:t>The </a:t>
            </a:r>
            <a:r>
              <a:rPr lang="en-GB" b="1" i="1" dirty="0"/>
              <a:t>Presentation</a:t>
            </a:r>
            <a:r>
              <a:rPr lang="en-GB" i="1" dirty="0"/>
              <a:t> should be professionally presented with the use of </a:t>
            </a:r>
            <a:r>
              <a:rPr lang="en-GB" b="1" i="1" dirty="0"/>
              <a:t>PowerPoint</a:t>
            </a:r>
            <a:r>
              <a:rPr lang="en-GB" i="1" dirty="0"/>
              <a:t> with an appropriate design, slide transitions and animation. Please also ensure that you include a </a:t>
            </a:r>
            <a:r>
              <a:rPr lang="en-GB" b="1" i="1" dirty="0"/>
              <a:t>Voice Over</a:t>
            </a:r>
            <a:r>
              <a:rPr lang="en-GB" i="1" dirty="0"/>
              <a:t> for each side so that your experiences can be easily listened to.  Your presentation should also reflect your personal thoughts and experiences therefore can be exhibited in the </a:t>
            </a:r>
            <a:r>
              <a:rPr lang="en-GB" b="1" i="1" dirty="0"/>
              <a:t>First-Person</a:t>
            </a:r>
            <a:r>
              <a:rPr lang="en-GB" i="1" dirty="0"/>
              <a:t>.</a:t>
            </a:r>
            <a:endParaRPr lang="en-GB" dirty="0"/>
          </a:p>
          <a:p>
            <a:pPr marL="0" indent="0" algn="just">
              <a:buNone/>
            </a:pPr>
            <a:endParaRPr lang="en-GB" dirty="0"/>
          </a:p>
        </p:txBody>
      </p:sp>
      <p:pic>
        <p:nvPicPr>
          <p:cNvPr id="5" name="Recorded Sound">
            <a:hlinkClick r:id="" action="ppaction://media"/>
            <a:extLst>
              <a:ext uri="{FF2B5EF4-FFF2-40B4-BE49-F238E27FC236}">
                <a16:creationId xmlns:a16="http://schemas.microsoft.com/office/drawing/2014/main" id="{115A7316-F7DC-4DBB-9F81-9C5DF346EC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426899" y="3124200"/>
            <a:ext cx="609600" cy="609600"/>
          </a:xfrm>
          <a:prstGeom prst="rect">
            <a:avLst/>
          </a:prstGeom>
        </p:spPr>
      </p:pic>
      <p:pic>
        <p:nvPicPr>
          <p:cNvPr id="6" name="Recorded Sound">
            <a:hlinkClick r:id="" action="ppaction://media"/>
            <a:extLst>
              <a:ext uri="{FF2B5EF4-FFF2-40B4-BE49-F238E27FC236}">
                <a16:creationId xmlns:a16="http://schemas.microsoft.com/office/drawing/2014/main" id="{9428ED5A-1311-4F05-B937-2A8D0798DCCD}"/>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6096000" y="5116902"/>
            <a:ext cx="609600" cy="609600"/>
          </a:xfrm>
          <a:prstGeom prst="rect">
            <a:avLst/>
          </a:prstGeom>
        </p:spPr>
      </p:pic>
    </p:spTree>
    <p:extLst>
      <p:ext uri="{BB962C8B-B14F-4D97-AF65-F5344CB8AC3E}">
        <p14:creationId xmlns:p14="http://schemas.microsoft.com/office/powerpoint/2010/main" val="116031480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2353" fill="hold"/>
                                        <p:tgtEl>
                                          <p:spTgt spid="5"/>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272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5"/>
                </p:tgtEl>
              </p:cMediaNode>
            </p:audio>
            <p:audio>
              <p:cMediaNode vol="80000">
                <p:cTn id="24"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22A11-406D-4626-AE58-CF5DBE35F62C}"/>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Feedback </a:t>
            </a:r>
          </a:p>
        </p:txBody>
      </p:sp>
      <p:sp>
        <p:nvSpPr>
          <p:cNvPr id="6" name="Content Placeholder 5">
            <a:extLst>
              <a:ext uri="{FF2B5EF4-FFF2-40B4-BE49-F238E27FC236}">
                <a16:creationId xmlns:a16="http://schemas.microsoft.com/office/drawing/2014/main" id="{B8358682-E8E5-478A-B0A3-2CB3A1A171B6}"/>
              </a:ext>
            </a:extLst>
          </p:cNvPr>
          <p:cNvSpPr>
            <a:spLocks noGrp="1"/>
          </p:cNvSpPr>
          <p:nvPr>
            <p:ph idx="1"/>
          </p:nvPr>
        </p:nvSpPr>
        <p:spPr>
          <a:xfrm>
            <a:off x="1097280" y="1984075"/>
            <a:ext cx="10058400" cy="4304582"/>
          </a:xfrm>
        </p:spPr>
        <p:txBody>
          <a:bodyPr>
            <a:normAutofit/>
          </a:bodyPr>
          <a:lstStyle/>
          <a:p>
            <a:r>
              <a:rPr lang="en-GB" b="1" dirty="0">
                <a:solidFill>
                  <a:schemeClr val="accent1"/>
                </a:solidFill>
              </a:rPr>
              <a:t>Engagement with Literature Skills: </a:t>
            </a:r>
            <a:r>
              <a:rPr lang="en-GB" b="1" dirty="0">
                <a:solidFill>
                  <a:schemeClr val="tx1"/>
                </a:solidFill>
              </a:rPr>
              <a:t>/25</a:t>
            </a:r>
          </a:p>
          <a:p>
            <a:endParaRPr lang="en-GB" sz="1000" b="1" dirty="0">
              <a:solidFill>
                <a:schemeClr val="tx1"/>
              </a:solidFill>
            </a:endParaRPr>
          </a:p>
          <a:p>
            <a:r>
              <a:rPr lang="en-GB" b="1" dirty="0">
                <a:solidFill>
                  <a:schemeClr val="accent1"/>
                </a:solidFill>
              </a:rPr>
              <a:t>Knowledge and Understanding Skills: </a:t>
            </a:r>
            <a:r>
              <a:rPr lang="en-GB" b="1" dirty="0">
                <a:solidFill>
                  <a:schemeClr val="tx1"/>
                </a:solidFill>
              </a:rPr>
              <a:t>/20</a:t>
            </a:r>
          </a:p>
          <a:p>
            <a:endParaRPr lang="en-GB" sz="1000" b="1" dirty="0">
              <a:solidFill>
                <a:schemeClr val="tx1"/>
              </a:solidFill>
            </a:endParaRPr>
          </a:p>
          <a:p>
            <a:r>
              <a:rPr lang="en-GB" b="1" dirty="0">
                <a:solidFill>
                  <a:schemeClr val="accent1"/>
                </a:solidFill>
              </a:rPr>
              <a:t>Cognitive and Intellectual Skills: </a:t>
            </a:r>
            <a:r>
              <a:rPr lang="en-GB" b="1" dirty="0">
                <a:solidFill>
                  <a:schemeClr val="tx1"/>
                </a:solidFill>
              </a:rPr>
              <a:t>/15</a:t>
            </a:r>
          </a:p>
          <a:p>
            <a:endParaRPr lang="en-GB" sz="1000" b="1" dirty="0">
              <a:solidFill>
                <a:schemeClr val="tx1"/>
              </a:solidFill>
            </a:endParaRPr>
          </a:p>
          <a:p>
            <a:r>
              <a:rPr lang="en-GB" b="1" dirty="0">
                <a:solidFill>
                  <a:schemeClr val="accent1"/>
                </a:solidFill>
              </a:rPr>
              <a:t>Practical Skills: </a:t>
            </a:r>
            <a:r>
              <a:rPr lang="en-GB" b="1" dirty="0">
                <a:solidFill>
                  <a:schemeClr val="tx1"/>
                </a:solidFill>
              </a:rPr>
              <a:t>/15 </a:t>
            </a:r>
          </a:p>
          <a:p>
            <a:endParaRPr lang="en-GB" sz="1100" b="1" dirty="0">
              <a:solidFill>
                <a:schemeClr val="tx1"/>
              </a:solidFill>
            </a:endParaRPr>
          </a:p>
          <a:p>
            <a:r>
              <a:rPr lang="en-GB" b="1" dirty="0">
                <a:solidFill>
                  <a:schemeClr val="accent1"/>
                </a:solidFill>
              </a:rPr>
              <a:t>Transferable Skills for Life and Professional Practice: </a:t>
            </a:r>
            <a:r>
              <a:rPr lang="en-GB" b="1" dirty="0">
                <a:solidFill>
                  <a:schemeClr val="tx1"/>
                </a:solidFill>
              </a:rPr>
              <a:t>/25</a:t>
            </a:r>
            <a:endParaRPr lang="en-GB" dirty="0">
              <a:solidFill>
                <a:schemeClr val="tx1"/>
              </a:solidFill>
            </a:endParaRPr>
          </a:p>
        </p:txBody>
      </p:sp>
      <p:pic>
        <p:nvPicPr>
          <p:cNvPr id="3" name="Recorded Sound">
            <a:hlinkClick r:id="" action="ppaction://media"/>
            <a:extLst>
              <a:ext uri="{FF2B5EF4-FFF2-40B4-BE49-F238E27FC236}">
                <a16:creationId xmlns:a16="http://schemas.microsoft.com/office/drawing/2014/main" id="{28E3E61D-E674-4159-8405-BE92D970D6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41170" y="5565476"/>
            <a:ext cx="609600" cy="609600"/>
          </a:xfrm>
          <a:prstGeom prst="rect">
            <a:avLst/>
          </a:prstGeom>
        </p:spPr>
      </p:pic>
    </p:spTree>
    <p:extLst>
      <p:ext uri="{BB962C8B-B14F-4D97-AF65-F5344CB8AC3E}">
        <p14:creationId xmlns:p14="http://schemas.microsoft.com/office/powerpoint/2010/main" val="290182414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 calcmode="lin" valueType="num">
                                      <p:cBhvr additive="base">
                                        <p:cTn id="31"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642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7" fill="hold" display="0">
                  <p:stCondLst>
                    <p:cond delay="indefinite"/>
                  </p:stCondLst>
                  <p:endCondLst>
                    <p:cond evt="onStopAudio" delay="0">
                      <p:tgtEl>
                        <p:sldTgt/>
                      </p:tgtEl>
                    </p:cond>
                  </p:endCondLst>
                </p:cTn>
                <p:tgtEl>
                  <p:spTgt spid="3"/>
                </p:tgtEl>
              </p:cMediaNode>
            </p:audio>
          </p:childTnLst>
        </p:cTn>
      </p:par>
    </p:tnLst>
    <p:bldLst>
      <p:bldP spid="6"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308C9-2D5E-468C-912D-FFC1D1EAE3BD}"/>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en-GB" b="1" dirty="0">
                <a:solidFill>
                  <a:schemeClr val="accent1"/>
                </a:solidFill>
              </a:rPr>
              <a:t>Submission </a:t>
            </a:r>
          </a:p>
        </p:txBody>
      </p:sp>
      <p:sp>
        <p:nvSpPr>
          <p:cNvPr id="3" name="Content Placeholder 2">
            <a:extLst>
              <a:ext uri="{FF2B5EF4-FFF2-40B4-BE49-F238E27FC236}">
                <a16:creationId xmlns:a16="http://schemas.microsoft.com/office/drawing/2014/main" id="{E80DCA9A-AC79-4D88-96BD-1868406D789B}"/>
              </a:ext>
            </a:extLst>
          </p:cNvPr>
          <p:cNvSpPr>
            <a:spLocks noGrp="1"/>
          </p:cNvSpPr>
          <p:nvPr>
            <p:ph idx="1"/>
          </p:nvPr>
        </p:nvSpPr>
        <p:spPr/>
        <p:txBody>
          <a:bodyPr>
            <a:normAutofit/>
          </a:bodyPr>
          <a:lstStyle/>
          <a:p>
            <a:pPr algn="just"/>
            <a:r>
              <a:rPr lang="en-GB" sz="2100" b="1" dirty="0">
                <a:solidFill>
                  <a:schemeClr val="accent1"/>
                </a:solidFill>
              </a:rPr>
              <a:t>Hand in Date: </a:t>
            </a:r>
            <a:r>
              <a:rPr lang="en-GB" sz="2100" b="1" dirty="0"/>
              <a:t>Friday 10</a:t>
            </a:r>
            <a:r>
              <a:rPr lang="en-GB" sz="2100" b="1" baseline="30000" dirty="0"/>
              <a:t>th</a:t>
            </a:r>
            <a:r>
              <a:rPr lang="en-GB" sz="2100" b="1" dirty="0"/>
              <a:t> July 2020</a:t>
            </a:r>
          </a:p>
          <a:p>
            <a:pPr algn="just"/>
            <a:endParaRPr lang="en-GB" sz="2100" b="1" dirty="0"/>
          </a:p>
          <a:p>
            <a:pPr algn="just"/>
            <a:r>
              <a:rPr lang="en-GB" sz="2100" b="1" dirty="0">
                <a:solidFill>
                  <a:schemeClr val="accent1"/>
                </a:solidFill>
              </a:rPr>
              <a:t>Return Date of Provisional Marks &amp; Written Feedback: </a:t>
            </a:r>
            <a:r>
              <a:rPr lang="en-GB" sz="2100" b="1" dirty="0"/>
              <a:t>Friday 7</a:t>
            </a:r>
            <a:r>
              <a:rPr lang="en-GB" sz="2100" b="1" baseline="30000" dirty="0"/>
              <a:t>th</a:t>
            </a:r>
            <a:r>
              <a:rPr lang="en-GB" sz="2100" b="1" dirty="0"/>
              <a:t> August 2020</a:t>
            </a:r>
          </a:p>
          <a:p>
            <a:pPr algn="just"/>
            <a:endParaRPr lang="en-GB" sz="2100" b="1" dirty="0"/>
          </a:p>
          <a:p>
            <a:pPr algn="ctr" hangingPunct="0"/>
            <a:r>
              <a:rPr lang="en-GB" sz="2100" b="1" dirty="0"/>
              <a:t>Late submission of the electronic version of the assignment will result in a late penalty mark. Penalties for late submission: Up to one week late, maximum mark of 40%.  Over one week late, Refer.  Only the Extenuating Circumstances Panel may grant an extension</a:t>
            </a:r>
          </a:p>
          <a:p>
            <a:pPr algn="just"/>
            <a:endParaRPr lang="en-GB" sz="2100" b="1" dirty="0"/>
          </a:p>
        </p:txBody>
      </p:sp>
      <p:pic>
        <p:nvPicPr>
          <p:cNvPr id="4" name="Recorded Sound">
            <a:hlinkClick r:id="" action="ppaction://media"/>
            <a:extLst>
              <a:ext uri="{FF2B5EF4-FFF2-40B4-BE49-F238E27FC236}">
                <a16:creationId xmlns:a16="http://schemas.microsoft.com/office/drawing/2014/main" id="{984C1637-8588-43A8-85CD-41976C786F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58422" y="5651899"/>
            <a:ext cx="609600" cy="609600"/>
          </a:xfrm>
          <a:prstGeom prst="rect">
            <a:avLst/>
          </a:prstGeom>
        </p:spPr>
      </p:pic>
    </p:spTree>
    <p:extLst>
      <p:ext uri="{BB962C8B-B14F-4D97-AF65-F5344CB8AC3E}">
        <p14:creationId xmlns:p14="http://schemas.microsoft.com/office/powerpoint/2010/main" val="252754832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808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5"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what do you know?">
            <a:extLst>
              <a:ext uri="{FF2B5EF4-FFF2-40B4-BE49-F238E27FC236}">
                <a16:creationId xmlns:a16="http://schemas.microsoft.com/office/drawing/2014/main" id="{97F36A82-AB5A-441C-8AC0-64578CE7027A}"/>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583611" y="409765"/>
            <a:ext cx="6034763" cy="5840663"/>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9E81220C-F39D-4B67-A199-8964F029FF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48204" y="5593383"/>
            <a:ext cx="609600" cy="609600"/>
          </a:xfrm>
          <a:prstGeom prst="rect">
            <a:avLst/>
          </a:prstGeom>
        </p:spPr>
      </p:pic>
    </p:spTree>
    <p:extLst>
      <p:ext uri="{BB962C8B-B14F-4D97-AF65-F5344CB8AC3E}">
        <p14:creationId xmlns:p14="http://schemas.microsoft.com/office/powerpoint/2010/main" val="164244123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0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F0251ED-C326-4C4E-AF46-F82F408ECB3F}"/>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417310219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{4982F9E5-B7F4-4B0B-B07A-114630D13C11}tf11437505</Template>
  <TotalTime>0</TotalTime>
  <Words>1493</Words>
  <Application>Microsoft Office PowerPoint</Application>
  <PresentationFormat>Widescreen</PresentationFormat>
  <Paragraphs>133</Paragraphs>
  <Slides>20</Slides>
  <Notes>0</Notes>
  <HiddenSlides>0</HiddenSlides>
  <MMClips>22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Georgia Pro Cond Light</vt:lpstr>
      <vt:lpstr>Speak Pro</vt:lpstr>
      <vt:lpstr>Times New Roman</vt:lpstr>
      <vt:lpstr>RetrospectVTI</vt:lpstr>
      <vt:lpstr>Creativity and Innovation for Business Advantage</vt:lpstr>
      <vt:lpstr>PowerPoint Presentation</vt:lpstr>
      <vt:lpstr>Introductions </vt:lpstr>
      <vt:lpstr>Weekly Structure </vt:lpstr>
      <vt:lpstr>Indicative Schedule </vt:lpstr>
      <vt:lpstr>PowerPoint Presentation</vt:lpstr>
      <vt:lpstr>Aims &amp; Objectives </vt:lpstr>
      <vt:lpstr>Assessment </vt:lpstr>
      <vt:lpstr>Assignment Task 1 – Report – 2500(+/-10%</vt:lpstr>
      <vt:lpstr>Assignment Task 1 – Report – 2500(+/-10%</vt:lpstr>
      <vt:lpstr>Guidance for Completion – Task 1 </vt:lpstr>
      <vt:lpstr>Guidance for Completion – Task 1 </vt:lpstr>
      <vt:lpstr>Assignment Task 2 – Presentation – 15 mins</vt:lpstr>
      <vt:lpstr>Assignment Task 2 – Presentation – 15 mins</vt:lpstr>
      <vt:lpstr>Guidance for Completion – Task 2 </vt:lpstr>
      <vt:lpstr>Guidance for Completion – Task  </vt:lpstr>
      <vt:lpstr>Feedback </vt:lpstr>
      <vt:lpstr>Submission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2020-04-26T20:48:26Z</dcterms:created>
  <dcterms:modified xsi:type="dcterms:W3CDTF">2020-04-29T08:29:29Z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