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Roboto" panose="020B060402020202020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xmlns="" r:id="rId23" roundtripDataSignature="AMtx7mhmhF4f7HdG/qW5PyvQ4metOcdJK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B23EF3-D237-5436-B2AA-E11A402D6ADF}" v="1" dt="2026-08-12T01:24:23.218"/>
    <p1510:client id="{A9A7FCBD-3721-A792-1B00-B6F7D53FD1AF}" v="3" dt="2026-08-12T01:18:44.6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customschemas.google.com/relationships/presentationmetadata" Target="meta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im Molla (2506587)" userId="S::2506587@student.uwtsd.ac.uk::3a7d2bc9-611a-4409-bd21-247e3d1bc4cf" providerId="AD" clId="Web-{A9A7FCBD-3721-A792-1B00-B6F7D53FD1AF}"/>
    <pc:docChg chg="modSld">
      <pc:chgData name="Nasim Molla (2506587)" userId="S::2506587@student.uwtsd.ac.uk::3a7d2bc9-611a-4409-bd21-247e3d1bc4cf" providerId="AD" clId="Web-{A9A7FCBD-3721-A792-1B00-B6F7D53FD1AF}" dt="2026-08-12T01:18:44.633" v="2" actId="20577"/>
      <pc:docMkLst>
        <pc:docMk/>
      </pc:docMkLst>
      <pc:sldChg chg="modSp">
        <pc:chgData name="Nasim Molla (2506587)" userId="S::2506587@student.uwtsd.ac.uk::3a7d2bc9-611a-4409-bd21-247e3d1bc4cf" providerId="AD" clId="Web-{A9A7FCBD-3721-A792-1B00-B6F7D53FD1AF}" dt="2026-08-12T01:18:44.633" v="2" actId="20577"/>
        <pc:sldMkLst>
          <pc:docMk/>
          <pc:sldMk cId="0" sldId="267"/>
        </pc:sldMkLst>
        <pc:spChg chg="mod">
          <ac:chgData name="Nasim Molla (2506587)" userId="S::2506587@student.uwtsd.ac.uk::3a7d2bc9-611a-4409-bd21-247e3d1bc4cf" providerId="AD" clId="Web-{A9A7FCBD-3721-A792-1B00-B6F7D53FD1AF}" dt="2026-08-12T01:18:44.633" v="2" actId="20577"/>
          <ac:spMkLst>
            <pc:docMk/>
            <pc:sldMk cId="0" sldId="267"/>
            <ac:spMk id="147" creationId="{00000000-0000-0000-0000-000000000000}"/>
          </ac:spMkLst>
        </pc:spChg>
      </pc:sldChg>
    </pc:docChg>
  </pc:docChgLst>
  <pc:docChgLst>
    <pc:chgData name="Nasim Molla (2506587)" userId="S::2506587@student.uwtsd.ac.uk::3a7d2bc9-611a-4409-bd21-247e3d1bc4cf" providerId="AD" clId="Web-{91B23EF3-D237-5436-B2AA-E11A402D6ADF}"/>
    <pc:docChg chg="modSld">
      <pc:chgData name="Nasim Molla (2506587)" userId="S::2506587@student.uwtsd.ac.uk::3a7d2bc9-611a-4409-bd21-247e3d1bc4cf" providerId="AD" clId="Web-{91B23EF3-D237-5436-B2AA-E11A402D6ADF}" dt="2026-08-12T01:24:23.218" v="0" actId="20577"/>
      <pc:docMkLst>
        <pc:docMk/>
      </pc:docMkLst>
      <pc:sldChg chg="modSp">
        <pc:chgData name="Nasim Molla (2506587)" userId="S::2506587@student.uwtsd.ac.uk::3a7d2bc9-611a-4409-bd21-247e3d1bc4cf" providerId="AD" clId="Web-{91B23EF3-D237-5436-B2AA-E11A402D6ADF}" dt="2026-08-12T01:24:23.218" v="0" actId="20577"/>
        <pc:sldMkLst>
          <pc:docMk/>
          <pc:sldMk cId="0" sldId="267"/>
        </pc:sldMkLst>
        <pc:spChg chg="mod">
          <ac:chgData name="Nasim Molla (2506587)" userId="S::2506587@student.uwtsd.ac.uk::3a7d2bc9-611a-4409-bd21-247e3d1bc4cf" providerId="AD" clId="Web-{91B23EF3-D237-5436-B2AA-E11A402D6ADF}" dt="2026-08-12T01:24:23.218" v="0" actId="20577"/>
          <ac:spMkLst>
            <pc:docMk/>
            <pc:sldMk cId="0" sldId="267"/>
            <ac:spMk id="14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" name="Google Shape;65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" name="Google Shape;7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9" name="Google Shape;7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3" name="Google Shape;9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" name="Google Shape;11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1" name="Google Shape;12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8" name="Google Shape;12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6" name="Google Shape;13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3" name="Google Shape;143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0" name="Google Shape;15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4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5"/>
          <p:cNvSpPr txBox="1">
            <a:spLocks noGrp="1"/>
          </p:cNvSpPr>
          <p:nvPr>
            <p:ph type="title" hasCustomPrompt="1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" name="Google Shape;11;p15"/>
          <p:cNvSpPr txBox="1">
            <a:spLocks noGrp="1"/>
          </p:cNvSpPr>
          <p:nvPr>
            <p:ph type="body" idx="1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2" name="Google Shape;12;p15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6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7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17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name="adj" fmla="val 16667"/>
            </a:avLst>
          </a:prstGeom>
          <a:solidFill>
            <a:schemeClr val="lt1">
              <a:alpha val="68235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17"/>
          <p:cNvSpPr txBox="1">
            <a:spLocks noGrp="1"/>
          </p:cNvSpPr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9" name="Google Shape;19;p17"/>
          <p:cNvSpPr txBox="1">
            <a:spLocks noGrp="1"/>
          </p:cNvSpPr>
          <p:nvPr>
            <p:ph type="subTitle" idx="1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17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8"/>
          <p:cNvSpPr txBox="1">
            <a:spLocks noGrp="1"/>
          </p:cNvSpPr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23" name="Google Shape;23;p18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19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19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Google Shape;27;p19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9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19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0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20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20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0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20"/>
          <p:cNvSpPr txBox="1">
            <a:spLocks noGrp="1"/>
          </p:cNvSpPr>
          <p:nvPr>
            <p:ph type="body" idx="2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6" name="Google Shape;36;p20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21"/>
          <p:cNvSpPr/>
          <p:nvPr/>
        </p:nvSpPr>
        <p:spPr>
          <a:xfrm rot="10800000" flipH="1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Google Shape;39;p21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21"/>
          <p:cNvSpPr txBox="1">
            <a:spLocks noGrp="1"/>
          </p:cNvSpPr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1" name="Google Shape;41;p2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22"/>
          <p:cNvSpPr txBox="1"/>
          <p:nvPr/>
        </p:nvSpPr>
        <p:spPr>
          <a:xfrm rot="10800000" flipH="1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22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22"/>
          <p:cNvSpPr txBox="1">
            <a:spLocks noGrp="1"/>
          </p:cNvSpPr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22"/>
          <p:cNvSpPr txBox="1">
            <a:spLocks noGrp="1"/>
          </p:cNvSpPr>
          <p:nvPr>
            <p:ph type="body" idx="1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2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3"/>
          <p:cNvSpPr txBox="1">
            <a:spLocks noGrp="1"/>
          </p:cNvSpPr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50" name="Google Shape;50;p23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24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24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24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24"/>
          <p:cNvSpPr txBox="1">
            <a:spLocks noGrp="1"/>
          </p:cNvSpPr>
          <p:nvPr>
            <p:ph type="subTitle" idx="1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6" name="Google Shape;56;p24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24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5"/>
          <p:cNvSpPr txBox="1"/>
          <p:nvPr/>
        </p:nvSpPr>
        <p:spPr>
          <a:xfrm rot="10800000" flipH="1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25"/>
          <p:cNvSpPr/>
          <p:nvPr/>
        </p:nvSpPr>
        <p:spPr>
          <a:xfrm rot="10800000" flipH="1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25"/>
          <p:cNvSpPr txBox="1">
            <a:spLocks noGrp="1"/>
          </p:cNvSpPr>
          <p:nvPr>
            <p:ph type="body" idx="1"/>
          </p:nvPr>
        </p:nvSpPr>
        <p:spPr>
          <a:xfrm>
            <a:off x="57150" y="4696825"/>
            <a:ext cx="8382000" cy="4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>
            <a:endParaRPr/>
          </a:p>
        </p:txBody>
      </p:sp>
      <p:sp>
        <p:nvSpPr>
          <p:cNvPr id="62" name="Google Shape;62;p25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terial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 b="0" i="0" u="none" strike="noStrike" cap="non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 sz="14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4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_05_WXFao0IbIpZHoK10tmu0Ggz00Wi3/view?usp=sharin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"/>
          <p:cNvSpPr txBox="1">
            <a:spLocks noGrp="1"/>
          </p:cNvSpPr>
          <p:nvPr>
            <p:ph type="title"/>
          </p:nvPr>
        </p:nvSpPr>
        <p:spPr>
          <a:xfrm>
            <a:off x="0" y="2307125"/>
            <a:ext cx="9144000" cy="79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lang="en" sz="3000" b="1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Enterprise Network Protection and Security</a:t>
            </a:r>
            <a:endParaRPr sz="3000" b="1">
              <a:solidFill>
                <a:srgbClr val="0E10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"/>
          <p:cNvSpPr txBox="1">
            <a:spLocks noGrp="1"/>
          </p:cNvSpPr>
          <p:nvPr>
            <p:ph type="body" idx="1"/>
          </p:nvPr>
        </p:nvSpPr>
        <p:spPr>
          <a:xfrm>
            <a:off x="500300" y="3552700"/>
            <a:ext cx="8222100" cy="10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Nasim Molla </a:t>
            </a:r>
            <a:br>
              <a:rPr lang="en" sz="2400">
                <a:solidFill>
                  <a:srgbClr val="000000"/>
                </a:solidFill>
              </a:rPr>
            </a:br>
            <a:r>
              <a:rPr lang="en" sz="2400">
                <a:solidFill>
                  <a:srgbClr val="000000"/>
                </a:solidFill>
              </a:rPr>
              <a:t>Id: 2506587</a:t>
            </a:r>
            <a:endParaRPr sz="2400">
              <a:solidFill>
                <a:srgbClr val="000000"/>
              </a:solidFill>
            </a:endParaRPr>
          </a:p>
        </p:txBody>
      </p:sp>
      <p:pic>
        <p:nvPicPr>
          <p:cNvPr id="69" name="Google Shape;69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06182" y="495783"/>
            <a:ext cx="2867025" cy="1590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2"/>
          <p:cNvSpPr txBox="1">
            <a:spLocks noGrp="1"/>
          </p:cNvSpPr>
          <p:nvPr>
            <p:ph type="title" idx="4294967295"/>
          </p:nvPr>
        </p:nvSpPr>
        <p:spPr>
          <a:xfrm>
            <a:off x="321175" y="274675"/>
            <a:ext cx="8588700" cy="7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>
                <a:solidFill>
                  <a:srgbClr val="000000"/>
                </a:solidFill>
              </a:rPr>
              <a:t>Primary Network Interface Configuration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75" name="Google Shape;75;p2"/>
          <p:cNvSpPr txBox="1">
            <a:spLocks noGrp="1"/>
          </p:cNvSpPr>
          <p:nvPr>
            <p:ph type="body" idx="4294967295"/>
          </p:nvPr>
        </p:nvSpPr>
        <p:spPr>
          <a:xfrm>
            <a:off x="380700" y="1036375"/>
            <a:ext cx="6032700" cy="86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Check Point Gaia Web Portal (Network Management)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Management Interface (eth0)</a:t>
            </a: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</p:txBody>
      </p:sp>
      <p:pic>
        <p:nvPicPr>
          <p:cNvPr id="76" name="Google Shape;76;p2" title="1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2525" y="1903675"/>
            <a:ext cx="7084248" cy="29350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3"/>
          <p:cNvSpPr txBox="1">
            <a:spLocks noGrp="1"/>
          </p:cNvSpPr>
          <p:nvPr>
            <p:ph type="title"/>
          </p:nvPr>
        </p:nvSpPr>
        <p:spPr>
          <a:xfrm>
            <a:off x="234050" y="234050"/>
            <a:ext cx="8463600" cy="62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/>
              <a:t>Gaia OS System Overview Dashboard</a:t>
            </a:r>
            <a:endParaRPr sz="3200"/>
          </a:p>
        </p:txBody>
      </p:sp>
      <p:sp>
        <p:nvSpPr>
          <p:cNvPr id="82" name="Google Shape;82;p3"/>
          <p:cNvSpPr txBox="1">
            <a:spLocks noGrp="1"/>
          </p:cNvSpPr>
          <p:nvPr>
            <p:ph type="body" idx="1"/>
          </p:nvPr>
        </p:nvSpPr>
        <p:spPr>
          <a:xfrm>
            <a:off x="354800" y="925675"/>
            <a:ext cx="8222100" cy="8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Check Point Gaia OS Main Dashboard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Interface eth0 verified active on 10.1.1.1</a:t>
            </a: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</p:txBody>
      </p:sp>
      <p:pic>
        <p:nvPicPr>
          <p:cNvPr id="83" name="Google Shape;83;p3" title="2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4800" y="1861800"/>
            <a:ext cx="6791875" cy="3044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4"/>
          <p:cNvSpPr txBox="1">
            <a:spLocks noGrp="1"/>
          </p:cNvSpPr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/>
              <a:t>Multi-Interface Network Configuration </a:t>
            </a:r>
            <a:endParaRPr sz="3200"/>
          </a:p>
        </p:txBody>
      </p:sp>
      <p:sp>
        <p:nvSpPr>
          <p:cNvPr id="89" name="Google Shape;89;p4"/>
          <p:cNvSpPr txBox="1">
            <a:spLocks noGrp="1"/>
          </p:cNvSpPr>
          <p:nvPr>
            <p:ph type="body" idx="1"/>
          </p:nvPr>
        </p:nvSpPr>
        <p:spPr>
          <a:xfrm>
            <a:off x="265350" y="749150"/>
            <a:ext cx="8222100" cy="8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Network Management $\rightarrow$ Network Interfaces Summary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Verification of routing interfaces before rule creation and routing assignment.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0" name="Google Shape;90;p4" title="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02075" y="1865150"/>
            <a:ext cx="7025477" cy="3278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5"/>
          <p:cNvSpPr txBox="1">
            <a:spLocks noGrp="1"/>
          </p:cNvSpPr>
          <p:nvPr>
            <p:ph type="title"/>
          </p:nvPr>
        </p:nvSpPr>
        <p:spPr>
          <a:xfrm>
            <a:off x="303850" y="181850"/>
            <a:ext cx="8762100" cy="66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/>
              <a:t>First Time Configuration Wizard - Admin Setup</a:t>
            </a:r>
            <a:endParaRPr sz="3200"/>
          </a:p>
        </p:txBody>
      </p:sp>
      <p:sp>
        <p:nvSpPr>
          <p:cNvPr id="96" name="Google Shape;96;p5"/>
          <p:cNvSpPr txBox="1">
            <a:spLocks noGrp="1"/>
          </p:cNvSpPr>
          <p:nvPr>
            <p:ph type="body" idx="1"/>
          </p:nvPr>
        </p:nvSpPr>
        <p:spPr>
          <a:xfrm>
            <a:off x="303850" y="995150"/>
            <a:ext cx="4034100" cy="302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Security Management Administrator Setup Wizard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Created dedicated management account: Nasim-2506587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Configured secure password credentials with medium strength validation.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7" name="Google Shape;97;p5" title="4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90350" y="995150"/>
            <a:ext cx="4501248" cy="302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6"/>
          <p:cNvSpPr txBox="1">
            <a:spLocks noGrp="1"/>
          </p:cNvSpPr>
          <p:nvPr>
            <p:ph type="title"/>
          </p:nvPr>
        </p:nvSpPr>
        <p:spPr>
          <a:xfrm>
            <a:off x="249675" y="213050"/>
            <a:ext cx="8785200" cy="64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/>
              <a:t>Management Server API &amp; Service Verification</a:t>
            </a:r>
            <a:endParaRPr sz="3200"/>
          </a:p>
        </p:txBody>
      </p:sp>
      <p:sp>
        <p:nvSpPr>
          <p:cNvPr id="103" name="Google Shape;103;p6"/>
          <p:cNvSpPr txBox="1">
            <a:spLocks noGrp="1"/>
          </p:cNvSpPr>
          <p:nvPr>
            <p:ph type="body" idx="1"/>
          </p:nvPr>
        </p:nvSpPr>
        <p:spPr>
          <a:xfrm>
            <a:off x="348075" y="858350"/>
            <a:ext cx="8588400" cy="10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Gaia Terminal / CLI Management Status Overlay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Overall API Status: Started - API readiness test successful and ready for SmartConsole connections.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04" name="Google Shape;104;p6" title="5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66275" y="2071650"/>
            <a:ext cx="6062602" cy="2841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7"/>
          <p:cNvSpPr txBox="1">
            <a:spLocks noGrp="1"/>
          </p:cNvSpPr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SmartConsole Gateway Management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10" name="Google Shape;110;p7"/>
          <p:cNvSpPr txBox="1">
            <a:spLocks noGrp="1"/>
          </p:cNvSpPr>
          <p:nvPr>
            <p:ph type="body" idx="1"/>
          </p:nvPr>
        </p:nvSpPr>
        <p:spPr>
          <a:xfrm>
            <a:off x="241450" y="1120075"/>
            <a:ext cx="4112100" cy="335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Check Point SmartConsole - Gateways &amp; Servers Overview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Real-time resource monitor showing CPU Usage (17%) and Memory Usage (90%).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1" name="Google Shape;111;p7" title="6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05950" y="1088750"/>
            <a:ext cx="4485648" cy="3452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8"/>
          <p:cNvSpPr txBox="1">
            <a:spLocks noGrp="1"/>
          </p:cNvSpPr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Access Control Security Rules Setup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17" name="Google Shape;117;p8"/>
          <p:cNvSpPr txBox="1">
            <a:spLocks noGrp="1"/>
          </p:cNvSpPr>
          <p:nvPr>
            <p:ph type="body" idx="1"/>
          </p:nvPr>
        </p:nvSpPr>
        <p:spPr>
          <a:xfrm>
            <a:off x="268950" y="936350"/>
            <a:ext cx="8606100" cy="7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- Access Control Policy Rule Base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Enforcing strict traffic filtering and explicit drop policies for unmatched traffic.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8" name="Google Shape;118;p8" title="7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97495" y="1797976"/>
            <a:ext cx="6125026" cy="32265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9"/>
          <p:cNvSpPr txBox="1">
            <a:spLocks noGrp="1"/>
          </p:cNvSpPr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Policy Layers &amp; Management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24" name="Google Shape;124;p9"/>
          <p:cNvSpPr txBox="1">
            <a:spLocks noGrp="1"/>
          </p:cNvSpPr>
          <p:nvPr>
            <p:ph type="body" idx="1"/>
          </p:nvPr>
        </p:nvSpPr>
        <p:spPr>
          <a:xfrm>
            <a:off x="319475" y="873934"/>
            <a:ext cx="8874900" cy="7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– Manage Policies and Layers Configuration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Policy structure allowing organized policy evaluation across network traffic.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25" name="Google Shape;125;p9" title="8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7675" y="1735550"/>
            <a:ext cx="6385699" cy="3273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0"/>
          <p:cNvSpPr txBox="1">
            <a:spLocks noGrp="1"/>
          </p:cNvSpPr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Real-Time Traffic Logging &amp; Policy Status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31" name="Google Shape;131;p10"/>
          <p:cNvSpPr txBox="1">
            <a:spLocks noGrp="1"/>
          </p:cNvSpPr>
          <p:nvPr>
            <p:ph type="body" idx="1"/>
          </p:nvPr>
        </p:nvSpPr>
        <p:spPr>
          <a:xfrm>
            <a:off x="319475" y="873923"/>
            <a:ext cx="8874900" cy="101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– Logs &amp; Monitor Dashboard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Displays real-time traffic events originating from A-GUI (10.1.1.201) and passing through A-GW-2506587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32" name="Google Shape;132;p10" title="9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2040625"/>
            <a:ext cx="4267200" cy="29504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0" title="10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724400" y="2040625"/>
            <a:ext cx="4267200" cy="2843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1"/>
          <p:cNvSpPr txBox="1">
            <a:spLocks noGrp="1"/>
          </p:cNvSpPr>
          <p:nvPr>
            <p:ph type="title"/>
          </p:nvPr>
        </p:nvSpPr>
        <p:spPr>
          <a:xfrm>
            <a:off x="292325" y="32150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E101A"/>
                </a:solidFill>
              </a:rPr>
              <a:t>Network Access Control</a:t>
            </a:r>
            <a:endParaRPr sz="3200">
              <a:solidFill>
                <a:srgbClr val="0E101A"/>
              </a:solidFill>
            </a:endParaRPr>
          </a:p>
        </p:txBody>
      </p:sp>
      <p:pic>
        <p:nvPicPr>
          <p:cNvPr id="139" name="Google Shape;139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54878" y="882025"/>
            <a:ext cx="5539450" cy="372025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1"/>
          <p:cNvSpPr txBox="1">
            <a:spLocks noGrp="1"/>
          </p:cNvSpPr>
          <p:nvPr>
            <p:ph type="body" idx="1"/>
          </p:nvPr>
        </p:nvSpPr>
        <p:spPr>
          <a:xfrm>
            <a:off x="319475" y="873925"/>
            <a:ext cx="3035400" cy="372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User Groups and role-based access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Least-privilege permissions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MFA for administrators and remote users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Restrict access to specific servers/services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2"/>
          <p:cNvSpPr txBox="1">
            <a:spLocks noGrp="1"/>
          </p:cNvSpPr>
          <p:nvPr>
            <p:ph type="title"/>
          </p:nvPr>
        </p:nvSpPr>
        <p:spPr>
          <a:xfrm>
            <a:off x="212325" y="257875"/>
            <a:ext cx="8222100" cy="6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Conclusion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46" name="Google Shape;146;p12"/>
          <p:cNvSpPr txBox="1">
            <a:spLocks noGrp="1"/>
          </p:cNvSpPr>
          <p:nvPr>
            <p:ph type="body" idx="1"/>
          </p:nvPr>
        </p:nvSpPr>
        <p:spPr>
          <a:xfrm>
            <a:off x="329550" y="1007075"/>
            <a:ext cx="8222100" cy="125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Successful Deployment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Network &amp; Interface Readiness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Policy Enforcement</a:t>
            </a:r>
            <a:br>
              <a:rPr lang="en">
                <a:solidFill>
                  <a:srgbClr val="000000"/>
                </a:solidFill>
              </a:rPr>
            </a:b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</p:txBody>
      </p:sp>
      <p:sp>
        <p:nvSpPr>
          <p:cNvPr id="147" name="Google Shape;147;p12"/>
          <p:cNvSpPr txBox="1">
            <a:spLocks noGrp="1"/>
          </p:cNvSpPr>
          <p:nvPr>
            <p:ph type="title"/>
          </p:nvPr>
        </p:nvSpPr>
        <p:spPr>
          <a:xfrm>
            <a:off x="329550" y="2483175"/>
            <a:ext cx="8222100" cy="6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1800">
                <a:solidFill>
                  <a:srgbClr val="000000"/>
                </a:solidFill>
                <a:hlinkClick r:id="rId3"/>
              </a:rPr>
              <a:t>Video link:</a:t>
            </a:r>
            <a:r>
              <a:rPr lang="en" sz="1800">
                <a:solidFill>
                  <a:srgbClr val="000000"/>
                </a:solidFill>
              </a:rPr>
              <a:t> </a:t>
            </a:r>
            <a:r>
              <a:rPr lang="en" sz="1400">
                <a:solidFill>
                  <a:srgbClr val="000000"/>
                </a:solidFill>
              </a:rPr>
              <a:t>https://drive.google.com/file/d/1_05_WXFao0IbIpZHoK10tmu0Ggz00Wi3/view?usp=sharing</a:t>
            </a:r>
            <a:endParaRPr 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3"/>
          <p:cNvSpPr txBox="1">
            <a:spLocks noGrp="1"/>
          </p:cNvSpPr>
          <p:nvPr>
            <p:ph type="title"/>
          </p:nvPr>
        </p:nvSpPr>
        <p:spPr>
          <a:xfrm>
            <a:off x="475500" y="1258525"/>
            <a:ext cx="8222100" cy="14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600">
                <a:solidFill>
                  <a:srgbClr val="000000"/>
                </a:solidFill>
              </a:rPr>
              <a:t>Any Questions</a:t>
            </a:r>
            <a:endParaRPr sz="36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13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Material</vt:lpstr>
      <vt:lpstr>Enterprise Network Protection and Security</vt:lpstr>
      <vt:lpstr>Primary Network Interface Configuration</vt:lpstr>
      <vt:lpstr>Gaia OS System Overview Dashboard</vt:lpstr>
      <vt:lpstr>Multi-Interface Network Configuration </vt:lpstr>
      <vt:lpstr>First Time Configuration Wizard - Admin Setup</vt:lpstr>
      <vt:lpstr>Management Server API &amp; Service Verification</vt:lpstr>
      <vt:lpstr>SmartConsole Gateway Management</vt:lpstr>
      <vt:lpstr>Access Control Security Rules Setup</vt:lpstr>
      <vt:lpstr>Policy Layers &amp; Management</vt:lpstr>
      <vt:lpstr>Real-Time Traffic Logging &amp; Policy Status</vt:lpstr>
      <vt:lpstr>Network Access Control</vt:lpstr>
      <vt:lpstr>Conclusion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modified xsi:type="dcterms:W3CDTF">2026-08-12T01:24:24Z</dcterms:modified>
</cp:coreProperties>
</file>